
<file path=[Content_Types].xml><?xml version="1.0" encoding="utf-8"?>
<Types xmlns="http://schemas.openxmlformats.org/package/2006/content-types">
  <Default Extension="jfif" ContentType="image/jpeg"/>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57" r:id="rId3"/>
    <p:sldId id="283" r:id="rId4"/>
    <p:sldId id="258" r:id="rId5"/>
    <p:sldId id="259" r:id="rId6"/>
    <p:sldId id="260" r:id="rId7"/>
    <p:sldId id="261" r:id="rId8"/>
    <p:sldId id="266" r:id="rId9"/>
    <p:sldId id="290" r:id="rId10"/>
    <p:sldId id="291" r:id="rId11"/>
    <p:sldId id="297" r:id="rId12"/>
    <p:sldId id="267" r:id="rId13"/>
    <p:sldId id="268" r:id="rId14"/>
    <p:sldId id="269" r:id="rId15"/>
    <p:sldId id="270" r:id="rId16"/>
    <p:sldId id="271" r:id="rId17"/>
    <p:sldId id="272" r:id="rId18"/>
    <p:sldId id="298" r:id="rId19"/>
    <p:sldId id="278" r:id="rId20"/>
    <p:sldId id="299" r:id="rId21"/>
    <p:sldId id="303" r:id="rId22"/>
    <p:sldId id="304" r:id="rId23"/>
    <p:sldId id="305" r:id="rId24"/>
    <p:sldId id="279" r:id="rId25"/>
    <p:sldId id="300" r:id="rId26"/>
    <p:sldId id="280" r:id="rId27"/>
    <p:sldId id="281"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309" autoAdjust="0"/>
    <p:restoredTop sz="94364" autoAdjust="0"/>
  </p:normalViewPr>
  <p:slideViewPr>
    <p:cSldViewPr snapToGrid="0">
      <p:cViewPr varScale="1">
        <p:scale>
          <a:sx n="69" d="100"/>
          <a:sy n="69" d="100"/>
        </p:scale>
        <p:origin x="78" y="37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6527E3-60E6-4E8F-8FCE-5CD9F81091D3}" type="datetimeFigureOut">
              <a:rPr lang="en-US" smtClean="0"/>
              <a:t>9/3/2021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EA576C-5763-45A7-B638-114DAED4ABB8}" type="slidenum">
              <a:rPr lang="en-US" smtClean="0"/>
              <a:t>‹#›</a:t>
            </a:fld>
            <a:endParaRPr lang="en-US"/>
          </a:p>
        </p:txBody>
      </p:sp>
    </p:spTree>
    <p:extLst>
      <p:ext uri="{BB962C8B-B14F-4D97-AF65-F5344CB8AC3E}">
        <p14:creationId xmlns:p14="http://schemas.microsoft.com/office/powerpoint/2010/main" val="22496544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Frame 7"/>
          <p:cNvSpPr/>
          <p:nvPr userDrawn="1"/>
        </p:nvSpPr>
        <p:spPr>
          <a:xfrm>
            <a:off x="0" y="0"/>
            <a:ext cx="12170535" cy="6774287"/>
          </a:xfrm>
          <a:prstGeom prst="frame">
            <a:avLst>
              <a:gd name="adj1" fmla="val 1420"/>
            </a:avLst>
          </a:prstGeom>
          <a:gradFill>
            <a:gsLst>
              <a:gs pos="0">
                <a:srgbClr val="00B050"/>
              </a:gs>
              <a:gs pos="74000">
                <a:schemeClr val="accent1">
                  <a:lumMod val="45000"/>
                  <a:lumOff val="55000"/>
                </a:schemeClr>
              </a:gs>
              <a:gs pos="83000">
                <a:schemeClr val="accent1">
                  <a:lumMod val="45000"/>
                  <a:lumOff val="55000"/>
                </a:schemeClr>
              </a:gs>
              <a:gs pos="100000">
                <a:srgbClr val="C00000"/>
              </a:gs>
            </a:gsLst>
            <a:lin ang="5400000" scaled="1"/>
          </a:gra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91954146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322892-0B00-498E-AD38-CD87F905F5B3}" type="datetimeFigureOut">
              <a:rPr lang="en-US" smtClean="0"/>
              <a:t>9/3/2021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556A94-4814-478E-957B-2826A7F65756}" type="slidenum">
              <a:rPr lang="en-US" smtClean="0"/>
              <a:t>‹#›</a:t>
            </a:fld>
            <a:endParaRPr lang="en-US"/>
          </a:p>
        </p:txBody>
      </p:sp>
    </p:spTree>
    <p:extLst>
      <p:ext uri="{BB962C8B-B14F-4D97-AF65-F5344CB8AC3E}">
        <p14:creationId xmlns:p14="http://schemas.microsoft.com/office/powerpoint/2010/main" val="2326265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322892-0B00-498E-AD38-CD87F905F5B3}" type="datetimeFigureOut">
              <a:rPr lang="en-US" smtClean="0"/>
              <a:t>9/3/2021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556A94-4814-478E-957B-2826A7F65756}" type="slidenum">
              <a:rPr lang="en-US" smtClean="0"/>
              <a:t>‹#›</a:t>
            </a:fld>
            <a:endParaRPr lang="en-US"/>
          </a:p>
        </p:txBody>
      </p:sp>
    </p:spTree>
    <p:extLst>
      <p:ext uri="{BB962C8B-B14F-4D97-AF65-F5344CB8AC3E}">
        <p14:creationId xmlns:p14="http://schemas.microsoft.com/office/powerpoint/2010/main" val="3012809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322892-0B00-498E-AD38-CD87F905F5B3}" type="datetimeFigureOut">
              <a:rPr lang="en-US" smtClean="0"/>
              <a:t>9/3/2021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556A94-4814-478E-957B-2826A7F65756}" type="slidenum">
              <a:rPr lang="en-US" smtClean="0"/>
              <a:t>‹#›</a:t>
            </a:fld>
            <a:endParaRPr lang="en-US"/>
          </a:p>
        </p:txBody>
      </p:sp>
    </p:spTree>
    <p:extLst>
      <p:ext uri="{BB962C8B-B14F-4D97-AF65-F5344CB8AC3E}">
        <p14:creationId xmlns:p14="http://schemas.microsoft.com/office/powerpoint/2010/main" val="35538630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E322892-0B00-498E-AD38-CD87F905F5B3}" type="datetimeFigureOut">
              <a:rPr lang="en-US" smtClean="0"/>
              <a:t>9/3/2021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556A94-4814-478E-957B-2826A7F65756}" type="slidenum">
              <a:rPr lang="en-US" smtClean="0"/>
              <a:t>‹#›</a:t>
            </a:fld>
            <a:endParaRPr lang="en-US"/>
          </a:p>
        </p:txBody>
      </p:sp>
    </p:spTree>
    <p:extLst>
      <p:ext uri="{BB962C8B-B14F-4D97-AF65-F5344CB8AC3E}">
        <p14:creationId xmlns:p14="http://schemas.microsoft.com/office/powerpoint/2010/main" val="417911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E322892-0B00-498E-AD38-CD87F905F5B3}" type="datetimeFigureOut">
              <a:rPr lang="en-US" smtClean="0"/>
              <a:t>9/3/2021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556A94-4814-478E-957B-2826A7F65756}" type="slidenum">
              <a:rPr lang="en-US" smtClean="0"/>
              <a:t>‹#›</a:t>
            </a:fld>
            <a:endParaRPr lang="en-US"/>
          </a:p>
        </p:txBody>
      </p:sp>
    </p:spTree>
    <p:extLst>
      <p:ext uri="{BB962C8B-B14F-4D97-AF65-F5344CB8AC3E}">
        <p14:creationId xmlns:p14="http://schemas.microsoft.com/office/powerpoint/2010/main" val="1178127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E322892-0B00-498E-AD38-CD87F905F5B3}" type="datetimeFigureOut">
              <a:rPr lang="en-US" smtClean="0"/>
              <a:t>9/3/2021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556A94-4814-478E-957B-2826A7F65756}" type="slidenum">
              <a:rPr lang="en-US" smtClean="0"/>
              <a:t>‹#›</a:t>
            </a:fld>
            <a:endParaRPr lang="en-US"/>
          </a:p>
        </p:txBody>
      </p:sp>
    </p:spTree>
    <p:extLst>
      <p:ext uri="{BB962C8B-B14F-4D97-AF65-F5344CB8AC3E}">
        <p14:creationId xmlns:p14="http://schemas.microsoft.com/office/powerpoint/2010/main" val="2405116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E322892-0B00-498E-AD38-CD87F905F5B3}" type="datetimeFigureOut">
              <a:rPr lang="en-US" smtClean="0"/>
              <a:t>9/3/2021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556A94-4814-478E-957B-2826A7F65756}" type="slidenum">
              <a:rPr lang="en-US" smtClean="0"/>
              <a:t>‹#›</a:t>
            </a:fld>
            <a:endParaRPr lang="en-US"/>
          </a:p>
        </p:txBody>
      </p:sp>
    </p:spTree>
    <p:extLst>
      <p:ext uri="{BB962C8B-B14F-4D97-AF65-F5344CB8AC3E}">
        <p14:creationId xmlns:p14="http://schemas.microsoft.com/office/powerpoint/2010/main" val="3677997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322892-0B00-498E-AD38-CD87F905F5B3}" type="datetimeFigureOut">
              <a:rPr lang="en-US" smtClean="0"/>
              <a:t>9/3/2021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556A94-4814-478E-957B-2826A7F65756}" type="slidenum">
              <a:rPr lang="en-US" smtClean="0"/>
              <a:t>‹#›</a:t>
            </a:fld>
            <a:endParaRPr lang="en-US"/>
          </a:p>
        </p:txBody>
      </p:sp>
    </p:spTree>
    <p:extLst>
      <p:ext uri="{BB962C8B-B14F-4D97-AF65-F5344CB8AC3E}">
        <p14:creationId xmlns:p14="http://schemas.microsoft.com/office/powerpoint/2010/main" val="3396770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E322892-0B00-498E-AD38-CD87F905F5B3}" type="datetimeFigureOut">
              <a:rPr lang="en-US" smtClean="0"/>
              <a:t>9/3/2021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556A94-4814-478E-957B-2826A7F65756}" type="slidenum">
              <a:rPr lang="en-US" smtClean="0"/>
              <a:t>‹#›</a:t>
            </a:fld>
            <a:endParaRPr lang="en-US"/>
          </a:p>
        </p:txBody>
      </p:sp>
    </p:spTree>
    <p:extLst>
      <p:ext uri="{BB962C8B-B14F-4D97-AF65-F5344CB8AC3E}">
        <p14:creationId xmlns:p14="http://schemas.microsoft.com/office/powerpoint/2010/main" val="3473722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E322892-0B00-498E-AD38-CD87F905F5B3}" type="datetimeFigureOut">
              <a:rPr lang="en-US" smtClean="0"/>
              <a:t>9/3/2021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556A94-4814-478E-957B-2826A7F65756}" type="slidenum">
              <a:rPr lang="en-US" smtClean="0"/>
              <a:t>‹#›</a:t>
            </a:fld>
            <a:endParaRPr lang="en-US"/>
          </a:p>
        </p:txBody>
      </p:sp>
    </p:spTree>
    <p:extLst>
      <p:ext uri="{BB962C8B-B14F-4D97-AF65-F5344CB8AC3E}">
        <p14:creationId xmlns:p14="http://schemas.microsoft.com/office/powerpoint/2010/main" val="34933339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322892-0B00-498E-AD38-CD87F905F5B3}" type="datetimeFigureOut">
              <a:rPr lang="en-US" smtClean="0"/>
              <a:t>9/3/2021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556A94-4814-478E-957B-2826A7F65756}" type="slidenum">
              <a:rPr lang="en-US" smtClean="0"/>
              <a:t>‹#›</a:t>
            </a:fld>
            <a:endParaRPr lang="en-US"/>
          </a:p>
        </p:txBody>
      </p:sp>
    </p:spTree>
    <p:extLst>
      <p:ext uri="{BB962C8B-B14F-4D97-AF65-F5344CB8AC3E}">
        <p14:creationId xmlns:p14="http://schemas.microsoft.com/office/powerpoint/2010/main" val="38840089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fif"/><Relationship Id="rId2" Type="http://schemas.openxmlformats.org/officeDocument/2006/relationships/image" Target="../media/image10.jfi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3.jfif"/><Relationship Id="rId2" Type="http://schemas.openxmlformats.org/officeDocument/2006/relationships/image" Target="../media/image12.jfi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5.jfif"/><Relationship Id="rId2" Type="http://schemas.openxmlformats.org/officeDocument/2006/relationships/image" Target="../media/image6.jfi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5.jfif"/><Relationship Id="rId2" Type="http://schemas.openxmlformats.org/officeDocument/2006/relationships/image" Target="../media/image14.jfif"/><Relationship Id="rId1" Type="http://schemas.openxmlformats.org/officeDocument/2006/relationships/slideLayout" Target="../slideLayouts/slideLayout1.xml"/><Relationship Id="rId4" Type="http://schemas.openxmlformats.org/officeDocument/2006/relationships/image" Target="../media/image16.jfif"/></Relationships>
</file>

<file path=ppt/slides/_rels/slide14.xml.rels><?xml version="1.0" encoding="UTF-8" standalone="yes"?>
<Relationships xmlns="http://schemas.openxmlformats.org/package/2006/relationships"><Relationship Id="rId3" Type="http://schemas.openxmlformats.org/officeDocument/2006/relationships/image" Target="../media/image7.jfif"/><Relationship Id="rId2" Type="http://schemas.openxmlformats.org/officeDocument/2006/relationships/image" Target="../media/image17.jfif"/><Relationship Id="rId1" Type="http://schemas.openxmlformats.org/officeDocument/2006/relationships/slideLayout" Target="../slideLayouts/slideLayout1.xml"/><Relationship Id="rId4" Type="http://schemas.openxmlformats.org/officeDocument/2006/relationships/image" Target="../media/image18.jfif"/></Relationships>
</file>

<file path=ppt/slides/_rels/slide15.xml.rels><?xml version="1.0" encoding="UTF-8" standalone="yes"?>
<Relationships xmlns="http://schemas.openxmlformats.org/package/2006/relationships"><Relationship Id="rId3" Type="http://schemas.openxmlformats.org/officeDocument/2006/relationships/image" Target="../media/image20.jfif"/><Relationship Id="rId2" Type="http://schemas.openxmlformats.org/officeDocument/2006/relationships/image" Target="../media/image19.jfif"/><Relationship Id="rId1" Type="http://schemas.openxmlformats.org/officeDocument/2006/relationships/slideLayout" Target="../slideLayouts/slideLayout1.xml"/><Relationship Id="rId4" Type="http://schemas.openxmlformats.org/officeDocument/2006/relationships/image" Target="../media/image5.jfif"/></Relationships>
</file>

<file path=ppt/slides/_rels/slide16.xml.rels><?xml version="1.0" encoding="UTF-8" standalone="yes"?>
<Relationships xmlns="http://schemas.openxmlformats.org/package/2006/relationships"><Relationship Id="rId3" Type="http://schemas.openxmlformats.org/officeDocument/2006/relationships/image" Target="../media/image5.jfif"/><Relationship Id="rId2" Type="http://schemas.openxmlformats.org/officeDocument/2006/relationships/image" Target="../media/image21.jfif"/><Relationship Id="rId1" Type="http://schemas.openxmlformats.org/officeDocument/2006/relationships/slideLayout" Target="../slideLayouts/slideLayout1.xml"/><Relationship Id="rId4" Type="http://schemas.openxmlformats.org/officeDocument/2006/relationships/image" Target="../media/image6.jfif"/></Relationships>
</file>

<file path=ppt/slides/_rels/slide17.xml.rels><?xml version="1.0" encoding="UTF-8" standalone="yes"?>
<Relationships xmlns="http://schemas.openxmlformats.org/package/2006/relationships"><Relationship Id="rId3" Type="http://schemas.openxmlformats.org/officeDocument/2006/relationships/image" Target="../media/image13.jfif"/><Relationship Id="rId2" Type="http://schemas.openxmlformats.org/officeDocument/2006/relationships/image" Target="../media/image10.jfif"/><Relationship Id="rId1" Type="http://schemas.openxmlformats.org/officeDocument/2006/relationships/slideLayout" Target="../slideLayouts/slideLayout1.xml"/><Relationship Id="rId4" Type="http://schemas.openxmlformats.org/officeDocument/2006/relationships/image" Target="../media/image12.jfif"/></Relationships>
</file>

<file path=ppt/slides/_rels/slide18.xml.rels><?xml version="1.0" encoding="UTF-8" standalone="yes"?>
<Relationships xmlns="http://schemas.openxmlformats.org/package/2006/relationships"><Relationship Id="rId3" Type="http://schemas.openxmlformats.org/officeDocument/2006/relationships/image" Target="../media/image23.jfif"/><Relationship Id="rId2" Type="http://schemas.openxmlformats.org/officeDocument/2006/relationships/image" Target="../media/image22.jfi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5.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7.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8.gi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file:///C:\Users\User\Downloads\What's%20the%20story%20behind%20Labour%20Day_.mp4"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jfif"/><Relationship Id="rId2" Type="http://schemas.openxmlformats.org/officeDocument/2006/relationships/image" Target="../media/image4.jfi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7.jfif"/><Relationship Id="rId2" Type="http://schemas.openxmlformats.org/officeDocument/2006/relationships/image" Target="../media/image6.jfi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9.jfif"/><Relationship Id="rId2" Type="http://schemas.openxmlformats.org/officeDocument/2006/relationships/image" Target="../media/image8.jfi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7383" y="666206"/>
            <a:ext cx="11704320" cy="5852159"/>
          </a:xfrm>
          <a:prstGeom prst="rect">
            <a:avLst/>
          </a:prstGeom>
        </p:spPr>
      </p:pic>
    </p:spTree>
    <p:extLst>
      <p:ext uri="{BB962C8B-B14F-4D97-AF65-F5344CB8AC3E}">
        <p14:creationId xmlns:p14="http://schemas.microsoft.com/office/powerpoint/2010/main" val="13921898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82518" y="-23327"/>
            <a:ext cx="4337557" cy="769441"/>
          </a:xfrm>
          <a:prstGeom prst="rect">
            <a:avLst/>
          </a:prstGeom>
          <a:noFill/>
        </p:spPr>
        <p:txBody>
          <a:bodyPr wrap="square" rtlCol="0">
            <a:spAutoFit/>
          </a:bodyPr>
          <a:lstStyle/>
          <a:p>
            <a:r>
              <a:rPr lang="en-US" sz="4400" u="sng" dirty="0" smtClean="0">
                <a:solidFill>
                  <a:srgbClr val="0070C0"/>
                </a:solidFill>
                <a:latin typeface="Arial Rounded MT Bold" panose="020F0704030504030204" pitchFamily="34" charset="0"/>
              </a:rPr>
              <a:t>killed:v2&amp;3</a:t>
            </a:r>
            <a:endParaRPr lang="en-US" sz="4400" u="sng" dirty="0">
              <a:solidFill>
                <a:srgbClr val="0070C0"/>
              </a:solidFill>
              <a:latin typeface="Arial Rounded MT Bold" panose="020F0704030504030204" pitchFamily="34" charset="0"/>
            </a:endParaRPr>
          </a:p>
        </p:txBody>
      </p:sp>
      <p:sp>
        <p:nvSpPr>
          <p:cNvPr id="8" name="Rounded Rectangle 7"/>
          <p:cNvSpPr/>
          <p:nvPr/>
        </p:nvSpPr>
        <p:spPr>
          <a:xfrm>
            <a:off x="3523128" y="746114"/>
            <a:ext cx="8415173" cy="2427392"/>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4400" dirty="0" smtClean="0">
                <a:solidFill>
                  <a:schemeClr val="tx1"/>
                </a:solidFill>
                <a:latin typeface="Arial Rounded MT Bold" panose="020F0704030504030204" pitchFamily="34" charset="0"/>
              </a:rPr>
              <a:t>Mean: cause the death of a person, animal or other living thing   </a:t>
            </a:r>
            <a:endParaRPr lang="en-US" sz="4400" dirty="0">
              <a:solidFill>
                <a:schemeClr val="tx1"/>
              </a:solidFill>
              <a:latin typeface="Arial Rounded MT Bold" panose="020F0704030504030204" pitchFamily="34" charset="0"/>
            </a:endParaRPr>
          </a:p>
        </p:txBody>
      </p:sp>
      <p:sp>
        <p:nvSpPr>
          <p:cNvPr id="9" name="Rounded Rectangle 8"/>
          <p:cNvSpPr/>
          <p:nvPr/>
        </p:nvSpPr>
        <p:spPr>
          <a:xfrm>
            <a:off x="3523128" y="3468437"/>
            <a:ext cx="8520760" cy="139583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4400" dirty="0" err="1" smtClean="0">
                <a:solidFill>
                  <a:schemeClr val="tx1"/>
                </a:solidFill>
                <a:latin typeface="Arial Rounded MT Bold" panose="020F0704030504030204" pitchFamily="34" charset="0"/>
              </a:rPr>
              <a:t>Syn</a:t>
            </a:r>
            <a:r>
              <a:rPr lang="en-US" sz="4400" dirty="0" smtClean="0">
                <a:solidFill>
                  <a:schemeClr val="tx1"/>
                </a:solidFill>
                <a:latin typeface="Arial Rounded MT Bold" panose="020F0704030504030204" pitchFamily="34" charset="0"/>
              </a:rPr>
              <a:t>: slain, slaughtered, ruined </a:t>
            </a:r>
            <a:endParaRPr lang="en-US" sz="4400" dirty="0">
              <a:solidFill>
                <a:schemeClr val="tx1"/>
              </a:solidFill>
              <a:latin typeface="Arial Rounded MT Bold" panose="020F0704030504030204" pitchFamily="34" charset="0"/>
            </a:endParaRPr>
          </a:p>
        </p:txBody>
      </p:sp>
      <p:sp>
        <p:nvSpPr>
          <p:cNvPr id="11" name="TextBox 10"/>
          <p:cNvSpPr txBox="1"/>
          <p:nvPr/>
        </p:nvSpPr>
        <p:spPr>
          <a:xfrm>
            <a:off x="3352800" y="0"/>
            <a:ext cx="3474722" cy="769441"/>
          </a:xfrm>
          <a:prstGeom prst="rect">
            <a:avLst/>
          </a:prstGeom>
          <a:noFill/>
        </p:spPr>
        <p:txBody>
          <a:bodyPr wrap="square" rtlCol="0">
            <a:spAutoFit/>
          </a:bodyPr>
          <a:lstStyle/>
          <a:p>
            <a:r>
              <a:rPr lang="en-US" sz="4400" dirty="0" smtClean="0">
                <a:solidFill>
                  <a:srgbClr val="00B050"/>
                </a:solidFill>
                <a:latin typeface="Arial Rounded MT Bold" panose="020F0704030504030204" pitchFamily="34" charset="0"/>
              </a:rPr>
              <a:t>Vocabulary</a:t>
            </a:r>
            <a:endParaRPr lang="en-US" sz="4400" dirty="0">
              <a:solidFill>
                <a:srgbClr val="00B050"/>
              </a:solidFill>
              <a:latin typeface="Arial Rounded MT Bold" panose="020F0704030504030204" pitchFamily="34" charset="0"/>
            </a:endParaRPr>
          </a:p>
        </p:txBody>
      </p:sp>
      <p:sp>
        <p:nvSpPr>
          <p:cNvPr id="14" name="Rounded Rectangle 13"/>
          <p:cNvSpPr/>
          <p:nvPr/>
        </p:nvSpPr>
        <p:spPr>
          <a:xfrm>
            <a:off x="3523128" y="5056176"/>
            <a:ext cx="8403771" cy="1519436"/>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4400" dirty="0" smtClean="0">
                <a:solidFill>
                  <a:schemeClr val="tx1"/>
                </a:solidFill>
                <a:latin typeface="Arial Rounded MT Bold" panose="020F0704030504030204" pitchFamily="34" charset="0"/>
              </a:rPr>
              <a:t>Ex: The policemen killed one striker on 3</a:t>
            </a:r>
            <a:r>
              <a:rPr lang="en-US" sz="4400" baseline="30000" dirty="0" smtClean="0">
                <a:solidFill>
                  <a:schemeClr val="tx1"/>
                </a:solidFill>
                <a:latin typeface="Arial Rounded MT Bold" panose="020F0704030504030204" pitchFamily="34" charset="0"/>
              </a:rPr>
              <a:t>rd</a:t>
            </a:r>
            <a:r>
              <a:rPr lang="en-US" sz="4400" dirty="0" smtClean="0">
                <a:solidFill>
                  <a:schemeClr val="tx1"/>
                </a:solidFill>
                <a:latin typeface="Arial Rounded MT Bold" panose="020F0704030504030204" pitchFamily="34" charset="0"/>
              </a:rPr>
              <a:t> May 1886. </a:t>
            </a:r>
            <a:endParaRPr lang="en-US" sz="4400" u="sng" dirty="0">
              <a:solidFill>
                <a:srgbClr val="FFFF00"/>
              </a:solidFill>
              <a:latin typeface="Arial Rounded MT Bold" panose="020F0704030504030204" pitchFamily="34"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5370" y="929223"/>
            <a:ext cx="3127430" cy="224428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5370" y="3468437"/>
            <a:ext cx="3127430" cy="2385121"/>
          </a:xfrm>
          <a:prstGeom prst="rect">
            <a:avLst/>
          </a:prstGeom>
        </p:spPr>
      </p:pic>
    </p:spTree>
    <p:extLst>
      <p:ext uri="{BB962C8B-B14F-4D97-AF65-F5344CB8AC3E}">
        <p14:creationId xmlns:p14="http://schemas.microsoft.com/office/powerpoint/2010/main" val="150564432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by="(-#ppt_w*2)" calcmode="lin" valueType="num">
                                      <p:cBhvr rctx="PPT">
                                        <p:cTn id="7" dur="500" autoRev="1" fill="hold">
                                          <p:stCondLst>
                                            <p:cond delay="0"/>
                                          </p:stCondLst>
                                        </p:cTn>
                                        <p:tgtEl>
                                          <p:spTgt spid="3"/>
                                        </p:tgtEl>
                                        <p:attrNameLst>
                                          <p:attrName>ppt_w</p:attrName>
                                        </p:attrNameLst>
                                      </p:cBhvr>
                                    </p:anim>
                                    <p:anim by="(#ppt_w*0.50)" calcmode="lin" valueType="num">
                                      <p:cBhvr>
                                        <p:cTn id="8" dur="500" decel="50000" autoRev="1" fill="hold">
                                          <p:stCondLst>
                                            <p:cond delay="0"/>
                                          </p:stCondLst>
                                        </p:cTn>
                                        <p:tgtEl>
                                          <p:spTgt spid="3"/>
                                        </p:tgtEl>
                                        <p:attrNameLst>
                                          <p:attrName>ppt_x</p:attrName>
                                        </p:attrNameLst>
                                      </p:cBhvr>
                                    </p:anim>
                                    <p:anim from="(-#ppt_h/2)" to="(#ppt_y)" calcmode="lin" valueType="num">
                                      <p:cBhvr>
                                        <p:cTn id="9" dur="1000" fill="hold">
                                          <p:stCondLst>
                                            <p:cond delay="0"/>
                                          </p:stCondLst>
                                        </p:cTn>
                                        <p:tgtEl>
                                          <p:spTgt spid="3"/>
                                        </p:tgtEl>
                                        <p:attrNameLst>
                                          <p:attrName>ppt_y</p:attrName>
                                        </p:attrNameLst>
                                      </p:cBhvr>
                                    </p:anim>
                                    <p:animRot by="21600000">
                                      <p:cBhvr>
                                        <p:cTn id="10" dur="1000" fill="hold">
                                          <p:stCondLst>
                                            <p:cond delay="0"/>
                                          </p:stCondLst>
                                        </p:cTn>
                                        <p:tgtEl>
                                          <p:spTgt spid="3"/>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down)">
                                      <p:cBhvr>
                                        <p:cTn id="15" dur="580">
                                          <p:stCondLst>
                                            <p:cond delay="0"/>
                                          </p:stCondLst>
                                        </p:cTn>
                                        <p:tgtEl>
                                          <p:spTgt spid="8"/>
                                        </p:tgtEl>
                                      </p:cBhvr>
                                    </p:animEffect>
                                    <p:anim calcmode="lin" valueType="num">
                                      <p:cBhvr>
                                        <p:cTn id="16"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21" dur="26">
                                          <p:stCondLst>
                                            <p:cond delay="650"/>
                                          </p:stCondLst>
                                        </p:cTn>
                                        <p:tgtEl>
                                          <p:spTgt spid="8"/>
                                        </p:tgtEl>
                                      </p:cBhvr>
                                      <p:to x="100000" y="60000"/>
                                    </p:animScale>
                                    <p:animScale>
                                      <p:cBhvr>
                                        <p:cTn id="22" dur="166" decel="50000">
                                          <p:stCondLst>
                                            <p:cond delay="676"/>
                                          </p:stCondLst>
                                        </p:cTn>
                                        <p:tgtEl>
                                          <p:spTgt spid="8"/>
                                        </p:tgtEl>
                                      </p:cBhvr>
                                      <p:to x="100000" y="100000"/>
                                    </p:animScale>
                                    <p:animScale>
                                      <p:cBhvr>
                                        <p:cTn id="23" dur="26">
                                          <p:stCondLst>
                                            <p:cond delay="1312"/>
                                          </p:stCondLst>
                                        </p:cTn>
                                        <p:tgtEl>
                                          <p:spTgt spid="8"/>
                                        </p:tgtEl>
                                      </p:cBhvr>
                                      <p:to x="100000" y="80000"/>
                                    </p:animScale>
                                    <p:animScale>
                                      <p:cBhvr>
                                        <p:cTn id="24" dur="166" decel="50000">
                                          <p:stCondLst>
                                            <p:cond delay="1338"/>
                                          </p:stCondLst>
                                        </p:cTn>
                                        <p:tgtEl>
                                          <p:spTgt spid="8"/>
                                        </p:tgtEl>
                                      </p:cBhvr>
                                      <p:to x="100000" y="100000"/>
                                    </p:animScale>
                                    <p:animScale>
                                      <p:cBhvr>
                                        <p:cTn id="25" dur="26">
                                          <p:stCondLst>
                                            <p:cond delay="1642"/>
                                          </p:stCondLst>
                                        </p:cTn>
                                        <p:tgtEl>
                                          <p:spTgt spid="8"/>
                                        </p:tgtEl>
                                      </p:cBhvr>
                                      <p:to x="100000" y="90000"/>
                                    </p:animScale>
                                    <p:animScale>
                                      <p:cBhvr>
                                        <p:cTn id="26" dur="166" decel="50000">
                                          <p:stCondLst>
                                            <p:cond delay="1668"/>
                                          </p:stCondLst>
                                        </p:cTn>
                                        <p:tgtEl>
                                          <p:spTgt spid="8"/>
                                        </p:tgtEl>
                                      </p:cBhvr>
                                      <p:to x="100000" y="100000"/>
                                    </p:animScale>
                                    <p:animScale>
                                      <p:cBhvr>
                                        <p:cTn id="27" dur="26">
                                          <p:stCondLst>
                                            <p:cond delay="1808"/>
                                          </p:stCondLst>
                                        </p:cTn>
                                        <p:tgtEl>
                                          <p:spTgt spid="8"/>
                                        </p:tgtEl>
                                      </p:cBhvr>
                                      <p:to x="100000" y="95000"/>
                                    </p:animScale>
                                    <p:animScale>
                                      <p:cBhvr>
                                        <p:cTn id="28" dur="166" decel="50000">
                                          <p:stCondLst>
                                            <p:cond delay="1834"/>
                                          </p:stCondLst>
                                        </p:cTn>
                                        <p:tgtEl>
                                          <p:spTgt spid="8"/>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26" presetClass="entr" presetSubtype="0"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wipe(down)">
                                      <p:cBhvr>
                                        <p:cTn id="33" dur="580">
                                          <p:stCondLst>
                                            <p:cond delay="0"/>
                                          </p:stCondLst>
                                        </p:cTn>
                                        <p:tgtEl>
                                          <p:spTgt spid="9"/>
                                        </p:tgtEl>
                                      </p:cBhvr>
                                    </p:animEffect>
                                    <p:anim calcmode="lin" valueType="num">
                                      <p:cBhvr>
                                        <p:cTn id="34"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39" dur="26">
                                          <p:stCondLst>
                                            <p:cond delay="650"/>
                                          </p:stCondLst>
                                        </p:cTn>
                                        <p:tgtEl>
                                          <p:spTgt spid="9"/>
                                        </p:tgtEl>
                                      </p:cBhvr>
                                      <p:to x="100000" y="60000"/>
                                    </p:animScale>
                                    <p:animScale>
                                      <p:cBhvr>
                                        <p:cTn id="40" dur="166" decel="50000">
                                          <p:stCondLst>
                                            <p:cond delay="676"/>
                                          </p:stCondLst>
                                        </p:cTn>
                                        <p:tgtEl>
                                          <p:spTgt spid="9"/>
                                        </p:tgtEl>
                                      </p:cBhvr>
                                      <p:to x="100000" y="100000"/>
                                    </p:animScale>
                                    <p:animScale>
                                      <p:cBhvr>
                                        <p:cTn id="41" dur="26">
                                          <p:stCondLst>
                                            <p:cond delay="1312"/>
                                          </p:stCondLst>
                                        </p:cTn>
                                        <p:tgtEl>
                                          <p:spTgt spid="9"/>
                                        </p:tgtEl>
                                      </p:cBhvr>
                                      <p:to x="100000" y="80000"/>
                                    </p:animScale>
                                    <p:animScale>
                                      <p:cBhvr>
                                        <p:cTn id="42" dur="166" decel="50000">
                                          <p:stCondLst>
                                            <p:cond delay="1338"/>
                                          </p:stCondLst>
                                        </p:cTn>
                                        <p:tgtEl>
                                          <p:spTgt spid="9"/>
                                        </p:tgtEl>
                                      </p:cBhvr>
                                      <p:to x="100000" y="100000"/>
                                    </p:animScale>
                                    <p:animScale>
                                      <p:cBhvr>
                                        <p:cTn id="43" dur="26">
                                          <p:stCondLst>
                                            <p:cond delay="1642"/>
                                          </p:stCondLst>
                                        </p:cTn>
                                        <p:tgtEl>
                                          <p:spTgt spid="9"/>
                                        </p:tgtEl>
                                      </p:cBhvr>
                                      <p:to x="100000" y="90000"/>
                                    </p:animScale>
                                    <p:animScale>
                                      <p:cBhvr>
                                        <p:cTn id="44" dur="166" decel="50000">
                                          <p:stCondLst>
                                            <p:cond delay="1668"/>
                                          </p:stCondLst>
                                        </p:cTn>
                                        <p:tgtEl>
                                          <p:spTgt spid="9"/>
                                        </p:tgtEl>
                                      </p:cBhvr>
                                      <p:to x="100000" y="100000"/>
                                    </p:animScale>
                                    <p:animScale>
                                      <p:cBhvr>
                                        <p:cTn id="45" dur="26">
                                          <p:stCondLst>
                                            <p:cond delay="1808"/>
                                          </p:stCondLst>
                                        </p:cTn>
                                        <p:tgtEl>
                                          <p:spTgt spid="9"/>
                                        </p:tgtEl>
                                      </p:cBhvr>
                                      <p:to x="100000" y="95000"/>
                                    </p:animScale>
                                    <p:animScale>
                                      <p:cBhvr>
                                        <p:cTn id="46" dur="166" decel="50000">
                                          <p:stCondLst>
                                            <p:cond delay="1834"/>
                                          </p:stCondLst>
                                        </p:cTn>
                                        <p:tgtEl>
                                          <p:spTgt spid="9"/>
                                        </p:tgtEl>
                                      </p:cBhvr>
                                      <p:to x="100000" y="100000"/>
                                    </p:animScale>
                                  </p:childTnLst>
                                </p:cTn>
                              </p:par>
                            </p:childTnLst>
                          </p:cTn>
                        </p:par>
                      </p:childTnLst>
                    </p:cTn>
                  </p:par>
                  <p:par>
                    <p:cTn id="47" fill="hold">
                      <p:stCondLst>
                        <p:cond delay="indefinite"/>
                      </p:stCondLst>
                      <p:childTnLst>
                        <p:par>
                          <p:cTn id="48" fill="hold">
                            <p:stCondLst>
                              <p:cond delay="0"/>
                            </p:stCondLst>
                            <p:childTnLst>
                              <p:par>
                                <p:cTn id="49" presetID="26" presetClass="entr" presetSubtype="0" fill="hold" grpId="0" nodeType="clickEffect">
                                  <p:stCondLst>
                                    <p:cond delay="0"/>
                                  </p:stCondLst>
                                  <p:childTnLst>
                                    <p:set>
                                      <p:cBhvr>
                                        <p:cTn id="50" dur="1" fill="hold">
                                          <p:stCondLst>
                                            <p:cond delay="0"/>
                                          </p:stCondLst>
                                        </p:cTn>
                                        <p:tgtEl>
                                          <p:spTgt spid="14"/>
                                        </p:tgtEl>
                                        <p:attrNameLst>
                                          <p:attrName>style.visibility</p:attrName>
                                        </p:attrNameLst>
                                      </p:cBhvr>
                                      <p:to>
                                        <p:strVal val="visible"/>
                                      </p:to>
                                    </p:set>
                                    <p:animEffect transition="in" filter="wipe(down)">
                                      <p:cBhvr>
                                        <p:cTn id="51" dur="580">
                                          <p:stCondLst>
                                            <p:cond delay="0"/>
                                          </p:stCondLst>
                                        </p:cTn>
                                        <p:tgtEl>
                                          <p:spTgt spid="14"/>
                                        </p:tgtEl>
                                      </p:cBhvr>
                                    </p:animEffect>
                                    <p:anim calcmode="lin" valueType="num">
                                      <p:cBhvr>
                                        <p:cTn id="52"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53"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54"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55"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56"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57" dur="26">
                                          <p:stCondLst>
                                            <p:cond delay="650"/>
                                          </p:stCondLst>
                                        </p:cTn>
                                        <p:tgtEl>
                                          <p:spTgt spid="14"/>
                                        </p:tgtEl>
                                      </p:cBhvr>
                                      <p:to x="100000" y="60000"/>
                                    </p:animScale>
                                    <p:animScale>
                                      <p:cBhvr>
                                        <p:cTn id="58" dur="166" decel="50000">
                                          <p:stCondLst>
                                            <p:cond delay="676"/>
                                          </p:stCondLst>
                                        </p:cTn>
                                        <p:tgtEl>
                                          <p:spTgt spid="14"/>
                                        </p:tgtEl>
                                      </p:cBhvr>
                                      <p:to x="100000" y="100000"/>
                                    </p:animScale>
                                    <p:animScale>
                                      <p:cBhvr>
                                        <p:cTn id="59" dur="26">
                                          <p:stCondLst>
                                            <p:cond delay="1312"/>
                                          </p:stCondLst>
                                        </p:cTn>
                                        <p:tgtEl>
                                          <p:spTgt spid="14"/>
                                        </p:tgtEl>
                                      </p:cBhvr>
                                      <p:to x="100000" y="80000"/>
                                    </p:animScale>
                                    <p:animScale>
                                      <p:cBhvr>
                                        <p:cTn id="60" dur="166" decel="50000">
                                          <p:stCondLst>
                                            <p:cond delay="1338"/>
                                          </p:stCondLst>
                                        </p:cTn>
                                        <p:tgtEl>
                                          <p:spTgt spid="14"/>
                                        </p:tgtEl>
                                      </p:cBhvr>
                                      <p:to x="100000" y="100000"/>
                                    </p:animScale>
                                    <p:animScale>
                                      <p:cBhvr>
                                        <p:cTn id="61" dur="26">
                                          <p:stCondLst>
                                            <p:cond delay="1642"/>
                                          </p:stCondLst>
                                        </p:cTn>
                                        <p:tgtEl>
                                          <p:spTgt spid="14"/>
                                        </p:tgtEl>
                                      </p:cBhvr>
                                      <p:to x="100000" y="90000"/>
                                    </p:animScale>
                                    <p:animScale>
                                      <p:cBhvr>
                                        <p:cTn id="62" dur="166" decel="50000">
                                          <p:stCondLst>
                                            <p:cond delay="1668"/>
                                          </p:stCondLst>
                                        </p:cTn>
                                        <p:tgtEl>
                                          <p:spTgt spid="14"/>
                                        </p:tgtEl>
                                      </p:cBhvr>
                                      <p:to x="100000" y="100000"/>
                                    </p:animScale>
                                    <p:animScale>
                                      <p:cBhvr>
                                        <p:cTn id="63" dur="26">
                                          <p:stCondLst>
                                            <p:cond delay="1808"/>
                                          </p:stCondLst>
                                        </p:cTn>
                                        <p:tgtEl>
                                          <p:spTgt spid="14"/>
                                        </p:tgtEl>
                                      </p:cBhvr>
                                      <p:to x="100000" y="95000"/>
                                    </p:animScale>
                                    <p:animScale>
                                      <p:cBhvr>
                                        <p:cTn id="64" dur="166" decel="50000">
                                          <p:stCondLst>
                                            <p:cond delay="1834"/>
                                          </p:stCondLst>
                                        </p:cTn>
                                        <p:tgtEl>
                                          <p:spTgt spid="1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animBg="1"/>
      <p:bldP spid="9"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1510" y="-23328"/>
            <a:ext cx="4510470" cy="769441"/>
          </a:xfrm>
          <a:prstGeom prst="rect">
            <a:avLst/>
          </a:prstGeom>
          <a:noFill/>
        </p:spPr>
        <p:txBody>
          <a:bodyPr wrap="square" rtlCol="0">
            <a:spAutoFit/>
          </a:bodyPr>
          <a:lstStyle/>
          <a:p>
            <a:r>
              <a:rPr lang="en-US" sz="4400" u="sng" dirty="0" smtClean="0">
                <a:solidFill>
                  <a:srgbClr val="0070C0"/>
                </a:solidFill>
                <a:latin typeface="Arial Rounded MT Bold" panose="020F0704030504030204" pitchFamily="34" charset="0"/>
              </a:rPr>
              <a:t>Wounded: v2&amp;3</a:t>
            </a:r>
            <a:endParaRPr lang="en-US" sz="4400" u="sng" dirty="0">
              <a:solidFill>
                <a:srgbClr val="0070C0"/>
              </a:solidFill>
              <a:latin typeface="Arial Rounded MT Bold" panose="020F0704030504030204" pitchFamily="34" charset="0"/>
            </a:endParaRPr>
          </a:p>
        </p:txBody>
      </p:sp>
      <p:sp>
        <p:nvSpPr>
          <p:cNvPr id="8" name="Rounded Rectangle 7"/>
          <p:cNvSpPr/>
          <p:nvPr/>
        </p:nvSpPr>
        <p:spPr>
          <a:xfrm>
            <a:off x="4034118" y="1199170"/>
            <a:ext cx="7863032" cy="1430187"/>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4400" dirty="0" smtClean="0">
                <a:solidFill>
                  <a:schemeClr val="tx1"/>
                </a:solidFill>
                <a:latin typeface="Arial Rounded MT Bold" panose="020F0704030504030204" pitchFamily="34" charset="0"/>
              </a:rPr>
              <a:t>Mean: inflicted with a wound</a:t>
            </a:r>
            <a:endParaRPr lang="en-US" sz="4400" dirty="0">
              <a:solidFill>
                <a:schemeClr val="tx1"/>
              </a:solidFill>
              <a:latin typeface="Arial Rounded MT Bold" panose="020F0704030504030204" pitchFamily="34" charset="0"/>
            </a:endParaRPr>
          </a:p>
        </p:txBody>
      </p:sp>
      <p:sp>
        <p:nvSpPr>
          <p:cNvPr id="9" name="Rounded Rectangle 8"/>
          <p:cNvSpPr/>
          <p:nvPr/>
        </p:nvSpPr>
        <p:spPr>
          <a:xfrm>
            <a:off x="4034118" y="2962495"/>
            <a:ext cx="7926383" cy="13716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4400" dirty="0" err="1" smtClean="0">
                <a:solidFill>
                  <a:schemeClr val="tx1"/>
                </a:solidFill>
                <a:latin typeface="Arial Rounded MT Bold" panose="020F0704030504030204" pitchFamily="34" charset="0"/>
              </a:rPr>
              <a:t>Syn</a:t>
            </a:r>
            <a:r>
              <a:rPr lang="en-US" sz="4400" dirty="0" smtClean="0">
                <a:solidFill>
                  <a:schemeClr val="tx1"/>
                </a:solidFill>
                <a:latin typeface="Arial Rounded MT Bold" panose="020F0704030504030204" pitchFamily="34" charset="0"/>
              </a:rPr>
              <a:t>: injured, defeated</a:t>
            </a:r>
            <a:endParaRPr lang="en-US" sz="4400" dirty="0">
              <a:solidFill>
                <a:schemeClr val="tx1"/>
              </a:solidFill>
              <a:latin typeface="Arial Rounded MT Bold" panose="020F0704030504030204" pitchFamily="34" charset="0"/>
            </a:endParaRPr>
          </a:p>
        </p:txBody>
      </p:sp>
      <p:sp>
        <p:nvSpPr>
          <p:cNvPr id="11" name="TextBox 10"/>
          <p:cNvSpPr txBox="1"/>
          <p:nvPr/>
        </p:nvSpPr>
        <p:spPr>
          <a:xfrm>
            <a:off x="5526380" y="-23329"/>
            <a:ext cx="3474722" cy="769441"/>
          </a:xfrm>
          <a:prstGeom prst="rect">
            <a:avLst/>
          </a:prstGeom>
          <a:noFill/>
        </p:spPr>
        <p:txBody>
          <a:bodyPr wrap="square" rtlCol="0">
            <a:spAutoFit/>
          </a:bodyPr>
          <a:lstStyle/>
          <a:p>
            <a:r>
              <a:rPr lang="en-US" sz="4400" dirty="0" smtClean="0">
                <a:solidFill>
                  <a:srgbClr val="00B050"/>
                </a:solidFill>
                <a:latin typeface="Arial Rounded MT Bold" panose="020F0704030504030204" pitchFamily="34" charset="0"/>
              </a:rPr>
              <a:t>Vocabulary</a:t>
            </a:r>
            <a:endParaRPr lang="en-US" sz="4400" dirty="0">
              <a:solidFill>
                <a:srgbClr val="00B050"/>
              </a:solidFill>
              <a:latin typeface="Arial Rounded MT Bold" panose="020F0704030504030204" pitchFamily="34" charset="0"/>
            </a:endParaRPr>
          </a:p>
        </p:txBody>
      </p:sp>
      <p:sp>
        <p:nvSpPr>
          <p:cNvPr id="14" name="Rounded Rectangle 13"/>
          <p:cNvSpPr/>
          <p:nvPr/>
        </p:nvSpPr>
        <p:spPr>
          <a:xfrm>
            <a:off x="4034118" y="4787153"/>
            <a:ext cx="7722453" cy="1623422"/>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4400" dirty="0" smtClean="0">
                <a:solidFill>
                  <a:schemeClr val="tx1"/>
                </a:solidFill>
                <a:latin typeface="Arial Rounded MT Bold" panose="020F0704030504030204" pitchFamily="34" charset="0"/>
              </a:rPr>
              <a:t>Ex: Some strikers were wounded instantly. </a:t>
            </a:r>
            <a:endParaRPr lang="en-US" sz="4400" u="sng" dirty="0">
              <a:solidFill>
                <a:srgbClr val="FFFF00"/>
              </a:solidFill>
              <a:latin typeface="Arial Rounded MT Bold" panose="020F070403050403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1304" y="1106789"/>
            <a:ext cx="3503531" cy="238944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1304" y="3648295"/>
            <a:ext cx="3385582" cy="255887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1613668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by="(-#ppt_w*2)" calcmode="lin" valueType="num">
                                      <p:cBhvr rctx="PPT">
                                        <p:cTn id="7" dur="500" autoRev="1" fill="hold">
                                          <p:stCondLst>
                                            <p:cond delay="0"/>
                                          </p:stCondLst>
                                        </p:cTn>
                                        <p:tgtEl>
                                          <p:spTgt spid="3"/>
                                        </p:tgtEl>
                                        <p:attrNameLst>
                                          <p:attrName>ppt_w</p:attrName>
                                        </p:attrNameLst>
                                      </p:cBhvr>
                                    </p:anim>
                                    <p:anim by="(#ppt_w*0.50)" calcmode="lin" valueType="num">
                                      <p:cBhvr>
                                        <p:cTn id="8" dur="500" decel="50000" autoRev="1" fill="hold">
                                          <p:stCondLst>
                                            <p:cond delay="0"/>
                                          </p:stCondLst>
                                        </p:cTn>
                                        <p:tgtEl>
                                          <p:spTgt spid="3"/>
                                        </p:tgtEl>
                                        <p:attrNameLst>
                                          <p:attrName>ppt_x</p:attrName>
                                        </p:attrNameLst>
                                      </p:cBhvr>
                                    </p:anim>
                                    <p:anim from="(-#ppt_h/2)" to="(#ppt_y)" calcmode="lin" valueType="num">
                                      <p:cBhvr>
                                        <p:cTn id="9" dur="1000" fill="hold">
                                          <p:stCondLst>
                                            <p:cond delay="0"/>
                                          </p:stCondLst>
                                        </p:cTn>
                                        <p:tgtEl>
                                          <p:spTgt spid="3"/>
                                        </p:tgtEl>
                                        <p:attrNameLst>
                                          <p:attrName>ppt_y</p:attrName>
                                        </p:attrNameLst>
                                      </p:cBhvr>
                                    </p:anim>
                                    <p:animRot by="21600000">
                                      <p:cBhvr>
                                        <p:cTn id="10" dur="1000" fill="hold">
                                          <p:stCondLst>
                                            <p:cond delay="0"/>
                                          </p:stCondLst>
                                        </p:cTn>
                                        <p:tgtEl>
                                          <p:spTgt spid="3"/>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down)">
                                      <p:cBhvr>
                                        <p:cTn id="15" dur="580">
                                          <p:stCondLst>
                                            <p:cond delay="0"/>
                                          </p:stCondLst>
                                        </p:cTn>
                                        <p:tgtEl>
                                          <p:spTgt spid="8"/>
                                        </p:tgtEl>
                                      </p:cBhvr>
                                    </p:animEffect>
                                    <p:anim calcmode="lin" valueType="num">
                                      <p:cBhvr>
                                        <p:cTn id="16"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21" dur="26">
                                          <p:stCondLst>
                                            <p:cond delay="650"/>
                                          </p:stCondLst>
                                        </p:cTn>
                                        <p:tgtEl>
                                          <p:spTgt spid="8"/>
                                        </p:tgtEl>
                                      </p:cBhvr>
                                      <p:to x="100000" y="60000"/>
                                    </p:animScale>
                                    <p:animScale>
                                      <p:cBhvr>
                                        <p:cTn id="22" dur="166" decel="50000">
                                          <p:stCondLst>
                                            <p:cond delay="676"/>
                                          </p:stCondLst>
                                        </p:cTn>
                                        <p:tgtEl>
                                          <p:spTgt spid="8"/>
                                        </p:tgtEl>
                                      </p:cBhvr>
                                      <p:to x="100000" y="100000"/>
                                    </p:animScale>
                                    <p:animScale>
                                      <p:cBhvr>
                                        <p:cTn id="23" dur="26">
                                          <p:stCondLst>
                                            <p:cond delay="1312"/>
                                          </p:stCondLst>
                                        </p:cTn>
                                        <p:tgtEl>
                                          <p:spTgt spid="8"/>
                                        </p:tgtEl>
                                      </p:cBhvr>
                                      <p:to x="100000" y="80000"/>
                                    </p:animScale>
                                    <p:animScale>
                                      <p:cBhvr>
                                        <p:cTn id="24" dur="166" decel="50000">
                                          <p:stCondLst>
                                            <p:cond delay="1338"/>
                                          </p:stCondLst>
                                        </p:cTn>
                                        <p:tgtEl>
                                          <p:spTgt spid="8"/>
                                        </p:tgtEl>
                                      </p:cBhvr>
                                      <p:to x="100000" y="100000"/>
                                    </p:animScale>
                                    <p:animScale>
                                      <p:cBhvr>
                                        <p:cTn id="25" dur="26">
                                          <p:stCondLst>
                                            <p:cond delay="1642"/>
                                          </p:stCondLst>
                                        </p:cTn>
                                        <p:tgtEl>
                                          <p:spTgt spid="8"/>
                                        </p:tgtEl>
                                      </p:cBhvr>
                                      <p:to x="100000" y="90000"/>
                                    </p:animScale>
                                    <p:animScale>
                                      <p:cBhvr>
                                        <p:cTn id="26" dur="166" decel="50000">
                                          <p:stCondLst>
                                            <p:cond delay="1668"/>
                                          </p:stCondLst>
                                        </p:cTn>
                                        <p:tgtEl>
                                          <p:spTgt spid="8"/>
                                        </p:tgtEl>
                                      </p:cBhvr>
                                      <p:to x="100000" y="100000"/>
                                    </p:animScale>
                                    <p:animScale>
                                      <p:cBhvr>
                                        <p:cTn id="27" dur="26">
                                          <p:stCondLst>
                                            <p:cond delay="1808"/>
                                          </p:stCondLst>
                                        </p:cTn>
                                        <p:tgtEl>
                                          <p:spTgt spid="8"/>
                                        </p:tgtEl>
                                      </p:cBhvr>
                                      <p:to x="100000" y="95000"/>
                                    </p:animScale>
                                    <p:animScale>
                                      <p:cBhvr>
                                        <p:cTn id="28" dur="166" decel="50000">
                                          <p:stCondLst>
                                            <p:cond delay="1834"/>
                                          </p:stCondLst>
                                        </p:cTn>
                                        <p:tgtEl>
                                          <p:spTgt spid="8"/>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26" presetClass="entr" presetSubtype="0"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wipe(down)">
                                      <p:cBhvr>
                                        <p:cTn id="33" dur="580">
                                          <p:stCondLst>
                                            <p:cond delay="0"/>
                                          </p:stCondLst>
                                        </p:cTn>
                                        <p:tgtEl>
                                          <p:spTgt spid="9"/>
                                        </p:tgtEl>
                                      </p:cBhvr>
                                    </p:animEffect>
                                    <p:anim calcmode="lin" valueType="num">
                                      <p:cBhvr>
                                        <p:cTn id="34"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39" dur="26">
                                          <p:stCondLst>
                                            <p:cond delay="650"/>
                                          </p:stCondLst>
                                        </p:cTn>
                                        <p:tgtEl>
                                          <p:spTgt spid="9"/>
                                        </p:tgtEl>
                                      </p:cBhvr>
                                      <p:to x="100000" y="60000"/>
                                    </p:animScale>
                                    <p:animScale>
                                      <p:cBhvr>
                                        <p:cTn id="40" dur="166" decel="50000">
                                          <p:stCondLst>
                                            <p:cond delay="676"/>
                                          </p:stCondLst>
                                        </p:cTn>
                                        <p:tgtEl>
                                          <p:spTgt spid="9"/>
                                        </p:tgtEl>
                                      </p:cBhvr>
                                      <p:to x="100000" y="100000"/>
                                    </p:animScale>
                                    <p:animScale>
                                      <p:cBhvr>
                                        <p:cTn id="41" dur="26">
                                          <p:stCondLst>
                                            <p:cond delay="1312"/>
                                          </p:stCondLst>
                                        </p:cTn>
                                        <p:tgtEl>
                                          <p:spTgt spid="9"/>
                                        </p:tgtEl>
                                      </p:cBhvr>
                                      <p:to x="100000" y="80000"/>
                                    </p:animScale>
                                    <p:animScale>
                                      <p:cBhvr>
                                        <p:cTn id="42" dur="166" decel="50000">
                                          <p:stCondLst>
                                            <p:cond delay="1338"/>
                                          </p:stCondLst>
                                        </p:cTn>
                                        <p:tgtEl>
                                          <p:spTgt spid="9"/>
                                        </p:tgtEl>
                                      </p:cBhvr>
                                      <p:to x="100000" y="100000"/>
                                    </p:animScale>
                                    <p:animScale>
                                      <p:cBhvr>
                                        <p:cTn id="43" dur="26">
                                          <p:stCondLst>
                                            <p:cond delay="1642"/>
                                          </p:stCondLst>
                                        </p:cTn>
                                        <p:tgtEl>
                                          <p:spTgt spid="9"/>
                                        </p:tgtEl>
                                      </p:cBhvr>
                                      <p:to x="100000" y="90000"/>
                                    </p:animScale>
                                    <p:animScale>
                                      <p:cBhvr>
                                        <p:cTn id="44" dur="166" decel="50000">
                                          <p:stCondLst>
                                            <p:cond delay="1668"/>
                                          </p:stCondLst>
                                        </p:cTn>
                                        <p:tgtEl>
                                          <p:spTgt spid="9"/>
                                        </p:tgtEl>
                                      </p:cBhvr>
                                      <p:to x="100000" y="100000"/>
                                    </p:animScale>
                                    <p:animScale>
                                      <p:cBhvr>
                                        <p:cTn id="45" dur="26">
                                          <p:stCondLst>
                                            <p:cond delay="1808"/>
                                          </p:stCondLst>
                                        </p:cTn>
                                        <p:tgtEl>
                                          <p:spTgt spid="9"/>
                                        </p:tgtEl>
                                      </p:cBhvr>
                                      <p:to x="100000" y="95000"/>
                                    </p:animScale>
                                    <p:animScale>
                                      <p:cBhvr>
                                        <p:cTn id="46" dur="166" decel="50000">
                                          <p:stCondLst>
                                            <p:cond delay="1834"/>
                                          </p:stCondLst>
                                        </p:cTn>
                                        <p:tgtEl>
                                          <p:spTgt spid="9"/>
                                        </p:tgtEl>
                                      </p:cBhvr>
                                      <p:to x="100000" y="100000"/>
                                    </p:animScale>
                                  </p:childTnLst>
                                </p:cTn>
                              </p:par>
                            </p:childTnLst>
                          </p:cTn>
                        </p:par>
                      </p:childTnLst>
                    </p:cTn>
                  </p:par>
                  <p:par>
                    <p:cTn id="47" fill="hold">
                      <p:stCondLst>
                        <p:cond delay="indefinite"/>
                      </p:stCondLst>
                      <p:childTnLst>
                        <p:par>
                          <p:cTn id="48" fill="hold">
                            <p:stCondLst>
                              <p:cond delay="0"/>
                            </p:stCondLst>
                            <p:childTnLst>
                              <p:par>
                                <p:cTn id="49" presetID="26" presetClass="entr" presetSubtype="0" fill="hold" grpId="0" nodeType="clickEffect">
                                  <p:stCondLst>
                                    <p:cond delay="0"/>
                                  </p:stCondLst>
                                  <p:childTnLst>
                                    <p:set>
                                      <p:cBhvr>
                                        <p:cTn id="50" dur="1" fill="hold">
                                          <p:stCondLst>
                                            <p:cond delay="0"/>
                                          </p:stCondLst>
                                        </p:cTn>
                                        <p:tgtEl>
                                          <p:spTgt spid="14"/>
                                        </p:tgtEl>
                                        <p:attrNameLst>
                                          <p:attrName>style.visibility</p:attrName>
                                        </p:attrNameLst>
                                      </p:cBhvr>
                                      <p:to>
                                        <p:strVal val="visible"/>
                                      </p:to>
                                    </p:set>
                                    <p:animEffect transition="in" filter="wipe(down)">
                                      <p:cBhvr>
                                        <p:cTn id="51" dur="580">
                                          <p:stCondLst>
                                            <p:cond delay="0"/>
                                          </p:stCondLst>
                                        </p:cTn>
                                        <p:tgtEl>
                                          <p:spTgt spid="14"/>
                                        </p:tgtEl>
                                      </p:cBhvr>
                                    </p:animEffect>
                                    <p:anim calcmode="lin" valueType="num">
                                      <p:cBhvr>
                                        <p:cTn id="52"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53"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54"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55"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56"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57" dur="26">
                                          <p:stCondLst>
                                            <p:cond delay="650"/>
                                          </p:stCondLst>
                                        </p:cTn>
                                        <p:tgtEl>
                                          <p:spTgt spid="14"/>
                                        </p:tgtEl>
                                      </p:cBhvr>
                                      <p:to x="100000" y="60000"/>
                                    </p:animScale>
                                    <p:animScale>
                                      <p:cBhvr>
                                        <p:cTn id="58" dur="166" decel="50000">
                                          <p:stCondLst>
                                            <p:cond delay="676"/>
                                          </p:stCondLst>
                                        </p:cTn>
                                        <p:tgtEl>
                                          <p:spTgt spid="14"/>
                                        </p:tgtEl>
                                      </p:cBhvr>
                                      <p:to x="100000" y="100000"/>
                                    </p:animScale>
                                    <p:animScale>
                                      <p:cBhvr>
                                        <p:cTn id="59" dur="26">
                                          <p:stCondLst>
                                            <p:cond delay="1312"/>
                                          </p:stCondLst>
                                        </p:cTn>
                                        <p:tgtEl>
                                          <p:spTgt spid="14"/>
                                        </p:tgtEl>
                                      </p:cBhvr>
                                      <p:to x="100000" y="80000"/>
                                    </p:animScale>
                                    <p:animScale>
                                      <p:cBhvr>
                                        <p:cTn id="60" dur="166" decel="50000">
                                          <p:stCondLst>
                                            <p:cond delay="1338"/>
                                          </p:stCondLst>
                                        </p:cTn>
                                        <p:tgtEl>
                                          <p:spTgt spid="14"/>
                                        </p:tgtEl>
                                      </p:cBhvr>
                                      <p:to x="100000" y="100000"/>
                                    </p:animScale>
                                    <p:animScale>
                                      <p:cBhvr>
                                        <p:cTn id="61" dur="26">
                                          <p:stCondLst>
                                            <p:cond delay="1642"/>
                                          </p:stCondLst>
                                        </p:cTn>
                                        <p:tgtEl>
                                          <p:spTgt spid="14"/>
                                        </p:tgtEl>
                                      </p:cBhvr>
                                      <p:to x="100000" y="90000"/>
                                    </p:animScale>
                                    <p:animScale>
                                      <p:cBhvr>
                                        <p:cTn id="62" dur="166" decel="50000">
                                          <p:stCondLst>
                                            <p:cond delay="1668"/>
                                          </p:stCondLst>
                                        </p:cTn>
                                        <p:tgtEl>
                                          <p:spTgt spid="14"/>
                                        </p:tgtEl>
                                      </p:cBhvr>
                                      <p:to x="100000" y="100000"/>
                                    </p:animScale>
                                    <p:animScale>
                                      <p:cBhvr>
                                        <p:cTn id="63" dur="26">
                                          <p:stCondLst>
                                            <p:cond delay="1808"/>
                                          </p:stCondLst>
                                        </p:cTn>
                                        <p:tgtEl>
                                          <p:spTgt spid="14"/>
                                        </p:tgtEl>
                                      </p:cBhvr>
                                      <p:to x="100000" y="95000"/>
                                    </p:animScale>
                                    <p:animScale>
                                      <p:cBhvr>
                                        <p:cTn id="64" dur="166" decel="50000">
                                          <p:stCondLst>
                                            <p:cond delay="1834"/>
                                          </p:stCondLst>
                                        </p:cTn>
                                        <p:tgtEl>
                                          <p:spTgt spid="1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animBg="1"/>
      <p:bldP spid="9"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745351" y="550376"/>
            <a:ext cx="8446649" cy="6186309"/>
          </a:xfrm>
          <a:prstGeom prst="rect">
            <a:avLst/>
          </a:prstGeom>
        </p:spPr>
        <p:txBody>
          <a:bodyPr wrap="square">
            <a:spAutoFit/>
          </a:bodyPr>
          <a:lstStyle/>
          <a:p>
            <a:r>
              <a:rPr lang="en-US" sz="4400" b="1" dirty="0" smtClean="0">
                <a:latin typeface="Arial Rounded MT Bold" panose="020F0704030504030204" pitchFamily="34" charset="0"/>
              </a:rPr>
              <a:t>May </a:t>
            </a:r>
            <a:r>
              <a:rPr lang="en-US" sz="4400" b="1" dirty="0">
                <a:latin typeface="Arial Rounded MT Bold" panose="020F0704030504030204" pitchFamily="34" charset="0"/>
              </a:rPr>
              <a:t>Day or International Workers’ Day is observed on May 1all over the world to commemorate the historical struggle and sacrifices of the working people to establish an eight-hour </a:t>
            </a:r>
            <a:r>
              <a:rPr lang="en-US" sz="4400" b="1" dirty="0" smtClean="0">
                <a:latin typeface="Arial Rounded MT Bold" panose="020F0704030504030204" pitchFamily="34" charset="0"/>
              </a:rPr>
              <a:t>workday. It </a:t>
            </a:r>
            <a:r>
              <a:rPr lang="en-US" sz="4400" b="1" dirty="0">
                <a:latin typeface="Arial Rounded MT Bold" panose="020F0704030504030204" pitchFamily="34" charset="0"/>
              </a:rPr>
              <a:t>is a public holiday in almost all the countries of the world.  </a:t>
            </a:r>
            <a:r>
              <a:rPr lang="en-US" sz="4400" b="1" dirty="0" smtClean="0">
                <a:latin typeface="Arial Rounded MT Bold" panose="020F0704030504030204" pitchFamily="34" charset="0"/>
              </a:rPr>
              <a:t>  </a:t>
            </a:r>
          </a:p>
        </p:txBody>
      </p:sp>
      <p:sp>
        <p:nvSpPr>
          <p:cNvPr id="6" name="TextBox 5"/>
          <p:cNvSpPr txBox="1"/>
          <p:nvPr/>
        </p:nvSpPr>
        <p:spPr>
          <a:xfrm>
            <a:off x="5106573" y="0"/>
            <a:ext cx="5936566" cy="769441"/>
          </a:xfrm>
          <a:prstGeom prst="rect">
            <a:avLst/>
          </a:prstGeom>
          <a:noFill/>
        </p:spPr>
        <p:txBody>
          <a:bodyPr wrap="square" rtlCol="0">
            <a:spAutoFit/>
          </a:bodyPr>
          <a:lstStyle/>
          <a:p>
            <a:r>
              <a:rPr lang="en-US" sz="4400" b="1" i="1" dirty="0" smtClean="0">
                <a:latin typeface="Arial Rounded MT Bold" panose="020F0704030504030204" pitchFamily="34" charset="0"/>
              </a:rPr>
              <a:t>Now read the text.</a:t>
            </a:r>
            <a:endParaRPr lang="en-US" sz="4400" b="1" i="1" dirty="0">
              <a:latin typeface="Arial Rounded MT Bold" panose="020F0704030504030204" pitchFamily="34" charset="0"/>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8246" y="716178"/>
            <a:ext cx="3539342" cy="2620873"/>
          </a:xfrm>
          <a:prstGeom prst="rect">
            <a:avLst/>
          </a:prstGeo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0482" y="3502853"/>
            <a:ext cx="3594869" cy="2893999"/>
          </a:xfrm>
          <a:prstGeom prst="rect">
            <a:avLst/>
          </a:prstGeom>
        </p:spPr>
      </p:pic>
    </p:spTree>
    <p:extLst>
      <p:ext uri="{BB962C8B-B14F-4D97-AF65-F5344CB8AC3E}">
        <p14:creationId xmlns:p14="http://schemas.microsoft.com/office/powerpoint/2010/main" val="165597847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80">
                                          <p:stCondLst>
                                            <p:cond delay="0"/>
                                          </p:stCondLst>
                                        </p:cTn>
                                        <p:tgtEl>
                                          <p:spTgt spid="5">
                                            <p:txEl>
                                              <p:pRg st="0" end="0"/>
                                            </p:txEl>
                                          </p:spTgt>
                                        </p:tgtEl>
                                      </p:cBhvr>
                                    </p:animEffect>
                                    <p:anim calcmode="lin" valueType="num">
                                      <p:cBhvr>
                                        <p:cTn id="8" dur="1822" tmFilter="0,0; 0.14,0.36; 0.43,0.73; 0.71,0.91; 1.0,1.0">
                                          <p:stCondLst>
                                            <p:cond delay="0"/>
                                          </p:stCondLst>
                                        </p:cTn>
                                        <p:tgtEl>
                                          <p:spTgt spid="5">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xEl>
                                              <p:pRg st="0" end="0"/>
                                            </p:txEl>
                                          </p:spTgt>
                                        </p:tgtEl>
                                      </p:cBhvr>
                                      <p:to x="100000" y="60000"/>
                                    </p:animScale>
                                    <p:animScale>
                                      <p:cBhvr>
                                        <p:cTn id="14" dur="166" decel="50000">
                                          <p:stCondLst>
                                            <p:cond delay="676"/>
                                          </p:stCondLst>
                                        </p:cTn>
                                        <p:tgtEl>
                                          <p:spTgt spid="5">
                                            <p:txEl>
                                              <p:pRg st="0" end="0"/>
                                            </p:txEl>
                                          </p:spTgt>
                                        </p:tgtEl>
                                      </p:cBhvr>
                                      <p:to x="100000" y="100000"/>
                                    </p:animScale>
                                    <p:animScale>
                                      <p:cBhvr>
                                        <p:cTn id="15" dur="26">
                                          <p:stCondLst>
                                            <p:cond delay="1312"/>
                                          </p:stCondLst>
                                        </p:cTn>
                                        <p:tgtEl>
                                          <p:spTgt spid="5">
                                            <p:txEl>
                                              <p:pRg st="0" end="0"/>
                                            </p:txEl>
                                          </p:spTgt>
                                        </p:tgtEl>
                                      </p:cBhvr>
                                      <p:to x="100000" y="80000"/>
                                    </p:animScale>
                                    <p:animScale>
                                      <p:cBhvr>
                                        <p:cTn id="16" dur="166" decel="50000">
                                          <p:stCondLst>
                                            <p:cond delay="1338"/>
                                          </p:stCondLst>
                                        </p:cTn>
                                        <p:tgtEl>
                                          <p:spTgt spid="5">
                                            <p:txEl>
                                              <p:pRg st="0" end="0"/>
                                            </p:txEl>
                                          </p:spTgt>
                                        </p:tgtEl>
                                      </p:cBhvr>
                                      <p:to x="100000" y="100000"/>
                                    </p:animScale>
                                    <p:animScale>
                                      <p:cBhvr>
                                        <p:cTn id="17" dur="26">
                                          <p:stCondLst>
                                            <p:cond delay="1642"/>
                                          </p:stCondLst>
                                        </p:cTn>
                                        <p:tgtEl>
                                          <p:spTgt spid="5">
                                            <p:txEl>
                                              <p:pRg st="0" end="0"/>
                                            </p:txEl>
                                          </p:spTgt>
                                        </p:tgtEl>
                                      </p:cBhvr>
                                      <p:to x="100000" y="90000"/>
                                    </p:animScale>
                                    <p:animScale>
                                      <p:cBhvr>
                                        <p:cTn id="18" dur="166" decel="50000">
                                          <p:stCondLst>
                                            <p:cond delay="1668"/>
                                          </p:stCondLst>
                                        </p:cTn>
                                        <p:tgtEl>
                                          <p:spTgt spid="5">
                                            <p:txEl>
                                              <p:pRg st="0" end="0"/>
                                            </p:txEl>
                                          </p:spTgt>
                                        </p:tgtEl>
                                      </p:cBhvr>
                                      <p:to x="100000" y="100000"/>
                                    </p:animScale>
                                    <p:animScale>
                                      <p:cBhvr>
                                        <p:cTn id="19" dur="26">
                                          <p:stCondLst>
                                            <p:cond delay="1808"/>
                                          </p:stCondLst>
                                        </p:cTn>
                                        <p:tgtEl>
                                          <p:spTgt spid="5">
                                            <p:txEl>
                                              <p:pRg st="0" end="0"/>
                                            </p:txEl>
                                          </p:spTgt>
                                        </p:tgtEl>
                                      </p:cBhvr>
                                      <p:to x="100000" y="95000"/>
                                    </p:animScale>
                                    <p:animScale>
                                      <p:cBhvr>
                                        <p:cTn id="20" dur="166" decel="50000">
                                          <p:stCondLst>
                                            <p:cond delay="1834"/>
                                          </p:stCondLst>
                                        </p:cTn>
                                        <p:tgtEl>
                                          <p:spTgt spid="5">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9323" y="2647438"/>
            <a:ext cx="12102677" cy="3785652"/>
          </a:xfrm>
          <a:prstGeom prst="rect">
            <a:avLst/>
          </a:prstGeom>
        </p:spPr>
        <p:txBody>
          <a:bodyPr wrap="square">
            <a:spAutoFit/>
          </a:bodyPr>
          <a:lstStyle/>
          <a:p>
            <a:r>
              <a:rPr lang="en-US" sz="4800" b="1" dirty="0" smtClean="0">
                <a:latin typeface="Arial Rounded MT Bold" panose="020F0704030504030204" pitchFamily="34" charset="0"/>
              </a:rPr>
              <a:t>Since </a:t>
            </a:r>
            <a:r>
              <a:rPr lang="en-US" sz="4800" b="1" dirty="0">
                <a:latin typeface="Arial Rounded MT Bold" panose="020F0704030504030204" pitchFamily="34" charset="0"/>
              </a:rPr>
              <a:t>the Industrial Revolution (1) in the 18th and 19th centuries in Europe and the US, the workers in mills and factories had been working a long shift, fourteen or even more hours a day. </a:t>
            </a:r>
            <a:r>
              <a:rPr lang="en-US" sz="4800" b="1" dirty="0" smtClean="0">
                <a:latin typeface="Arial Rounded MT Bold" panose="020F0704030504030204" pitchFamily="34" charset="0"/>
              </a:rPr>
              <a:t>   </a:t>
            </a:r>
            <a:endParaRPr lang="en-US" sz="4800" b="1" dirty="0">
              <a:latin typeface="Arial Rounded MT Bold" panose="020F0704030504030204" pitchFamily="34" charset="0"/>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6948" y="123044"/>
            <a:ext cx="3678015" cy="2524394"/>
          </a:xfrm>
          <a:prstGeom prst="rect">
            <a:avLst/>
          </a:prstGeo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63840" y="160245"/>
            <a:ext cx="4017759" cy="2487193"/>
          </a:xfrm>
          <a:prstGeom prst="rect">
            <a:avLst/>
          </a:prstGeom>
        </p:spPr>
      </p:pic>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85044" y="160245"/>
            <a:ext cx="3617407" cy="2487193"/>
          </a:xfrm>
          <a:prstGeom prst="rect">
            <a:avLst/>
          </a:prstGeom>
        </p:spPr>
      </p:pic>
    </p:spTree>
    <p:extLst>
      <p:ext uri="{BB962C8B-B14F-4D97-AF65-F5344CB8AC3E}">
        <p14:creationId xmlns:p14="http://schemas.microsoft.com/office/powerpoint/2010/main" val="23901807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9827" y="2743201"/>
            <a:ext cx="12023188" cy="3785652"/>
          </a:xfrm>
          <a:prstGeom prst="rect">
            <a:avLst/>
          </a:prstGeom>
        </p:spPr>
        <p:txBody>
          <a:bodyPr wrap="square">
            <a:spAutoFit/>
          </a:bodyPr>
          <a:lstStyle/>
          <a:p>
            <a:r>
              <a:rPr lang="en-US" sz="4800" dirty="0" smtClean="0">
                <a:latin typeface="Arial Rounded MT Bold" panose="020F0704030504030204" pitchFamily="34" charset="0"/>
              </a:rPr>
              <a:t>On </a:t>
            </a:r>
            <a:r>
              <a:rPr lang="en-US" sz="4800" dirty="0">
                <a:latin typeface="Arial Rounded MT Bold" panose="020F0704030504030204" pitchFamily="34" charset="0"/>
              </a:rPr>
              <a:t>May 1st in 1886, inspired by the trade unions (2), half of the workers at the </a:t>
            </a:r>
            <a:r>
              <a:rPr lang="en-US" sz="4800" dirty="0" err="1">
                <a:latin typeface="Arial Rounded MT Bold" panose="020F0704030504030204" pitchFamily="34" charset="0"/>
              </a:rPr>
              <a:t>McCormic</a:t>
            </a:r>
            <a:r>
              <a:rPr lang="en-US" sz="4800" dirty="0">
                <a:latin typeface="Arial Rounded MT Bold" panose="020F0704030504030204" pitchFamily="34" charset="0"/>
              </a:rPr>
              <a:t> Harvesting Machine Company in Chicago went on strike demanding an eight-hour workday. </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03802" y="390522"/>
            <a:ext cx="3691226" cy="2456343"/>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37066" y="390523"/>
            <a:ext cx="4050134" cy="239107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0616" y="390523"/>
            <a:ext cx="3352182" cy="2352678"/>
          </a:xfrm>
          <a:prstGeom prst="rect">
            <a:avLst/>
          </a:prstGeom>
        </p:spPr>
      </p:pic>
    </p:spTree>
    <p:extLst>
      <p:ext uri="{BB962C8B-B14F-4D97-AF65-F5344CB8AC3E}">
        <p14:creationId xmlns:p14="http://schemas.microsoft.com/office/powerpoint/2010/main" val="209962236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92369" y="2516528"/>
            <a:ext cx="11577712" cy="3785652"/>
          </a:xfrm>
          <a:prstGeom prst="rect">
            <a:avLst/>
          </a:prstGeom>
        </p:spPr>
        <p:txBody>
          <a:bodyPr wrap="square">
            <a:spAutoFit/>
          </a:bodyPr>
          <a:lstStyle/>
          <a:p>
            <a:r>
              <a:rPr lang="en-US" sz="4800" dirty="0" smtClean="0">
                <a:latin typeface="Arial Rounded MT Bold" panose="020F0704030504030204" pitchFamily="34" charset="0"/>
              </a:rPr>
              <a:t>Two </a:t>
            </a:r>
            <a:r>
              <a:rPr lang="en-US" sz="4800" dirty="0">
                <a:latin typeface="Arial Rounded MT Bold" panose="020F0704030504030204" pitchFamily="34" charset="0"/>
              </a:rPr>
              <a:t>days later, a workers’ rally was held near the </a:t>
            </a:r>
            <a:r>
              <a:rPr lang="en-US" sz="4800" dirty="0" err="1">
                <a:latin typeface="Arial Rounded MT Bold" panose="020F0704030504030204" pitchFamily="34" charset="0"/>
              </a:rPr>
              <a:t>McCormic</a:t>
            </a:r>
            <a:r>
              <a:rPr lang="en-US" sz="4800" dirty="0">
                <a:latin typeface="Arial Rounded MT Bold" panose="020F0704030504030204" pitchFamily="34" charset="0"/>
              </a:rPr>
              <a:t> </a:t>
            </a:r>
            <a:r>
              <a:rPr lang="en-US" sz="4800" dirty="0" smtClean="0">
                <a:latin typeface="Arial Rounded MT Bold" panose="020F0704030504030204" pitchFamily="34" charset="0"/>
              </a:rPr>
              <a:t>Harvest </a:t>
            </a:r>
            <a:r>
              <a:rPr lang="en-US" sz="4800" dirty="0">
                <a:latin typeface="Arial Rounded MT Bold" panose="020F0704030504030204" pitchFamily="34" charset="0"/>
              </a:rPr>
              <a:t>Machine Company and about 6000 workers joined it. The rally was addressed by the labor </a:t>
            </a:r>
            <a:r>
              <a:rPr lang="en-US" sz="4800" dirty="0" smtClean="0">
                <a:latin typeface="Arial Rounded MT Bold" panose="020F0704030504030204" pitchFamily="34" charset="0"/>
              </a:rPr>
              <a:t>leaders. </a:t>
            </a:r>
            <a:endParaRPr lang="en-US" sz="4800" dirty="0">
              <a:latin typeface="Arial Rounded MT Bold" panose="020F0704030504030204"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4911" y="128229"/>
            <a:ext cx="3334043" cy="2296785"/>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75975" y="128229"/>
            <a:ext cx="3562781" cy="2296785"/>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65430" y="128229"/>
            <a:ext cx="3992045" cy="2388299"/>
          </a:xfrm>
          <a:prstGeom prst="rect">
            <a:avLst/>
          </a:prstGeom>
        </p:spPr>
      </p:pic>
    </p:spTree>
    <p:extLst>
      <p:ext uri="{BB962C8B-B14F-4D97-AF65-F5344CB8AC3E}">
        <p14:creationId xmlns:p14="http://schemas.microsoft.com/office/powerpoint/2010/main" val="262841080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63471" y="-126202"/>
            <a:ext cx="8498540" cy="6740307"/>
          </a:xfrm>
          <a:prstGeom prst="rect">
            <a:avLst/>
          </a:prstGeom>
        </p:spPr>
        <p:txBody>
          <a:bodyPr wrap="square">
            <a:spAutoFit/>
          </a:bodyPr>
          <a:lstStyle/>
          <a:p>
            <a:r>
              <a:rPr lang="en-US" sz="4800" b="1" dirty="0" smtClean="0">
                <a:latin typeface="Arial Rounded MT Bold" panose="020F0704030504030204" pitchFamily="34" charset="0"/>
              </a:rPr>
              <a:t>They </a:t>
            </a:r>
            <a:r>
              <a:rPr lang="en-US" sz="4800" b="1" dirty="0">
                <a:latin typeface="Arial Rounded MT Bold" panose="020F0704030504030204" pitchFamily="34" charset="0"/>
              </a:rPr>
              <a:t>urged the workers to stand together, to go on with their struggle and not to give in to their bosses. At one point of the rally, some strikebreakers started leaving the meeting place. The strikers went down the street to bring them back. </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2341" y="49882"/>
            <a:ext cx="3240741" cy="2020964"/>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6593" y="2138020"/>
            <a:ext cx="3232235" cy="2211860"/>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4471" y="4388593"/>
            <a:ext cx="3186953" cy="2225512"/>
          </a:xfrm>
          <a:prstGeom prst="rect">
            <a:avLst/>
          </a:prstGeom>
        </p:spPr>
      </p:pic>
    </p:spTree>
    <p:extLst>
      <p:ext uri="{BB962C8B-B14F-4D97-AF65-F5344CB8AC3E}">
        <p14:creationId xmlns:p14="http://schemas.microsoft.com/office/powerpoint/2010/main" val="39689275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1706" y="2877670"/>
            <a:ext cx="12097871" cy="4524315"/>
          </a:xfrm>
          <a:prstGeom prst="rect">
            <a:avLst/>
          </a:prstGeom>
        </p:spPr>
        <p:txBody>
          <a:bodyPr wrap="square">
            <a:spAutoFit/>
          </a:bodyPr>
          <a:lstStyle/>
          <a:p>
            <a:r>
              <a:rPr lang="en-US" sz="4800" b="1" dirty="0" smtClean="0">
                <a:latin typeface="Arial Rounded MT Bold" panose="020F0704030504030204" pitchFamily="34" charset="0"/>
              </a:rPr>
              <a:t> Suddenly </a:t>
            </a:r>
            <a:r>
              <a:rPr lang="en-US" sz="4800" b="1" dirty="0">
                <a:latin typeface="Arial Rounded MT Bold" panose="020F0704030504030204" pitchFamily="34" charset="0"/>
              </a:rPr>
              <a:t>about 200 policemen attacked them with clubs and revolvers. One striker was killed instantly, five or six others were seriously wounded and many others were injured. </a:t>
            </a:r>
          </a:p>
          <a:p>
            <a:endParaRPr lang="en-US" sz="4800" b="1" dirty="0">
              <a:latin typeface="Arial Rounded MT Bold" panose="020F0704030504030204"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1707" y="174814"/>
            <a:ext cx="3845858" cy="1991574"/>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82735" y="174813"/>
            <a:ext cx="3831712" cy="2090429"/>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49617" y="174813"/>
            <a:ext cx="3697941" cy="2186159"/>
          </a:xfrm>
          <a:prstGeom prst="rect">
            <a:avLst/>
          </a:prstGeom>
        </p:spPr>
      </p:pic>
    </p:spTree>
    <p:extLst>
      <p:ext uri="{BB962C8B-B14F-4D97-AF65-F5344CB8AC3E}">
        <p14:creationId xmlns:p14="http://schemas.microsoft.com/office/powerpoint/2010/main" val="348004068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9282" y="2716305"/>
            <a:ext cx="11748247" cy="4524315"/>
          </a:xfrm>
          <a:prstGeom prst="rect">
            <a:avLst/>
          </a:prstGeom>
        </p:spPr>
        <p:txBody>
          <a:bodyPr wrap="square">
            <a:spAutoFit/>
          </a:bodyPr>
          <a:lstStyle/>
          <a:p>
            <a:r>
              <a:rPr lang="en-US" sz="4800" b="1" dirty="0" smtClean="0">
                <a:latin typeface="Arial Rounded MT Bold" panose="020F0704030504030204" pitchFamily="34" charset="0"/>
              </a:rPr>
              <a:t>The </a:t>
            </a:r>
            <a:r>
              <a:rPr lang="en-US" sz="4800" b="1" dirty="0">
                <a:latin typeface="Arial Rounded MT Bold" panose="020F0704030504030204" pitchFamily="34" charset="0"/>
              </a:rPr>
              <a:t>events of May 1, 1886 are a reminder that workers will continue to be exploited until they stand up and speak out to gain better working conditions, better pay and better lives.</a:t>
            </a:r>
          </a:p>
          <a:p>
            <a:endParaRPr lang="en-US" sz="4800" b="1" dirty="0">
              <a:latin typeface="Arial Rounded MT Bold" panose="020F0704030504030204" pitchFamily="34"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8565" y="215153"/>
            <a:ext cx="6044142" cy="2608729"/>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71990" y="215153"/>
            <a:ext cx="4658444" cy="2608729"/>
          </a:xfrm>
          <a:prstGeom prst="rect">
            <a:avLst/>
          </a:prstGeom>
        </p:spPr>
      </p:pic>
    </p:spTree>
    <p:extLst>
      <p:ext uri="{BB962C8B-B14F-4D97-AF65-F5344CB8AC3E}">
        <p14:creationId xmlns:p14="http://schemas.microsoft.com/office/powerpoint/2010/main" val="253404508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nip and Round Single Corner Rectangle 3"/>
          <p:cNvSpPr/>
          <p:nvPr/>
        </p:nvSpPr>
        <p:spPr>
          <a:xfrm>
            <a:off x="5526740" y="123257"/>
            <a:ext cx="6502957" cy="1068234"/>
          </a:xfrm>
          <a:prstGeom prst="snip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3600" dirty="0" smtClean="0">
                <a:solidFill>
                  <a:schemeClr val="tx1"/>
                </a:solidFill>
                <a:latin typeface="Arial Rounded MT Bold" panose="020F0704030504030204" pitchFamily="34" charset="0"/>
              </a:rPr>
              <a:t>Choose the correct answer from the alternatives</a:t>
            </a:r>
            <a:endParaRPr lang="en-US" sz="3600" dirty="0">
              <a:solidFill>
                <a:schemeClr val="tx1"/>
              </a:solidFill>
              <a:latin typeface="Arial Rounded MT Bold" panose="020F0704030504030204" pitchFamily="34" charset="0"/>
            </a:endParaRPr>
          </a:p>
        </p:txBody>
      </p:sp>
      <p:sp>
        <p:nvSpPr>
          <p:cNvPr id="7" name="Rectangle 6"/>
          <p:cNvSpPr/>
          <p:nvPr/>
        </p:nvSpPr>
        <p:spPr>
          <a:xfrm>
            <a:off x="26249" y="1061049"/>
            <a:ext cx="12165751" cy="6186309"/>
          </a:xfrm>
          <a:prstGeom prst="rect">
            <a:avLst/>
          </a:prstGeom>
        </p:spPr>
        <p:txBody>
          <a:bodyPr wrap="square">
            <a:spAutoFit/>
          </a:bodyPr>
          <a:lstStyle/>
          <a:p>
            <a:r>
              <a:rPr lang="en-US" sz="3600" dirty="0" smtClean="0">
                <a:solidFill>
                  <a:srgbClr val="FF0000"/>
                </a:solidFill>
                <a:latin typeface="Arial Rounded MT Bold" panose="020F0704030504030204" pitchFamily="34" charset="0"/>
              </a:rPr>
              <a:t>a</a:t>
            </a:r>
            <a:r>
              <a:rPr lang="en-US" sz="3600" dirty="0">
                <a:solidFill>
                  <a:srgbClr val="FF0000"/>
                </a:solidFill>
                <a:latin typeface="Arial Rounded MT Bold" panose="020F0704030504030204" pitchFamily="34" charset="0"/>
              </a:rPr>
              <a:t>). International Workers’ Day commemorate the historic struggle of the -----. </a:t>
            </a:r>
          </a:p>
          <a:p>
            <a:r>
              <a:rPr lang="en-US" sz="3600" dirty="0" smtClean="0">
                <a:latin typeface="Arial Rounded MT Bold" panose="020F0704030504030204" pitchFamily="34" charset="0"/>
              </a:rPr>
              <a:t>    </a:t>
            </a:r>
            <a:r>
              <a:rPr lang="en-US" sz="3600" dirty="0" err="1" smtClean="0">
                <a:latin typeface="Arial Rounded MT Bold" panose="020F0704030504030204" pitchFamily="34" charset="0"/>
              </a:rPr>
              <a:t>i</a:t>
            </a:r>
            <a:r>
              <a:rPr lang="en-US" sz="3600" dirty="0">
                <a:latin typeface="Arial Rounded MT Bold" panose="020F0704030504030204" pitchFamily="34" charset="0"/>
              </a:rPr>
              <a:t>).farmers </a:t>
            </a:r>
            <a:r>
              <a:rPr lang="en-US" sz="3600" dirty="0" smtClean="0">
                <a:latin typeface="Arial Rounded MT Bold" panose="020F0704030504030204" pitchFamily="34" charset="0"/>
              </a:rPr>
              <a:t>                 	 ii). </a:t>
            </a:r>
            <a:r>
              <a:rPr lang="en-US" sz="3600" dirty="0">
                <a:latin typeface="Arial Rounded MT Bold" panose="020F0704030504030204" pitchFamily="34" charset="0"/>
              </a:rPr>
              <a:t>political </a:t>
            </a:r>
            <a:r>
              <a:rPr lang="en-US" sz="3600" dirty="0" smtClean="0">
                <a:latin typeface="Arial Rounded MT Bold" panose="020F0704030504030204" pitchFamily="34" charset="0"/>
              </a:rPr>
              <a:t>activists</a:t>
            </a:r>
            <a:endParaRPr lang="en-US" sz="3600" dirty="0">
              <a:latin typeface="Arial Rounded MT Bold" panose="020F0704030504030204" pitchFamily="34" charset="0"/>
            </a:endParaRPr>
          </a:p>
          <a:p>
            <a:r>
              <a:rPr lang="en-US" sz="3600" dirty="0">
                <a:latin typeface="Arial Rounded MT Bold" panose="020F0704030504030204" pitchFamily="34" charset="0"/>
              </a:rPr>
              <a:t>    iii). Working people	 iv). </a:t>
            </a:r>
            <a:r>
              <a:rPr lang="en-US" sz="3600" dirty="0" smtClean="0">
                <a:latin typeface="Arial Rounded MT Bold" panose="020F0704030504030204" pitchFamily="34" charset="0"/>
              </a:rPr>
              <a:t>Students</a:t>
            </a:r>
          </a:p>
          <a:p>
            <a:r>
              <a:rPr lang="en-US" sz="3600" dirty="0">
                <a:solidFill>
                  <a:srgbClr val="FF0000"/>
                </a:solidFill>
                <a:latin typeface="Arial Rounded MT Bold" panose="020F0704030504030204" pitchFamily="34" charset="0"/>
              </a:rPr>
              <a:t>b). Workers brought out strike in ----- </a:t>
            </a:r>
            <a:endParaRPr lang="en-US" sz="3600" dirty="0" smtClean="0">
              <a:solidFill>
                <a:srgbClr val="FF0000"/>
              </a:solidFill>
              <a:latin typeface="Arial Rounded MT Bold" panose="020F0704030504030204" pitchFamily="34" charset="0"/>
            </a:endParaRPr>
          </a:p>
          <a:p>
            <a:r>
              <a:rPr lang="en-US" sz="3600" dirty="0" err="1" smtClean="0">
                <a:latin typeface="Arial Rounded MT Bold" panose="020F0704030504030204" pitchFamily="34" charset="0"/>
              </a:rPr>
              <a:t>i</a:t>
            </a:r>
            <a:r>
              <a:rPr lang="en-US" sz="3600" dirty="0" smtClean="0">
                <a:latin typeface="Arial Rounded MT Bold" panose="020F0704030504030204" pitchFamily="34" charset="0"/>
              </a:rPr>
              <a:t>) New </a:t>
            </a:r>
            <a:r>
              <a:rPr lang="en-US" sz="3600" dirty="0">
                <a:latin typeface="Arial Rounded MT Bold" panose="020F0704030504030204" pitchFamily="34" charset="0"/>
              </a:rPr>
              <a:t>York </a:t>
            </a:r>
            <a:r>
              <a:rPr lang="en-US" sz="3600" dirty="0" smtClean="0">
                <a:latin typeface="Arial Rounded MT Bold" panose="020F0704030504030204" pitchFamily="34" charset="0"/>
              </a:rPr>
              <a:t>ii) </a:t>
            </a:r>
            <a:r>
              <a:rPr lang="en-US" sz="3600" dirty="0">
                <a:latin typeface="Arial Rounded MT Bold" panose="020F0704030504030204" pitchFamily="34" charset="0"/>
              </a:rPr>
              <a:t>Washington </a:t>
            </a:r>
            <a:r>
              <a:rPr lang="en-US" sz="3600" dirty="0" smtClean="0">
                <a:latin typeface="Arial Rounded MT Bold" panose="020F0704030504030204" pitchFamily="34" charset="0"/>
              </a:rPr>
              <a:t>DC iii) </a:t>
            </a:r>
            <a:r>
              <a:rPr lang="en-US" sz="3600" dirty="0">
                <a:latin typeface="Arial Rounded MT Bold" panose="020F0704030504030204" pitchFamily="34" charset="0"/>
              </a:rPr>
              <a:t>Chicago </a:t>
            </a:r>
            <a:r>
              <a:rPr lang="en-US" sz="3600" dirty="0" smtClean="0">
                <a:latin typeface="Arial Rounded MT Bold" panose="020F0704030504030204" pitchFamily="34" charset="0"/>
              </a:rPr>
              <a:t>iv) </a:t>
            </a:r>
            <a:r>
              <a:rPr lang="en-US" sz="3600" dirty="0">
                <a:latin typeface="Arial Rounded MT Bold" panose="020F0704030504030204" pitchFamily="34" charset="0"/>
              </a:rPr>
              <a:t>London</a:t>
            </a:r>
          </a:p>
          <a:p>
            <a:r>
              <a:rPr lang="en-US" sz="3600" dirty="0">
                <a:solidFill>
                  <a:srgbClr val="FF0000"/>
                </a:solidFill>
                <a:latin typeface="Arial Rounded MT Bold" panose="020F0704030504030204" pitchFamily="34" charset="0"/>
              </a:rPr>
              <a:t>c). The word ‘commemorate’ means –</a:t>
            </a:r>
          </a:p>
          <a:p>
            <a:r>
              <a:rPr lang="en-US" sz="3600" dirty="0" err="1" smtClean="0">
                <a:latin typeface="Arial Rounded MT Bold" panose="020F0704030504030204" pitchFamily="34" charset="0"/>
              </a:rPr>
              <a:t>i</a:t>
            </a:r>
            <a:r>
              <a:rPr lang="en-US" sz="3600" dirty="0" smtClean="0">
                <a:latin typeface="Arial Rounded MT Bold" panose="020F0704030504030204" pitchFamily="34" charset="0"/>
              </a:rPr>
              <a:t>). Honor </a:t>
            </a:r>
            <a:r>
              <a:rPr lang="en-US" sz="3600" dirty="0">
                <a:latin typeface="Arial Rounded MT Bold" panose="020F0704030504030204" pitchFamily="34" charset="0"/>
              </a:rPr>
              <a:t>	</a:t>
            </a:r>
            <a:r>
              <a:rPr lang="en-US" sz="3600" dirty="0" smtClean="0">
                <a:latin typeface="Arial Rounded MT Bold" panose="020F0704030504030204" pitchFamily="34" charset="0"/>
              </a:rPr>
              <a:t>ii). </a:t>
            </a:r>
            <a:r>
              <a:rPr lang="en-US" sz="3600" dirty="0">
                <a:latin typeface="Arial Rounded MT Bold" panose="020F0704030504030204" pitchFamily="34" charset="0"/>
              </a:rPr>
              <a:t>remind </a:t>
            </a:r>
            <a:r>
              <a:rPr lang="en-US" sz="3600" dirty="0" smtClean="0">
                <a:latin typeface="Arial Rounded MT Bold" panose="020F0704030504030204" pitchFamily="34" charset="0"/>
              </a:rPr>
              <a:t>	iii). </a:t>
            </a:r>
            <a:r>
              <a:rPr lang="en-US" sz="3600" dirty="0">
                <a:latin typeface="Arial Rounded MT Bold" panose="020F0704030504030204" pitchFamily="34" charset="0"/>
              </a:rPr>
              <a:t>commence  </a:t>
            </a:r>
            <a:r>
              <a:rPr lang="en-US" sz="3600" dirty="0" smtClean="0">
                <a:latin typeface="Arial Rounded MT Bold" panose="020F0704030504030204" pitchFamily="34" charset="0"/>
              </a:rPr>
              <a:t>   iv). </a:t>
            </a:r>
            <a:r>
              <a:rPr lang="en-US" sz="3600" dirty="0">
                <a:latin typeface="Arial Rounded MT Bold" panose="020F0704030504030204" pitchFamily="34" charset="0"/>
              </a:rPr>
              <a:t>identity</a:t>
            </a:r>
          </a:p>
          <a:p>
            <a:r>
              <a:rPr lang="en-US" sz="3600" dirty="0">
                <a:solidFill>
                  <a:srgbClr val="FF0000"/>
                </a:solidFill>
                <a:latin typeface="Arial Rounded MT Bold" panose="020F0704030504030204" pitchFamily="34" charset="0"/>
              </a:rPr>
              <a:t>d). The police fired into a crowd of strikers in ------</a:t>
            </a:r>
          </a:p>
          <a:p>
            <a:r>
              <a:rPr lang="en-US" sz="3600" dirty="0">
                <a:latin typeface="Arial Rounded MT Bold" panose="020F0704030504030204" pitchFamily="34" charset="0"/>
              </a:rPr>
              <a:t>  </a:t>
            </a:r>
            <a:r>
              <a:rPr lang="en-US" sz="3600" dirty="0" err="1">
                <a:latin typeface="Arial Rounded MT Bold" panose="020F0704030504030204" pitchFamily="34" charset="0"/>
              </a:rPr>
              <a:t>i</a:t>
            </a:r>
            <a:r>
              <a:rPr lang="en-US" sz="3600" dirty="0">
                <a:latin typeface="Arial Rounded MT Bold" panose="020F0704030504030204" pitchFamily="34" charset="0"/>
              </a:rPr>
              <a:t>. 1986 		ii. </a:t>
            </a:r>
            <a:r>
              <a:rPr lang="en-US" sz="3600" dirty="0" smtClean="0">
                <a:latin typeface="Arial Rounded MT Bold" panose="020F0704030504030204" pitchFamily="34" charset="0"/>
              </a:rPr>
              <a:t>1886  </a:t>
            </a:r>
            <a:r>
              <a:rPr lang="en-US" sz="3600" dirty="0">
                <a:latin typeface="Arial Rounded MT Bold" panose="020F0704030504030204" pitchFamily="34" charset="0"/>
              </a:rPr>
              <a:t>		    iii. 1880     	 iv. 1868</a:t>
            </a:r>
          </a:p>
          <a:p>
            <a:endParaRPr lang="en-US" sz="3600" dirty="0">
              <a:latin typeface="Arial Rounded MT Bold" panose="020F0704030504030204" pitchFamily="34" charset="0"/>
            </a:endParaRPr>
          </a:p>
        </p:txBody>
      </p:sp>
      <p:sp>
        <p:nvSpPr>
          <p:cNvPr id="8" name="TextBox 7"/>
          <p:cNvSpPr txBox="1"/>
          <p:nvPr/>
        </p:nvSpPr>
        <p:spPr>
          <a:xfrm rot="1873718" flipH="1">
            <a:off x="2840633" y="5956847"/>
            <a:ext cx="596537" cy="646331"/>
          </a:xfrm>
          <a:prstGeom prst="rect">
            <a:avLst/>
          </a:prstGeom>
          <a:noFill/>
        </p:spPr>
        <p:txBody>
          <a:bodyPr wrap="square" rtlCol="0">
            <a:spAutoFit/>
          </a:bodyPr>
          <a:lstStyle/>
          <a:p>
            <a:r>
              <a:rPr lang="en-US" dirty="0">
                <a:latin typeface="Arial Rounded MT Bold" panose="020F0704030504030204" pitchFamily="34" charset="0"/>
              </a:rPr>
              <a:t> </a:t>
            </a:r>
            <a:r>
              <a:rPr lang="en-US" sz="3600" b="1" dirty="0">
                <a:solidFill>
                  <a:srgbClr val="FF0000"/>
                </a:solidFill>
                <a:latin typeface="Arial Rounded MT Bold" panose="020F0704030504030204" pitchFamily="34" charset="0"/>
              </a:rPr>
              <a:t>√</a:t>
            </a:r>
            <a:r>
              <a:rPr lang="en-US" b="1" dirty="0">
                <a:solidFill>
                  <a:srgbClr val="FF0000"/>
                </a:solidFill>
                <a:latin typeface="Arial Rounded MT Bold" panose="020F0704030504030204" pitchFamily="34" charset="0"/>
              </a:rPr>
              <a:t> </a:t>
            </a:r>
            <a:endParaRPr lang="en-US" dirty="0"/>
          </a:p>
        </p:txBody>
      </p:sp>
      <p:sp>
        <p:nvSpPr>
          <p:cNvPr id="9" name="TextBox 8"/>
          <p:cNvSpPr txBox="1"/>
          <p:nvPr/>
        </p:nvSpPr>
        <p:spPr>
          <a:xfrm rot="2093702" flipH="1">
            <a:off x="2856555" y="4813867"/>
            <a:ext cx="496390" cy="646331"/>
          </a:xfrm>
          <a:prstGeom prst="rect">
            <a:avLst/>
          </a:prstGeom>
          <a:noFill/>
        </p:spPr>
        <p:txBody>
          <a:bodyPr wrap="square" rtlCol="0">
            <a:spAutoFit/>
          </a:bodyPr>
          <a:lstStyle/>
          <a:p>
            <a:r>
              <a:rPr lang="en-US" dirty="0">
                <a:latin typeface="Arial Rounded MT Bold" panose="020F0704030504030204" pitchFamily="34" charset="0"/>
              </a:rPr>
              <a:t> </a:t>
            </a:r>
            <a:r>
              <a:rPr lang="en-US" sz="3600" b="1" dirty="0">
                <a:solidFill>
                  <a:srgbClr val="FF0000"/>
                </a:solidFill>
                <a:latin typeface="Arial Rounded MT Bold" panose="020F0704030504030204" pitchFamily="34" charset="0"/>
              </a:rPr>
              <a:t>√</a:t>
            </a:r>
            <a:r>
              <a:rPr lang="en-US" b="1" dirty="0">
                <a:solidFill>
                  <a:srgbClr val="FF0000"/>
                </a:solidFill>
                <a:latin typeface="Arial Rounded MT Bold" panose="020F0704030504030204" pitchFamily="34" charset="0"/>
              </a:rPr>
              <a:t> </a:t>
            </a:r>
            <a:endParaRPr lang="en-US" dirty="0"/>
          </a:p>
        </p:txBody>
      </p:sp>
      <p:sp>
        <p:nvSpPr>
          <p:cNvPr id="12" name="TextBox 11"/>
          <p:cNvSpPr txBox="1"/>
          <p:nvPr/>
        </p:nvSpPr>
        <p:spPr>
          <a:xfrm rot="1873718" flipH="1">
            <a:off x="582560" y="2640390"/>
            <a:ext cx="596537" cy="646331"/>
          </a:xfrm>
          <a:prstGeom prst="rect">
            <a:avLst/>
          </a:prstGeom>
          <a:noFill/>
        </p:spPr>
        <p:txBody>
          <a:bodyPr wrap="square" rtlCol="0">
            <a:spAutoFit/>
          </a:bodyPr>
          <a:lstStyle/>
          <a:p>
            <a:r>
              <a:rPr lang="en-US" dirty="0">
                <a:latin typeface="Arial Rounded MT Bold" panose="020F0704030504030204" pitchFamily="34" charset="0"/>
              </a:rPr>
              <a:t> </a:t>
            </a:r>
            <a:r>
              <a:rPr lang="en-US" sz="3600" b="1" dirty="0">
                <a:solidFill>
                  <a:srgbClr val="FF0000"/>
                </a:solidFill>
                <a:latin typeface="Arial Rounded MT Bold" panose="020F0704030504030204" pitchFamily="34" charset="0"/>
              </a:rPr>
              <a:t>√</a:t>
            </a:r>
            <a:r>
              <a:rPr lang="en-US" b="1" dirty="0">
                <a:solidFill>
                  <a:srgbClr val="FF0000"/>
                </a:solidFill>
                <a:latin typeface="Arial Rounded MT Bold" panose="020F0704030504030204" pitchFamily="34" charset="0"/>
              </a:rPr>
              <a:t> </a:t>
            </a:r>
            <a:endParaRPr lang="en-US" dirty="0"/>
          </a:p>
        </p:txBody>
      </p:sp>
      <p:pic>
        <p:nvPicPr>
          <p:cNvPr id="1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5028" y="131438"/>
            <a:ext cx="1371600" cy="92961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Rounded Rectangle 14"/>
          <p:cNvSpPr/>
          <p:nvPr/>
        </p:nvSpPr>
        <p:spPr>
          <a:xfrm>
            <a:off x="1597528" y="189272"/>
            <a:ext cx="3791333" cy="805763"/>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3600" dirty="0" smtClean="0">
                <a:solidFill>
                  <a:schemeClr val="tx1"/>
                </a:solidFill>
                <a:latin typeface="Arial Rounded MT Bold" panose="020F0704030504030204" pitchFamily="34" charset="0"/>
              </a:rPr>
              <a:t>Individual work</a:t>
            </a:r>
            <a:endParaRPr lang="en-US" sz="3600" dirty="0">
              <a:solidFill>
                <a:schemeClr val="tx1"/>
              </a:solidFill>
              <a:latin typeface="Arial Rounded MT Bold" panose="020F0704030504030204" pitchFamily="34" charset="0"/>
            </a:endParaRPr>
          </a:p>
        </p:txBody>
      </p:sp>
      <p:sp>
        <p:nvSpPr>
          <p:cNvPr id="10" name="TextBox 9"/>
          <p:cNvSpPr txBox="1"/>
          <p:nvPr/>
        </p:nvSpPr>
        <p:spPr>
          <a:xfrm rot="2093702" flipH="1">
            <a:off x="6763536" y="3719358"/>
            <a:ext cx="496390" cy="646331"/>
          </a:xfrm>
          <a:prstGeom prst="rect">
            <a:avLst/>
          </a:prstGeom>
          <a:noFill/>
        </p:spPr>
        <p:txBody>
          <a:bodyPr wrap="square" rtlCol="0">
            <a:spAutoFit/>
          </a:bodyPr>
          <a:lstStyle/>
          <a:p>
            <a:r>
              <a:rPr lang="en-US" dirty="0">
                <a:latin typeface="Arial Rounded MT Bold" panose="020F0704030504030204" pitchFamily="34" charset="0"/>
              </a:rPr>
              <a:t> </a:t>
            </a:r>
            <a:r>
              <a:rPr lang="en-US" sz="3600" b="1" dirty="0">
                <a:solidFill>
                  <a:srgbClr val="FF0000"/>
                </a:solidFill>
                <a:latin typeface="Arial Rounded MT Bold" panose="020F0704030504030204" pitchFamily="34" charset="0"/>
              </a:rPr>
              <a:t>√</a:t>
            </a:r>
            <a:r>
              <a:rPr lang="en-US" b="1" dirty="0">
                <a:solidFill>
                  <a:srgbClr val="FF0000"/>
                </a:solidFill>
                <a:latin typeface="Arial Rounded MT Bold" panose="020F0704030504030204" pitchFamily="34" charset="0"/>
              </a:rPr>
              <a:t> </a:t>
            </a:r>
            <a:endParaRPr lang="en-US" dirty="0"/>
          </a:p>
        </p:txBody>
      </p:sp>
    </p:spTree>
    <p:extLst>
      <p:ext uri="{BB962C8B-B14F-4D97-AF65-F5344CB8AC3E}">
        <p14:creationId xmlns:p14="http://schemas.microsoft.com/office/powerpoint/2010/main" val="388408469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Effect transition="in" filter="circle(in)">
                                      <p:cBhvr>
                                        <p:cTn id="14" dur="2000"/>
                                        <p:tgtEl>
                                          <p:spTgt spid="7">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7">
                                            <p:txEl>
                                              <p:pRg st="1" end="1"/>
                                            </p:txEl>
                                          </p:spTgt>
                                        </p:tgtEl>
                                        <p:attrNameLst>
                                          <p:attrName>style.visibility</p:attrName>
                                        </p:attrNameLst>
                                      </p:cBhvr>
                                      <p:to>
                                        <p:strVal val="visible"/>
                                      </p:to>
                                    </p:set>
                                    <p:animEffect transition="in" filter="circle(in)">
                                      <p:cBhvr>
                                        <p:cTn id="19" dur="2000"/>
                                        <p:tgtEl>
                                          <p:spTgt spid="7">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nodeType="clickEffect">
                                  <p:stCondLst>
                                    <p:cond delay="0"/>
                                  </p:stCondLst>
                                  <p:childTnLst>
                                    <p:set>
                                      <p:cBhvr>
                                        <p:cTn id="23" dur="1" fill="hold">
                                          <p:stCondLst>
                                            <p:cond delay="0"/>
                                          </p:stCondLst>
                                        </p:cTn>
                                        <p:tgtEl>
                                          <p:spTgt spid="7">
                                            <p:txEl>
                                              <p:pRg st="2" end="2"/>
                                            </p:txEl>
                                          </p:spTgt>
                                        </p:tgtEl>
                                        <p:attrNameLst>
                                          <p:attrName>style.visibility</p:attrName>
                                        </p:attrNameLst>
                                      </p:cBhvr>
                                      <p:to>
                                        <p:strVal val="visible"/>
                                      </p:to>
                                    </p:set>
                                    <p:animEffect transition="in" filter="circle(in)">
                                      <p:cBhvr>
                                        <p:cTn id="24" dur="2000"/>
                                        <p:tgtEl>
                                          <p:spTgt spid="7">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cBhvr additive="base">
                                        <p:cTn id="29" dur="500" fill="hold"/>
                                        <p:tgtEl>
                                          <p:spTgt spid="12"/>
                                        </p:tgtEl>
                                        <p:attrNameLst>
                                          <p:attrName>ppt_x</p:attrName>
                                        </p:attrNameLst>
                                      </p:cBhvr>
                                      <p:tavLst>
                                        <p:tav tm="0">
                                          <p:val>
                                            <p:strVal val="#ppt_x"/>
                                          </p:val>
                                        </p:tav>
                                        <p:tav tm="100000">
                                          <p:val>
                                            <p:strVal val="#ppt_x"/>
                                          </p:val>
                                        </p:tav>
                                      </p:tavLst>
                                    </p:anim>
                                    <p:anim calcmode="lin" valueType="num">
                                      <p:cBhvr additive="base">
                                        <p:cTn id="3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6" presetClass="entr" presetSubtype="16" fill="hold" nodeType="clickEffect">
                                  <p:stCondLst>
                                    <p:cond delay="0"/>
                                  </p:stCondLst>
                                  <p:childTnLst>
                                    <p:set>
                                      <p:cBhvr>
                                        <p:cTn id="34" dur="1" fill="hold">
                                          <p:stCondLst>
                                            <p:cond delay="0"/>
                                          </p:stCondLst>
                                        </p:cTn>
                                        <p:tgtEl>
                                          <p:spTgt spid="7">
                                            <p:txEl>
                                              <p:pRg st="3" end="3"/>
                                            </p:txEl>
                                          </p:spTgt>
                                        </p:tgtEl>
                                        <p:attrNameLst>
                                          <p:attrName>style.visibility</p:attrName>
                                        </p:attrNameLst>
                                      </p:cBhvr>
                                      <p:to>
                                        <p:strVal val="visible"/>
                                      </p:to>
                                    </p:set>
                                    <p:animEffect transition="in" filter="circle(in)">
                                      <p:cBhvr>
                                        <p:cTn id="35" dur="2000"/>
                                        <p:tgtEl>
                                          <p:spTgt spid="7">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6" presetClass="entr" presetSubtype="16" fill="hold" nodeType="clickEffect">
                                  <p:stCondLst>
                                    <p:cond delay="0"/>
                                  </p:stCondLst>
                                  <p:childTnLst>
                                    <p:set>
                                      <p:cBhvr>
                                        <p:cTn id="39" dur="1" fill="hold">
                                          <p:stCondLst>
                                            <p:cond delay="0"/>
                                          </p:stCondLst>
                                        </p:cTn>
                                        <p:tgtEl>
                                          <p:spTgt spid="7">
                                            <p:txEl>
                                              <p:pRg st="4" end="4"/>
                                            </p:txEl>
                                          </p:spTgt>
                                        </p:tgtEl>
                                        <p:attrNameLst>
                                          <p:attrName>style.visibility</p:attrName>
                                        </p:attrNameLst>
                                      </p:cBhvr>
                                      <p:to>
                                        <p:strVal val="visible"/>
                                      </p:to>
                                    </p:set>
                                    <p:animEffect transition="in" filter="circle(in)">
                                      <p:cBhvr>
                                        <p:cTn id="40" dur="2000"/>
                                        <p:tgtEl>
                                          <p:spTgt spid="7">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0"/>
                                        </p:tgtEl>
                                        <p:attrNameLst>
                                          <p:attrName>style.visibility</p:attrName>
                                        </p:attrNameLst>
                                      </p:cBhvr>
                                      <p:to>
                                        <p:strVal val="visible"/>
                                      </p:to>
                                    </p:set>
                                    <p:anim calcmode="lin" valueType="num">
                                      <p:cBhvr additive="base">
                                        <p:cTn id="45" dur="500" fill="hold"/>
                                        <p:tgtEl>
                                          <p:spTgt spid="10"/>
                                        </p:tgtEl>
                                        <p:attrNameLst>
                                          <p:attrName>ppt_x</p:attrName>
                                        </p:attrNameLst>
                                      </p:cBhvr>
                                      <p:tavLst>
                                        <p:tav tm="0">
                                          <p:val>
                                            <p:strVal val="#ppt_x"/>
                                          </p:val>
                                        </p:tav>
                                        <p:tav tm="100000">
                                          <p:val>
                                            <p:strVal val="#ppt_x"/>
                                          </p:val>
                                        </p:tav>
                                      </p:tavLst>
                                    </p:anim>
                                    <p:anim calcmode="lin" valueType="num">
                                      <p:cBhvr additive="base">
                                        <p:cTn id="4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6" presetClass="entr" presetSubtype="16" fill="hold" nodeType="clickEffect">
                                  <p:stCondLst>
                                    <p:cond delay="0"/>
                                  </p:stCondLst>
                                  <p:childTnLst>
                                    <p:set>
                                      <p:cBhvr>
                                        <p:cTn id="50" dur="1" fill="hold">
                                          <p:stCondLst>
                                            <p:cond delay="0"/>
                                          </p:stCondLst>
                                        </p:cTn>
                                        <p:tgtEl>
                                          <p:spTgt spid="7">
                                            <p:txEl>
                                              <p:pRg st="5" end="5"/>
                                            </p:txEl>
                                          </p:spTgt>
                                        </p:tgtEl>
                                        <p:attrNameLst>
                                          <p:attrName>style.visibility</p:attrName>
                                        </p:attrNameLst>
                                      </p:cBhvr>
                                      <p:to>
                                        <p:strVal val="visible"/>
                                      </p:to>
                                    </p:set>
                                    <p:animEffect transition="in" filter="circle(in)">
                                      <p:cBhvr>
                                        <p:cTn id="51" dur="2000"/>
                                        <p:tgtEl>
                                          <p:spTgt spid="7">
                                            <p:txEl>
                                              <p:pRg st="5" end="5"/>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6" presetClass="entr" presetSubtype="16" fill="hold" nodeType="clickEffect">
                                  <p:stCondLst>
                                    <p:cond delay="0"/>
                                  </p:stCondLst>
                                  <p:childTnLst>
                                    <p:set>
                                      <p:cBhvr>
                                        <p:cTn id="55" dur="1" fill="hold">
                                          <p:stCondLst>
                                            <p:cond delay="0"/>
                                          </p:stCondLst>
                                        </p:cTn>
                                        <p:tgtEl>
                                          <p:spTgt spid="7">
                                            <p:txEl>
                                              <p:pRg st="6" end="6"/>
                                            </p:txEl>
                                          </p:spTgt>
                                        </p:tgtEl>
                                        <p:attrNameLst>
                                          <p:attrName>style.visibility</p:attrName>
                                        </p:attrNameLst>
                                      </p:cBhvr>
                                      <p:to>
                                        <p:strVal val="visible"/>
                                      </p:to>
                                    </p:set>
                                    <p:animEffect transition="in" filter="circle(in)">
                                      <p:cBhvr>
                                        <p:cTn id="56" dur="2000"/>
                                        <p:tgtEl>
                                          <p:spTgt spid="7">
                                            <p:txEl>
                                              <p:pRg st="6" end="6"/>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9"/>
                                        </p:tgtEl>
                                        <p:attrNameLst>
                                          <p:attrName>style.visibility</p:attrName>
                                        </p:attrNameLst>
                                      </p:cBhvr>
                                      <p:to>
                                        <p:strVal val="visible"/>
                                      </p:to>
                                    </p:set>
                                    <p:anim calcmode="lin" valueType="num">
                                      <p:cBhvr additive="base">
                                        <p:cTn id="61" dur="500" fill="hold"/>
                                        <p:tgtEl>
                                          <p:spTgt spid="9"/>
                                        </p:tgtEl>
                                        <p:attrNameLst>
                                          <p:attrName>ppt_x</p:attrName>
                                        </p:attrNameLst>
                                      </p:cBhvr>
                                      <p:tavLst>
                                        <p:tav tm="0">
                                          <p:val>
                                            <p:strVal val="#ppt_x"/>
                                          </p:val>
                                        </p:tav>
                                        <p:tav tm="100000">
                                          <p:val>
                                            <p:strVal val="#ppt_x"/>
                                          </p:val>
                                        </p:tav>
                                      </p:tavLst>
                                    </p:anim>
                                    <p:anim calcmode="lin" valueType="num">
                                      <p:cBhvr additive="base">
                                        <p:cTn id="6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6" presetClass="entr" presetSubtype="16" fill="hold" nodeType="clickEffect">
                                  <p:stCondLst>
                                    <p:cond delay="0"/>
                                  </p:stCondLst>
                                  <p:childTnLst>
                                    <p:set>
                                      <p:cBhvr>
                                        <p:cTn id="66" dur="1" fill="hold">
                                          <p:stCondLst>
                                            <p:cond delay="0"/>
                                          </p:stCondLst>
                                        </p:cTn>
                                        <p:tgtEl>
                                          <p:spTgt spid="7">
                                            <p:txEl>
                                              <p:pRg st="7" end="7"/>
                                            </p:txEl>
                                          </p:spTgt>
                                        </p:tgtEl>
                                        <p:attrNameLst>
                                          <p:attrName>style.visibility</p:attrName>
                                        </p:attrNameLst>
                                      </p:cBhvr>
                                      <p:to>
                                        <p:strVal val="visible"/>
                                      </p:to>
                                    </p:set>
                                    <p:animEffect transition="in" filter="circle(in)">
                                      <p:cBhvr>
                                        <p:cTn id="67" dur="2000"/>
                                        <p:tgtEl>
                                          <p:spTgt spid="7">
                                            <p:txEl>
                                              <p:pRg st="7" end="7"/>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6" presetClass="entr" presetSubtype="16" fill="hold" nodeType="clickEffect">
                                  <p:stCondLst>
                                    <p:cond delay="0"/>
                                  </p:stCondLst>
                                  <p:childTnLst>
                                    <p:set>
                                      <p:cBhvr>
                                        <p:cTn id="71" dur="1" fill="hold">
                                          <p:stCondLst>
                                            <p:cond delay="0"/>
                                          </p:stCondLst>
                                        </p:cTn>
                                        <p:tgtEl>
                                          <p:spTgt spid="7">
                                            <p:txEl>
                                              <p:pRg st="8" end="8"/>
                                            </p:txEl>
                                          </p:spTgt>
                                        </p:tgtEl>
                                        <p:attrNameLst>
                                          <p:attrName>style.visibility</p:attrName>
                                        </p:attrNameLst>
                                      </p:cBhvr>
                                      <p:to>
                                        <p:strVal val="visible"/>
                                      </p:to>
                                    </p:set>
                                    <p:animEffect transition="in" filter="circle(in)">
                                      <p:cBhvr>
                                        <p:cTn id="72" dur="2000"/>
                                        <p:tgtEl>
                                          <p:spTgt spid="7">
                                            <p:txEl>
                                              <p:pRg st="8" end="8"/>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8"/>
                                        </p:tgtEl>
                                        <p:attrNameLst>
                                          <p:attrName>style.visibility</p:attrName>
                                        </p:attrNameLst>
                                      </p:cBhvr>
                                      <p:to>
                                        <p:strVal val="visible"/>
                                      </p:to>
                                    </p:set>
                                    <p:anim calcmode="lin" valueType="num">
                                      <p:cBhvr additive="base">
                                        <p:cTn id="77" dur="500" fill="hold"/>
                                        <p:tgtEl>
                                          <p:spTgt spid="8"/>
                                        </p:tgtEl>
                                        <p:attrNameLst>
                                          <p:attrName>ppt_x</p:attrName>
                                        </p:attrNameLst>
                                      </p:cBhvr>
                                      <p:tavLst>
                                        <p:tav tm="0">
                                          <p:val>
                                            <p:strVal val="#ppt_x"/>
                                          </p:val>
                                        </p:tav>
                                        <p:tav tm="100000">
                                          <p:val>
                                            <p:strVal val="#ppt_x"/>
                                          </p:val>
                                        </p:tav>
                                      </p:tavLst>
                                    </p:anim>
                                    <p:anim calcmode="lin" valueType="num">
                                      <p:cBhvr additive="base">
                                        <p:cTn id="7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p:bldP spid="9" grpId="0"/>
      <p:bldP spid="12" grpId="0"/>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own Ribbon 3"/>
          <p:cNvSpPr/>
          <p:nvPr/>
        </p:nvSpPr>
        <p:spPr>
          <a:xfrm rot="10800000" flipV="1">
            <a:off x="334608" y="385034"/>
            <a:ext cx="5464116" cy="905691"/>
          </a:xfrm>
          <a:prstGeom prst="ribbon">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4800" i="1" dirty="0">
                <a:solidFill>
                  <a:schemeClr val="tx1"/>
                </a:solidFill>
                <a:latin typeface="Arial Rounded MT Bold" panose="020F0704030504030204" pitchFamily="34" charset="0"/>
              </a:rPr>
              <a:t>Identity</a:t>
            </a:r>
          </a:p>
        </p:txBody>
      </p:sp>
      <p:sp>
        <p:nvSpPr>
          <p:cNvPr id="13" name="Vertical Scroll 12"/>
          <p:cNvSpPr/>
          <p:nvPr/>
        </p:nvSpPr>
        <p:spPr>
          <a:xfrm>
            <a:off x="5261318" y="385033"/>
            <a:ext cx="6639950" cy="5542671"/>
          </a:xfrm>
          <a:prstGeom prst="verticalScroll">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4000" i="1" dirty="0" smtClean="0">
                <a:solidFill>
                  <a:schemeClr val="tx1"/>
                </a:solidFill>
                <a:latin typeface="Arial Rounded MT Bold" panose="020F0704030504030204" pitchFamily="34" charset="0"/>
              </a:rPr>
              <a:t>Sabina </a:t>
            </a:r>
            <a:r>
              <a:rPr lang="en-US" sz="4000" i="1" dirty="0" err="1" smtClean="0">
                <a:solidFill>
                  <a:schemeClr val="tx1"/>
                </a:solidFill>
                <a:latin typeface="Arial Rounded MT Bold" panose="020F0704030504030204" pitchFamily="34" charset="0"/>
              </a:rPr>
              <a:t>Yeasmin</a:t>
            </a:r>
            <a:endParaRPr lang="en-US" sz="4000" i="1" dirty="0" smtClean="0">
              <a:solidFill>
                <a:schemeClr val="tx1"/>
              </a:solidFill>
              <a:latin typeface="Arial Rounded MT Bold" panose="020F0704030504030204" pitchFamily="34" charset="0"/>
            </a:endParaRPr>
          </a:p>
          <a:p>
            <a:pPr algn="ctr"/>
            <a:r>
              <a:rPr lang="en-US" sz="4000" i="1" dirty="0" smtClean="0">
                <a:solidFill>
                  <a:schemeClr val="tx1"/>
                </a:solidFill>
                <a:latin typeface="Arial Rounded MT Bold" panose="020F0704030504030204" pitchFamily="34" charset="0"/>
              </a:rPr>
              <a:t>Lecturer in English </a:t>
            </a:r>
          </a:p>
          <a:p>
            <a:pPr algn="ctr"/>
            <a:r>
              <a:rPr lang="en-US" sz="4000" i="1" dirty="0" err="1" smtClean="0">
                <a:solidFill>
                  <a:schemeClr val="tx1"/>
                </a:solidFill>
                <a:latin typeface="Arial Rounded MT Bold" panose="020F0704030504030204" pitchFamily="34" charset="0"/>
              </a:rPr>
              <a:t>Baridhara</a:t>
            </a:r>
            <a:r>
              <a:rPr lang="en-US" sz="4000" i="1" dirty="0" smtClean="0">
                <a:solidFill>
                  <a:schemeClr val="tx1"/>
                </a:solidFill>
                <a:latin typeface="Arial Rounded MT Bold" panose="020F0704030504030204" pitchFamily="34" charset="0"/>
              </a:rPr>
              <a:t> </a:t>
            </a:r>
            <a:r>
              <a:rPr lang="en-US" sz="4000" i="1" dirty="0" err="1">
                <a:solidFill>
                  <a:schemeClr val="tx1"/>
                </a:solidFill>
                <a:latin typeface="Arial Rounded MT Bold" panose="020F0704030504030204" pitchFamily="34" charset="0"/>
              </a:rPr>
              <a:t>N</a:t>
            </a:r>
            <a:r>
              <a:rPr lang="en-US" sz="4000" i="1" dirty="0" err="1" smtClean="0">
                <a:solidFill>
                  <a:schemeClr val="tx1"/>
                </a:solidFill>
                <a:latin typeface="Arial Rounded MT Bold" panose="020F0704030504030204" pitchFamily="34" charset="0"/>
              </a:rPr>
              <a:t>azmul</a:t>
            </a:r>
            <a:r>
              <a:rPr lang="en-US" sz="4000" i="1" dirty="0" smtClean="0">
                <a:solidFill>
                  <a:schemeClr val="tx1"/>
                </a:solidFill>
                <a:latin typeface="Arial Rounded MT Bold" panose="020F0704030504030204" pitchFamily="34" charset="0"/>
              </a:rPr>
              <a:t> </a:t>
            </a:r>
            <a:r>
              <a:rPr lang="en-US" sz="4000" i="1" dirty="0" err="1" smtClean="0">
                <a:solidFill>
                  <a:schemeClr val="tx1"/>
                </a:solidFill>
                <a:latin typeface="Arial Rounded MT Bold" panose="020F0704030504030204" pitchFamily="34" charset="0"/>
              </a:rPr>
              <a:t>Ulum</a:t>
            </a:r>
            <a:r>
              <a:rPr lang="en-US" sz="4000" i="1" dirty="0" smtClean="0">
                <a:solidFill>
                  <a:schemeClr val="tx1"/>
                </a:solidFill>
                <a:latin typeface="Arial Rounded MT Bold" panose="020F0704030504030204" pitchFamily="34" charset="0"/>
              </a:rPr>
              <a:t> </a:t>
            </a:r>
            <a:r>
              <a:rPr lang="en-US" sz="4000" i="1" dirty="0" err="1" smtClean="0">
                <a:solidFill>
                  <a:schemeClr val="tx1"/>
                </a:solidFill>
                <a:latin typeface="Arial Rounded MT Bold" panose="020F0704030504030204" pitchFamily="34" charset="0"/>
              </a:rPr>
              <a:t>Alim</a:t>
            </a:r>
            <a:r>
              <a:rPr lang="en-US" sz="4000" i="1" dirty="0" smtClean="0">
                <a:solidFill>
                  <a:schemeClr val="tx1"/>
                </a:solidFill>
                <a:latin typeface="Arial Rounded MT Bold" panose="020F0704030504030204" pitchFamily="34" charset="0"/>
              </a:rPr>
              <a:t> Madrasah</a:t>
            </a:r>
          </a:p>
          <a:p>
            <a:pPr algn="ctr"/>
            <a:r>
              <a:rPr lang="en-US" sz="4000" i="1" dirty="0" err="1" smtClean="0">
                <a:solidFill>
                  <a:schemeClr val="tx1"/>
                </a:solidFill>
                <a:latin typeface="Arial Rounded MT Bold" panose="020F0704030504030204" pitchFamily="34" charset="0"/>
              </a:rPr>
              <a:t>Badda</a:t>
            </a:r>
            <a:r>
              <a:rPr lang="en-US" sz="4000" i="1" dirty="0" smtClean="0">
                <a:solidFill>
                  <a:schemeClr val="tx1"/>
                </a:solidFill>
                <a:latin typeface="Arial Rounded MT Bold" panose="020F0704030504030204" pitchFamily="34" charset="0"/>
              </a:rPr>
              <a:t>, Dhaka</a:t>
            </a:r>
            <a:endParaRPr lang="en-US" sz="4000" i="1" dirty="0">
              <a:solidFill>
                <a:schemeClr val="tx1"/>
              </a:solidFill>
              <a:latin typeface="Arial Rounded MT Bold" panose="020F0704030504030204" pitchFamily="34" charset="0"/>
            </a:endParaRPr>
          </a:p>
        </p:txBody>
      </p:sp>
      <p:pic>
        <p:nvPicPr>
          <p:cNvPr id="14" name="Picture 2" descr="C:\Users\Sabina Yasmin\Desktop\Phot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64863" y="1561513"/>
            <a:ext cx="3794929" cy="3789909"/>
          </a:xfrm>
          <a:prstGeom prst="ellipse">
            <a:avLst/>
          </a:prstGeom>
          <a:ln w="190500" cap="rnd">
            <a:solidFill>
              <a:srgbClr val="C8C6BD"/>
            </a:solidFill>
            <a:prstDash val="solid"/>
          </a:ln>
          <a:effectLst>
            <a:outerShdw blurRad="127000" algn="bl" rotWithShape="0">
              <a:srgbClr val="000000"/>
            </a:outerShdw>
            <a:reflection blurRad="6350" stA="50000" endA="295" endPos="92000" dist="101600" dir="5400000" sy="-100000" algn="bl" rotWithShape="0"/>
          </a:effectLst>
          <a:scene3d>
            <a:camera prst="perspectiveFront" fov="5400000"/>
            <a:lightRig rig="threePt" dir="t">
              <a:rot lat="0" lon="0" rev="192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17319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nip and Round Single Corner Rectangle 3"/>
          <p:cNvSpPr/>
          <p:nvPr/>
        </p:nvSpPr>
        <p:spPr>
          <a:xfrm>
            <a:off x="5628171" y="123257"/>
            <a:ext cx="6406947" cy="1179070"/>
          </a:xfrm>
          <a:prstGeom prst="snip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3600" dirty="0" smtClean="0">
                <a:solidFill>
                  <a:schemeClr val="tx1"/>
                </a:solidFill>
                <a:latin typeface="Arial Rounded MT Bold" panose="020F0704030504030204" pitchFamily="34" charset="0"/>
              </a:rPr>
              <a:t>Choose the correct answer from the alternatives</a:t>
            </a:r>
            <a:endParaRPr lang="en-US" sz="3600" dirty="0">
              <a:solidFill>
                <a:schemeClr val="tx1"/>
              </a:solidFill>
              <a:latin typeface="Arial Rounded MT Bold" panose="020F0704030504030204" pitchFamily="34" charset="0"/>
            </a:endParaRPr>
          </a:p>
        </p:txBody>
      </p:sp>
      <p:sp>
        <p:nvSpPr>
          <p:cNvPr id="7" name="Rectangle 6"/>
          <p:cNvSpPr/>
          <p:nvPr/>
        </p:nvSpPr>
        <p:spPr>
          <a:xfrm>
            <a:off x="209006" y="1061049"/>
            <a:ext cx="11982994" cy="6186309"/>
          </a:xfrm>
          <a:prstGeom prst="rect">
            <a:avLst/>
          </a:prstGeom>
        </p:spPr>
        <p:txBody>
          <a:bodyPr wrap="square">
            <a:spAutoFit/>
          </a:bodyPr>
          <a:lstStyle/>
          <a:p>
            <a:r>
              <a:rPr lang="en-US" sz="3600" dirty="0" smtClean="0">
                <a:solidFill>
                  <a:srgbClr val="FF0000"/>
                </a:solidFill>
                <a:latin typeface="Arial Rounded MT Bold" panose="020F0704030504030204" pitchFamily="34" charset="0"/>
              </a:rPr>
              <a:t>e</a:t>
            </a:r>
            <a:r>
              <a:rPr lang="en-US" sz="3600" dirty="0">
                <a:solidFill>
                  <a:srgbClr val="FF0000"/>
                </a:solidFill>
                <a:latin typeface="Arial Rounded MT Bold" panose="020F0704030504030204" pitchFamily="34" charset="0"/>
              </a:rPr>
              <a:t>). Historical means --------.</a:t>
            </a:r>
          </a:p>
          <a:p>
            <a:r>
              <a:rPr lang="en-US" sz="3600" dirty="0" err="1" smtClean="0">
                <a:latin typeface="Arial Rounded MT Bold" panose="020F0704030504030204" pitchFamily="34" charset="0"/>
              </a:rPr>
              <a:t>i</a:t>
            </a:r>
            <a:r>
              <a:rPr lang="en-US" sz="3600" dirty="0" smtClean="0">
                <a:latin typeface="Arial Rounded MT Bold" panose="020F0704030504030204" pitchFamily="34" charset="0"/>
              </a:rPr>
              <a:t>). </a:t>
            </a:r>
            <a:r>
              <a:rPr lang="en-US" sz="3600" dirty="0">
                <a:latin typeface="Arial Rounded MT Bold" panose="020F0704030504030204" pitchFamily="34" charset="0"/>
              </a:rPr>
              <a:t>traditional </a:t>
            </a:r>
            <a:r>
              <a:rPr lang="en-US" sz="3600" dirty="0" smtClean="0">
                <a:latin typeface="Arial Rounded MT Bold" panose="020F0704030504030204" pitchFamily="34" charset="0"/>
              </a:rPr>
              <a:t> ii). </a:t>
            </a:r>
            <a:r>
              <a:rPr lang="en-US" sz="3600" dirty="0">
                <a:latin typeface="Arial Rounded MT Bold" panose="020F0704030504030204" pitchFamily="34" charset="0"/>
              </a:rPr>
              <a:t>primitive </a:t>
            </a:r>
            <a:r>
              <a:rPr lang="en-US" sz="3600" dirty="0" smtClean="0">
                <a:latin typeface="Arial Rounded MT Bold" panose="020F0704030504030204" pitchFamily="34" charset="0"/>
              </a:rPr>
              <a:t>iii). Inception  iv). </a:t>
            </a:r>
            <a:r>
              <a:rPr lang="en-US" sz="3600" dirty="0">
                <a:latin typeface="Arial Rounded MT Bold" panose="020F0704030504030204" pitchFamily="34" charset="0"/>
              </a:rPr>
              <a:t>historic</a:t>
            </a:r>
          </a:p>
          <a:p>
            <a:r>
              <a:rPr lang="en-US" sz="3600" dirty="0" smtClean="0">
                <a:solidFill>
                  <a:srgbClr val="FF0000"/>
                </a:solidFill>
                <a:latin typeface="Arial Rounded MT Bold" panose="020F0704030504030204" pitchFamily="34" charset="0"/>
              </a:rPr>
              <a:t>f). How many workers attend the rally?</a:t>
            </a:r>
          </a:p>
          <a:p>
            <a:r>
              <a:rPr lang="en-US" sz="3600" dirty="0" err="1" smtClean="0">
                <a:latin typeface="Arial Rounded MT Bold" panose="020F0704030504030204" pitchFamily="34" charset="0"/>
              </a:rPr>
              <a:t>i</a:t>
            </a:r>
            <a:r>
              <a:rPr lang="en-US" sz="3600" dirty="0" smtClean="0">
                <a:latin typeface="Arial Rounded MT Bold" panose="020F0704030504030204" pitchFamily="34" charset="0"/>
              </a:rPr>
              <a:t>). 4000 workers ii). 5000 workers iii). 6000 iv). 7000 w</a:t>
            </a:r>
          </a:p>
          <a:p>
            <a:r>
              <a:rPr lang="en-US" sz="3600" dirty="0" smtClean="0">
                <a:solidFill>
                  <a:srgbClr val="FF0000"/>
                </a:solidFill>
                <a:latin typeface="Arial Rounded MT Bold" panose="020F0704030504030204" pitchFamily="34" charset="0"/>
              </a:rPr>
              <a:t>g). In the above passage “instantly” is a </a:t>
            </a:r>
            <a:r>
              <a:rPr lang="en-US" sz="3600" dirty="0" smtClean="0">
                <a:solidFill>
                  <a:srgbClr val="FF0000"/>
                </a:solidFill>
                <a:latin typeface="Arial Rounded MT Bold" panose="020F0704030504030204" pitchFamily="34" charset="0"/>
              </a:rPr>
              <a:t>--------</a:t>
            </a:r>
            <a:endParaRPr lang="en-US" sz="3600" dirty="0" smtClean="0">
              <a:solidFill>
                <a:srgbClr val="FF0000"/>
              </a:solidFill>
              <a:latin typeface="Arial Rounded MT Bold" panose="020F0704030504030204" pitchFamily="34" charset="0"/>
            </a:endParaRPr>
          </a:p>
          <a:p>
            <a:r>
              <a:rPr lang="en-US" sz="3600" dirty="0" err="1" smtClean="0">
                <a:latin typeface="Arial Rounded MT Bold" panose="020F0704030504030204" pitchFamily="34" charset="0"/>
              </a:rPr>
              <a:t>i</a:t>
            </a:r>
            <a:r>
              <a:rPr lang="en-US" sz="3600" dirty="0" smtClean="0">
                <a:latin typeface="Arial Rounded MT Bold" panose="020F0704030504030204" pitchFamily="34" charset="0"/>
              </a:rPr>
              <a:t>). Noun	  ii). Pronoun	   iii). Adjective 	 iv).adverb</a:t>
            </a:r>
          </a:p>
          <a:p>
            <a:r>
              <a:rPr lang="en-US" sz="3600" dirty="0" smtClean="0">
                <a:solidFill>
                  <a:srgbClr val="FF0000"/>
                </a:solidFill>
                <a:latin typeface="Arial Rounded MT Bold" panose="020F0704030504030204" pitchFamily="34" charset="0"/>
              </a:rPr>
              <a:t>h). From where the beginning of the Industrial Revolution people worked-</a:t>
            </a:r>
          </a:p>
          <a:p>
            <a:r>
              <a:rPr lang="en-US" sz="3600" dirty="0" err="1" smtClean="0">
                <a:latin typeface="Arial Rounded MT Bold" panose="020F0704030504030204" pitchFamily="34" charset="0"/>
              </a:rPr>
              <a:t>i</a:t>
            </a:r>
            <a:r>
              <a:rPr lang="en-US" sz="3600" dirty="0" smtClean="0">
                <a:latin typeface="Arial Rounded MT Bold" panose="020F0704030504030204" pitchFamily="34" charset="0"/>
              </a:rPr>
              <a:t>). Only 8 hours a day ii). Only 7 hours a day </a:t>
            </a:r>
          </a:p>
          <a:p>
            <a:r>
              <a:rPr lang="en-US" sz="3600" dirty="0" smtClean="0">
                <a:latin typeface="Arial Rounded MT Bold" panose="020F0704030504030204" pitchFamily="34" charset="0"/>
              </a:rPr>
              <a:t>iii). 14 or more hours a day iv). Only 10 hours a day</a:t>
            </a:r>
          </a:p>
          <a:p>
            <a:endParaRPr lang="en-US" sz="3600" dirty="0">
              <a:latin typeface="Arial Rounded MT Bold" panose="020F0704030504030204" pitchFamily="34" charset="0"/>
            </a:endParaRPr>
          </a:p>
        </p:txBody>
      </p:sp>
      <p:sp>
        <p:nvSpPr>
          <p:cNvPr id="8" name="TextBox 7"/>
          <p:cNvSpPr txBox="1"/>
          <p:nvPr/>
        </p:nvSpPr>
        <p:spPr>
          <a:xfrm rot="1873718" flipH="1">
            <a:off x="9676747" y="3810702"/>
            <a:ext cx="518089" cy="646331"/>
          </a:xfrm>
          <a:prstGeom prst="rect">
            <a:avLst/>
          </a:prstGeom>
          <a:noFill/>
        </p:spPr>
        <p:txBody>
          <a:bodyPr wrap="square" rtlCol="0">
            <a:spAutoFit/>
          </a:bodyPr>
          <a:lstStyle/>
          <a:p>
            <a:r>
              <a:rPr lang="en-US" dirty="0">
                <a:latin typeface="Arial Rounded MT Bold" panose="020F0704030504030204" pitchFamily="34" charset="0"/>
              </a:rPr>
              <a:t> </a:t>
            </a:r>
            <a:r>
              <a:rPr lang="en-US" sz="3600" b="1" dirty="0">
                <a:solidFill>
                  <a:srgbClr val="FF0000"/>
                </a:solidFill>
                <a:latin typeface="Arial Rounded MT Bold" panose="020F0704030504030204" pitchFamily="34" charset="0"/>
              </a:rPr>
              <a:t>√</a:t>
            </a:r>
            <a:r>
              <a:rPr lang="en-US" b="1" dirty="0">
                <a:solidFill>
                  <a:srgbClr val="FF0000"/>
                </a:solidFill>
                <a:latin typeface="Arial Rounded MT Bold" panose="020F0704030504030204" pitchFamily="34" charset="0"/>
              </a:rPr>
              <a:t> </a:t>
            </a:r>
            <a:endParaRPr lang="en-US" dirty="0"/>
          </a:p>
        </p:txBody>
      </p:sp>
      <p:sp>
        <p:nvSpPr>
          <p:cNvPr id="9" name="TextBox 8"/>
          <p:cNvSpPr txBox="1"/>
          <p:nvPr/>
        </p:nvSpPr>
        <p:spPr>
          <a:xfrm rot="2093702" flipH="1">
            <a:off x="7800494" y="2686666"/>
            <a:ext cx="496390" cy="646331"/>
          </a:xfrm>
          <a:prstGeom prst="rect">
            <a:avLst/>
          </a:prstGeom>
          <a:noFill/>
        </p:spPr>
        <p:txBody>
          <a:bodyPr wrap="square" rtlCol="0">
            <a:spAutoFit/>
          </a:bodyPr>
          <a:lstStyle/>
          <a:p>
            <a:r>
              <a:rPr lang="en-US" dirty="0">
                <a:latin typeface="Arial Rounded MT Bold" panose="020F0704030504030204" pitchFamily="34" charset="0"/>
              </a:rPr>
              <a:t> </a:t>
            </a:r>
            <a:r>
              <a:rPr lang="en-US" sz="3600" b="1" dirty="0">
                <a:solidFill>
                  <a:srgbClr val="FF0000"/>
                </a:solidFill>
                <a:latin typeface="Arial Rounded MT Bold" panose="020F0704030504030204" pitchFamily="34" charset="0"/>
              </a:rPr>
              <a:t>√</a:t>
            </a:r>
            <a:r>
              <a:rPr lang="en-US" b="1" dirty="0">
                <a:solidFill>
                  <a:srgbClr val="FF0000"/>
                </a:solidFill>
                <a:latin typeface="Arial Rounded MT Bold" panose="020F0704030504030204" pitchFamily="34" charset="0"/>
              </a:rPr>
              <a:t> </a:t>
            </a:r>
            <a:endParaRPr lang="en-US" dirty="0"/>
          </a:p>
        </p:txBody>
      </p:sp>
      <p:sp>
        <p:nvSpPr>
          <p:cNvPr id="10" name="TextBox 9"/>
          <p:cNvSpPr txBox="1"/>
          <p:nvPr/>
        </p:nvSpPr>
        <p:spPr>
          <a:xfrm rot="1994600" flipH="1">
            <a:off x="443175" y="5905022"/>
            <a:ext cx="496390" cy="646331"/>
          </a:xfrm>
          <a:prstGeom prst="rect">
            <a:avLst/>
          </a:prstGeom>
          <a:noFill/>
        </p:spPr>
        <p:txBody>
          <a:bodyPr wrap="square" rtlCol="0">
            <a:spAutoFit/>
          </a:bodyPr>
          <a:lstStyle/>
          <a:p>
            <a:r>
              <a:rPr lang="en-US" dirty="0">
                <a:latin typeface="Arial Rounded MT Bold" panose="020F0704030504030204" pitchFamily="34" charset="0"/>
              </a:rPr>
              <a:t> </a:t>
            </a:r>
            <a:r>
              <a:rPr lang="en-US" sz="3600" b="1" dirty="0">
                <a:solidFill>
                  <a:srgbClr val="FF0000"/>
                </a:solidFill>
                <a:latin typeface="Arial Rounded MT Bold" panose="020F0704030504030204" pitchFamily="34" charset="0"/>
              </a:rPr>
              <a:t>√</a:t>
            </a:r>
            <a:r>
              <a:rPr lang="en-US" b="1" dirty="0">
                <a:solidFill>
                  <a:srgbClr val="FF0000"/>
                </a:solidFill>
                <a:latin typeface="Arial Rounded MT Bold" panose="020F0704030504030204" pitchFamily="34" charset="0"/>
              </a:rPr>
              <a:t> </a:t>
            </a:r>
            <a:endParaRPr lang="en-US" dirty="0"/>
          </a:p>
        </p:txBody>
      </p:sp>
      <p:sp>
        <p:nvSpPr>
          <p:cNvPr id="12" name="TextBox 11"/>
          <p:cNvSpPr txBox="1"/>
          <p:nvPr/>
        </p:nvSpPr>
        <p:spPr>
          <a:xfrm rot="1873718" flipH="1">
            <a:off x="150578" y="1547354"/>
            <a:ext cx="596537" cy="646331"/>
          </a:xfrm>
          <a:prstGeom prst="rect">
            <a:avLst/>
          </a:prstGeom>
          <a:noFill/>
        </p:spPr>
        <p:txBody>
          <a:bodyPr wrap="square" rtlCol="0">
            <a:spAutoFit/>
          </a:bodyPr>
          <a:lstStyle/>
          <a:p>
            <a:r>
              <a:rPr lang="en-US" dirty="0">
                <a:latin typeface="Arial Rounded MT Bold" panose="020F0704030504030204" pitchFamily="34" charset="0"/>
              </a:rPr>
              <a:t> </a:t>
            </a:r>
            <a:r>
              <a:rPr lang="en-US" sz="3600" b="1" dirty="0">
                <a:solidFill>
                  <a:srgbClr val="FF0000"/>
                </a:solidFill>
                <a:latin typeface="Arial Rounded MT Bold" panose="020F0704030504030204" pitchFamily="34" charset="0"/>
              </a:rPr>
              <a:t>√</a:t>
            </a:r>
            <a:r>
              <a:rPr lang="en-US" b="1" dirty="0">
                <a:solidFill>
                  <a:srgbClr val="FF0000"/>
                </a:solidFill>
                <a:latin typeface="Arial Rounded MT Bold" panose="020F0704030504030204" pitchFamily="34" charset="0"/>
              </a:rPr>
              <a:t> </a:t>
            </a:r>
            <a:endParaRPr lang="en-US" dirty="0"/>
          </a:p>
        </p:txBody>
      </p:sp>
      <p:pic>
        <p:nvPicPr>
          <p:cNvPr id="1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9006" y="131438"/>
            <a:ext cx="1371600" cy="92961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Rounded Rectangle 13"/>
          <p:cNvSpPr/>
          <p:nvPr/>
        </p:nvSpPr>
        <p:spPr>
          <a:xfrm>
            <a:off x="1679956" y="171571"/>
            <a:ext cx="3791333" cy="805763"/>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3600" dirty="0" smtClean="0">
                <a:solidFill>
                  <a:schemeClr val="tx1"/>
                </a:solidFill>
                <a:latin typeface="Arial Rounded MT Bold" panose="020F0704030504030204" pitchFamily="34" charset="0"/>
              </a:rPr>
              <a:t>Individual work</a:t>
            </a:r>
            <a:endParaRPr lang="en-US" sz="3600" dirty="0">
              <a:solidFill>
                <a:schemeClr val="tx1"/>
              </a:solidFill>
              <a:latin typeface="Arial Rounded MT Bold" panose="020F0704030504030204" pitchFamily="34" charset="0"/>
            </a:endParaRPr>
          </a:p>
        </p:txBody>
      </p:sp>
    </p:spTree>
    <p:extLst>
      <p:ext uri="{BB962C8B-B14F-4D97-AF65-F5344CB8AC3E}">
        <p14:creationId xmlns:p14="http://schemas.microsoft.com/office/powerpoint/2010/main" val="24743260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circle(in)">
                                      <p:cBhvr>
                                        <p:cTn id="7" dur="2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circle(in)">
                                      <p:cBhvr>
                                        <p:cTn id="12" dur="20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additive="base">
                                        <p:cTn id="17" dur="500" fill="hold"/>
                                        <p:tgtEl>
                                          <p:spTgt spid="12"/>
                                        </p:tgtEl>
                                        <p:attrNameLst>
                                          <p:attrName>ppt_x</p:attrName>
                                        </p:attrNameLst>
                                      </p:cBhvr>
                                      <p:tavLst>
                                        <p:tav tm="0">
                                          <p:val>
                                            <p:strVal val="#ppt_x"/>
                                          </p:val>
                                        </p:tav>
                                        <p:tav tm="100000">
                                          <p:val>
                                            <p:strVal val="#ppt_x"/>
                                          </p:val>
                                        </p:tav>
                                      </p:tavLst>
                                    </p:anim>
                                    <p:anim calcmode="lin" valueType="num">
                                      <p:cBhvr additive="base">
                                        <p:cTn id="1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7">
                                            <p:txEl>
                                              <p:pRg st="2" end="2"/>
                                            </p:txEl>
                                          </p:spTgt>
                                        </p:tgtEl>
                                        <p:attrNameLst>
                                          <p:attrName>style.visibility</p:attrName>
                                        </p:attrNameLst>
                                      </p:cBhvr>
                                      <p:to>
                                        <p:strVal val="visible"/>
                                      </p:to>
                                    </p:set>
                                    <p:animEffect transition="in" filter="circle(in)">
                                      <p:cBhvr>
                                        <p:cTn id="23" dur="2000"/>
                                        <p:tgtEl>
                                          <p:spTgt spid="7">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nodeType="clickEffect">
                                  <p:stCondLst>
                                    <p:cond delay="0"/>
                                  </p:stCondLst>
                                  <p:childTnLst>
                                    <p:set>
                                      <p:cBhvr>
                                        <p:cTn id="27" dur="1" fill="hold">
                                          <p:stCondLst>
                                            <p:cond delay="0"/>
                                          </p:stCondLst>
                                        </p:cTn>
                                        <p:tgtEl>
                                          <p:spTgt spid="7">
                                            <p:txEl>
                                              <p:pRg st="3" end="3"/>
                                            </p:txEl>
                                          </p:spTgt>
                                        </p:tgtEl>
                                        <p:attrNameLst>
                                          <p:attrName>style.visibility</p:attrName>
                                        </p:attrNameLst>
                                      </p:cBhvr>
                                      <p:to>
                                        <p:strVal val="visible"/>
                                      </p:to>
                                    </p:set>
                                    <p:animEffect transition="in" filter="circle(in)">
                                      <p:cBhvr>
                                        <p:cTn id="28" dur="2000"/>
                                        <p:tgtEl>
                                          <p:spTgt spid="7">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 calcmode="lin" valueType="num">
                                      <p:cBhvr additive="base">
                                        <p:cTn id="33" dur="500" fill="hold"/>
                                        <p:tgtEl>
                                          <p:spTgt spid="9"/>
                                        </p:tgtEl>
                                        <p:attrNameLst>
                                          <p:attrName>ppt_x</p:attrName>
                                        </p:attrNameLst>
                                      </p:cBhvr>
                                      <p:tavLst>
                                        <p:tav tm="0">
                                          <p:val>
                                            <p:strVal val="#ppt_x"/>
                                          </p:val>
                                        </p:tav>
                                        <p:tav tm="100000">
                                          <p:val>
                                            <p:strVal val="#ppt_x"/>
                                          </p:val>
                                        </p:tav>
                                      </p:tavLst>
                                    </p:anim>
                                    <p:anim calcmode="lin" valueType="num">
                                      <p:cBhvr additive="base">
                                        <p:cTn id="3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6" presetClass="entr" presetSubtype="16" fill="hold" nodeType="clickEffect">
                                  <p:stCondLst>
                                    <p:cond delay="0"/>
                                  </p:stCondLst>
                                  <p:childTnLst>
                                    <p:set>
                                      <p:cBhvr>
                                        <p:cTn id="38" dur="1" fill="hold">
                                          <p:stCondLst>
                                            <p:cond delay="0"/>
                                          </p:stCondLst>
                                        </p:cTn>
                                        <p:tgtEl>
                                          <p:spTgt spid="7">
                                            <p:txEl>
                                              <p:pRg st="4" end="4"/>
                                            </p:txEl>
                                          </p:spTgt>
                                        </p:tgtEl>
                                        <p:attrNameLst>
                                          <p:attrName>style.visibility</p:attrName>
                                        </p:attrNameLst>
                                      </p:cBhvr>
                                      <p:to>
                                        <p:strVal val="visible"/>
                                      </p:to>
                                    </p:set>
                                    <p:animEffect transition="in" filter="circle(in)">
                                      <p:cBhvr>
                                        <p:cTn id="39" dur="2000"/>
                                        <p:tgtEl>
                                          <p:spTgt spid="7">
                                            <p:txEl>
                                              <p:pRg st="4" end="4"/>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6" presetClass="entr" presetSubtype="16" fill="hold" nodeType="clickEffect">
                                  <p:stCondLst>
                                    <p:cond delay="0"/>
                                  </p:stCondLst>
                                  <p:childTnLst>
                                    <p:set>
                                      <p:cBhvr>
                                        <p:cTn id="43" dur="1" fill="hold">
                                          <p:stCondLst>
                                            <p:cond delay="0"/>
                                          </p:stCondLst>
                                        </p:cTn>
                                        <p:tgtEl>
                                          <p:spTgt spid="7">
                                            <p:txEl>
                                              <p:pRg st="5" end="5"/>
                                            </p:txEl>
                                          </p:spTgt>
                                        </p:tgtEl>
                                        <p:attrNameLst>
                                          <p:attrName>style.visibility</p:attrName>
                                        </p:attrNameLst>
                                      </p:cBhvr>
                                      <p:to>
                                        <p:strVal val="visible"/>
                                      </p:to>
                                    </p:set>
                                    <p:animEffect transition="in" filter="circle(in)">
                                      <p:cBhvr>
                                        <p:cTn id="44" dur="2000"/>
                                        <p:tgtEl>
                                          <p:spTgt spid="7">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8"/>
                                        </p:tgtEl>
                                        <p:attrNameLst>
                                          <p:attrName>style.visibility</p:attrName>
                                        </p:attrNameLst>
                                      </p:cBhvr>
                                      <p:to>
                                        <p:strVal val="visible"/>
                                      </p:to>
                                    </p:set>
                                    <p:anim calcmode="lin" valueType="num">
                                      <p:cBhvr additive="base">
                                        <p:cTn id="49" dur="500" fill="hold"/>
                                        <p:tgtEl>
                                          <p:spTgt spid="8"/>
                                        </p:tgtEl>
                                        <p:attrNameLst>
                                          <p:attrName>ppt_x</p:attrName>
                                        </p:attrNameLst>
                                      </p:cBhvr>
                                      <p:tavLst>
                                        <p:tav tm="0">
                                          <p:val>
                                            <p:strVal val="#ppt_x"/>
                                          </p:val>
                                        </p:tav>
                                        <p:tav tm="100000">
                                          <p:val>
                                            <p:strVal val="#ppt_x"/>
                                          </p:val>
                                        </p:tav>
                                      </p:tavLst>
                                    </p:anim>
                                    <p:anim calcmode="lin" valueType="num">
                                      <p:cBhvr additive="base">
                                        <p:cTn id="5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6" presetClass="entr" presetSubtype="16" fill="hold" nodeType="clickEffect">
                                  <p:stCondLst>
                                    <p:cond delay="0"/>
                                  </p:stCondLst>
                                  <p:childTnLst>
                                    <p:set>
                                      <p:cBhvr>
                                        <p:cTn id="54" dur="1" fill="hold">
                                          <p:stCondLst>
                                            <p:cond delay="0"/>
                                          </p:stCondLst>
                                        </p:cTn>
                                        <p:tgtEl>
                                          <p:spTgt spid="7">
                                            <p:txEl>
                                              <p:pRg st="6" end="6"/>
                                            </p:txEl>
                                          </p:spTgt>
                                        </p:tgtEl>
                                        <p:attrNameLst>
                                          <p:attrName>style.visibility</p:attrName>
                                        </p:attrNameLst>
                                      </p:cBhvr>
                                      <p:to>
                                        <p:strVal val="visible"/>
                                      </p:to>
                                    </p:set>
                                    <p:animEffect transition="in" filter="circle(in)">
                                      <p:cBhvr>
                                        <p:cTn id="55" dur="2000"/>
                                        <p:tgtEl>
                                          <p:spTgt spid="7">
                                            <p:txEl>
                                              <p:pRg st="6" end="6"/>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6" presetClass="entr" presetSubtype="16" fill="hold" nodeType="clickEffect">
                                  <p:stCondLst>
                                    <p:cond delay="0"/>
                                  </p:stCondLst>
                                  <p:childTnLst>
                                    <p:set>
                                      <p:cBhvr>
                                        <p:cTn id="59" dur="1" fill="hold">
                                          <p:stCondLst>
                                            <p:cond delay="0"/>
                                          </p:stCondLst>
                                        </p:cTn>
                                        <p:tgtEl>
                                          <p:spTgt spid="7">
                                            <p:txEl>
                                              <p:pRg st="7" end="7"/>
                                            </p:txEl>
                                          </p:spTgt>
                                        </p:tgtEl>
                                        <p:attrNameLst>
                                          <p:attrName>style.visibility</p:attrName>
                                        </p:attrNameLst>
                                      </p:cBhvr>
                                      <p:to>
                                        <p:strVal val="visible"/>
                                      </p:to>
                                    </p:set>
                                    <p:animEffect transition="in" filter="circle(in)">
                                      <p:cBhvr>
                                        <p:cTn id="60" dur="2000"/>
                                        <p:tgtEl>
                                          <p:spTgt spid="7">
                                            <p:txEl>
                                              <p:pRg st="7" end="7"/>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6" presetClass="entr" presetSubtype="16" fill="hold" nodeType="clickEffect">
                                  <p:stCondLst>
                                    <p:cond delay="0"/>
                                  </p:stCondLst>
                                  <p:childTnLst>
                                    <p:set>
                                      <p:cBhvr>
                                        <p:cTn id="64" dur="1" fill="hold">
                                          <p:stCondLst>
                                            <p:cond delay="0"/>
                                          </p:stCondLst>
                                        </p:cTn>
                                        <p:tgtEl>
                                          <p:spTgt spid="7">
                                            <p:txEl>
                                              <p:pRg st="8" end="8"/>
                                            </p:txEl>
                                          </p:spTgt>
                                        </p:tgtEl>
                                        <p:attrNameLst>
                                          <p:attrName>style.visibility</p:attrName>
                                        </p:attrNameLst>
                                      </p:cBhvr>
                                      <p:to>
                                        <p:strVal val="visible"/>
                                      </p:to>
                                    </p:set>
                                    <p:animEffect transition="in" filter="circle(in)">
                                      <p:cBhvr>
                                        <p:cTn id="65" dur="2000"/>
                                        <p:tgtEl>
                                          <p:spTgt spid="7">
                                            <p:txEl>
                                              <p:pRg st="8" end="8"/>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2" presetClass="entr" presetSubtype="4" fill="hold" grpId="0" nodeType="clickEffect">
                                  <p:stCondLst>
                                    <p:cond delay="0"/>
                                  </p:stCondLst>
                                  <p:childTnLst>
                                    <p:set>
                                      <p:cBhvr>
                                        <p:cTn id="69" dur="1" fill="hold">
                                          <p:stCondLst>
                                            <p:cond delay="0"/>
                                          </p:stCondLst>
                                        </p:cTn>
                                        <p:tgtEl>
                                          <p:spTgt spid="10"/>
                                        </p:tgtEl>
                                        <p:attrNameLst>
                                          <p:attrName>style.visibility</p:attrName>
                                        </p:attrNameLst>
                                      </p:cBhvr>
                                      <p:to>
                                        <p:strVal val="visible"/>
                                      </p:to>
                                    </p:set>
                                    <p:anim calcmode="lin" valueType="num">
                                      <p:cBhvr additive="base">
                                        <p:cTn id="70" dur="500" fill="hold"/>
                                        <p:tgtEl>
                                          <p:spTgt spid="10"/>
                                        </p:tgtEl>
                                        <p:attrNameLst>
                                          <p:attrName>ppt_x</p:attrName>
                                        </p:attrNameLst>
                                      </p:cBhvr>
                                      <p:tavLst>
                                        <p:tav tm="0">
                                          <p:val>
                                            <p:strVal val="#ppt_x"/>
                                          </p:val>
                                        </p:tav>
                                        <p:tav tm="100000">
                                          <p:val>
                                            <p:strVal val="#ppt_x"/>
                                          </p:val>
                                        </p:tav>
                                      </p:tavLst>
                                    </p:anim>
                                    <p:anim calcmode="lin" valueType="num">
                                      <p:cBhvr additive="base">
                                        <p:cTn id="71"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nip and Round Single Corner Rectangle 3"/>
          <p:cNvSpPr/>
          <p:nvPr/>
        </p:nvSpPr>
        <p:spPr>
          <a:xfrm>
            <a:off x="5537604" y="121988"/>
            <a:ext cx="6433841" cy="937792"/>
          </a:xfrm>
          <a:prstGeom prst="snip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3600" dirty="0" smtClean="0">
                <a:solidFill>
                  <a:schemeClr val="tx1"/>
                </a:solidFill>
                <a:latin typeface="Arial Rounded MT Bold" panose="020F0704030504030204" pitchFamily="34" charset="0"/>
              </a:rPr>
              <a:t>Choose the correct answer from the alternatives</a:t>
            </a:r>
            <a:endParaRPr lang="en-US" sz="3600" dirty="0">
              <a:solidFill>
                <a:schemeClr val="tx1"/>
              </a:solidFill>
              <a:latin typeface="Arial Rounded MT Bold" panose="020F0704030504030204" pitchFamily="34" charset="0"/>
            </a:endParaRPr>
          </a:p>
        </p:txBody>
      </p:sp>
      <p:sp>
        <p:nvSpPr>
          <p:cNvPr id="7" name="Rectangle 6"/>
          <p:cNvSpPr/>
          <p:nvPr/>
        </p:nvSpPr>
        <p:spPr>
          <a:xfrm>
            <a:off x="209006" y="1061049"/>
            <a:ext cx="11982994" cy="6186309"/>
          </a:xfrm>
          <a:prstGeom prst="rect">
            <a:avLst/>
          </a:prstGeom>
        </p:spPr>
        <p:txBody>
          <a:bodyPr wrap="square">
            <a:spAutoFit/>
          </a:bodyPr>
          <a:lstStyle/>
          <a:p>
            <a:r>
              <a:rPr lang="en-US" sz="3600" dirty="0" err="1" smtClean="0">
                <a:solidFill>
                  <a:srgbClr val="FF0000"/>
                </a:solidFill>
                <a:latin typeface="Arial Rounded MT Bold" panose="020F0704030504030204" pitchFamily="34" charset="0"/>
              </a:rPr>
              <a:t>i</a:t>
            </a:r>
            <a:r>
              <a:rPr lang="en-US" sz="3600" dirty="0" smtClean="0">
                <a:solidFill>
                  <a:srgbClr val="FF0000"/>
                </a:solidFill>
                <a:latin typeface="Arial Rounded MT Bold" panose="020F0704030504030204" pitchFamily="34" charset="0"/>
              </a:rPr>
              <a:t>). May Day events occurred in ______ century.</a:t>
            </a:r>
            <a:endParaRPr lang="en-US" sz="3600" dirty="0">
              <a:solidFill>
                <a:srgbClr val="FF0000"/>
              </a:solidFill>
              <a:latin typeface="Arial Rounded MT Bold" panose="020F0704030504030204" pitchFamily="34" charset="0"/>
            </a:endParaRPr>
          </a:p>
          <a:p>
            <a:r>
              <a:rPr lang="en-US" sz="3600" dirty="0" err="1" smtClean="0">
                <a:latin typeface="Arial Rounded MT Bold" panose="020F0704030504030204" pitchFamily="34" charset="0"/>
              </a:rPr>
              <a:t>i</a:t>
            </a:r>
            <a:r>
              <a:rPr lang="en-US" sz="3600" dirty="0" smtClean="0">
                <a:latin typeface="Arial Rounded MT Bold" panose="020F0704030504030204" pitchFamily="34" charset="0"/>
              </a:rPr>
              <a:t>). 17</a:t>
            </a:r>
            <a:r>
              <a:rPr lang="en-US" sz="3600" baseline="30000" dirty="0" smtClean="0">
                <a:latin typeface="Arial Rounded MT Bold" panose="020F0704030504030204" pitchFamily="34" charset="0"/>
              </a:rPr>
              <a:t>th</a:t>
            </a:r>
            <a:r>
              <a:rPr lang="en-US" sz="3600" dirty="0" smtClean="0">
                <a:latin typeface="Arial Rounded MT Bold" panose="020F0704030504030204" pitchFamily="34" charset="0"/>
              </a:rPr>
              <a:t>   ii). 18</a:t>
            </a:r>
            <a:r>
              <a:rPr lang="en-US" sz="3600" baseline="30000" dirty="0" smtClean="0">
                <a:latin typeface="Arial Rounded MT Bold" panose="020F0704030504030204" pitchFamily="34" charset="0"/>
              </a:rPr>
              <a:t>th</a:t>
            </a:r>
            <a:r>
              <a:rPr lang="en-US" sz="3600" dirty="0" smtClean="0">
                <a:latin typeface="Arial Rounded MT Bold" panose="020F0704030504030204" pitchFamily="34" charset="0"/>
              </a:rPr>
              <a:t>  iii). 19</a:t>
            </a:r>
            <a:r>
              <a:rPr lang="en-US" sz="3600" baseline="30000" dirty="0" smtClean="0">
                <a:latin typeface="Arial Rounded MT Bold" panose="020F0704030504030204" pitchFamily="34" charset="0"/>
              </a:rPr>
              <a:t>th</a:t>
            </a:r>
            <a:r>
              <a:rPr lang="en-US" sz="3600" dirty="0" smtClean="0">
                <a:latin typeface="Arial Rounded MT Bold" panose="020F0704030504030204" pitchFamily="34" charset="0"/>
              </a:rPr>
              <a:t>   iv). 20</a:t>
            </a:r>
            <a:r>
              <a:rPr lang="en-US" sz="3600" baseline="30000" dirty="0" smtClean="0">
                <a:latin typeface="Arial Rounded MT Bold" panose="020F0704030504030204" pitchFamily="34" charset="0"/>
              </a:rPr>
              <a:t>th</a:t>
            </a:r>
            <a:r>
              <a:rPr lang="en-US" sz="3600" dirty="0" smtClean="0">
                <a:latin typeface="Arial Rounded MT Bold" panose="020F0704030504030204" pitchFamily="34" charset="0"/>
              </a:rPr>
              <a:t> </a:t>
            </a:r>
            <a:endParaRPr lang="en-US" sz="3600" dirty="0">
              <a:latin typeface="Arial Rounded MT Bold" panose="020F0704030504030204" pitchFamily="34" charset="0"/>
            </a:endParaRPr>
          </a:p>
          <a:p>
            <a:r>
              <a:rPr lang="en-US" sz="3600" dirty="0">
                <a:solidFill>
                  <a:srgbClr val="FF0000"/>
                </a:solidFill>
                <a:latin typeface="Arial Rounded MT Bold" panose="020F0704030504030204" pitchFamily="34" charset="0"/>
              </a:rPr>
              <a:t>j</a:t>
            </a:r>
            <a:r>
              <a:rPr lang="en-US" sz="3600" dirty="0" smtClean="0">
                <a:solidFill>
                  <a:srgbClr val="FF0000"/>
                </a:solidFill>
                <a:latin typeface="Arial Rounded MT Bold" panose="020F0704030504030204" pitchFamily="34" charset="0"/>
              </a:rPr>
              <a:t>). The policemen attacked the strikers on ?</a:t>
            </a:r>
          </a:p>
          <a:p>
            <a:r>
              <a:rPr lang="en-US" sz="3600" dirty="0" err="1" smtClean="0">
                <a:latin typeface="Arial Rounded MT Bold" panose="020F0704030504030204" pitchFamily="34" charset="0"/>
              </a:rPr>
              <a:t>i</a:t>
            </a:r>
            <a:r>
              <a:rPr lang="en-US" sz="3600" dirty="0" smtClean="0">
                <a:latin typeface="Arial Rounded MT Bold" panose="020F0704030504030204" pitchFamily="34" charset="0"/>
              </a:rPr>
              <a:t>). May 1</a:t>
            </a:r>
            <a:r>
              <a:rPr lang="en-US" sz="3600" baseline="30000" dirty="0" smtClean="0">
                <a:latin typeface="Arial Rounded MT Bold" panose="020F0704030504030204" pitchFamily="34" charset="0"/>
              </a:rPr>
              <a:t>st</a:t>
            </a:r>
            <a:r>
              <a:rPr lang="en-US" sz="3600" dirty="0" smtClean="0">
                <a:latin typeface="Arial Rounded MT Bold" panose="020F0704030504030204" pitchFamily="34" charset="0"/>
              </a:rPr>
              <a:t>  ii). May 2</a:t>
            </a:r>
            <a:r>
              <a:rPr lang="en-US" sz="3600" baseline="30000" dirty="0" smtClean="0">
                <a:latin typeface="Arial Rounded MT Bold" panose="020F0704030504030204" pitchFamily="34" charset="0"/>
              </a:rPr>
              <a:t>nd</a:t>
            </a:r>
            <a:r>
              <a:rPr lang="en-US" sz="3600" dirty="0" smtClean="0">
                <a:latin typeface="Arial Rounded MT Bold" panose="020F0704030504030204" pitchFamily="34" charset="0"/>
              </a:rPr>
              <a:t>  iii). May 3</a:t>
            </a:r>
            <a:r>
              <a:rPr lang="en-US" sz="3600" baseline="30000" dirty="0" smtClean="0">
                <a:latin typeface="Arial Rounded MT Bold" panose="020F0704030504030204" pitchFamily="34" charset="0"/>
              </a:rPr>
              <a:t>rd</a:t>
            </a:r>
            <a:r>
              <a:rPr lang="en-US" sz="3600" dirty="0" smtClean="0">
                <a:latin typeface="Arial Rounded MT Bold" panose="020F0704030504030204" pitchFamily="34" charset="0"/>
              </a:rPr>
              <a:t>  iv). May 4</a:t>
            </a:r>
            <a:r>
              <a:rPr lang="en-US" sz="3600" baseline="30000" dirty="0" smtClean="0">
                <a:latin typeface="Arial Rounded MT Bold" panose="020F0704030504030204" pitchFamily="34" charset="0"/>
              </a:rPr>
              <a:t>th</a:t>
            </a:r>
            <a:r>
              <a:rPr lang="en-US" sz="3600" dirty="0" smtClean="0">
                <a:latin typeface="Arial Rounded MT Bold" panose="020F0704030504030204" pitchFamily="34" charset="0"/>
              </a:rPr>
              <a:t> </a:t>
            </a:r>
          </a:p>
          <a:p>
            <a:r>
              <a:rPr lang="en-US" sz="3600" dirty="0">
                <a:solidFill>
                  <a:srgbClr val="FF0000"/>
                </a:solidFill>
                <a:latin typeface="Arial Rounded MT Bold" panose="020F0704030504030204" pitchFamily="34" charset="0"/>
              </a:rPr>
              <a:t>k</a:t>
            </a:r>
            <a:r>
              <a:rPr lang="en-US" sz="3600" dirty="0" smtClean="0">
                <a:solidFill>
                  <a:srgbClr val="FF0000"/>
                </a:solidFill>
                <a:latin typeface="Arial Rounded MT Bold" panose="020F0704030504030204" pitchFamily="34" charset="0"/>
              </a:rPr>
              <a:t>).The workers demand was to _____ work time</a:t>
            </a:r>
          </a:p>
          <a:p>
            <a:r>
              <a:rPr lang="en-US" sz="3600" dirty="0" err="1" smtClean="0">
                <a:latin typeface="Arial Rounded MT Bold" panose="020F0704030504030204" pitchFamily="34" charset="0"/>
              </a:rPr>
              <a:t>i</a:t>
            </a:r>
            <a:r>
              <a:rPr lang="en-US" sz="3600" dirty="0" smtClean="0">
                <a:latin typeface="Arial Rounded MT Bold" panose="020F0704030504030204" pitchFamily="34" charset="0"/>
              </a:rPr>
              <a:t>). Sustain   ii). Assign</a:t>
            </a:r>
            <a:r>
              <a:rPr lang="en-US" sz="3600" dirty="0">
                <a:latin typeface="Arial Rounded MT Bold" panose="020F0704030504030204" pitchFamily="34" charset="0"/>
              </a:rPr>
              <a:t> </a:t>
            </a:r>
            <a:r>
              <a:rPr lang="en-US" sz="3600" dirty="0" smtClean="0">
                <a:latin typeface="Arial Rounded MT Bold" panose="020F0704030504030204" pitchFamily="34" charset="0"/>
              </a:rPr>
              <a:t>  iii). Reduce	 iv). Upgrade </a:t>
            </a:r>
          </a:p>
          <a:p>
            <a:r>
              <a:rPr lang="en-US" sz="3600" dirty="0">
                <a:solidFill>
                  <a:srgbClr val="FF0000"/>
                </a:solidFill>
                <a:latin typeface="Arial Rounded MT Bold" panose="020F0704030504030204" pitchFamily="34" charset="0"/>
              </a:rPr>
              <a:t>l</a:t>
            </a:r>
            <a:r>
              <a:rPr lang="en-US" sz="3600" dirty="0" smtClean="0">
                <a:solidFill>
                  <a:srgbClr val="FF0000"/>
                </a:solidFill>
                <a:latin typeface="Arial Rounded MT Bold" panose="020F0704030504030204" pitchFamily="34" charset="0"/>
              </a:rPr>
              <a:t>). To stop exploitation workers should not -</a:t>
            </a:r>
          </a:p>
          <a:p>
            <a:r>
              <a:rPr lang="en-US" sz="3600" dirty="0" err="1" smtClean="0">
                <a:latin typeface="Arial Rounded MT Bold" panose="020F0704030504030204" pitchFamily="34" charset="0"/>
              </a:rPr>
              <a:t>i</a:t>
            </a:r>
            <a:r>
              <a:rPr lang="en-US" sz="3600" dirty="0" smtClean="0">
                <a:latin typeface="Arial Rounded MT Bold" panose="020F0704030504030204" pitchFamily="34" charset="0"/>
              </a:rPr>
              <a:t>). Express their opinion in pubic</a:t>
            </a:r>
          </a:p>
          <a:p>
            <a:r>
              <a:rPr lang="en-US" sz="3600" dirty="0" smtClean="0">
                <a:latin typeface="Arial Rounded MT Bold" panose="020F0704030504030204" pitchFamily="34" charset="0"/>
              </a:rPr>
              <a:t> ii). Rule out any unfair condition by their bosses </a:t>
            </a:r>
          </a:p>
          <a:p>
            <a:r>
              <a:rPr lang="en-US" sz="3600" dirty="0" smtClean="0">
                <a:latin typeface="Arial Rounded MT Bold" panose="020F0704030504030204" pitchFamily="34" charset="0"/>
              </a:rPr>
              <a:t>iii). Speak meekly  iv). Think of their privilege </a:t>
            </a:r>
          </a:p>
          <a:p>
            <a:endParaRPr lang="en-US" sz="3600" dirty="0">
              <a:latin typeface="Arial Rounded MT Bold" panose="020F0704030504030204" pitchFamily="34" charset="0"/>
            </a:endParaRPr>
          </a:p>
        </p:txBody>
      </p:sp>
      <p:sp>
        <p:nvSpPr>
          <p:cNvPr id="8" name="TextBox 7"/>
          <p:cNvSpPr txBox="1"/>
          <p:nvPr/>
        </p:nvSpPr>
        <p:spPr>
          <a:xfrm rot="1873718" flipH="1">
            <a:off x="5239336" y="3759244"/>
            <a:ext cx="596537" cy="646331"/>
          </a:xfrm>
          <a:prstGeom prst="rect">
            <a:avLst/>
          </a:prstGeom>
          <a:noFill/>
        </p:spPr>
        <p:txBody>
          <a:bodyPr wrap="square" rtlCol="0">
            <a:spAutoFit/>
          </a:bodyPr>
          <a:lstStyle/>
          <a:p>
            <a:r>
              <a:rPr lang="en-US" dirty="0">
                <a:latin typeface="Arial Rounded MT Bold" panose="020F0704030504030204" pitchFamily="34" charset="0"/>
              </a:rPr>
              <a:t> </a:t>
            </a:r>
            <a:r>
              <a:rPr lang="en-US" sz="3600" b="1" dirty="0">
                <a:solidFill>
                  <a:srgbClr val="FF0000"/>
                </a:solidFill>
                <a:latin typeface="Arial Rounded MT Bold" panose="020F0704030504030204" pitchFamily="34" charset="0"/>
              </a:rPr>
              <a:t>√</a:t>
            </a:r>
            <a:r>
              <a:rPr lang="en-US" b="1" dirty="0">
                <a:solidFill>
                  <a:srgbClr val="FF0000"/>
                </a:solidFill>
                <a:latin typeface="Arial Rounded MT Bold" panose="020F0704030504030204" pitchFamily="34" charset="0"/>
              </a:rPr>
              <a:t> </a:t>
            </a:r>
            <a:endParaRPr lang="en-US" dirty="0"/>
          </a:p>
        </p:txBody>
      </p:sp>
      <p:sp>
        <p:nvSpPr>
          <p:cNvPr id="9" name="TextBox 8"/>
          <p:cNvSpPr txBox="1"/>
          <p:nvPr/>
        </p:nvSpPr>
        <p:spPr>
          <a:xfrm rot="2093702" flipH="1">
            <a:off x="5205212" y="2579091"/>
            <a:ext cx="496390" cy="646331"/>
          </a:xfrm>
          <a:prstGeom prst="rect">
            <a:avLst/>
          </a:prstGeom>
          <a:noFill/>
        </p:spPr>
        <p:txBody>
          <a:bodyPr wrap="square" rtlCol="0">
            <a:spAutoFit/>
          </a:bodyPr>
          <a:lstStyle/>
          <a:p>
            <a:r>
              <a:rPr lang="en-US" dirty="0">
                <a:latin typeface="Arial Rounded MT Bold" panose="020F0704030504030204" pitchFamily="34" charset="0"/>
              </a:rPr>
              <a:t> </a:t>
            </a:r>
            <a:r>
              <a:rPr lang="en-US" sz="3600" b="1" dirty="0">
                <a:solidFill>
                  <a:srgbClr val="FF0000"/>
                </a:solidFill>
                <a:latin typeface="Arial Rounded MT Bold" panose="020F0704030504030204" pitchFamily="34" charset="0"/>
              </a:rPr>
              <a:t>√</a:t>
            </a:r>
            <a:r>
              <a:rPr lang="en-US" b="1" dirty="0">
                <a:solidFill>
                  <a:srgbClr val="FF0000"/>
                </a:solidFill>
                <a:latin typeface="Arial Rounded MT Bold" panose="020F0704030504030204" pitchFamily="34" charset="0"/>
              </a:rPr>
              <a:t> </a:t>
            </a:r>
            <a:endParaRPr lang="en-US" dirty="0"/>
          </a:p>
        </p:txBody>
      </p:sp>
      <p:sp>
        <p:nvSpPr>
          <p:cNvPr id="10" name="TextBox 9"/>
          <p:cNvSpPr txBox="1"/>
          <p:nvPr/>
        </p:nvSpPr>
        <p:spPr>
          <a:xfrm rot="1994600" flipH="1">
            <a:off x="443175" y="5905022"/>
            <a:ext cx="496390" cy="646331"/>
          </a:xfrm>
          <a:prstGeom prst="rect">
            <a:avLst/>
          </a:prstGeom>
          <a:noFill/>
        </p:spPr>
        <p:txBody>
          <a:bodyPr wrap="square" rtlCol="0">
            <a:spAutoFit/>
          </a:bodyPr>
          <a:lstStyle/>
          <a:p>
            <a:r>
              <a:rPr lang="en-US" dirty="0">
                <a:latin typeface="Arial Rounded MT Bold" panose="020F0704030504030204" pitchFamily="34" charset="0"/>
              </a:rPr>
              <a:t> </a:t>
            </a:r>
            <a:r>
              <a:rPr lang="en-US" sz="3600" b="1" dirty="0">
                <a:solidFill>
                  <a:srgbClr val="FF0000"/>
                </a:solidFill>
                <a:latin typeface="Arial Rounded MT Bold" panose="020F0704030504030204" pitchFamily="34" charset="0"/>
              </a:rPr>
              <a:t>√</a:t>
            </a:r>
            <a:r>
              <a:rPr lang="en-US" b="1" dirty="0">
                <a:solidFill>
                  <a:srgbClr val="FF0000"/>
                </a:solidFill>
                <a:latin typeface="Arial Rounded MT Bold" panose="020F0704030504030204" pitchFamily="34" charset="0"/>
              </a:rPr>
              <a:t> </a:t>
            </a:r>
            <a:endParaRPr lang="en-US" dirty="0"/>
          </a:p>
        </p:txBody>
      </p:sp>
      <p:sp>
        <p:nvSpPr>
          <p:cNvPr id="12" name="TextBox 11"/>
          <p:cNvSpPr txBox="1"/>
          <p:nvPr/>
        </p:nvSpPr>
        <p:spPr>
          <a:xfrm rot="1873718" flipH="1">
            <a:off x="3910616" y="1593790"/>
            <a:ext cx="596537" cy="646331"/>
          </a:xfrm>
          <a:prstGeom prst="rect">
            <a:avLst/>
          </a:prstGeom>
          <a:noFill/>
        </p:spPr>
        <p:txBody>
          <a:bodyPr wrap="square" rtlCol="0">
            <a:spAutoFit/>
          </a:bodyPr>
          <a:lstStyle/>
          <a:p>
            <a:r>
              <a:rPr lang="en-US" dirty="0">
                <a:latin typeface="Arial Rounded MT Bold" panose="020F0704030504030204" pitchFamily="34" charset="0"/>
              </a:rPr>
              <a:t> </a:t>
            </a:r>
            <a:r>
              <a:rPr lang="en-US" sz="3600" b="1" dirty="0">
                <a:solidFill>
                  <a:srgbClr val="FF0000"/>
                </a:solidFill>
                <a:latin typeface="Arial Rounded MT Bold" panose="020F0704030504030204" pitchFamily="34" charset="0"/>
              </a:rPr>
              <a:t>√</a:t>
            </a:r>
            <a:r>
              <a:rPr lang="en-US" b="1" dirty="0">
                <a:solidFill>
                  <a:srgbClr val="FF0000"/>
                </a:solidFill>
                <a:latin typeface="Arial Rounded MT Bold" panose="020F0704030504030204" pitchFamily="34" charset="0"/>
              </a:rPr>
              <a:t> </a:t>
            </a:r>
            <a:endParaRPr lang="en-US" dirty="0"/>
          </a:p>
        </p:txBody>
      </p:sp>
      <p:pic>
        <p:nvPicPr>
          <p:cNvPr id="11"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5028" y="131438"/>
            <a:ext cx="1371600" cy="92961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Rounded Rectangle 12"/>
          <p:cNvSpPr/>
          <p:nvPr/>
        </p:nvSpPr>
        <p:spPr>
          <a:xfrm>
            <a:off x="1679956" y="171571"/>
            <a:ext cx="3791333" cy="805763"/>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3600" dirty="0" smtClean="0">
                <a:solidFill>
                  <a:schemeClr val="tx1"/>
                </a:solidFill>
                <a:latin typeface="Arial Rounded MT Bold" panose="020F0704030504030204" pitchFamily="34" charset="0"/>
              </a:rPr>
              <a:t>Individual work</a:t>
            </a:r>
            <a:endParaRPr lang="en-US" sz="3600" dirty="0">
              <a:solidFill>
                <a:schemeClr val="tx1"/>
              </a:solidFill>
              <a:latin typeface="Arial Rounded MT Bold" panose="020F0704030504030204" pitchFamily="34" charset="0"/>
            </a:endParaRPr>
          </a:p>
        </p:txBody>
      </p:sp>
    </p:spTree>
    <p:extLst>
      <p:ext uri="{BB962C8B-B14F-4D97-AF65-F5344CB8AC3E}">
        <p14:creationId xmlns:p14="http://schemas.microsoft.com/office/powerpoint/2010/main" val="353944323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circle(in)">
                                      <p:cBhvr>
                                        <p:cTn id="7" dur="2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circle(in)">
                                      <p:cBhvr>
                                        <p:cTn id="12" dur="20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additive="base">
                                        <p:cTn id="17" dur="500" fill="hold"/>
                                        <p:tgtEl>
                                          <p:spTgt spid="12"/>
                                        </p:tgtEl>
                                        <p:attrNameLst>
                                          <p:attrName>ppt_x</p:attrName>
                                        </p:attrNameLst>
                                      </p:cBhvr>
                                      <p:tavLst>
                                        <p:tav tm="0">
                                          <p:val>
                                            <p:strVal val="#ppt_x"/>
                                          </p:val>
                                        </p:tav>
                                        <p:tav tm="100000">
                                          <p:val>
                                            <p:strVal val="#ppt_x"/>
                                          </p:val>
                                        </p:tav>
                                      </p:tavLst>
                                    </p:anim>
                                    <p:anim calcmode="lin" valueType="num">
                                      <p:cBhvr additive="base">
                                        <p:cTn id="1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7">
                                            <p:txEl>
                                              <p:pRg st="2" end="2"/>
                                            </p:txEl>
                                          </p:spTgt>
                                        </p:tgtEl>
                                        <p:attrNameLst>
                                          <p:attrName>style.visibility</p:attrName>
                                        </p:attrNameLst>
                                      </p:cBhvr>
                                      <p:to>
                                        <p:strVal val="visible"/>
                                      </p:to>
                                    </p:set>
                                    <p:animEffect transition="in" filter="circle(in)">
                                      <p:cBhvr>
                                        <p:cTn id="23" dur="2000"/>
                                        <p:tgtEl>
                                          <p:spTgt spid="7">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nodeType="clickEffect">
                                  <p:stCondLst>
                                    <p:cond delay="0"/>
                                  </p:stCondLst>
                                  <p:childTnLst>
                                    <p:set>
                                      <p:cBhvr>
                                        <p:cTn id="27" dur="1" fill="hold">
                                          <p:stCondLst>
                                            <p:cond delay="0"/>
                                          </p:stCondLst>
                                        </p:cTn>
                                        <p:tgtEl>
                                          <p:spTgt spid="7">
                                            <p:txEl>
                                              <p:pRg st="3" end="3"/>
                                            </p:txEl>
                                          </p:spTgt>
                                        </p:tgtEl>
                                        <p:attrNameLst>
                                          <p:attrName>style.visibility</p:attrName>
                                        </p:attrNameLst>
                                      </p:cBhvr>
                                      <p:to>
                                        <p:strVal val="visible"/>
                                      </p:to>
                                    </p:set>
                                    <p:animEffect transition="in" filter="circle(in)">
                                      <p:cBhvr>
                                        <p:cTn id="28" dur="2000"/>
                                        <p:tgtEl>
                                          <p:spTgt spid="7">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 calcmode="lin" valueType="num">
                                      <p:cBhvr additive="base">
                                        <p:cTn id="33" dur="500" fill="hold"/>
                                        <p:tgtEl>
                                          <p:spTgt spid="9"/>
                                        </p:tgtEl>
                                        <p:attrNameLst>
                                          <p:attrName>ppt_x</p:attrName>
                                        </p:attrNameLst>
                                      </p:cBhvr>
                                      <p:tavLst>
                                        <p:tav tm="0">
                                          <p:val>
                                            <p:strVal val="#ppt_x"/>
                                          </p:val>
                                        </p:tav>
                                        <p:tav tm="100000">
                                          <p:val>
                                            <p:strVal val="#ppt_x"/>
                                          </p:val>
                                        </p:tav>
                                      </p:tavLst>
                                    </p:anim>
                                    <p:anim calcmode="lin" valueType="num">
                                      <p:cBhvr additive="base">
                                        <p:cTn id="3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53" presetClass="entr" presetSubtype="16" fill="hold" nodeType="clickEffect">
                                  <p:stCondLst>
                                    <p:cond delay="0"/>
                                  </p:stCondLst>
                                  <p:childTnLst>
                                    <p:set>
                                      <p:cBhvr>
                                        <p:cTn id="38" dur="1" fill="hold">
                                          <p:stCondLst>
                                            <p:cond delay="0"/>
                                          </p:stCondLst>
                                        </p:cTn>
                                        <p:tgtEl>
                                          <p:spTgt spid="7">
                                            <p:txEl>
                                              <p:pRg st="4" end="4"/>
                                            </p:txEl>
                                          </p:spTgt>
                                        </p:tgtEl>
                                        <p:attrNameLst>
                                          <p:attrName>style.visibility</p:attrName>
                                        </p:attrNameLst>
                                      </p:cBhvr>
                                      <p:to>
                                        <p:strVal val="visible"/>
                                      </p:to>
                                    </p:set>
                                    <p:anim calcmode="lin" valueType="num">
                                      <p:cBhvr>
                                        <p:cTn id="39" dur="500" fill="hold"/>
                                        <p:tgtEl>
                                          <p:spTgt spid="7">
                                            <p:txEl>
                                              <p:pRg st="4" end="4"/>
                                            </p:txEl>
                                          </p:spTgt>
                                        </p:tgtEl>
                                        <p:attrNameLst>
                                          <p:attrName>ppt_w</p:attrName>
                                        </p:attrNameLst>
                                      </p:cBhvr>
                                      <p:tavLst>
                                        <p:tav tm="0">
                                          <p:val>
                                            <p:fltVal val="0"/>
                                          </p:val>
                                        </p:tav>
                                        <p:tav tm="100000">
                                          <p:val>
                                            <p:strVal val="#ppt_w"/>
                                          </p:val>
                                        </p:tav>
                                      </p:tavLst>
                                    </p:anim>
                                    <p:anim calcmode="lin" valueType="num">
                                      <p:cBhvr>
                                        <p:cTn id="40" dur="500" fill="hold"/>
                                        <p:tgtEl>
                                          <p:spTgt spid="7">
                                            <p:txEl>
                                              <p:pRg st="4" end="4"/>
                                            </p:txEl>
                                          </p:spTgt>
                                        </p:tgtEl>
                                        <p:attrNameLst>
                                          <p:attrName>ppt_h</p:attrName>
                                        </p:attrNameLst>
                                      </p:cBhvr>
                                      <p:tavLst>
                                        <p:tav tm="0">
                                          <p:val>
                                            <p:fltVal val="0"/>
                                          </p:val>
                                        </p:tav>
                                        <p:tav tm="100000">
                                          <p:val>
                                            <p:strVal val="#ppt_h"/>
                                          </p:val>
                                        </p:tav>
                                      </p:tavLst>
                                    </p:anim>
                                    <p:animEffect transition="in" filter="fade">
                                      <p:cBhvr>
                                        <p:cTn id="41" dur="500"/>
                                        <p:tgtEl>
                                          <p:spTgt spid="7">
                                            <p:txEl>
                                              <p:pRg st="4" end="4"/>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53" presetClass="entr" presetSubtype="16" fill="hold" nodeType="clickEffect">
                                  <p:stCondLst>
                                    <p:cond delay="0"/>
                                  </p:stCondLst>
                                  <p:childTnLst>
                                    <p:set>
                                      <p:cBhvr>
                                        <p:cTn id="45" dur="1" fill="hold">
                                          <p:stCondLst>
                                            <p:cond delay="0"/>
                                          </p:stCondLst>
                                        </p:cTn>
                                        <p:tgtEl>
                                          <p:spTgt spid="7">
                                            <p:txEl>
                                              <p:pRg st="5" end="5"/>
                                            </p:txEl>
                                          </p:spTgt>
                                        </p:tgtEl>
                                        <p:attrNameLst>
                                          <p:attrName>style.visibility</p:attrName>
                                        </p:attrNameLst>
                                      </p:cBhvr>
                                      <p:to>
                                        <p:strVal val="visible"/>
                                      </p:to>
                                    </p:set>
                                    <p:anim calcmode="lin" valueType="num">
                                      <p:cBhvr>
                                        <p:cTn id="46" dur="500" fill="hold"/>
                                        <p:tgtEl>
                                          <p:spTgt spid="7">
                                            <p:txEl>
                                              <p:pRg st="5" end="5"/>
                                            </p:txEl>
                                          </p:spTgt>
                                        </p:tgtEl>
                                        <p:attrNameLst>
                                          <p:attrName>ppt_w</p:attrName>
                                        </p:attrNameLst>
                                      </p:cBhvr>
                                      <p:tavLst>
                                        <p:tav tm="0">
                                          <p:val>
                                            <p:fltVal val="0"/>
                                          </p:val>
                                        </p:tav>
                                        <p:tav tm="100000">
                                          <p:val>
                                            <p:strVal val="#ppt_w"/>
                                          </p:val>
                                        </p:tav>
                                      </p:tavLst>
                                    </p:anim>
                                    <p:anim calcmode="lin" valueType="num">
                                      <p:cBhvr>
                                        <p:cTn id="47" dur="500" fill="hold"/>
                                        <p:tgtEl>
                                          <p:spTgt spid="7">
                                            <p:txEl>
                                              <p:pRg st="5" end="5"/>
                                            </p:txEl>
                                          </p:spTgt>
                                        </p:tgtEl>
                                        <p:attrNameLst>
                                          <p:attrName>ppt_h</p:attrName>
                                        </p:attrNameLst>
                                      </p:cBhvr>
                                      <p:tavLst>
                                        <p:tav tm="0">
                                          <p:val>
                                            <p:fltVal val="0"/>
                                          </p:val>
                                        </p:tav>
                                        <p:tav tm="100000">
                                          <p:val>
                                            <p:strVal val="#ppt_h"/>
                                          </p:val>
                                        </p:tav>
                                      </p:tavLst>
                                    </p:anim>
                                    <p:animEffect transition="in" filter="fade">
                                      <p:cBhvr>
                                        <p:cTn id="48" dur="500"/>
                                        <p:tgtEl>
                                          <p:spTgt spid="7">
                                            <p:txEl>
                                              <p:pRg st="5" end="5"/>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8"/>
                                        </p:tgtEl>
                                        <p:attrNameLst>
                                          <p:attrName>style.visibility</p:attrName>
                                        </p:attrNameLst>
                                      </p:cBhvr>
                                      <p:to>
                                        <p:strVal val="visible"/>
                                      </p:to>
                                    </p:set>
                                    <p:anim calcmode="lin" valueType="num">
                                      <p:cBhvr additive="base">
                                        <p:cTn id="53" dur="500" fill="hold"/>
                                        <p:tgtEl>
                                          <p:spTgt spid="8"/>
                                        </p:tgtEl>
                                        <p:attrNameLst>
                                          <p:attrName>ppt_x</p:attrName>
                                        </p:attrNameLst>
                                      </p:cBhvr>
                                      <p:tavLst>
                                        <p:tav tm="0">
                                          <p:val>
                                            <p:strVal val="#ppt_x"/>
                                          </p:val>
                                        </p:tav>
                                        <p:tav tm="100000">
                                          <p:val>
                                            <p:strVal val="#ppt_x"/>
                                          </p:val>
                                        </p:tav>
                                      </p:tavLst>
                                    </p:anim>
                                    <p:anim calcmode="lin" valueType="num">
                                      <p:cBhvr additive="base">
                                        <p:cTn id="5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6" presetClass="entr" presetSubtype="16" fill="hold" nodeType="clickEffect">
                                  <p:stCondLst>
                                    <p:cond delay="0"/>
                                  </p:stCondLst>
                                  <p:childTnLst>
                                    <p:set>
                                      <p:cBhvr>
                                        <p:cTn id="58" dur="1" fill="hold">
                                          <p:stCondLst>
                                            <p:cond delay="0"/>
                                          </p:stCondLst>
                                        </p:cTn>
                                        <p:tgtEl>
                                          <p:spTgt spid="7">
                                            <p:txEl>
                                              <p:pRg st="6" end="6"/>
                                            </p:txEl>
                                          </p:spTgt>
                                        </p:tgtEl>
                                        <p:attrNameLst>
                                          <p:attrName>style.visibility</p:attrName>
                                        </p:attrNameLst>
                                      </p:cBhvr>
                                      <p:to>
                                        <p:strVal val="visible"/>
                                      </p:to>
                                    </p:set>
                                    <p:animEffect transition="in" filter="circle(in)">
                                      <p:cBhvr>
                                        <p:cTn id="59" dur="2000"/>
                                        <p:tgtEl>
                                          <p:spTgt spid="7">
                                            <p:txEl>
                                              <p:pRg st="6" end="6"/>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6" presetClass="entr" presetSubtype="16" fill="hold" nodeType="clickEffect">
                                  <p:stCondLst>
                                    <p:cond delay="0"/>
                                  </p:stCondLst>
                                  <p:childTnLst>
                                    <p:set>
                                      <p:cBhvr>
                                        <p:cTn id="63" dur="1" fill="hold">
                                          <p:stCondLst>
                                            <p:cond delay="0"/>
                                          </p:stCondLst>
                                        </p:cTn>
                                        <p:tgtEl>
                                          <p:spTgt spid="7">
                                            <p:txEl>
                                              <p:pRg st="7" end="7"/>
                                            </p:txEl>
                                          </p:spTgt>
                                        </p:tgtEl>
                                        <p:attrNameLst>
                                          <p:attrName>style.visibility</p:attrName>
                                        </p:attrNameLst>
                                      </p:cBhvr>
                                      <p:to>
                                        <p:strVal val="visible"/>
                                      </p:to>
                                    </p:set>
                                    <p:animEffect transition="in" filter="circle(in)">
                                      <p:cBhvr>
                                        <p:cTn id="64" dur="2000"/>
                                        <p:tgtEl>
                                          <p:spTgt spid="7">
                                            <p:txEl>
                                              <p:pRg st="7" end="7"/>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6" presetClass="entr" presetSubtype="16" fill="hold" nodeType="clickEffect">
                                  <p:stCondLst>
                                    <p:cond delay="0"/>
                                  </p:stCondLst>
                                  <p:childTnLst>
                                    <p:set>
                                      <p:cBhvr>
                                        <p:cTn id="68" dur="1" fill="hold">
                                          <p:stCondLst>
                                            <p:cond delay="0"/>
                                          </p:stCondLst>
                                        </p:cTn>
                                        <p:tgtEl>
                                          <p:spTgt spid="7">
                                            <p:txEl>
                                              <p:pRg st="8" end="8"/>
                                            </p:txEl>
                                          </p:spTgt>
                                        </p:tgtEl>
                                        <p:attrNameLst>
                                          <p:attrName>style.visibility</p:attrName>
                                        </p:attrNameLst>
                                      </p:cBhvr>
                                      <p:to>
                                        <p:strVal val="visible"/>
                                      </p:to>
                                    </p:set>
                                    <p:animEffect transition="in" filter="circle(in)">
                                      <p:cBhvr>
                                        <p:cTn id="69" dur="2000"/>
                                        <p:tgtEl>
                                          <p:spTgt spid="7">
                                            <p:txEl>
                                              <p:pRg st="8" end="8"/>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6" presetClass="entr" presetSubtype="16" fill="hold" nodeType="clickEffect">
                                  <p:stCondLst>
                                    <p:cond delay="0"/>
                                  </p:stCondLst>
                                  <p:childTnLst>
                                    <p:set>
                                      <p:cBhvr>
                                        <p:cTn id="73" dur="1" fill="hold">
                                          <p:stCondLst>
                                            <p:cond delay="0"/>
                                          </p:stCondLst>
                                        </p:cTn>
                                        <p:tgtEl>
                                          <p:spTgt spid="7">
                                            <p:txEl>
                                              <p:pRg st="9" end="9"/>
                                            </p:txEl>
                                          </p:spTgt>
                                        </p:tgtEl>
                                        <p:attrNameLst>
                                          <p:attrName>style.visibility</p:attrName>
                                        </p:attrNameLst>
                                      </p:cBhvr>
                                      <p:to>
                                        <p:strVal val="visible"/>
                                      </p:to>
                                    </p:set>
                                    <p:animEffect transition="in" filter="circle(in)">
                                      <p:cBhvr>
                                        <p:cTn id="74" dur="2000"/>
                                        <p:tgtEl>
                                          <p:spTgt spid="7">
                                            <p:txEl>
                                              <p:pRg st="9" end="9"/>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0"/>
                                        </p:tgtEl>
                                        <p:attrNameLst>
                                          <p:attrName>style.visibility</p:attrName>
                                        </p:attrNameLst>
                                      </p:cBhvr>
                                      <p:to>
                                        <p:strVal val="visible"/>
                                      </p:to>
                                    </p:set>
                                    <p:anim calcmode="lin" valueType="num">
                                      <p:cBhvr additive="base">
                                        <p:cTn id="79" dur="500" fill="hold"/>
                                        <p:tgtEl>
                                          <p:spTgt spid="10"/>
                                        </p:tgtEl>
                                        <p:attrNameLst>
                                          <p:attrName>ppt_x</p:attrName>
                                        </p:attrNameLst>
                                      </p:cBhvr>
                                      <p:tavLst>
                                        <p:tav tm="0">
                                          <p:val>
                                            <p:strVal val="#ppt_x"/>
                                          </p:val>
                                        </p:tav>
                                        <p:tav tm="100000">
                                          <p:val>
                                            <p:strVal val="#ppt_x"/>
                                          </p:val>
                                        </p:tav>
                                      </p:tavLst>
                                    </p:anim>
                                    <p:anim calcmode="lin" valueType="num">
                                      <p:cBhvr additive="base">
                                        <p:cTn id="8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nip and Round Single Corner Rectangle 3"/>
          <p:cNvSpPr/>
          <p:nvPr/>
        </p:nvSpPr>
        <p:spPr>
          <a:xfrm>
            <a:off x="5674537" y="193194"/>
            <a:ext cx="6333687" cy="1037955"/>
          </a:xfrm>
          <a:prstGeom prst="snip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3600" dirty="0" smtClean="0">
                <a:solidFill>
                  <a:schemeClr val="tx1"/>
                </a:solidFill>
                <a:latin typeface="Arial Rounded MT Bold" panose="020F0704030504030204" pitchFamily="34" charset="0"/>
              </a:rPr>
              <a:t>Choose the correct answer from the alternatives</a:t>
            </a:r>
            <a:endParaRPr lang="en-US" sz="3600" dirty="0">
              <a:solidFill>
                <a:schemeClr val="tx1"/>
              </a:solidFill>
              <a:latin typeface="Arial Rounded MT Bold" panose="020F0704030504030204" pitchFamily="34" charset="0"/>
            </a:endParaRPr>
          </a:p>
        </p:txBody>
      </p:sp>
      <p:sp>
        <p:nvSpPr>
          <p:cNvPr id="7" name="Rectangle 6"/>
          <p:cNvSpPr/>
          <p:nvPr/>
        </p:nvSpPr>
        <p:spPr>
          <a:xfrm>
            <a:off x="282266" y="1420731"/>
            <a:ext cx="11982994" cy="4524315"/>
          </a:xfrm>
          <a:prstGeom prst="rect">
            <a:avLst/>
          </a:prstGeom>
        </p:spPr>
        <p:txBody>
          <a:bodyPr wrap="square">
            <a:spAutoFit/>
          </a:bodyPr>
          <a:lstStyle/>
          <a:p>
            <a:r>
              <a:rPr lang="en-US" sz="3600" dirty="0">
                <a:solidFill>
                  <a:srgbClr val="FF0000"/>
                </a:solidFill>
                <a:latin typeface="Arial Rounded MT Bold" panose="020F0704030504030204" pitchFamily="34" charset="0"/>
              </a:rPr>
              <a:t>m</a:t>
            </a:r>
            <a:r>
              <a:rPr lang="en-US" sz="3600" dirty="0" smtClean="0">
                <a:solidFill>
                  <a:srgbClr val="FF0000"/>
                </a:solidFill>
                <a:latin typeface="Arial Rounded MT Bold" panose="020F0704030504030204" pitchFamily="34" charset="0"/>
              </a:rPr>
              <a:t>). Clubs and revolvers were used upon </a:t>
            </a:r>
            <a:r>
              <a:rPr lang="en-US" sz="3600" dirty="0">
                <a:solidFill>
                  <a:srgbClr val="FF0000"/>
                </a:solidFill>
                <a:latin typeface="Arial Rounded MT Bold" panose="020F0704030504030204" pitchFamily="34" charset="0"/>
              </a:rPr>
              <a:t>--------.</a:t>
            </a:r>
          </a:p>
          <a:p>
            <a:r>
              <a:rPr lang="en-US" sz="3600" dirty="0" err="1" smtClean="0">
                <a:latin typeface="Arial Rounded MT Bold" panose="020F0704030504030204" pitchFamily="34" charset="0"/>
              </a:rPr>
              <a:t>i</a:t>
            </a:r>
            <a:r>
              <a:rPr lang="en-US" sz="3600" dirty="0" smtClean="0">
                <a:latin typeface="Arial Rounded MT Bold" panose="020F0704030504030204" pitchFamily="34" charset="0"/>
              </a:rPr>
              <a:t>). Trade union leaders 	 ii). policemen </a:t>
            </a:r>
          </a:p>
          <a:p>
            <a:r>
              <a:rPr lang="en-US" sz="3600" dirty="0" smtClean="0">
                <a:latin typeface="Arial Rounded MT Bold" panose="020F0704030504030204" pitchFamily="34" charset="0"/>
              </a:rPr>
              <a:t>iii). Strikers  			 iv). Strikebreakers </a:t>
            </a:r>
            <a:endParaRPr lang="en-US" sz="3600" dirty="0">
              <a:latin typeface="Arial Rounded MT Bold" panose="020F0704030504030204" pitchFamily="34" charset="0"/>
            </a:endParaRPr>
          </a:p>
          <a:p>
            <a:r>
              <a:rPr lang="en-US" sz="3600" dirty="0">
                <a:solidFill>
                  <a:srgbClr val="FF0000"/>
                </a:solidFill>
                <a:latin typeface="Arial Rounded MT Bold" panose="020F0704030504030204" pitchFamily="34" charset="0"/>
              </a:rPr>
              <a:t>n</a:t>
            </a:r>
            <a:r>
              <a:rPr lang="en-US" sz="3600" dirty="0" smtClean="0">
                <a:solidFill>
                  <a:srgbClr val="FF0000"/>
                </a:solidFill>
                <a:latin typeface="Arial Rounded MT Bold" panose="020F0704030504030204" pitchFamily="34" charset="0"/>
              </a:rPr>
              <a:t>). “And not to give in to their bosses. _____ What does ‘give in’ mean here?</a:t>
            </a:r>
          </a:p>
          <a:p>
            <a:r>
              <a:rPr lang="en-US" sz="3600" dirty="0" err="1" smtClean="0">
                <a:latin typeface="Arial Rounded MT Bold" panose="020F0704030504030204" pitchFamily="34" charset="0"/>
              </a:rPr>
              <a:t>i</a:t>
            </a:r>
            <a:r>
              <a:rPr lang="en-US" sz="3600" dirty="0" smtClean="0">
                <a:latin typeface="Arial Rounded MT Bold" panose="020F0704030504030204" pitchFamily="34" charset="0"/>
              </a:rPr>
              <a:t>). Dominate ii). Refuse  iii). Agree to continuing struggling  iv). Agree to stop struggling </a:t>
            </a:r>
          </a:p>
          <a:p>
            <a:endParaRPr lang="en-US" sz="3600" dirty="0">
              <a:latin typeface="Arial Rounded MT Bold" panose="020F0704030504030204" pitchFamily="34" charset="0"/>
            </a:endParaRPr>
          </a:p>
        </p:txBody>
      </p:sp>
      <p:sp>
        <p:nvSpPr>
          <p:cNvPr id="8" name="TextBox 7"/>
          <p:cNvSpPr txBox="1"/>
          <p:nvPr/>
        </p:nvSpPr>
        <p:spPr>
          <a:xfrm rot="1873718" flipH="1">
            <a:off x="227518" y="4079756"/>
            <a:ext cx="596537" cy="646331"/>
          </a:xfrm>
          <a:prstGeom prst="rect">
            <a:avLst/>
          </a:prstGeom>
          <a:noFill/>
        </p:spPr>
        <p:txBody>
          <a:bodyPr wrap="square" rtlCol="0">
            <a:spAutoFit/>
          </a:bodyPr>
          <a:lstStyle/>
          <a:p>
            <a:r>
              <a:rPr lang="en-US" dirty="0">
                <a:latin typeface="Arial Rounded MT Bold" panose="020F0704030504030204" pitchFamily="34" charset="0"/>
              </a:rPr>
              <a:t> </a:t>
            </a:r>
            <a:r>
              <a:rPr lang="en-US" sz="3600" b="1" dirty="0">
                <a:solidFill>
                  <a:srgbClr val="FF0000"/>
                </a:solidFill>
                <a:latin typeface="Arial Rounded MT Bold" panose="020F0704030504030204" pitchFamily="34" charset="0"/>
              </a:rPr>
              <a:t>√</a:t>
            </a:r>
            <a:r>
              <a:rPr lang="en-US" b="1" dirty="0">
                <a:solidFill>
                  <a:srgbClr val="FF0000"/>
                </a:solidFill>
                <a:latin typeface="Arial Rounded MT Bold" panose="020F0704030504030204" pitchFamily="34" charset="0"/>
              </a:rPr>
              <a:t> </a:t>
            </a:r>
            <a:endParaRPr lang="en-US" dirty="0"/>
          </a:p>
        </p:txBody>
      </p:sp>
      <p:sp>
        <p:nvSpPr>
          <p:cNvPr id="12" name="TextBox 11"/>
          <p:cNvSpPr txBox="1"/>
          <p:nvPr/>
        </p:nvSpPr>
        <p:spPr>
          <a:xfrm rot="1873718" flipH="1">
            <a:off x="406595" y="2456610"/>
            <a:ext cx="596537" cy="646331"/>
          </a:xfrm>
          <a:prstGeom prst="rect">
            <a:avLst/>
          </a:prstGeom>
          <a:noFill/>
        </p:spPr>
        <p:txBody>
          <a:bodyPr wrap="square" rtlCol="0">
            <a:spAutoFit/>
          </a:bodyPr>
          <a:lstStyle/>
          <a:p>
            <a:r>
              <a:rPr lang="en-US" dirty="0">
                <a:latin typeface="Arial Rounded MT Bold" panose="020F0704030504030204" pitchFamily="34" charset="0"/>
              </a:rPr>
              <a:t> </a:t>
            </a:r>
            <a:r>
              <a:rPr lang="en-US" sz="3600" b="1" dirty="0">
                <a:solidFill>
                  <a:srgbClr val="FF0000"/>
                </a:solidFill>
                <a:latin typeface="Arial Rounded MT Bold" panose="020F0704030504030204" pitchFamily="34" charset="0"/>
              </a:rPr>
              <a:t>√</a:t>
            </a:r>
            <a:r>
              <a:rPr lang="en-US" b="1" dirty="0">
                <a:solidFill>
                  <a:srgbClr val="FF0000"/>
                </a:solidFill>
                <a:latin typeface="Arial Rounded MT Bold" panose="020F0704030504030204" pitchFamily="34" charset="0"/>
              </a:rPr>
              <a:t> </a:t>
            </a:r>
            <a:endParaRPr lang="en-US" dirty="0"/>
          </a:p>
        </p:txBody>
      </p:sp>
      <p:pic>
        <p:nvPicPr>
          <p:cNvPr id="11"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5028" y="131438"/>
            <a:ext cx="1371600" cy="92961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Rounded Rectangle 12"/>
          <p:cNvSpPr/>
          <p:nvPr/>
        </p:nvSpPr>
        <p:spPr>
          <a:xfrm>
            <a:off x="1679956" y="171571"/>
            <a:ext cx="3791333" cy="805763"/>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3600" dirty="0" smtClean="0">
                <a:solidFill>
                  <a:schemeClr val="tx1"/>
                </a:solidFill>
                <a:latin typeface="Arial Rounded MT Bold" panose="020F0704030504030204" pitchFamily="34" charset="0"/>
              </a:rPr>
              <a:t>Individual work</a:t>
            </a:r>
            <a:endParaRPr lang="en-US" sz="3600" dirty="0">
              <a:solidFill>
                <a:schemeClr val="tx1"/>
              </a:solidFill>
              <a:latin typeface="Arial Rounded MT Bold" panose="020F0704030504030204" pitchFamily="34" charset="0"/>
            </a:endParaRPr>
          </a:p>
        </p:txBody>
      </p:sp>
    </p:spTree>
    <p:extLst>
      <p:ext uri="{BB962C8B-B14F-4D97-AF65-F5344CB8AC3E}">
        <p14:creationId xmlns:p14="http://schemas.microsoft.com/office/powerpoint/2010/main" val="277124265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Effect transition="in" filter="circle(in)">
                                      <p:cBhvr>
                                        <p:cTn id="14" dur="2000"/>
                                        <p:tgtEl>
                                          <p:spTgt spid="7">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7">
                                            <p:txEl>
                                              <p:pRg st="1" end="1"/>
                                            </p:txEl>
                                          </p:spTgt>
                                        </p:tgtEl>
                                        <p:attrNameLst>
                                          <p:attrName>style.visibility</p:attrName>
                                        </p:attrNameLst>
                                      </p:cBhvr>
                                      <p:to>
                                        <p:strVal val="visible"/>
                                      </p:to>
                                    </p:set>
                                    <p:animEffect transition="in" filter="circle(in)">
                                      <p:cBhvr>
                                        <p:cTn id="19" dur="2000"/>
                                        <p:tgtEl>
                                          <p:spTgt spid="7">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nodeType="clickEffect">
                                  <p:stCondLst>
                                    <p:cond delay="0"/>
                                  </p:stCondLst>
                                  <p:childTnLst>
                                    <p:set>
                                      <p:cBhvr>
                                        <p:cTn id="23" dur="1" fill="hold">
                                          <p:stCondLst>
                                            <p:cond delay="0"/>
                                          </p:stCondLst>
                                        </p:cTn>
                                        <p:tgtEl>
                                          <p:spTgt spid="7">
                                            <p:txEl>
                                              <p:pRg st="2" end="2"/>
                                            </p:txEl>
                                          </p:spTgt>
                                        </p:tgtEl>
                                        <p:attrNameLst>
                                          <p:attrName>style.visibility</p:attrName>
                                        </p:attrNameLst>
                                      </p:cBhvr>
                                      <p:to>
                                        <p:strVal val="visible"/>
                                      </p:to>
                                    </p:set>
                                    <p:animEffect transition="in" filter="circle(in)">
                                      <p:cBhvr>
                                        <p:cTn id="24" dur="2000"/>
                                        <p:tgtEl>
                                          <p:spTgt spid="7">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cBhvr additive="base">
                                        <p:cTn id="29" dur="500" fill="hold"/>
                                        <p:tgtEl>
                                          <p:spTgt spid="12"/>
                                        </p:tgtEl>
                                        <p:attrNameLst>
                                          <p:attrName>ppt_x</p:attrName>
                                        </p:attrNameLst>
                                      </p:cBhvr>
                                      <p:tavLst>
                                        <p:tav tm="0">
                                          <p:val>
                                            <p:strVal val="#ppt_x"/>
                                          </p:val>
                                        </p:tav>
                                        <p:tav tm="100000">
                                          <p:val>
                                            <p:strVal val="#ppt_x"/>
                                          </p:val>
                                        </p:tav>
                                      </p:tavLst>
                                    </p:anim>
                                    <p:anim calcmode="lin" valueType="num">
                                      <p:cBhvr additive="base">
                                        <p:cTn id="3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6" presetClass="entr" presetSubtype="16" fill="hold" nodeType="clickEffect">
                                  <p:stCondLst>
                                    <p:cond delay="0"/>
                                  </p:stCondLst>
                                  <p:childTnLst>
                                    <p:set>
                                      <p:cBhvr>
                                        <p:cTn id="34" dur="1" fill="hold">
                                          <p:stCondLst>
                                            <p:cond delay="0"/>
                                          </p:stCondLst>
                                        </p:cTn>
                                        <p:tgtEl>
                                          <p:spTgt spid="7">
                                            <p:txEl>
                                              <p:pRg st="3" end="3"/>
                                            </p:txEl>
                                          </p:spTgt>
                                        </p:tgtEl>
                                        <p:attrNameLst>
                                          <p:attrName>style.visibility</p:attrName>
                                        </p:attrNameLst>
                                      </p:cBhvr>
                                      <p:to>
                                        <p:strVal val="visible"/>
                                      </p:to>
                                    </p:set>
                                    <p:animEffect transition="in" filter="circle(in)">
                                      <p:cBhvr>
                                        <p:cTn id="35" dur="2000"/>
                                        <p:tgtEl>
                                          <p:spTgt spid="7">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6" presetClass="entr" presetSubtype="16" fill="hold" nodeType="clickEffect">
                                  <p:stCondLst>
                                    <p:cond delay="0"/>
                                  </p:stCondLst>
                                  <p:childTnLst>
                                    <p:set>
                                      <p:cBhvr>
                                        <p:cTn id="39" dur="1" fill="hold">
                                          <p:stCondLst>
                                            <p:cond delay="0"/>
                                          </p:stCondLst>
                                        </p:cTn>
                                        <p:tgtEl>
                                          <p:spTgt spid="7">
                                            <p:txEl>
                                              <p:pRg st="4" end="4"/>
                                            </p:txEl>
                                          </p:spTgt>
                                        </p:tgtEl>
                                        <p:attrNameLst>
                                          <p:attrName>style.visibility</p:attrName>
                                        </p:attrNameLst>
                                      </p:cBhvr>
                                      <p:to>
                                        <p:strVal val="visible"/>
                                      </p:to>
                                    </p:set>
                                    <p:animEffect transition="in" filter="circle(in)">
                                      <p:cBhvr>
                                        <p:cTn id="40" dur="2000"/>
                                        <p:tgtEl>
                                          <p:spTgt spid="7">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8"/>
                                        </p:tgtEl>
                                        <p:attrNameLst>
                                          <p:attrName>style.visibility</p:attrName>
                                        </p:attrNameLst>
                                      </p:cBhvr>
                                      <p:to>
                                        <p:strVal val="visible"/>
                                      </p:to>
                                    </p:set>
                                    <p:anim calcmode="lin" valueType="num">
                                      <p:cBhvr additive="base">
                                        <p:cTn id="45" dur="500" fill="hold"/>
                                        <p:tgtEl>
                                          <p:spTgt spid="8"/>
                                        </p:tgtEl>
                                        <p:attrNameLst>
                                          <p:attrName>ppt_x</p:attrName>
                                        </p:attrNameLst>
                                      </p:cBhvr>
                                      <p:tavLst>
                                        <p:tav tm="0">
                                          <p:val>
                                            <p:strVal val="#ppt_x"/>
                                          </p:val>
                                        </p:tav>
                                        <p:tav tm="100000">
                                          <p:val>
                                            <p:strVal val="#ppt_x"/>
                                          </p:val>
                                        </p:tav>
                                      </p:tavLst>
                                    </p:anim>
                                    <p:anim calcmode="lin" valueType="num">
                                      <p:cBhvr additive="base">
                                        <p:cTn id="4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p:bldP spid="1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own Ribbon 3"/>
          <p:cNvSpPr/>
          <p:nvPr/>
        </p:nvSpPr>
        <p:spPr>
          <a:xfrm>
            <a:off x="114300" y="228600"/>
            <a:ext cx="6934200" cy="1152436"/>
          </a:xfrm>
          <a:prstGeom prst="ribbon">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4800" dirty="0" smtClean="0">
                <a:solidFill>
                  <a:schemeClr val="tx1"/>
                </a:solidFill>
                <a:latin typeface="Arial Rounded MT Bold" panose="020F0704030504030204" pitchFamily="34" charset="0"/>
              </a:rPr>
              <a:t>Pair work</a:t>
            </a:r>
            <a:endParaRPr lang="en-US" sz="4800" dirty="0">
              <a:solidFill>
                <a:schemeClr val="tx1"/>
              </a:solidFill>
              <a:latin typeface="Arial Rounded MT Bold" panose="020F0704030504030204"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1571" y="1810527"/>
            <a:ext cx="5442030" cy="4617982"/>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
        <p:nvSpPr>
          <p:cNvPr id="6" name="Vertical Scroll 5"/>
          <p:cNvSpPr/>
          <p:nvPr/>
        </p:nvSpPr>
        <p:spPr>
          <a:xfrm>
            <a:off x="5943601" y="1251727"/>
            <a:ext cx="6096000" cy="5176782"/>
          </a:xfrm>
          <a:prstGeom prst="verticalScroll">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4800" dirty="0" smtClean="0">
                <a:latin typeface="Arial Rounded MT Bold" panose="020F0704030504030204" pitchFamily="34" charset="0"/>
              </a:rPr>
              <a:t>Discuss </a:t>
            </a:r>
            <a:r>
              <a:rPr lang="en-US" sz="4800" dirty="0">
                <a:latin typeface="Arial Rounded MT Bold" panose="020F0704030504030204" pitchFamily="34" charset="0"/>
              </a:rPr>
              <a:t>a</a:t>
            </a:r>
            <a:r>
              <a:rPr lang="en-US" sz="4800" dirty="0" smtClean="0">
                <a:latin typeface="Arial Rounded MT Bold" panose="020F0704030504030204" pitchFamily="34" charset="0"/>
              </a:rPr>
              <a:t>bout  significant of May Day.  </a:t>
            </a:r>
            <a:endParaRPr lang="en-US" sz="4800" dirty="0">
              <a:latin typeface="Arial Rounded MT Bold" panose="020F0704030504030204" pitchFamily="34" charset="0"/>
            </a:endParaRPr>
          </a:p>
        </p:txBody>
      </p:sp>
    </p:spTree>
    <p:extLst>
      <p:ext uri="{BB962C8B-B14F-4D97-AF65-F5344CB8AC3E}">
        <p14:creationId xmlns:p14="http://schemas.microsoft.com/office/powerpoint/2010/main" val="2626081959"/>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000" fill="hold"/>
                                        <p:tgtEl>
                                          <p:spTgt spid="6"/>
                                        </p:tgtEl>
                                        <p:attrNameLst>
                                          <p:attrName>ppt_w</p:attrName>
                                        </p:attrNameLst>
                                      </p:cBhvr>
                                      <p:tavLst>
                                        <p:tav tm="0">
                                          <p:val>
                                            <p:strVal val="#ppt_w*0.70"/>
                                          </p:val>
                                        </p:tav>
                                        <p:tav tm="100000">
                                          <p:val>
                                            <p:strVal val="#ppt_w"/>
                                          </p:val>
                                        </p:tav>
                                      </p:tavLst>
                                    </p:anim>
                                    <p:anim calcmode="lin" valueType="num">
                                      <p:cBhvr>
                                        <p:cTn id="13" dur="1000" fill="hold"/>
                                        <p:tgtEl>
                                          <p:spTgt spid="6"/>
                                        </p:tgtEl>
                                        <p:attrNameLst>
                                          <p:attrName>ppt_h</p:attrName>
                                        </p:attrNameLst>
                                      </p:cBhvr>
                                      <p:tavLst>
                                        <p:tav tm="0">
                                          <p:val>
                                            <p:strVal val="#ppt_h"/>
                                          </p:val>
                                        </p:tav>
                                        <p:tav tm="100000">
                                          <p:val>
                                            <p:strVal val="#ppt_h"/>
                                          </p:val>
                                        </p:tav>
                                      </p:tavLst>
                                    </p:anim>
                                    <p:animEffect transition="in" filter="fade">
                                      <p:cBhvr>
                                        <p:cTn id="14"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own Ribbon 3"/>
          <p:cNvSpPr/>
          <p:nvPr/>
        </p:nvSpPr>
        <p:spPr>
          <a:xfrm>
            <a:off x="2105890" y="87598"/>
            <a:ext cx="3517307" cy="1353275"/>
          </a:xfrm>
          <a:prstGeom prst="ribbon">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4000" dirty="0" smtClean="0">
                <a:solidFill>
                  <a:schemeClr val="tx1"/>
                </a:solidFill>
                <a:latin typeface="Arial Rounded MT Bold" panose="020F0704030504030204" pitchFamily="34" charset="0"/>
              </a:rPr>
              <a:t>Group work</a:t>
            </a:r>
            <a:endParaRPr lang="en-US" sz="4000" dirty="0">
              <a:solidFill>
                <a:schemeClr val="tx1"/>
              </a:solidFill>
              <a:latin typeface="Arial Rounded MT Bold" panose="020F0704030504030204" pitchFamily="34" charset="0"/>
            </a:endParaRPr>
          </a:p>
        </p:txBody>
      </p:sp>
      <p:sp>
        <p:nvSpPr>
          <p:cNvPr id="5" name="Snip and Round Single Corner Rectangle 4"/>
          <p:cNvSpPr/>
          <p:nvPr/>
        </p:nvSpPr>
        <p:spPr>
          <a:xfrm>
            <a:off x="5733442" y="87598"/>
            <a:ext cx="6257108" cy="901339"/>
          </a:xfrm>
          <a:prstGeom prst="snip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4400" dirty="0" smtClean="0">
                <a:latin typeface="Arial Rounded MT Bold" panose="020F0704030504030204" pitchFamily="34" charset="0"/>
              </a:rPr>
              <a:t>Answer the questions</a:t>
            </a:r>
            <a:endParaRPr lang="en-US" sz="4400" dirty="0">
              <a:latin typeface="Arial Rounded MT Bold" panose="020F0704030504030204" pitchFamily="34" charset="0"/>
            </a:endParaRPr>
          </a:p>
        </p:txBody>
      </p:sp>
      <p:sp>
        <p:nvSpPr>
          <p:cNvPr id="2" name="Rectangle 1"/>
          <p:cNvSpPr/>
          <p:nvPr/>
        </p:nvSpPr>
        <p:spPr>
          <a:xfrm>
            <a:off x="150585" y="1237129"/>
            <a:ext cx="12395521" cy="5509200"/>
          </a:xfrm>
          <a:prstGeom prst="rect">
            <a:avLst/>
          </a:prstGeom>
        </p:spPr>
        <p:txBody>
          <a:bodyPr wrap="square">
            <a:spAutoFit/>
          </a:bodyPr>
          <a:lstStyle/>
          <a:p>
            <a:r>
              <a:rPr lang="en-US" sz="4400" dirty="0" smtClean="0">
                <a:latin typeface="Arial Rounded MT Bold" panose="020F0704030504030204" pitchFamily="34" charset="0"/>
              </a:rPr>
              <a:t>a. What </a:t>
            </a:r>
            <a:r>
              <a:rPr lang="en-US" sz="4400" dirty="0">
                <a:latin typeface="Arial Rounded MT Bold" panose="020F0704030504030204" pitchFamily="34" charset="0"/>
              </a:rPr>
              <a:t>happened on this day? </a:t>
            </a:r>
          </a:p>
          <a:p>
            <a:r>
              <a:rPr lang="en-US" sz="4400" dirty="0" smtClean="0">
                <a:latin typeface="Arial Rounded MT Bold" panose="020F0704030504030204" pitchFamily="34" charset="0"/>
              </a:rPr>
              <a:t>b. What </a:t>
            </a:r>
            <a:r>
              <a:rPr lang="en-US" sz="4400" dirty="0">
                <a:latin typeface="Arial Rounded MT Bold" panose="020F0704030504030204" pitchFamily="34" charset="0"/>
              </a:rPr>
              <a:t>does May Day refer to? </a:t>
            </a:r>
          </a:p>
          <a:p>
            <a:r>
              <a:rPr lang="en-US" sz="4400" dirty="0" smtClean="0">
                <a:latin typeface="Arial Rounded MT Bold" panose="020F0704030504030204" pitchFamily="34" charset="0"/>
              </a:rPr>
              <a:t>c. Why </a:t>
            </a:r>
            <a:r>
              <a:rPr lang="en-US" sz="4400" dirty="0">
                <a:latin typeface="Arial Rounded MT Bold" panose="020F0704030504030204" pitchFamily="34" charset="0"/>
              </a:rPr>
              <a:t>did the workers in Chicago go on a strike?</a:t>
            </a:r>
          </a:p>
          <a:p>
            <a:r>
              <a:rPr lang="en-US" sz="4400" dirty="0" smtClean="0">
                <a:latin typeface="Arial Rounded MT Bold" panose="020F0704030504030204" pitchFamily="34" charset="0"/>
              </a:rPr>
              <a:t>d. What </a:t>
            </a:r>
            <a:r>
              <a:rPr lang="en-US" sz="4400" dirty="0">
                <a:latin typeface="Arial Rounded MT Bold" panose="020F0704030504030204" pitchFamily="34" charset="0"/>
              </a:rPr>
              <a:t>does May Day </a:t>
            </a:r>
            <a:r>
              <a:rPr lang="en-US" sz="4400" dirty="0" smtClean="0">
                <a:latin typeface="Arial Rounded MT Bold" panose="020F0704030504030204" pitchFamily="34" charset="0"/>
              </a:rPr>
              <a:t>commemorate/Why is May Day celebrated today?</a:t>
            </a:r>
            <a:endParaRPr lang="en-US" sz="4400" dirty="0">
              <a:latin typeface="Arial Rounded MT Bold" panose="020F0704030504030204" pitchFamily="34" charset="0"/>
            </a:endParaRPr>
          </a:p>
          <a:p>
            <a:r>
              <a:rPr lang="en-US" sz="4400" dirty="0" smtClean="0">
                <a:latin typeface="Arial Rounded MT Bold" panose="020F0704030504030204" pitchFamily="34" charset="0"/>
              </a:rPr>
              <a:t>e. Which </a:t>
            </a:r>
            <a:r>
              <a:rPr lang="en-US" sz="4400" dirty="0">
                <a:latin typeface="Arial Rounded MT Bold" panose="020F0704030504030204" pitchFamily="34" charset="0"/>
              </a:rPr>
              <a:t>demand did the workers struggle for</a:t>
            </a:r>
            <a:r>
              <a:rPr lang="en-US" sz="4400" dirty="0" smtClean="0">
                <a:latin typeface="Arial Rounded MT Bold" panose="020F0704030504030204" pitchFamily="34" charset="0"/>
              </a:rPr>
              <a:t>?</a:t>
            </a:r>
          </a:p>
        </p:txBody>
      </p:sp>
      <p:pic>
        <p:nvPicPr>
          <p:cNvPr id="6" name="Picture 2" descr="C:\Users\Sabina Yasmin\Downloads\group work.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7598"/>
            <a:ext cx="2452255" cy="1175835"/>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9264100"/>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p:cTn id="12"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2">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 calcmode="lin" valueType="num">
                                      <p:cBhvr>
                                        <p:cTn id="19"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2">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nodeType="clickEffect">
                                  <p:stCondLst>
                                    <p:cond delay="0"/>
                                  </p:stCondLst>
                                  <p:childTnLst>
                                    <p:set>
                                      <p:cBhvr>
                                        <p:cTn id="25" dur="1" fill="hold">
                                          <p:stCondLst>
                                            <p:cond delay="0"/>
                                          </p:stCondLst>
                                        </p:cTn>
                                        <p:tgtEl>
                                          <p:spTgt spid="2">
                                            <p:txEl>
                                              <p:pRg st="2" end="2"/>
                                            </p:txEl>
                                          </p:spTgt>
                                        </p:tgtEl>
                                        <p:attrNameLst>
                                          <p:attrName>style.visibility</p:attrName>
                                        </p:attrNameLst>
                                      </p:cBhvr>
                                      <p:to>
                                        <p:strVal val="visible"/>
                                      </p:to>
                                    </p:set>
                                    <p:anim calcmode="lin" valueType="num">
                                      <p:cBhvr>
                                        <p:cTn id="26"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7"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28" dur="500"/>
                                        <p:tgtEl>
                                          <p:spTgt spid="2">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nodeType="clickEffect">
                                  <p:stCondLst>
                                    <p:cond delay="0"/>
                                  </p:stCondLst>
                                  <p:childTnLst>
                                    <p:set>
                                      <p:cBhvr>
                                        <p:cTn id="32" dur="1" fill="hold">
                                          <p:stCondLst>
                                            <p:cond delay="0"/>
                                          </p:stCondLst>
                                        </p:cTn>
                                        <p:tgtEl>
                                          <p:spTgt spid="2">
                                            <p:txEl>
                                              <p:pRg st="3" end="3"/>
                                            </p:txEl>
                                          </p:spTgt>
                                        </p:tgtEl>
                                        <p:attrNameLst>
                                          <p:attrName>style.visibility</p:attrName>
                                        </p:attrNameLst>
                                      </p:cBhvr>
                                      <p:to>
                                        <p:strVal val="visible"/>
                                      </p:to>
                                    </p:set>
                                    <p:anim calcmode="lin" valueType="num">
                                      <p:cBhvr>
                                        <p:cTn id="33"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35" dur="500"/>
                                        <p:tgtEl>
                                          <p:spTgt spid="2">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nodeType="clickEffect">
                                  <p:stCondLst>
                                    <p:cond delay="0"/>
                                  </p:stCondLst>
                                  <p:childTnLst>
                                    <p:set>
                                      <p:cBhvr>
                                        <p:cTn id="39" dur="1" fill="hold">
                                          <p:stCondLst>
                                            <p:cond delay="0"/>
                                          </p:stCondLst>
                                        </p:cTn>
                                        <p:tgtEl>
                                          <p:spTgt spid="2">
                                            <p:txEl>
                                              <p:pRg st="4" end="4"/>
                                            </p:txEl>
                                          </p:spTgt>
                                        </p:tgtEl>
                                        <p:attrNameLst>
                                          <p:attrName>style.visibility</p:attrName>
                                        </p:attrNameLst>
                                      </p:cBhvr>
                                      <p:to>
                                        <p:strVal val="visible"/>
                                      </p:to>
                                    </p:set>
                                    <p:anim calcmode="lin" valueType="num">
                                      <p:cBhvr>
                                        <p:cTn id="40"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41"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4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own Ribbon 3"/>
          <p:cNvSpPr/>
          <p:nvPr/>
        </p:nvSpPr>
        <p:spPr>
          <a:xfrm>
            <a:off x="110244" y="188652"/>
            <a:ext cx="5623198" cy="1149531"/>
          </a:xfrm>
          <a:prstGeom prst="ribbon">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4000" dirty="0" smtClean="0">
                <a:solidFill>
                  <a:schemeClr val="tx1"/>
                </a:solidFill>
                <a:latin typeface="Arial Rounded MT Bold" panose="020F0704030504030204" pitchFamily="34" charset="0"/>
              </a:rPr>
              <a:t>Evaluation</a:t>
            </a:r>
            <a:endParaRPr lang="en-US" sz="4000" dirty="0">
              <a:solidFill>
                <a:schemeClr val="tx1"/>
              </a:solidFill>
              <a:latin typeface="Arial Rounded MT Bold" panose="020F0704030504030204" pitchFamily="34" charset="0"/>
            </a:endParaRPr>
          </a:p>
        </p:txBody>
      </p:sp>
      <p:sp>
        <p:nvSpPr>
          <p:cNvPr id="5" name="Snip and Round Single Corner Rectangle 4"/>
          <p:cNvSpPr/>
          <p:nvPr/>
        </p:nvSpPr>
        <p:spPr>
          <a:xfrm>
            <a:off x="5733442" y="87598"/>
            <a:ext cx="6257108" cy="901339"/>
          </a:xfrm>
          <a:prstGeom prst="snip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4400" dirty="0" smtClean="0">
                <a:latin typeface="Arial Rounded MT Bold" panose="020F0704030504030204" pitchFamily="34" charset="0"/>
              </a:rPr>
              <a:t>Answer the questions</a:t>
            </a:r>
            <a:endParaRPr lang="en-US" sz="4400" dirty="0">
              <a:latin typeface="Arial Rounded MT Bold" panose="020F0704030504030204" pitchFamily="34" charset="0"/>
            </a:endParaRPr>
          </a:p>
        </p:txBody>
      </p:sp>
      <p:sp>
        <p:nvSpPr>
          <p:cNvPr id="2" name="Rectangle 1"/>
          <p:cNvSpPr/>
          <p:nvPr/>
        </p:nvSpPr>
        <p:spPr>
          <a:xfrm>
            <a:off x="1" y="1237129"/>
            <a:ext cx="11990550" cy="6986528"/>
          </a:xfrm>
          <a:prstGeom prst="rect">
            <a:avLst/>
          </a:prstGeom>
        </p:spPr>
        <p:txBody>
          <a:bodyPr wrap="square">
            <a:spAutoFit/>
          </a:bodyPr>
          <a:lstStyle/>
          <a:p>
            <a:r>
              <a:rPr lang="en-US" sz="4400" dirty="0">
                <a:latin typeface="Arial Rounded MT Bold" panose="020F0704030504030204" pitchFamily="34" charset="0"/>
              </a:rPr>
              <a:t>a</a:t>
            </a:r>
            <a:r>
              <a:rPr lang="en-US" sz="4400" dirty="0" smtClean="0">
                <a:latin typeface="Arial Rounded MT Bold" panose="020F0704030504030204" pitchFamily="34" charset="0"/>
              </a:rPr>
              <a:t>. </a:t>
            </a:r>
            <a:r>
              <a:rPr lang="en-US" sz="4400" dirty="0" smtClean="0">
                <a:latin typeface="Arial Rounded MT Bold" panose="020F0704030504030204" pitchFamily="34" charset="0"/>
              </a:rPr>
              <a:t>How long did the workers have to work in a day before the May 1 strike?</a:t>
            </a:r>
          </a:p>
          <a:p>
            <a:r>
              <a:rPr lang="en-US" sz="4400" dirty="0">
                <a:latin typeface="Arial Rounded MT Bold" panose="020F0704030504030204" pitchFamily="34" charset="0"/>
              </a:rPr>
              <a:t>b</a:t>
            </a:r>
            <a:r>
              <a:rPr lang="en-US" sz="4400" dirty="0" smtClean="0">
                <a:latin typeface="Arial Rounded MT Bold" panose="020F0704030504030204" pitchFamily="34" charset="0"/>
              </a:rPr>
              <a:t>. </a:t>
            </a:r>
            <a:r>
              <a:rPr lang="en-US" sz="4400" dirty="0" smtClean="0">
                <a:latin typeface="Arial Rounded MT Bold" panose="020F0704030504030204" pitchFamily="34" charset="0"/>
              </a:rPr>
              <a:t>What happened when the policemen </a:t>
            </a:r>
            <a:r>
              <a:rPr lang="en-US" sz="4400" dirty="0">
                <a:latin typeface="Arial Rounded MT Bold" panose="020F0704030504030204" pitchFamily="34" charset="0"/>
              </a:rPr>
              <a:t>a</a:t>
            </a:r>
            <a:r>
              <a:rPr lang="en-US" sz="4400" dirty="0" smtClean="0">
                <a:latin typeface="Arial Rounded MT Bold" panose="020F0704030504030204" pitchFamily="34" charset="0"/>
              </a:rPr>
              <a:t>ttacked the strikers?</a:t>
            </a:r>
          </a:p>
          <a:p>
            <a:r>
              <a:rPr lang="en-US" sz="4400" dirty="0">
                <a:latin typeface="Arial Rounded MT Bold" panose="020F0704030504030204" pitchFamily="34" charset="0"/>
              </a:rPr>
              <a:t>c</a:t>
            </a:r>
            <a:r>
              <a:rPr lang="en-US" sz="4400" dirty="0" smtClean="0">
                <a:latin typeface="Arial Rounded MT Bold" panose="020F0704030504030204" pitchFamily="34" charset="0"/>
              </a:rPr>
              <a:t>. </a:t>
            </a:r>
            <a:r>
              <a:rPr lang="en-US" sz="4400" dirty="0" smtClean="0">
                <a:latin typeface="Arial Rounded MT Bold" panose="020F0704030504030204" pitchFamily="34" charset="0"/>
              </a:rPr>
              <a:t>What activities did the workers do against the authority?</a:t>
            </a:r>
          </a:p>
          <a:p>
            <a:r>
              <a:rPr lang="en-US" sz="4400" dirty="0">
                <a:latin typeface="Arial Rounded MT Bold" panose="020F0704030504030204" pitchFamily="34" charset="0"/>
              </a:rPr>
              <a:t>d</a:t>
            </a:r>
            <a:r>
              <a:rPr lang="en-US" sz="4400" dirty="0" smtClean="0">
                <a:latin typeface="Arial Rounded MT Bold" panose="020F0704030504030204" pitchFamily="34" charset="0"/>
              </a:rPr>
              <a:t>. </a:t>
            </a:r>
            <a:r>
              <a:rPr lang="en-US" sz="4400" dirty="0" smtClean="0">
                <a:latin typeface="Arial Rounded MT Bold" panose="020F0704030504030204" pitchFamily="34" charset="0"/>
              </a:rPr>
              <a:t>What do you learn from the events of May 1, 1886?</a:t>
            </a:r>
          </a:p>
          <a:p>
            <a:endParaRPr lang="en-US" sz="4800" dirty="0" smtClean="0">
              <a:latin typeface="Arial Rounded MT Bold" panose="020F0704030504030204" pitchFamily="34" charset="0"/>
            </a:endParaRPr>
          </a:p>
          <a:p>
            <a:r>
              <a:rPr lang="en-US" sz="4800" dirty="0" smtClean="0">
                <a:latin typeface="Arial Rounded MT Bold" panose="020F0704030504030204" pitchFamily="34" charset="0"/>
              </a:rPr>
              <a:t>.</a:t>
            </a:r>
            <a:endParaRPr lang="en-US" sz="4800" dirty="0">
              <a:latin typeface="Arial Rounded MT Bold" panose="020F0704030504030204" pitchFamily="34" charset="0"/>
            </a:endParaRPr>
          </a:p>
        </p:txBody>
      </p:sp>
    </p:spTree>
    <p:extLst>
      <p:ext uri="{BB962C8B-B14F-4D97-AF65-F5344CB8AC3E}">
        <p14:creationId xmlns:p14="http://schemas.microsoft.com/office/powerpoint/2010/main" val="4263050237"/>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p:cTn id="12"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2">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 calcmode="lin" valueType="num">
                                      <p:cBhvr>
                                        <p:cTn id="19"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2">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nodeType="clickEffect">
                                  <p:stCondLst>
                                    <p:cond delay="0"/>
                                  </p:stCondLst>
                                  <p:childTnLst>
                                    <p:set>
                                      <p:cBhvr>
                                        <p:cTn id="25" dur="1" fill="hold">
                                          <p:stCondLst>
                                            <p:cond delay="0"/>
                                          </p:stCondLst>
                                        </p:cTn>
                                        <p:tgtEl>
                                          <p:spTgt spid="2">
                                            <p:txEl>
                                              <p:pRg st="2" end="2"/>
                                            </p:txEl>
                                          </p:spTgt>
                                        </p:tgtEl>
                                        <p:attrNameLst>
                                          <p:attrName>style.visibility</p:attrName>
                                        </p:attrNameLst>
                                      </p:cBhvr>
                                      <p:to>
                                        <p:strVal val="visible"/>
                                      </p:to>
                                    </p:set>
                                    <p:anim calcmode="lin" valueType="num">
                                      <p:cBhvr>
                                        <p:cTn id="26"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7"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28" dur="500"/>
                                        <p:tgtEl>
                                          <p:spTgt spid="2">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nodeType="clickEffect">
                                  <p:stCondLst>
                                    <p:cond delay="0"/>
                                  </p:stCondLst>
                                  <p:childTnLst>
                                    <p:set>
                                      <p:cBhvr>
                                        <p:cTn id="32" dur="1" fill="hold">
                                          <p:stCondLst>
                                            <p:cond delay="0"/>
                                          </p:stCondLst>
                                        </p:cTn>
                                        <p:tgtEl>
                                          <p:spTgt spid="2">
                                            <p:txEl>
                                              <p:pRg st="3" end="3"/>
                                            </p:txEl>
                                          </p:spTgt>
                                        </p:tgtEl>
                                        <p:attrNameLst>
                                          <p:attrName>style.visibility</p:attrName>
                                        </p:attrNameLst>
                                      </p:cBhvr>
                                      <p:to>
                                        <p:strVal val="visible"/>
                                      </p:to>
                                    </p:set>
                                    <p:anim calcmode="lin" valueType="num">
                                      <p:cBhvr>
                                        <p:cTn id="33"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35"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own Ribbon 3"/>
          <p:cNvSpPr/>
          <p:nvPr/>
        </p:nvSpPr>
        <p:spPr>
          <a:xfrm>
            <a:off x="117566" y="140063"/>
            <a:ext cx="7093131" cy="1153160"/>
          </a:xfrm>
          <a:prstGeom prst="ribbon">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4800" dirty="0" smtClean="0">
                <a:solidFill>
                  <a:schemeClr val="tx1"/>
                </a:solidFill>
                <a:latin typeface="Arial Rounded MT Bold" panose="020F0704030504030204" pitchFamily="34" charset="0"/>
              </a:rPr>
              <a:t>Home work</a:t>
            </a:r>
            <a:endParaRPr lang="en-US" sz="4800" dirty="0">
              <a:solidFill>
                <a:schemeClr val="tx1"/>
              </a:solidFill>
              <a:latin typeface="Arial Rounded MT Bold" panose="020F0704030504030204"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0549" y="1917700"/>
            <a:ext cx="3627852" cy="3882209"/>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
        <p:nvSpPr>
          <p:cNvPr id="6" name="Horizontal Scroll 5"/>
          <p:cNvSpPr/>
          <p:nvPr/>
        </p:nvSpPr>
        <p:spPr>
          <a:xfrm>
            <a:off x="5447211" y="504371"/>
            <a:ext cx="6215742" cy="6092372"/>
          </a:xfrm>
          <a:prstGeom prst="horizontalScroll">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4800" dirty="0" smtClean="0">
                <a:solidFill>
                  <a:schemeClr val="tx1"/>
                </a:solidFill>
                <a:latin typeface="Arial Rounded MT Bold" panose="020F0704030504030204" pitchFamily="34" charset="0"/>
              </a:rPr>
              <a:t>Write a short paragraph on ‘Workers Day/ May Day.</a:t>
            </a:r>
            <a:endParaRPr lang="en-US" sz="4800" dirty="0">
              <a:solidFill>
                <a:schemeClr val="tx1"/>
              </a:solidFill>
              <a:latin typeface="Arial Rounded MT Bold" panose="020F0704030504030204" pitchFamily="34" charset="0"/>
            </a:endParaRPr>
          </a:p>
        </p:txBody>
      </p:sp>
    </p:spTree>
    <p:extLst>
      <p:ext uri="{BB962C8B-B14F-4D97-AF65-F5344CB8AC3E}">
        <p14:creationId xmlns:p14="http://schemas.microsoft.com/office/powerpoint/2010/main" val="3920273367"/>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000" fill="hold"/>
                                        <p:tgtEl>
                                          <p:spTgt spid="6"/>
                                        </p:tgtEl>
                                        <p:attrNameLst>
                                          <p:attrName>ppt_w</p:attrName>
                                        </p:attrNameLst>
                                      </p:cBhvr>
                                      <p:tavLst>
                                        <p:tav tm="0">
                                          <p:val>
                                            <p:strVal val="#ppt_w*0.70"/>
                                          </p:val>
                                        </p:tav>
                                        <p:tav tm="100000">
                                          <p:val>
                                            <p:strVal val="#ppt_w"/>
                                          </p:val>
                                        </p:tav>
                                      </p:tavLst>
                                    </p:anim>
                                    <p:anim calcmode="lin" valueType="num">
                                      <p:cBhvr>
                                        <p:cTn id="13" dur="1000" fill="hold"/>
                                        <p:tgtEl>
                                          <p:spTgt spid="6"/>
                                        </p:tgtEl>
                                        <p:attrNameLst>
                                          <p:attrName>ppt_h</p:attrName>
                                        </p:attrNameLst>
                                      </p:cBhvr>
                                      <p:tavLst>
                                        <p:tav tm="0">
                                          <p:val>
                                            <p:strVal val="#ppt_h"/>
                                          </p:val>
                                        </p:tav>
                                        <p:tav tm="100000">
                                          <p:val>
                                            <p:strVal val="#ppt_h"/>
                                          </p:val>
                                        </p:tav>
                                      </p:tavLst>
                                    </p:anim>
                                    <p:animEffect transition="in" filter="fade">
                                      <p:cBhvr>
                                        <p:cTn id="14"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flipH="1">
            <a:off x="156754" y="287383"/>
            <a:ext cx="11834948" cy="29464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9600" i="1" dirty="0">
                <a:solidFill>
                  <a:schemeClr val="tx1"/>
                </a:solidFill>
                <a:latin typeface="Arial Rounded MT Bold" panose="020F0704030504030204" pitchFamily="34" charset="0"/>
              </a:rPr>
              <a:t>Thank you so much</a:t>
            </a:r>
          </a:p>
          <a:p>
            <a:pPr algn="ctr"/>
            <a:r>
              <a:rPr lang="en-US" sz="9600" i="1" dirty="0">
                <a:solidFill>
                  <a:schemeClr val="tx1"/>
                </a:solidFill>
                <a:latin typeface="Arial Rounded MT Bold" panose="020F0704030504030204" pitchFamily="34" charset="0"/>
              </a:rPr>
              <a:t>For watching</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06801" y="3411537"/>
            <a:ext cx="3949700" cy="3027363"/>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Tree>
    <p:extLst>
      <p:ext uri="{BB962C8B-B14F-4D97-AF65-F5344CB8AC3E}">
        <p14:creationId xmlns:p14="http://schemas.microsoft.com/office/powerpoint/2010/main" val="78172166"/>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orizontal Scroll 1"/>
          <p:cNvSpPr/>
          <p:nvPr/>
        </p:nvSpPr>
        <p:spPr>
          <a:xfrm>
            <a:off x="3993568" y="647114"/>
            <a:ext cx="7132322" cy="4459458"/>
          </a:xfrm>
          <a:prstGeom prst="horizontalScrol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4400" dirty="0" smtClean="0">
                <a:solidFill>
                  <a:schemeClr val="tx1"/>
                </a:solidFill>
                <a:latin typeface="Arial Rounded MT Bold" panose="020F0704030504030204" pitchFamily="34" charset="0"/>
              </a:rPr>
              <a:t>Class   : </a:t>
            </a:r>
            <a:r>
              <a:rPr lang="en-US" sz="4400" dirty="0" err="1" smtClean="0">
                <a:solidFill>
                  <a:schemeClr val="tx1"/>
                </a:solidFill>
                <a:latin typeface="Arial Rounded MT Bold" panose="020F0704030504030204" pitchFamily="34" charset="0"/>
              </a:rPr>
              <a:t>Dakhil</a:t>
            </a:r>
            <a:r>
              <a:rPr lang="en-US" sz="4400" dirty="0" smtClean="0">
                <a:solidFill>
                  <a:schemeClr val="tx1"/>
                </a:solidFill>
                <a:latin typeface="Arial Rounded MT Bold" panose="020F0704030504030204" pitchFamily="34" charset="0"/>
              </a:rPr>
              <a:t> /SSC</a:t>
            </a:r>
          </a:p>
          <a:p>
            <a:pPr algn="ctr"/>
            <a:r>
              <a:rPr lang="en-US" sz="4400" dirty="0" smtClean="0">
                <a:solidFill>
                  <a:schemeClr val="tx1"/>
                </a:solidFill>
                <a:latin typeface="Arial Rounded MT Bold" panose="020F0704030504030204" pitchFamily="34" charset="0"/>
              </a:rPr>
              <a:t>Subject : English 1</a:t>
            </a:r>
            <a:r>
              <a:rPr lang="en-US" sz="4400" baseline="30000" dirty="0" smtClean="0">
                <a:solidFill>
                  <a:schemeClr val="tx1"/>
                </a:solidFill>
                <a:latin typeface="Arial Rounded MT Bold" panose="020F0704030504030204" pitchFamily="34" charset="0"/>
              </a:rPr>
              <a:t>st</a:t>
            </a:r>
            <a:r>
              <a:rPr lang="en-US" sz="4400" dirty="0" smtClean="0">
                <a:solidFill>
                  <a:schemeClr val="tx1"/>
                </a:solidFill>
                <a:latin typeface="Arial Rounded MT Bold" panose="020F0704030504030204" pitchFamily="34" charset="0"/>
              </a:rPr>
              <a:t>   Paper</a:t>
            </a:r>
            <a:endParaRPr lang="en-US" sz="4400" dirty="0">
              <a:solidFill>
                <a:schemeClr val="tx1"/>
              </a:solidFill>
              <a:latin typeface="Arial Rounded MT Bold" panose="020F0704030504030204"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5298" y="1544826"/>
            <a:ext cx="2414761" cy="3082923"/>
          </a:xfrm>
          <a:prstGeom prst="rect">
            <a:avLst/>
          </a:prstGeom>
        </p:spPr>
      </p:pic>
    </p:spTree>
    <p:extLst>
      <p:ext uri="{BB962C8B-B14F-4D97-AF65-F5344CB8AC3E}">
        <p14:creationId xmlns:p14="http://schemas.microsoft.com/office/powerpoint/2010/main" val="12827368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Punched Tape 3">
            <a:hlinkClick r:id="rId2" action="ppaction://hlinkfile"/>
          </p:cNvPr>
          <p:cNvSpPr/>
          <p:nvPr/>
        </p:nvSpPr>
        <p:spPr>
          <a:xfrm>
            <a:off x="1866722" y="1064016"/>
            <a:ext cx="8207051" cy="3411623"/>
          </a:xfrm>
          <a:prstGeom prst="flowChartPunchedTap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6000" dirty="0" smtClean="0">
                <a:solidFill>
                  <a:schemeClr val="tx1"/>
                </a:solidFill>
                <a:latin typeface="Arial Rounded MT Bold" panose="020F0704030504030204" pitchFamily="34" charset="0"/>
                <a:hlinkClick r:id="rId2" action="ppaction://hlinkfile"/>
              </a:rPr>
              <a:t>Let’s</a:t>
            </a:r>
            <a:r>
              <a:rPr lang="en-US" sz="6000" dirty="0" smtClean="0">
                <a:solidFill>
                  <a:schemeClr val="tx1"/>
                </a:solidFill>
                <a:latin typeface="Arial Rounded MT Bold" panose="020F0704030504030204" pitchFamily="34" charset="0"/>
              </a:rPr>
              <a:t> enjoy the video</a:t>
            </a:r>
            <a:endParaRPr lang="en-US" sz="6000" dirty="0">
              <a:solidFill>
                <a:schemeClr val="tx1"/>
              </a:solidFill>
              <a:latin typeface="Arial Rounded MT Bold" panose="020F0704030504030204" pitchFamily="34" charset="0"/>
            </a:endParaRPr>
          </a:p>
        </p:txBody>
      </p:sp>
      <p:sp>
        <p:nvSpPr>
          <p:cNvPr id="5" name="Rectangle 4"/>
          <p:cNvSpPr/>
          <p:nvPr/>
        </p:nvSpPr>
        <p:spPr>
          <a:xfrm>
            <a:off x="10073773" y="6541290"/>
            <a:ext cx="4754828" cy="369332"/>
          </a:xfrm>
          <a:prstGeom prst="rect">
            <a:avLst/>
          </a:prstGeom>
        </p:spPr>
        <p:txBody>
          <a:bodyPr wrap="none">
            <a:spAutoFit/>
          </a:bodyPr>
          <a:lstStyle/>
          <a:p>
            <a:r>
              <a:rPr lang="en-US" dirty="0" smtClean="0">
                <a:solidFill>
                  <a:srgbClr val="C00000"/>
                </a:solidFill>
              </a:rPr>
              <a:t>https://www.youtube.com/watch?v=ZsQfqlkayJ4</a:t>
            </a:r>
            <a:endParaRPr lang="en-US" dirty="0">
              <a:solidFill>
                <a:srgbClr val="C00000"/>
              </a:solidFill>
            </a:endParaRPr>
          </a:p>
        </p:txBody>
      </p:sp>
    </p:spTree>
    <p:extLst>
      <p:ext uri="{BB962C8B-B14F-4D97-AF65-F5344CB8AC3E}">
        <p14:creationId xmlns:p14="http://schemas.microsoft.com/office/powerpoint/2010/main" val="11727722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097280" y="182880"/>
            <a:ext cx="10100603" cy="769441"/>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4400" i="1" dirty="0" smtClean="0">
                <a:latin typeface="Arial Rounded MT Bold" panose="020F0704030504030204" pitchFamily="34" charset="0"/>
              </a:rPr>
              <a:t>Let’s watch some images attentively</a:t>
            </a:r>
            <a:endParaRPr lang="en-US" sz="4400" i="1" dirty="0">
              <a:latin typeface="Arial Rounded MT Bold" panose="020F0704030504030204" pitchFamily="34"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5676" y="1680882"/>
            <a:ext cx="5179608" cy="2877671"/>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22016" y="1680882"/>
            <a:ext cx="5631361" cy="3321424"/>
          </a:xfrm>
          <a:prstGeom prst="rect">
            <a:avLst/>
          </a:prstGeom>
        </p:spPr>
      </p:pic>
    </p:spTree>
    <p:extLst>
      <p:ext uri="{BB962C8B-B14F-4D97-AF65-F5344CB8AC3E}">
        <p14:creationId xmlns:p14="http://schemas.microsoft.com/office/powerpoint/2010/main" val="17530257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506437" y="152927"/>
            <a:ext cx="11086345" cy="139418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4400" dirty="0" smtClean="0">
                <a:latin typeface="Arial Rounded MT Bold" panose="020F0704030504030204" pitchFamily="34" charset="0"/>
              </a:rPr>
              <a:t>Can you guess what’s the today’s topic by watching the video &amp; these images? </a:t>
            </a:r>
            <a:endParaRPr lang="en-US" sz="4400" dirty="0">
              <a:latin typeface="Arial Rounded MT Bold" panose="020F0704030504030204" pitchFamily="34" charset="0"/>
            </a:endParaRPr>
          </a:p>
        </p:txBody>
      </p:sp>
      <p:sp>
        <p:nvSpPr>
          <p:cNvPr id="9" name="Rounded Rectangle 8"/>
          <p:cNvSpPr/>
          <p:nvPr/>
        </p:nvSpPr>
        <p:spPr>
          <a:xfrm>
            <a:off x="506438" y="1888195"/>
            <a:ext cx="6730386" cy="1012874"/>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4400" dirty="0" smtClean="0">
                <a:solidFill>
                  <a:schemeClr val="tx1"/>
                </a:solidFill>
                <a:latin typeface="Arial Rounded MT Bold" panose="020F0704030504030204" pitchFamily="34" charset="0"/>
              </a:rPr>
              <a:t>Exactly today’s topic is-</a:t>
            </a:r>
            <a:endParaRPr lang="en-US" sz="4400" dirty="0">
              <a:solidFill>
                <a:schemeClr val="tx1"/>
              </a:solidFill>
              <a:latin typeface="Arial Rounded MT Bold" panose="020F0704030504030204" pitchFamily="34" charset="0"/>
            </a:endParaRPr>
          </a:p>
        </p:txBody>
      </p:sp>
      <p:sp>
        <p:nvSpPr>
          <p:cNvPr id="15" name="Horizontal Scroll 14"/>
          <p:cNvSpPr/>
          <p:nvPr/>
        </p:nvSpPr>
        <p:spPr>
          <a:xfrm>
            <a:off x="672412" y="2806496"/>
            <a:ext cx="9493564" cy="3626859"/>
          </a:xfrm>
          <a:prstGeom prst="horizontalScrol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4400" i="1" dirty="0" smtClean="0">
                <a:solidFill>
                  <a:schemeClr val="tx1"/>
                </a:solidFill>
                <a:latin typeface="Arial Rounded MT Bold" panose="020F0704030504030204" pitchFamily="34" charset="0"/>
              </a:rPr>
              <a:t>Unit:3, </a:t>
            </a:r>
            <a:r>
              <a:rPr lang="en-US" sz="4400" i="1" dirty="0">
                <a:solidFill>
                  <a:schemeClr val="tx1"/>
                </a:solidFill>
                <a:latin typeface="Arial Rounded MT Bold" panose="020F0704030504030204" pitchFamily="34" charset="0"/>
              </a:rPr>
              <a:t>Events and Festivals</a:t>
            </a:r>
          </a:p>
          <a:p>
            <a:pPr algn="ctr"/>
            <a:r>
              <a:rPr lang="en-US" sz="4400" i="1" dirty="0" smtClean="0">
                <a:solidFill>
                  <a:schemeClr val="tx1"/>
                </a:solidFill>
                <a:latin typeface="Arial Rounded MT Bold" panose="020F0704030504030204" pitchFamily="34" charset="0"/>
              </a:rPr>
              <a:t>Lesson: 2</a:t>
            </a:r>
          </a:p>
          <a:p>
            <a:pPr algn="ctr"/>
            <a:r>
              <a:rPr lang="en-US" sz="4400" i="1" dirty="0" smtClean="0">
                <a:solidFill>
                  <a:schemeClr val="tx1"/>
                </a:solidFill>
                <a:latin typeface="Arial Rounded MT Bold" panose="020F0704030504030204" pitchFamily="34" charset="0"/>
              </a:rPr>
              <a:t>May Day</a:t>
            </a:r>
            <a:endParaRPr lang="en-US" sz="4400" i="1" dirty="0">
              <a:solidFill>
                <a:schemeClr val="tx1"/>
              </a:solidFill>
              <a:latin typeface="Arial Rounded MT Bold" panose="020F0704030504030204" pitchFamily="34" charset="0"/>
            </a:endParaRPr>
          </a:p>
        </p:txBody>
      </p:sp>
    </p:spTree>
    <p:extLst>
      <p:ext uri="{BB962C8B-B14F-4D97-AF65-F5344CB8AC3E}">
        <p14:creationId xmlns:p14="http://schemas.microsoft.com/office/powerpoint/2010/main" val="37350798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ircle(in)">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p:cTn id="12" dur="1000" fill="hold"/>
                                        <p:tgtEl>
                                          <p:spTgt spid="15"/>
                                        </p:tgtEl>
                                        <p:attrNameLst>
                                          <p:attrName>ppt_w</p:attrName>
                                        </p:attrNameLst>
                                      </p:cBhvr>
                                      <p:tavLst>
                                        <p:tav tm="0">
                                          <p:val>
                                            <p:strVal val="#ppt_w*0.70"/>
                                          </p:val>
                                        </p:tav>
                                        <p:tav tm="100000">
                                          <p:val>
                                            <p:strVal val="#ppt_w"/>
                                          </p:val>
                                        </p:tav>
                                      </p:tavLst>
                                    </p:anim>
                                    <p:anim calcmode="lin" valueType="num">
                                      <p:cBhvr>
                                        <p:cTn id="13" dur="1000" fill="hold"/>
                                        <p:tgtEl>
                                          <p:spTgt spid="15"/>
                                        </p:tgtEl>
                                        <p:attrNameLst>
                                          <p:attrName>ppt_h</p:attrName>
                                        </p:attrNameLst>
                                      </p:cBhvr>
                                      <p:tavLst>
                                        <p:tav tm="0">
                                          <p:val>
                                            <p:strVal val="#ppt_h"/>
                                          </p:val>
                                        </p:tav>
                                        <p:tav tm="100000">
                                          <p:val>
                                            <p:strVal val="#ppt_h"/>
                                          </p:val>
                                        </p:tav>
                                      </p:tavLst>
                                    </p:anim>
                                    <p:animEffect transition="in" filter="fade">
                                      <p:cBhvr>
                                        <p:cTn id="14"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own Ribbon 3"/>
          <p:cNvSpPr/>
          <p:nvPr/>
        </p:nvSpPr>
        <p:spPr>
          <a:xfrm>
            <a:off x="169316" y="211016"/>
            <a:ext cx="5275384" cy="1491175"/>
          </a:xfrm>
          <a:prstGeom prst="ribb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4400" i="1" dirty="0" smtClean="0">
                <a:solidFill>
                  <a:schemeClr val="tx1"/>
                </a:solidFill>
                <a:latin typeface="Arial Rounded MT Bold" panose="020F0704030504030204" pitchFamily="34" charset="0"/>
              </a:rPr>
              <a:t>Learning outcome</a:t>
            </a:r>
            <a:endParaRPr lang="en-US" sz="4400" i="1" dirty="0">
              <a:solidFill>
                <a:schemeClr val="tx1"/>
              </a:solidFill>
              <a:latin typeface="Arial Rounded MT Bold" panose="020F0704030504030204" pitchFamily="34" charset="0"/>
            </a:endParaRPr>
          </a:p>
        </p:txBody>
      </p:sp>
      <p:sp>
        <p:nvSpPr>
          <p:cNvPr id="5" name="Round Diagonal Corner Rectangle 4"/>
          <p:cNvSpPr/>
          <p:nvPr/>
        </p:nvSpPr>
        <p:spPr>
          <a:xfrm>
            <a:off x="5543174" y="211016"/>
            <a:ext cx="6414365" cy="1693762"/>
          </a:xfrm>
          <a:prstGeom prst="round2DiagRect">
            <a:avLst/>
          </a:prstGeom>
        </p:spPr>
        <p:style>
          <a:lnRef idx="1">
            <a:schemeClr val="accent2"/>
          </a:lnRef>
          <a:fillRef idx="2">
            <a:schemeClr val="accent2"/>
          </a:fillRef>
          <a:effectRef idx="1">
            <a:schemeClr val="accent2"/>
          </a:effectRef>
          <a:fontRef idx="minor">
            <a:schemeClr val="dk1"/>
          </a:fontRef>
        </p:style>
        <p:txBody>
          <a:bodyPr rtlCol="0" anchor="ctr"/>
          <a:lstStyle/>
          <a:p>
            <a:pPr marL="571500" indent="-571500" algn="ctr">
              <a:buFont typeface="Arial" panose="020B0604020202020204" pitchFamily="34" charset="0"/>
              <a:buChar char="•"/>
            </a:pPr>
            <a:endParaRPr lang="en-US" sz="4400" dirty="0" smtClean="0">
              <a:solidFill>
                <a:schemeClr val="tx1"/>
              </a:solidFill>
              <a:latin typeface="Arial Rounded MT Bold" panose="020F0704030504030204" pitchFamily="34" charset="0"/>
            </a:endParaRPr>
          </a:p>
          <a:p>
            <a:pPr algn="ctr"/>
            <a:r>
              <a:rPr lang="en-US" sz="4000" dirty="0" smtClean="0">
                <a:solidFill>
                  <a:schemeClr val="tx1"/>
                </a:solidFill>
                <a:latin typeface="Arial Rounded MT Bold" panose="020F0704030504030204" pitchFamily="34" charset="0"/>
              </a:rPr>
              <a:t>At the end of the lesson, students will be able to-</a:t>
            </a:r>
          </a:p>
          <a:p>
            <a:pPr marL="685800" indent="-685800" algn="ctr">
              <a:buFont typeface="Arial" panose="020B0604020202020204" pitchFamily="34" charset="0"/>
              <a:buChar char="•"/>
            </a:pPr>
            <a:endParaRPr lang="en-US" sz="4800" dirty="0">
              <a:solidFill>
                <a:schemeClr val="tx1"/>
              </a:solidFill>
            </a:endParaRPr>
          </a:p>
        </p:txBody>
      </p:sp>
      <p:sp>
        <p:nvSpPr>
          <p:cNvPr id="6" name="Round Single Corner Rectangle 5"/>
          <p:cNvSpPr/>
          <p:nvPr/>
        </p:nvSpPr>
        <p:spPr>
          <a:xfrm>
            <a:off x="1970482" y="2044117"/>
            <a:ext cx="7201652" cy="881743"/>
          </a:xfrm>
          <a:prstGeom prst="round1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4400" dirty="0" smtClean="0">
                <a:solidFill>
                  <a:schemeClr val="tx1"/>
                </a:solidFill>
                <a:latin typeface="Arial Rounded MT Bold" panose="020F0704030504030204" pitchFamily="34" charset="0"/>
              </a:rPr>
              <a:t>Increase vocabulary</a:t>
            </a:r>
            <a:endParaRPr lang="en-US" sz="4400" dirty="0">
              <a:solidFill>
                <a:schemeClr val="tx1"/>
              </a:solidFill>
              <a:latin typeface="Arial Rounded MT Bold" panose="020F0704030504030204" pitchFamily="34" charset="0"/>
            </a:endParaRPr>
          </a:p>
        </p:txBody>
      </p:sp>
      <p:sp>
        <p:nvSpPr>
          <p:cNvPr id="7" name="Round Diagonal Corner Rectangle 6"/>
          <p:cNvSpPr/>
          <p:nvPr/>
        </p:nvSpPr>
        <p:spPr>
          <a:xfrm>
            <a:off x="1970481" y="3072411"/>
            <a:ext cx="7201653" cy="689636"/>
          </a:xfrm>
          <a:prstGeom prst="round2Diag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4400" dirty="0">
                <a:solidFill>
                  <a:schemeClr val="tx1"/>
                </a:solidFill>
                <a:latin typeface="Arial Rounded MT Bold" panose="020F0704030504030204" pitchFamily="34" charset="0"/>
              </a:rPr>
              <a:t>Achieve the reading skill. </a:t>
            </a:r>
          </a:p>
        </p:txBody>
      </p:sp>
      <p:sp>
        <p:nvSpPr>
          <p:cNvPr id="8" name="Rounded Rectangle 7"/>
          <p:cNvSpPr/>
          <p:nvPr/>
        </p:nvSpPr>
        <p:spPr>
          <a:xfrm>
            <a:off x="1970481" y="3964865"/>
            <a:ext cx="8003513" cy="662429"/>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4400" dirty="0">
                <a:solidFill>
                  <a:schemeClr val="tx1"/>
                </a:solidFill>
                <a:latin typeface="Arial Rounded MT Bold" panose="020F0704030504030204" pitchFamily="34" charset="0"/>
              </a:rPr>
              <a:t>Answer the questions </a:t>
            </a:r>
            <a:r>
              <a:rPr lang="en-US" sz="4400" dirty="0" smtClean="0">
                <a:solidFill>
                  <a:schemeClr val="tx1"/>
                </a:solidFill>
                <a:latin typeface="Arial Rounded MT Bold" panose="020F0704030504030204" pitchFamily="34" charset="0"/>
              </a:rPr>
              <a:t>easily</a:t>
            </a:r>
            <a:r>
              <a:rPr lang="en-US" sz="4800" dirty="0" smtClean="0">
                <a:solidFill>
                  <a:schemeClr val="tx1"/>
                </a:solidFill>
                <a:latin typeface="Arial Rounded MT Bold" panose="020F0704030504030204" pitchFamily="34" charset="0"/>
              </a:rPr>
              <a:t>.</a:t>
            </a:r>
            <a:endParaRPr lang="en-US" sz="4800" dirty="0">
              <a:solidFill>
                <a:schemeClr val="tx1"/>
              </a:solidFill>
              <a:latin typeface="Arial Rounded MT Bold" panose="020F0704030504030204" pitchFamily="34" charset="0"/>
            </a:endParaRPr>
          </a:p>
        </p:txBody>
      </p:sp>
      <p:sp>
        <p:nvSpPr>
          <p:cNvPr id="14" name="Diamond 13"/>
          <p:cNvSpPr/>
          <p:nvPr/>
        </p:nvSpPr>
        <p:spPr>
          <a:xfrm>
            <a:off x="1162925" y="2219216"/>
            <a:ext cx="344659" cy="336170"/>
          </a:xfrm>
          <a:prstGeom prst="diamond">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solidFill>
                  <a:schemeClr val="tx1"/>
                </a:solidFill>
              </a:rPr>
              <a:t>1</a:t>
            </a:r>
          </a:p>
        </p:txBody>
      </p:sp>
      <p:sp>
        <p:nvSpPr>
          <p:cNvPr id="15" name="Diamond 14"/>
          <p:cNvSpPr/>
          <p:nvPr/>
        </p:nvSpPr>
        <p:spPr>
          <a:xfrm>
            <a:off x="1162926" y="3190109"/>
            <a:ext cx="344659" cy="307920"/>
          </a:xfrm>
          <a:prstGeom prst="diamond">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solidFill>
                  <a:schemeClr val="tx1"/>
                </a:solidFill>
              </a:rPr>
              <a:t>2</a:t>
            </a:r>
          </a:p>
        </p:txBody>
      </p:sp>
      <p:sp>
        <p:nvSpPr>
          <p:cNvPr id="16" name="Diamond 15"/>
          <p:cNvSpPr/>
          <p:nvPr/>
        </p:nvSpPr>
        <p:spPr>
          <a:xfrm>
            <a:off x="1162926" y="4127994"/>
            <a:ext cx="344659" cy="336170"/>
          </a:xfrm>
          <a:prstGeom prst="diamond">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solidFill>
                  <a:schemeClr val="tx1"/>
                </a:solidFill>
              </a:rPr>
              <a:t>3</a:t>
            </a:r>
          </a:p>
        </p:txBody>
      </p:sp>
    </p:spTree>
    <p:extLst>
      <p:ext uri="{BB962C8B-B14F-4D97-AF65-F5344CB8AC3E}">
        <p14:creationId xmlns:p14="http://schemas.microsoft.com/office/powerpoint/2010/main" val="34571191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circle(in)">
                                      <p:cBhvr>
                                        <p:cTn id="15" dur="2000"/>
                                        <p:tgtEl>
                                          <p:spTgt spid="14"/>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p:cTn id="20" dur="500" fill="hold"/>
                                        <p:tgtEl>
                                          <p:spTgt spid="6"/>
                                        </p:tgtEl>
                                        <p:attrNameLst>
                                          <p:attrName>ppt_w</p:attrName>
                                        </p:attrNameLst>
                                      </p:cBhvr>
                                      <p:tavLst>
                                        <p:tav tm="0">
                                          <p:val>
                                            <p:fltVal val="0"/>
                                          </p:val>
                                        </p:tav>
                                        <p:tav tm="100000">
                                          <p:val>
                                            <p:strVal val="#ppt_w"/>
                                          </p:val>
                                        </p:tav>
                                      </p:tavLst>
                                    </p:anim>
                                    <p:anim calcmode="lin" valueType="num">
                                      <p:cBhvr>
                                        <p:cTn id="21" dur="500" fill="hold"/>
                                        <p:tgtEl>
                                          <p:spTgt spid="6"/>
                                        </p:tgtEl>
                                        <p:attrNameLst>
                                          <p:attrName>ppt_h</p:attrName>
                                        </p:attrNameLst>
                                      </p:cBhvr>
                                      <p:tavLst>
                                        <p:tav tm="0">
                                          <p:val>
                                            <p:fltVal val="0"/>
                                          </p:val>
                                        </p:tav>
                                        <p:tav tm="100000">
                                          <p:val>
                                            <p:strVal val="#ppt_h"/>
                                          </p:val>
                                        </p:tav>
                                      </p:tavLst>
                                    </p:anim>
                                    <p:animEffect transition="in" filter="fade">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circle(in)">
                                      <p:cBhvr>
                                        <p:cTn id="27" dur="20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 calcmode="lin" valueType="num">
                                      <p:cBhvr>
                                        <p:cTn id="32" dur="500" fill="hold"/>
                                        <p:tgtEl>
                                          <p:spTgt spid="7"/>
                                        </p:tgtEl>
                                        <p:attrNameLst>
                                          <p:attrName>ppt_w</p:attrName>
                                        </p:attrNameLst>
                                      </p:cBhvr>
                                      <p:tavLst>
                                        <p:tav tm="0">
                                          <p:val>
                                            <p:fltVal val="0"/>
                                          </p:val>
                                        </p:tav>
                                        <p:tav tm="100000">
                                          <p:val>
                                            <p:strVal val="#ppt_w"/>
                                          </p:val>
                                        </p:tav>
                                      </p:tavLst>
                                    </p:anim>
                                    <p:anim calcmode="lin" valueType="num">
                                      <p:cBhvr>
                                        <p:cTn id="33" dur="500" fill="hold"/>
                                        <p:tgtEl>
                                          <p:spTgt spid="7"/>
                                        </p:tgtEl>
                                        <p:attrNameLst>
                                          <p:attrName>ppt_h</p:attrName>
                                        </p:attrNameLst>
                                      </p:cBhvr>
                                      <p:tavLst>
                                        <p:tav tm="0">
                                          <p:val>
                                            <p:fltVal val="0"/>
                                          </p:val>
                                        </p:tav>
                                        <p:tav tm="100000">
                                          <p:val>
                                            <p:strVal val="#ppt_h"/>
                                          </p:val>
                                        </p:tav>
                                      </p:tavLst>
                                    </p:anim>
                                    <p:animEffect transition="in" filter="fade">
                                      <p:cBhvr>
                                        <p:cTn id="34" dur="500"/>
                                        <p:tgtEl>
                                          <p:spTgt spid="7"/>
                                        </p:tgtEl>
                                      </p:cBhvr>
                                    </p:animEffect>
                                  </p:childTnLst>
                                </p:cTn>
                              </p:par>
                            </p:childTnLst>
                          </p:cTn>
                        </p:par>
                      </p:childTnLst>
                    </p:cTn>
                  </p:par>
                  <p:par>
                    <p:cTn id="35" fill="hold">
                      <p:stCondLst>
                        <p:cond delay="indefinite"/>
                      </p:stCondLst>
                      <p:childTnLst>
                        <p:par>
                          <p:cTn id="36" fill="hold">
                            <p:stCondLst>
                              <p:cond delay="0"/>
                            </p:stCondLst>
                            <p:childTnLst>
                              <p:par>
                                <p:cTn id="37" presetID="6" presetClass="entr" presetSubtype="16"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circle(in)">
                                      <p:cBhvr>
                                        <p:cTn id="39" dur="2000"/>
                                        <p:tgtEl>
                                          <p:spTgt spid="16"/>
                                        </p:tgtEl>
                                      </p:cBhvr>
                                    </p:animEffect>
                                  </p:childTnLst>
                                </p:cTn>
                              </p:par>
                            </p:childTnLst>
                          </p:cTn>
                        </p:par>
                      </p:childTnLst>
                    </p:cTn>
                  </p:par>
                  <p:par>
                    <p:cTn id="40" fill="hold">
                      <p:stCondLst>
                        <p:cond delay="indefinite"/>
                      </p:stCondLst>
                      <p:childTnLst>
                        <p:par>
                          <p:cTn id="41" fill="hold">
                            <p:stCondLst>
                              <p:cond delay="0"/>
                            </p:stCondLst>
                            <p:childTnLst>
                              <p:par>
                                <p:cTn id="42" presetID="53" presetClass="entr" presetSubtype="16" fill="hold" grpId="0" nodeType="clickEffect">
                                  <p:stCondLst>
                                    <p:cond delay="0"/>
                                  </p:stCondLst>
                                  <p:childTnLst>
                                    <p:set>
                                      <p:cBhvr>
                                        <p:cTn id="43" dur="1" fill="hold">
                                          <p:stCondLst>
                                            <p:cond delay="0"/>
                                          </p:stCondLst>
                                        </p:cTn>
                                        <p:tgtEl>
                                          <p:spTgt spid="8"/>
                                        </p:tgtEl>
                                        <p:attrNameLst>
                                          <p:attrName>style.visibility</p:attrName>
                                        </p:attrNameLst>
                                      </p:cBhvr>
                                      <p:to>
                                        <p:strVal val="visible"/>
                                      </p:to>
                                    </p:set>
                                    <p:anim calcmode="lin" valueType="num">
                                      <p:cBhvr>
                                        <p:cTn id="44" dur="500" fill="hold"/>
                                        <p:tgtEl>
                                          <p:spTgt spid="8"/>
                                        </p:tgtEl>
                                        <p:attrNameLst>
                                          <p:attrName>ppt_w</p:attrName>
                                        </p:attrNameLst>
                                      </p:cBhvr>
                                      <p:tavLst>
                                        <p:tav tm="0">
                                          <p:val>
                                            <p:fltVal val="0"/>
                                          </p:val>
                                        </p:tav>
                                        <p:tav tm="100000">
                                          <p:val>
                                            <p:strVal val="#ppt_w"/>
                                          </p:val>
                                        </p:tav>
                                      </p:tavLst>
                                    </p:anim>
                                    <p:anim calcmode="lin" valueType="num">
                                      <p:cBhvr>
                                        <p:cTn id="45" dur="500" fill="hold"/>
                                        <p:tgtEl>
                                          <p:spTgt spid="8"/>
                                        </p:tgtEl>
                                        <p:attrNameLst>
                                          <p:attrName>ppt_h</p:attrName>
                                        </p:attrNameLst>
                                      </p:cBhvr>
                                      <p:tavLst>
                                        <p:tav tm="0">
                                          <p:val>
                                            <p:fltVal val="0"/>
                                          </p:val>
                                        </p:tav>
                                        <p:tav tm="100000">
                                          <p:val>
                                            <p:strVal val="#ppt_h"/>
                                          </p:val>
                                        </p:tav>
                                      </p:tavLst>
                                    </p:anim>
                                    <p:animEffect transition="in" filter="fade">
                                      <p:cBhvr>
                                        <p:cTn id="4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14" grpId="0" animBg="1"/>
      <p:bldP spid="15" grpId="0" animBg="1"/>
      <p:bldP spid="1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5259" y="-41500"/>
            <a:ext cx="5479400" cy="769441"/>
          </a:xfrm>
          <a:prstGeom prst="rect">
            <a:avLst/>
          </a:prstGeom>
          <a:noFill/>
        </p:spPr>
        <p:txBody>
          <a:bodyPr wrap="square" rtlCol="0">
            <a:spAutoFit/>
          </a:bodyPr>
          <a:lstStyle/>
          <a:p>
            <a:r>
              <a:rPr lang="en-US" sz="4400" u="sng" dirty="0" smtClean="0">
                <a:solidFill>
                  <a:srgbClr val="0070C0"/>
                </a:solidFill>
                <a:latin typeface="Arial Rounded MT Bold" panose="020F0704030504030204" pitchFamily="34" charset="0"/>
              </a:rPr>
              <a:t>Commemorate :v1</a:t>
            </a:r>
            <a:endParaRPr lang="en-US" sz="4400" u="sng" dirty="0">
              <a:solidFill>
                <a:srgbClr val="0070C0"/>
              </a:solidFill>
              <a:latin typeface="Arial Rounded MT Bold" panose="020F0704030504030204" pitchFamily="34" charset="0"/>
            </a:endParaRPr>
          </a:p>
        </p:txBody>
      </p:sp>
      <p:sp>
        <p:nvSpPr>
          <p:cNvPr id="8" name="Rounded Rectangle 7"/>
          <p:cNvSpPr/>
          <p:nvPr/>
        </p:nvSpPr>
        <p:spPr>
          <a:xfrm>
            <a:off x="3256221" y="721834"/>
            <a:ext cx="8696293" cy="1411513"/>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4400" dirty="0" smtClean="0">
                <a:solidFill>
                  <a:schemeClr val="tx1"/>
                </a:solidFill>
                <a:latin typeface="Arial Rounded MT Bold" panose="020F0704030504030204" pitchFamily="34" charset="0"/>
              </a:rPr>
              <a:t>Mean: recall and show respect for someone or something </a:t>
            </a:r>
            <a:endParaRPr lang="en-US" sz="4400" dirty="0">
              <a:solidFill>
                <a:schemeClr val="tx1"/>
              </a:solidFill>
              <a:latin typeface="Arial Rounded MT Bold" panose="020F0704030504030204" pitchFamily="34" charset="0"/>
            </a:endParaRPr>
          </a:p>
        </p:txBody>
      </p:sp>
      <p:sp>
        <p:nvSpPr>
          <p:cNvPr id="9" name="Rounded Rectangle 8"/>
          <p:cNvSpPr/>
          <p:nvPr/>
        </p:nvSpPr>
        <p:spPr>
          <a:xfrm>
            <a:off x="3348318" y="2225398"/>
            <a:ext cx="8343323" cy="1142901"/>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4400" dirty="0" err="1" smtClean="0">
                <a:solidFill>
                  <a:schemeClr val="tx1"/>
                </a:solidFill>
                <a:latin typeface="Arial Rounded MT Bold" panose="020F0704030504030204" pitchFamily="34" charset="0"/>
              </a:rPr>
              <a:t>Syn</a:t>
            </a:r>
            <a:r>
              <a:rPr lang="en-US" sz="4400" dirty="0" smtClean="0">
                <a:solidFill>
                  <a:schemeClr val="tx1"/>
                </a:solidFill>
                <a:latin typeface="Arial Rounded MT Bold" panose="020F0704030504030204" pitchFamily="34" charset="0"/>
              </a:rPr>
              <a:t>: remind, recall </a:t>
            </a:r>
            <a:endParaRPr lang="en-US" sz="4400" dirty="0">
              <a:solidFill>
                <a:schemeClr val="tx1"/>
              </a:solidFill>
              <a:latin typeface="Arial Rounded MT Bold" panose="020F0704030504030204" pitchFamily="34" charset="0"/>
            </a:endParaRPr>
          </a:p>
        </p:txBody>
      </p:sp>
      <p:sp>
        <p:nvSpPr>
          <p:cNvPr id="10" name="Rounded Rectangle 9"/>
          <p:cNvSpPr/>
          <p:nvPr/>
        </p:nvSpPr>
        <p:spPr>
          <a:xfrm>
            <a:off x="3394037" y="3503338"/>
            <a:ext cx="8512756" cy="110060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4400" dirty="0" smtClean="0">
                <a:solidFill>
                  <a:schemeClr val="tx1"/>
                </a:solidFill>
                <a:latin typeface="Arial Rounded MT Bold" panose="020F0704030504030204" pitchFamily="34" charset="0"/>
              </a:rPr>
              <a:t>Ant: ignore </a:t>
            </a:r>
            <a:endParaRPr lang="en-US" sz="4400" dirty="0">
              <a:solidFill>
                <a:schemeClr val="tx1"/>
              </a:solidFill>
              <a:latin typeface="Arial Rounded MT Bold" panose="020F0704030504030204" pitchFamily="34" charset="0"/>
            </a:endParaRPr>
          </a:p>
        </p:txBody>
      </p:sp>
      <p:sp>
        <p:nvSpPr>
          <p:cNvPr id="11" name="TextBox 10"/>
          <p:cNvSpPr txBox="1"/>
          <p:nvPr/>
        </p:nvSpPr>
        <p:spPr>
          <a:xfrm>
            <a:off x="5538457" y="-69214"/>
            <a:ext cx="3474722" cy="769441"/>
          </a:xfrm>
          <a:prstGeom prst="rect">
            <a:avLst/>
          </a:prstGeom>
          <a:noFill/>
        </p:spPr>
        <p:txBody>
          <a:bodyPr wrap="square" rtlCol="0">
            <a:spAutoFit/>
          </a:bodyPr>
          <a:lstStyle/>
          <a:p>
            <a:r>
              <a:rPr lang="en-US" sz="4400" dirty="0" smtClean="0">
                <a:solidFill>
                  <a:srgbClr val="00B050"/>
                </a:solidFill>
                <a:latin typeface="Arial Rounded MT Bold" panose="020F0704030504030204" pitchFamily="34" charset="0"/>
              </a:rPr>
              <a:t>Vocabulary</a:t>
            </a:r>
            <a:endParaRPr lang="en-US" sz="4400" dirty="0">
              <a:solidFill>
                <a:srgbClr val="00B050"/>
              </a:solidFill>
              <a:latin typeface="Arial Rounded MT Bold" panose="020F0704030504030204" pitchFamily="34" charset="0"/>
            </a:endParaRPr>
          </a:p>
        </p:txBody>
      </p:sp>
      <p:sp>
        <p:nvSpPr>
          <p:cNvPr id="14" name="Rounded Rectangle 13"/>
          <p:cNvSpPr/>
          <p:nvPr/>
        </p:nvSpPr>
        <p:spPr>
          <a:xfrm>
            <a:off x="3348318" y="4738986"/>
            <a:ext cx="8342939" cy="1855778"/>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4400" dirty="0" smtClean="0">
                <a:solidFill>
                  <a:schemeClr val="tx1"/>
                </a:solidFill>
                <a:latin typeface="Arial Rounded MT Bold" panose="020F0704030504030204" pitchFamily="34" charset="0"/>
              </a:rPr>
              <a:t>Ex: May Day commemorate the historical struggle.</a:t>
            </a:r>
            <a:endParaRPr lang="en-US" sz="4400" u="sng" dirty="0">
              <a:solidFill>
                <a:srgbClr val="FFFF00"/>
              </a:solidFill>
              <a:latin typeface="Arial Rounded MT Bold" panose="020F0704030504030204"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248" y="3571789"/>
            <a:ext cx="3088973" cy="206431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5259" y="1346892"/>
            <a:ext cx="3003796" cy="215644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9548200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by="(-#ppt_w*2)" calcmode="lin" valueType="num">
                                      <p:cBhvr rctx="PPT">
                                        <p:cTn id="7" dur="500" autoRev="1" fill="hold">
                                          <p:stCondLst>
                                            <p:cond delay="0"/>
                                          </p:stCondLst>
                                        </p:cTn>
                                        <p:tgtEl>
                                          <p:spTgt spid="3"/>
                                        </p:tgtEl>
                                        <p:attrNameLst>
                                          <p:attrName>ppt_w</p:attrName>
                                        </p:attrNameLst>
                                      </p:cBhvr>
                                    </p:anim>
                                    <p:anim by="(#ppt_w*0.50)" calcmode="lin" valueType="num">
                                      <p:cBhvr>
                                        <p:cTn id="8" dur="500" decel="50000" autoRev="1" fill="hold">
                                          <p:stCondLst>
                                            <p:cond delay="0"/>
                                          </p:stCondLst>
                                        </p:cTn>
                                        <p:tgtEl>
                                          <p:spTgt spid="3"/>
                                        </p:tgtEl>
                                        <p:attrNameLst>
                                          <p:attrName>ppt_x</p:attrName>
                                        </p:attrNameLst>
                                      </p:cBhvr>
                                    </p:anim>
                                    <p:anim from="(-#ppt_h/2)" to="(#ppt_y)" calcmode="lin" valueType="num">
                                      <p:cBhvr>
                                        <p:cTn id="9" dur="1000" fill="hold">
                                          <p:stCondLst>
                                            <p:cond delay="0"/>
                                          </p:stCondLst>
                                        </p:cTn>
                                        <p:tgtEl>
                                          <p:spTgt spid="3"/>
                                        </p:tgtEl>
                                        <p:attrNameLst>
                                          <p:attrName>ppt_y</p:attrName>
                                        </p:attrNameLst>
                                      </p:cBhvr>
                                    </p:anim>
                                    <p:animRot by="21600000">
                                      <p:cBhvr>
                                        <p:cTn id="10" dur="1000" fill="hold">
                                          <p:stCondLst>
                                            <p:cond delay="0"/>
                                          </p:stCondLst>
                                        </p:cTn>
                                        <p:tgtEl>
                                          <p:spTgt spid="3"/>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p:cTn id="15" dur="500" fill="hold"/>
                                        <p:tgtEl>
                                          <p:spTgt spid="8"/>
                                        </p:tgtEl>
                                        <p:attrNameLst>
                                          <p:attrName>ppt_w</p:attrName>
                                        </p:attrNameLst>
                                      </p:cBhvr>
                                      <p:tavLst>
                                        <p:tav tm="0">
                                          <p:val>
                                            <p:fltVal val="0"/>
                                          </p:val>
                                        </p:tav>
                                        <p:tav tm="100000">
                                          <p:val>
                                            <p:strVal val="#ppt_w"/>
                                          </p:val>
                                        </p:tav>
                                      </p:tavLst>
                                    </p:anim>
                                    <p:anim calcmode="lin" valueType="num">
                                      <p:cBhvr>
                                        <p:cTn id="16" dur="500" fill="hold"/>
                                        <p:tgtEl>
                                          <p:spTgt spid="8"/>
                                        </p:tgtEl>
                                        <p:attrNameLst>
                                          <p:attrName>ppt_h</p:attrName>
                                        </p:attrNameLst>
                                      </p:cBhvr>
                                      <p:tavLst>
                                        <p:tav tm="0">
                                          <p:val>
                                            <p:fltVal val="0"/>
                                          </p:val>
                                        </p:tav>
                                        <p:tav tm="100000">
                                          <p:val>
                                            <p:strVal val="#ppt_h"/>
                                          </p:val>
                                        </p:tav>
                                      </p:tavLst>
                                    </p:anim>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p:cTn id="22" dur="500" fill="hold"/>
                                        <p:tgtEl>
                                          <p:spTgt spid="9"/>
                                        </p:tgtEl>
                                        <p:attrNameLst>
                                          <p:attrName>ppt_w</p:attrName>
                                        </p:attrNameLst>
                                      </p:cBhvr>
                                      <p:tavLst>
                                        <p:tav tm="0">
                                          <p:val>
                                            <p:fltVal val="0"/>
                                          </p:val>
                                        </p:tav>
                                        <p:tav tm="100000">
                                          <p:val>
                                            <p:strVal val="#ppt_w"/>
                                          </p:val>
                                        </p:tav>
                                      </p:tavLst>
                                    </p:anim>
                                    <p:anim calcmode="lin" valueType="num">
                                      <p:cBhvr>
                                        <p:cTn id="23" dur="500" fill="hold"/>
                                        <p:tgtEl>
                                          <p:spTgt spid="9"/>
                                        </p:tgtEl>
                                        <p:attrNameLst>
                                          <p:attrName>ppt_h</p:attrName>
                                        </p:attrNameLst>
                                      </p:cBhvr>
                                      <p:tavLst>
                                        <p:tav tm="0">
                                          <p:val>
                                            <p:fltVal val="0"/>
                                          </p:val>
                                        </p:tav>
                                        <p:tav tm="100000">
                                          <p:val>
                                            <p:strVal val="#ppt_h"/>
                                          </p:val>
                                        </p:tav>
                                      </p:tavLst>
                                    </p:anim>
                                    <p:animEffect transition="in" filter="fade">
                                      <p:cBhvr>
                                        <p:cTn id="24" dur="500"/>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 calcmode="lin" valueType="num">
                                      <p:cBhvr>
                                        <p:cTn id="29" dur="500" fill="hold"/>
                                        <p:tgtEl>
                                          <p:spTgt spid="10"/>
                                        </p:tgtEl>
                                        <p:attrNameLst>
                                          <p:attrName>ppt_w</p:attrName>
                                        </p:attrNameLst>
                                      </p:cBhvr>
                                      <p:tavLst>
                                        <p:tav tm="0">
                                          <p:val>
                                            <p:fltVal val="0"/>
                                          </p:val>
                                        </p:tav>
                                        <p:tav tm="100000">
                                          <p:val>
                                            <p:strVal val="#ppt_w"/>
                                          </p:val>
                                        </p:tav>
                                      </p:tavLst>
                                    </p:anim>
                                    <p:anim calcmode="lin" valueType="num">
                                      <p:cBhvr>
                                        <p:cTn id="30" dur="500" fill="hold"/>
                                        <p:tgtEl>
                                          <p:spTgt spid="10"/>
                                        </p:tgtEl>
                                        <p:attrNameLst>
                                          <p:attrName>ppt_h</p:attrName>
                                        </p:attrNameLst>
                                      </p:cBhvr>
                                      <p:tavLst>
                                        <p:tav tm="0">
                                          <p:val>
                                            <p:fltVal val="0"/>
                                          </p:val>
                                        </p:tav>
                                        <p:tav tm="100000">
                                          <p:val>
                                            <p:strVal val="#ppt_h"/>
                                          </p:val>
                                        </p:tav>
                                      </p:tavLst>
                                    </p:anim>
                                    <p:animEffect transition="in" filter="fade">
                                      <p:cBhvr>
                                        <p:cTn id="31" dur="500"/>
                                        <p:tgtEl>
                                          <p:spTgt spid="10"/>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grpId="0" nodeType="clickEffect">
                                  <p:stCondLst>
                                    <p:cond delay="0"/>
                                  </p:stCondLst>
                                  <p:childTnLst>
                                    <p:set>
                                      <p:cBhvr>
                                        <p:cTn id="35" dur="1" fill="hold">
                                          <p:stCondLst>
                                            <p:cond delay="0"/>
                                          </p:stCondLst>
                                        </p:cTn>
                                        <p:tgtEl>
                                          <p:spTgt spid="14"/>
                                        </p:tgtEl>
                                        <p:attrNameLst>
                                          <p:attrName>style.visibility</p:attrName>
                                        </p:attrNameLst>
                                      </p:cBhvr>
                                      <p:to>
                                        <p:strVal val="visible"/>
                                      </p:to>
                                    </p:set>
                                    <p:anim calcmode="lin" valueType="num">
                                      <p:cBhvr>
                                        <p:cTn id="36" dur="500" fill="hold"/>
                                        <p:tgtEl>
                                          <p:spTgt spid="14"/>
                                        </p:tgtEl>
                                        <p:attrNameLst>
                                          <p:attrName>ppt_w</p:attrName>
                                        </p:attrNameLst>
                                      </p:cBhvr>
                                      <p:tavLst>
                                        <p:tav tm="0">
                                          <p:val>
                                            <p:fltVal val="0"/>
                                          </p:val>
                                        </p:tav>
                                        <p:tav tm="100000">
                                          <p:val>
                                            <p:strVal val="#ppt_w"/>
                                          </p:val>
                                        </p:tav>
                                      </p:tavLst>
                                    </p:anim>
                                    <p:anim calcmode="lin" valueType="num">
                                      <p:cBhvr>
                                        <p:cTn id="37" dur="500" fill="hold"/>
                                        <p:tgtEl>
                                          <p:spTgt spid="14"/>
                                        </p:tgtEl>
                                        <p:attrNameLst>
                                          <p:attrName>ppt_h</p:attrName>
                                        </p:attrNameLst>
                                      </p:cBhvr>
                                      <p:tavLst>
                                        <p:tav tm="0">
                                          <p:val>
                                            <p:fltVal val="0"/>
                                          </p:val>
                                        </p:tav>
                                        <p:tav tm="100000">
                                          <p:val>
                                            <p:strVal val="#ppt_h"/>
                                          </p:val>
                                        </p:tav>
                                      </p:tavLst>
                                    </p:anim>
                                    <p:animEffect transition="in" filter="fade">
                                      <p:cBhvr>
                                        <p:cTn id="3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animBg="1"/>
      <p:bldP spid="9" grpId="0" animBg="1"/>
      <p:bldP spid="10"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5260" y="-9259"/>
            <a:ext cx="3932988" cy="769441"/>
          </a:xfrm>
          <a:prstGeom prst="rect">
            <a:avLst/>
          </a:prstGeom>
          <a:noFill/>
        </p:spPr>
        <p:txBody>
          <a:bodyPr wrap="square" rtlCol="0">
            <a:spAutoFit/>
          </a:bodyPr>
          <a:lstStyle/>
          <a:p>
            <a:r>
              <a:rPr lang="en-US" sz="4400" u="sng" dirty="0" smtClean="0">
                <a:solidFill>
                  <a:srgbClr val="0070C0"/>
                </a:solidFill>
                <a:latin typeface="Arial Rounded MT Bold" panose="020F0704030504030204" pitchFamily="34" charset="0"/>
              </a:rPr>
              <a:t>Struggle: v1</a:t>
            </a:r>
            <a:endParaRPr lang="en-US" sz="4400" u="sng" dirty="0">
              <a:solidFill>
                <a:srgbClr val="0070C0"/>
              </a:solidFill>
              <a:latin typeface="Arial Rounded MT Bold" panose="020F0704030504030204" pitchFamily="34" charset="0"/>
            </a:endParaRPr>
          </a:p>
        </p:txBody>
      </p:sp>
      <p:sp>
        <p:nvSpPr>
          <p:cNvPr id="8" name="Rounded Rectangle 7"/>
          <p:cNvSpPr/>
          <p:nvPr/>
        </p:nvSpPr>
        <p:spPr>
          <a:xfrm>
            <a:off x="4128247" y="760182"/>
            <a:ext cx="7879975" cy="1363804"/>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4400" dirty="0">
                <a:solidFill>
                  <a:schemeClr val="tx1"/>
                </a:solidFill>
                <a:latin typeface="Arial Rounded MT Bold" panose="020F0704030504030204" pitchFamily="34" charset="0"/>
              </a:rPr>
              <a:t>Mean: </a:t>
            </a:r>
            <a:r>
              <a:rPr lang="en-US" sz="4400" dirty="0" smtClean="0">
                <a:solidFill>
                  <a:schemeClr val="tx1"/>
                </a:solidFill>
                <a:latin typeface="Arial Rounded MT Bold" panose="020F0704030504030204" pitchFamily="34" charset="0"/>
              </a:rPr>
              <a:t>a forceful effort to get free </a:t>
            </a:r>
            <a:endParaRPr lang="en-US" sz="4400" dirty="0">
              <a:solidFill>
                <a:schemeClr val="tx1"/>
              </a:solidFill>
              <a:latin typeface="Arial Rounded MT Bold" panose="020F0704030504030204" pitchFamily="34" charset="0"/>
            </a:endParaRPr>
          </a:p>
        </p:txBody>
      </p:sp>
      <p:sp>
        <p:nvSpPr>
          <p:cNvPr id="9" name="Rounded Rectangle 8"/>
          <p:cNvSpPr/>
          <p:nvPr/>
        </p:nvSpPr>
        <p:spPr>
          <a:xfrm>
            <a:off x="4128247" y="2283692"/>
            <a:ext cx="7879975" cy="133181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4400" dirty="0" err="1" smtClean="0">
                <a:solidFill>
                  <a:schemeClr val="tx1"/>
                </a:solidFill>
                <a:latin typeface="Arial Rounded MT Bold" panose="020F0704030504030204" pitchFamily="34" charset="0"/>
              </a:rPr>
              <a:t>Syn</a:t>
            </a:r>
            <a:r>
              <a:rPr lang="en-US" sz="4400" dirty="0" smtClean="0">
                <a:solidFill>
                  <a:schemeClr val="tx1"/>
                </a:solidFill>
                <a:latin typeface="Arial Rounded MT Bold" panose="020F0704030504030204" pitchFamily="34" charset="0"/>
              </a:rPr>
              <a:t>: fight, war  </a:t>
            </a:r>
            <a:endParaRPr lang="en-US" sz="4400" dirty="0">
              <a:solidFill>
                <a:schemeClr val="tx1"/>
              </a:solidFill>
              <a:latin typeface="Arial Rounded MT Bold" panose="020F0704030504030204" pitchFamily="34" charset="0"/>
            </a:endParaRPr>
          </a:p>
        </p:txBody>
      </p:sp>
      <p:sp>
        <p:nvSpPr>
          <p:cNvPr id="11" name="TextBox 10"/>
          <p:cNvSpPr txBox="1"/>
          <p:nvPr/>
        </p:nvSpPr>
        <p:spPr>
          <a:xfrm>
            <a:off x="4946863" y="-9259"/>
            <a:ext cx="3474722" cy="769441"/>
          </a:xfrm>
          <a:prstGeom prst="rect">
            <a:avLst/>
          </a:prstGeom>
          <a:noFill/>
        </p:spPr>
        <p:txBody>
          <a:bodyPr wrap="square" rtlCol="0">
            <a:spAutoFit/>
          </a:bodyPr>
          <a:lstStyle/>
          <a:p>
            <a:r>
              <a:rPr lang="en-US" sz="4400" dirty="0" smtClean="0">
                <a:solidFill>
                  <a:srgbClr val="00B050"/>
                </a:solidFill>
                <a:latin typeface="Arial Rounded MT Bold" panose="020F0704030504030204" pitchFamily="34" charset="0"/>
              </a:rPr>
              <a:t>Vocabulary</a:t>
            </a:r>
            <a:endParaRPr lang="en-US" sz="4400" dirty="0">
              <a:solidFill>
                <a:srgbClr val="00B050"/>
              </a:solidFill>
              <a:latin typeface="Arial Rounded MT Bold" panose="020F0704030504030204" pitchFamily="34" charset="0"/>
            </a:endParaRPr>
          </a:p>
        </p:txBody>
      </p:sp>
      <p:sp>
        <p:nvSpPr>
          <p:cNvPr id="14" name="Rounded Rectangle 13"/>
          <p:cNvSpPr/>
          <p:nvPr/>
        </p:nvSpPr>
        <p:spPr>
          <a:xfrm>
            <a:off x="4128246" y="3775208"/>
            <a:ext cx="7879975" cy="237009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4400" dirty="0" smtClean="0">
              <a:solidFill>
                <a:schemeClr val="tx1"/>
              </a:solidFill>
              <a:latin typeface="Arial Rounded MT Bold" panose="020F0704030504030204" pitchFamily="34" charset="0"/>
            </a:endParaRPr>
          </a:p>
          <a:p>
            <a:pPr algn="ctr"/>
            <a:r>
              <a:rPr lang="en-US" sz="4400" dirty="0" smtClean="0">
                <a:solidFill>
                  <a:schemeClr val="tx1"/>
                </a:solidFill>
                <a:latin typeface="Arial Rounded MT Bold" panose="020F0704030504030204" pitchFamily="34" charset="0"/>
              </a:rPr>
              <a:t>Ex: The workers struggled for demanding an eight hours workday.</a:t>
            </a:r>
            <a:r>
              <a:rPr lang="en-US" sz="4400" u="sng" dirty="0" smtClean="0">
                <a:solidFill>
                  <a:srgbClr val="FFFF00"/>
                </a:solidFill>
                <a:latin typeface="Arial Rounded MT Bold" panose="020F0704030504030204" pitchFamily="34" charset="0"/>
              </a:rPr>
              <a:t>  </a:t>
            </a:r>
          </a:p>
          <a:p>
            <a:pPr algn="ctr"/>
            <a:endParaRPr lang="en-US" sz="4400" u="sng" dirty="0">
              <a:solidFill>
                <a:srgbClr val="FFFF00"/>
              </a:solidFill>
              <a:latin typeface="Arial Rounded MT Bold" panose="020F070403050403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0306" y="1310991"/>
            <a:ext cx="3476369" cy="190191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0306" y="3367868"/>
            <a:ext cx="3615006" cy="202440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89197344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by="(-#ppt_w*2)" calcmode="lin" valueType="num">
                                      <p:cBhvr rctx="PPT">
                                        <p:cTn id="7" dur="500" autoRev="1" fill="hold">
                                          <p:stCondLst>
                                            <p:cond delay="0"/>
                                          </p:stCondLst>
                                        </p:cTn>
                                        <p:tgtEl>
                                          <p:spTgt spid="3"/>
                                        </p:tgtEl>
                                        <p:attrNameLst>
                                          <p:attrName>ppt_w</p:attrName>
                                        </p:attrNameLst>
                                      </p:cBhvr>
                                    </p:anim>
                                    <p:anim by="(#ppt_w*0.50)" calcmode="lin" valueType="num">
                                      <p:cBhvr>
                                        <p:cTn id="8" dur="500" decel="50000" autoRev="1" fill="hold">
                                          <p:stCondLst>
                                            <p:cond delay="0"/>
                                          </p:stCondLst>
                                        </p:cTn>
                                        <p:tgtEl>
                                          <p:spTgt spid="3"/>
                                        </p:tgtEl>
                                        <p:attrNameLst>
                                          <p:attrName>ppt_x</p:attrName>
                                        </p:attrNameLst>
                                      </p:cBhvr>
                                    </p:anim>
                                    <p:anim from="(-#ppt_h/2)" to="(#ppt_y)" calcmode="lin" valueType="num">
                                      <p:cBhvr>
                                        <p:cTn id="9" dur="1000" fill="hold">
                                          <p:stCondLst>
                                            <p:cond delay="0"/>
                                          </p:stCondLst>
                                        </p:cTn>
                                        <p:tgtEl>
                                          <p:spTgt spid="3"/>
                                        </p:tgtEl>
                                        <p:attrNameLst>
                                          <p:attrName>ppt_y</p:attrName>
                                        </p:attrNameLst>
                                      </p:cBhvr>
                                    </p:anim>
                                    <p:animRot by="21600000">
                                      <p:cBhvr>
                                        <p:cTn id="10" dur="1000" fill="hold">
                                          <p:stCondLst>
                                            <p:cond delay="0"/>
                                          </p:stCondLst>
                                        </p:cTn>
                                        <p:tgtEl>
                                          <p:spTgt spid="3"/>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p:cTn id="15" dur="1000" fill="hold"/>
                                        <p:tgtEl>
                                          <p:spTgt spid="8"/>
                                        </p:tgtEl>
                                        <p:attrNameLst>
                                          <p:attrName>ppt_w</p:attrName>
                                        </p:attrNameLst>
                                      </p:cBhvr>
                                      <p:tavLst>
                                        <p:tav tm="0">
                                          <p:val>
                                            <p:fltVal val="0"/>
                                          </p:val>
                                        </p:tav>
                                        <p:tav tm="100000">
                                          <p:val>
                                            <p:strVal val="#ppt_w"/>
                                          </p:val>
                                        </p:tav>
                                      </p:tavLst>
                                    </p:anim>
                                    <p:anim calcmode="lin" valueType="num">
                                      <p:cBhvr>
                                        <p:cTn id="16" dur="1000" fill="hold"/>
                                        <p:tgtEl>
                                          <p:spTgt spid="8"/>
                                        </p:tgtEl>
                                        <p:attrNameLst>
                                          <p:attrName>ppt_h</p:attrName>
                                        </p:attrNameLst>
                                      </p:cBhvr>
                                      <p:tavLst>
                                        <p:tav tm="0">
                                          <p:val>
                                            <p:fltVal val="0"/>
                                          </p:val>
                                        </p:tav>
                                        <p:tav tm="100000">
                                          <p:val>
                                            <p:strVal val="#ppt_h"/>
                                          </p:val>
                                        </p:tav>
                                      </p:tavLst>
                                    </p:anim>
                                    <p:anim calcmode="lin" valueType="num">
                                      <p:cBhvr>
                                        <p:cTn id="17" dur="1000" fill="hold"/>
                                        <p:tgtEl>
                                          <p:spTgt spid="8"/>
                                        </p:tgtEl>
                                        <p:attrNameLst>
                                          <p:attrName>style.rotation</p:attrName>
                                        </p:attrNameLst>
                                      </p:cBhvr>
                                      <p:tavLst>
                                        <p:tav tm="0">
                                          <p:val>
                                            <p:fltVal val="90"/>
                                          </p:val>
                                        </p:tav>
                                        <p:tav tm="100000">
                                          <p:val>
                                            <p:fltVal val="0"/>
                                          </p:val>
                                        </p:tav>
                                      </p:tavLst>
                                    </p:anim>
                                    <p:animEffect transition="in" filter="fade">
                                      <p:cBhvr>
                                        <p:cTn id="18" dur="10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p:cTn id="23" dur="1000" fill="hold"/>
                                        <p:tgtEl>
                                          <p:spTgt spid="9"/>
                                        </p:tgtEl>
                                        <p:attrNameLst>
                                          <p:attrName>ppt_w</p:attrName>
                                        </p:attrNameLst>
                                      </p:cBhvr>
                                      <p:tavLst>
                                        <p:tav tm="0">
                                          <p:val>
                                            <p:fltVal val="0"/>
                                          </p:val>
                                        </p:tav>
                                        <p:tav tm="100000">
                                          <p:val>
                                            <p:strVal val="#ppt_w"/>
                                          </p:val>
                                        </p:tav>
                                      </p:tavLst>
                                    </p:anim>
                                    <p:anim calcmode="lin" valueType="num">
                                      <p:cBhvr>
                                        <p:cTn id="24" dur="1000" fill="hold"/>
                                        <p:tgtEl>
                                          <p:spTgt spid="9"/>
                                        </p:tgtEl>
                                        <p:attrNameLst>
                                          <p:attrName>ppt_h</p:attrName>
                                        </p:attrNameLst>
                                      </p:cBhvr>
                                      <p:tavLst>
                                        <p:tav tm="0">
                                          <p:val>
                                            <p:fltVal val="0"/>
                                          </p:val>
                                        </p:tav>
                                        <p:tav tm="100000">
                                          <p:val>
                                            <p:strVal val="#ppt_h"/>
                                          </p:val>
                                        </p:tav>
                                      </p:tavLst>
                                    </p:anim>
                                    <p:anim calcmode="lin" valueType="num">
                                      <p:cBhvr>
                                        <p:cTn id="25" dur="1000" fill="hold"/>
                                        <p:tgtEl>
                                          <p:spTgt spid="9"/>
                                        </p:tgtEl>
                                        <p:attrNameLst>
                                          <p:attrName>style.rotation</p:attrName>
                                        </p:attrNameLst>
                                      </p:cBhvr>
                                      <p:tavLst>
                                        <p:tav tm="0">
                                          <p:val>
                                            <p:fltVal val="90"/>
                                          </p:val>
                                        </p:tav>
                                        <p:tav tm="100000">
                                          <p:val>
                                            <p:fltVal val="0"/>
                                          </p:val>
                                        </p:tav>
                                      </p:tavLst>
                                    </p:anim>
                                    <p:animEffect transition="in" filter="fade">
                                      <p:cBhvr>
                                        <p:cTn id="26" dur="10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p:cTn id="31" dur="1000" fill="hold"/>
                                        <p:tgtEl>
                                          <p:spTgt spid="14"/>
                                        </p:tgtEl>
                                        <p:attrNameLst>
                                          <p:attrName>ppt_w</p:attrName>
                                        </p:attrNameLst>
                                      </p:cBhvr>
                                      <p:tavLst>
                                        <p:tav tm="0">
                                          <p:val>
                                            <p:fltVal val="0"/>
                                          </p:val>
                                        </p:tav>
                                        <p:tav tm="100000">
                                          <p:val>
                                            <p:strVal val="#ppt_w"/>
                                          </p:val>
                                        </p:tav>
                                      </p:tavLst>
                                    </p:anim>
                                    <p:anim calcmode="lin" valueType="num">
                                      <p:cBhvr>
                                        <p:cTn id="32" dur="1000" fill="hold"/>
                                        <p:tgtEl>
                                          <p:spTgt spid="14"/>
                                        </p:tgtEl>
                                        <p:attrNameLst>
                                          <p:attrName>ppt_h</p:attrName>
                                        </p:attrNameLst>
                                      </p:cBhvr>
                                      <p:tavLst>
                                        <p:tav tm="0">
                                          <p:val>
                                            <p:fltVal val="0"/>
                                          </p:val>
                                        </p:tav>
                                        <p:tav tm="100000">
                                          <p:val>
                                            <p:strVal val="#ppt_h"/>
                                          </p:val>
                                        </p:tav>
                                      </p:tavLst>
                                    </p:anim>
                                    <p:anim calcmode="lin" valueType="num">
                                      <p:cBhvr>
                                        <p:cTn id="33" dur="1000" fill="hold"/>
                                        <p:tgtEl>
                                          <p:spTgt spid="14"/>
                                        </p:tgtEl>
                                        <p:attrNameLst>
                                          <p:attrName>style.rotation</p:attrName>
                                        </p:attrNameLst>
                                      </p:cBhvr>
                                      <p:tavLst>
                                        <p:tav tm="0">
                                          <p:val>
                                            <p:fltVal val="90"/>
                                          </p:val>
                                        </p:tav>
                                        <p:tav tm="100000">
                                          <p:val>
                                            <p:fltVal val="0"/>
                                          </p:val>
                                        </p:tav>
                                      </p:tavLst>
                                    </p:anim>
                                    <p:animEffect transition="in" filter="fade">
                                      <p:cBhvr>
                                        <p:cTn id="34"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animBg="1"/>
      <p:bldP spid="9" grpId="0" animBg="1"/>
      <p:bldP spid="1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3864</TotalTime>
  <Words>851</Words>
  <Application>Microsoft Office PowerPoint</Application>
  <PresentationFormat>Widescreen</PresentationFormat>
  <Paragraphs>130</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Arial Rounded MT Bold</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234</cp:revision>
  <dcterms:created xsi:type="dcterms:W3CDTF">2021-01-13T03:00:34Z</dcterms:created>
  <dcterms:modified xsi:type="dcterms:W3CDTF">2021-09-03T16:12:07Z</dcterms:modified>
</cp:coreProperties>
</file>