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4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5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5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5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5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2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/>
              <a:t>Click icon to add picture</a:t>
            </a:r>
            <a:endParaRPr dirty="0" lang="en-US"/>
          </a:p>
        </p:txBody>
      </p:sp>
      <p:sp>
        <p:nvSpPr>
          <p:cNvPr id="104862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/>
          <p:nvPr/>
        </p:nvSpPr>
        <p:spPr>
          <a:xfrm>
            <a:off x="204061" y="0"/>
            <a:ext cx="8478326" cy="1205304"/>
          </a:xfrm>
          <a:prstGeom prst="roundRect"/>
          <a:solidFill>
            <a:srgbClr val="000000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sz="7900" lang="en-US">
                <a:solidFill>
                  <a:srgbClr val="FFFFFF"/>
                </a:solidFill>
              </a:rPr>
              <a:t>স</a:t>
            </a:r>
            <a:r>
              <a:rPr sz="7900" lang="en-US">
                <a:solidFill>
                  <a:srgbClr val="FFFFFF"/>
                </a:solidFill>
              </a:rPr>
              <a:t>ব</a:t>
            </a:r>
            <a:r>
              <a:rPr sz="7900" lang="en-US">
                <a:solidFill>
                  <a:srgbClr val="FFFFFF"/>
                </a:solidFill>
              </a:rPr>
              <a:t>া</a:t>
            </a:r>
            <a:r>
              <a:rPr sz="7900" lang="en-US">
                <a:solidFill>
                  <a:srgbClr val="FFFFFF"/>
                </a:solidFill>
              </a:rPr>
              <a:t>ই</a:t>
            </a:r>
            <a:r>
              <a:rPr sz="7900" lang="en-US">
                <a:solidFill>
                  <a:srgbClr val="FFFFFF"/>
                </a:solidFill>
              </a:rPr>
              <a:t>ক</a:t>
            </a:r>
            <a:r>
              <a:rPr sz="7900" lang="en-US">
                <a:solidFill>
                  <a:srgbClr val="FFFFFF"/>
                </a:solidFill>
              </a:rPr>
              <a:t>ে</a:t>
            </a:r>
            <a:r>
              <a:rPr sz="7900" lang="en-US">
                <a:solidFill>
                  <a:srgbClr val="FFFFFF"/>
                </a:solidFill>
              </a:rPr>
              <a:t> </a:t>
            </a:r>
            <a:r>
              <a:rPr sz="7900" lang="en-US">
                <a:solidFill>
                  <a:srgbClr val="FFFFFF"/>
                </a:solidFill>
              </a:rPr>
              <a:t>স</a:t>
            </a:r>
            <a:r>
              <a:rPr sz="7900" lang="en-US">
                <a:solidFill>
                  <a:srgbClr val="FFFFFF"/>
                </a:solidFill>
              </a:rPr>
              <a:t>্</a:t>
            </a:r>
            <a:r>
              <a:rPr sz="7900" lang="en-US">
                <a:solidFill>
                  <a:srgbClr val="FFFFFF"/>
                </a:solidFill>
              </a:rPr>
              <a:t>ব</a:t>
            </a:r>
            <a:r>
              <a:rPr sz="7900" lang="en-US">
                <a:solidFill>
                  <a:srgbClr val="FFFFFF"/>
                </a:solidFill>
              </a:rPr>
              <a:t>া</a:t>
            </a:r>
            <a:r>
              <a:rPr sz="7900" lang="en-US">
                <a:solidFill>
                  <a:srgbClr val="FFFFFF"/>
                </a:solidFill>
              </a:rPr>
              <a:t>গ</a:t>
            </a:r>
            <a:r>
              <a:rPr sz="7900" lang="en-US">
                <a:solidFill>
                  <a:srgbClr val="FFFFFF"/>
                </a:solidFill>
              </a:rPr>
              <a:t>ত</a:t>
            </a:r>
            <a:r>
              <a:rPr sz="7900" lang="en-US">
                <a:solidFill>
                  <a:srgbClr val="FFFFFF"/>
                </a:solidFill>
              </a:rPr>
              <a:t>ম</a:t>
            </a:r>
            <a:endParaRPr sz="7900" lang="en-US">
              <a:solidFill>
                <a:srgbClr val="FFFFFF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-131653" y="3146379"/>
            <a:ext cx="9407306" cy="4245518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/>
          <p:nvPr/>
        </p:nvSpPr>
        <p:spPr>
          <a:xfrm>
            <a:off x="882614" y="416059"/>
            <a:ext cx="6792103" cy="1599703"/>
          </a:xfrm>
          <a:prstGeom prst="wedgeRoundRectCallou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5100" lang="en-US"/>
              <a:t>যা</a:t>
            </a:r>
            <a:r>
              <a:rPr b="1" sz="5100" lang="en-US"/>
              <a:t>কাত ব্যয়ের</a:t>
            </a:r>
            <a:r>
              <a:rPr b="1" sz="5100" lang="en-US"/>
              <a:t> খাতসমূহ</a:t>
            </a:r>
            <a:endParaRPr b="1" sz="5100" lang="en-US"/>
          </a:p>
        </p:txBody>
      </p:sp>
      <p:sp>
        <p:nvSpPr>
          <p:cNvPr id="1048593" name=""/>
          <p:cNvSpPr/>
          <p:nvPr/>
        </p:nvSpPr>
        <p:spPr>
          <a:xfrm>
            <a:off x="0" y="2393613"/>
            <a:ext cx="9405418" cy="4309384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l"/>
            <a:r>
              <a:rPr sz="3700" lang="en-US">
                <a:solidFill>
                  <a:srgbClr val="0000FF"/>
                </a:solidFill>
              </a:rPr>
              <a:t>সূরা</a:t>
            </a:r>
            <a:r>
              <a:rPr sz="3700" lang="en-US">
                <a:solidFill>
                  <a:srgbClr val="0000FF"/>
                </a:solidFill>
              </a:rPr>
              <a:t> তওবায়</a:t>
            </a:r>
            <a:r>
              <a:rPr sz="3700" lang="en-US">
                <a:solidFill>
                  <a:srgbClr val="0000FF"/>
                </a:solidFill>
              </a:rPr>
              <a:t> যাকাত</a:t>
            </a:r>
            <a:r>
              <a:rPr sz="3700" lang="en-US">
                <a:solidFill>
                  <a:srgbClr val="0000FF"/>
                </a:solidFill>
              </a:rPr>
              <a:t> ব্যয়ের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আ</a:t>
            </a:r>
            <a:r>
              <a:rPr sz="3700" lang="en-US">
                <a:solidFill>
                  <a:srgbClr val="0000FF"/>
                </a:solidFill>
              </a:rPr>
              <a:t>ট</a:t>
            </a:r>
            <a:r>
              <a:rPr sz="3700" lang="en-US">
                <a:solidFill>
                  <a:srgbClr val="0000FF"/>
                </a:solidFill>
              </a:rPr>
              <a:t>ট</a:t>
            </a:r>
            <a:r>
              <a:rPr sz="3700" lang="en-US">
                <a:solidFill>
                  <a:srgbClr val="0000FF"/>
                </a:solidFill>
              </a:rPr>
              <a:t>ি</a:t>
            </a:r>
            <a:r>
              <a:rPr sz="3700" lang="en-US">
                <a:solidFill>
                  <a:srgbClr val="0000FF"/>
                </a:solidFill>
              </a:rPr>
              <a:t> খাতের</a:t>
            </a:r>
            <a:r>
              <a:rPr sz="3700" lang="en-US">
                <a:solidFill>
                  <a:srgbClr val="0000FF"/>
                </a:solidFill>
              </a:rPr>
              <a:t> কথা</a:t>
            </a:r>
            <a:r>
              <a:rPr sz="3700" lang="en-US">
                <a:solidFill>
                  <a:srgbClr val="0000FF"/>
                </a:solidFill>
              </a:rPr>
              <a:t> উল্লেখ</a:t>
            </a:r>
            <a:r>
              <a:rPr sz="3700" lang="en-US">
                <a:solidFill>
                  <a:srgbClr val="0000FF"/>
                </a:solidFill>
              </a:rPr>
              <a:t> করা</a:t>
            </a:r>
            <a:r>
              <a:rPr sz="3700" lang="en-US">
                <a:solidFill>
                  <a:srgbClr val="0000FF"/>
                </a:solidFill>
              </a:rPr>
              <a:t> হয়েছে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endParaRPr sz="3700" lang="en-US">
              <a:solidFill>
                <a:srgbClr val="0000FF"/>
              </a:solidFill>
            </a:endParaRPr>
          </a:p>
          <a:p>
            <a:pPr algn="l"/>
            <a:r>
              <a:rPr sz="3700" lang="en-US">
                <a:solidFill>
                  <a:srgbClr val="0000FF"/>
                </a:solidFill>
              </a:rPr>
              <a:t>১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ফ</a:t>
            </a:r>
            <a:r>
              <a:rPr sz="3700" lang="en-US">
                <a:solidFill>
                  <a:srgbClr val="0000FF"/>
                </a:solidFill>
              </a:rPr>
              <a:t>ক</a:t>
            </a:r>
            <a:r>
              <a:rPr sz="3700" lang="en-US">
                <a:solidFill>
                  <a:srgbClr val="0000FF"/>
                </a:solidFill>
              </a:rPr>
              <a:t>ি</a:t>
            </a:r>
            <a:r>
              <a:rPr sz="3700" lang="en-US">
                <a:solidFill>
                  <a:srgbClr val="0000FF"/>
                </a:solidFill>
              </a:rPr>
              <a:t>র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২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ম</a:t>
            </a:r>
            <a:r>
              <a:rPr sz="3700" lang="en-US">
                <a:solidFill>
                  <a:srgbClr val="0000FF"/>
                </a:solidFill>
              </a:rPr>
              <a:t>ি</a:t>
            </a:r>
            <a:r>
              <a:rPr sz="3700" lang="en-US">
                <a:solidFill>
                  <a:srgbClr val="0000FF"/>
                </a:solidFill>
              </a:rPr>
              <a:t>স</a:t>
            </a:r>
            <a:r>
              <a:rPr sz="3700" lang="en-US">
                <a:solidFill>
                  <a:srgbClr val="0000FF"/>
                </a:solidFill>
              </a:rPr>
              <a:t>ক</a:t>
            </a:r>
            <a:r>
              <a:rPr sz="3700" lang="en-US">
                <a:solidFill>
                  <a:srgbClr val="0000FF"/>
                </a:solidFill>
              </a:rPr>
              <a:t>ি</a:t>
            </a:r>
            <a:r>
              <a:rPr sz="3700" lang="en-US">
                <a:solidFill>
                  <a:srgbClr val="0000FF"/>
                </a:solidFill>
              </a:rPr>
              <a:t>ন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৩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যাকাত</a:t>
            </a:r>
            <a:r>
              <a:rPr sz="3700" lang="en-US">
                <a:solidFill>
                  <a:srgbClr val="0000FF"/>
                </a:solidFill>
              </a:rPr>
              <a:t> আদায়</a:t>
            </a:r>
            <a:r>
              <a:rPr sz="3700" lang="en-US">
                <a:solidFill>
                  <a:srgbClr val="0000FF"/>
                </a:solidFill>
              </a:rPr>
              <a:t> কারী</a:t>
            </a:r>
            <a:r>
              <a:rPr sz="3700" lang="en-US">
                <a:solidFill>
                  <a:srgbClr val="0000FF"/>
                </a:solidFill>
              </a:rPr>
              <a:t> কর্মকর্তা-কর্মচারী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৪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ম</a:t>
            </a:r>
            <a:r>
              <a:rPr sz="3700" lang="en-US">
                <a:solidFill>
                  <a:srgbClr val="0000FF"/>
                </a:solidFill>
              </a:rPr>
              <a:t>ু</a:t>
            </a:r>
            <a:r>
              <a:rPr sz="3700" lang="en-US">
                <a:solidFill>
                  <a:srgbClr val="0000FF"/>
                </a:solidFill>
              </a:rPr>
              <a:t>য়</a:t>
            </a:r>
            <a:r>
              <a:rPr sz="3700" lang="en-US">
                <a:solidFill>
                  <a:srgbClr val="0000FF"/>
                </a:solidFill>
              </a:rPr>
              <a:t>া</a:t>
            </a:r>
            <a:r>
              <a:rPr sz="3700" lang="en-US">
                <a:solidFill>
                  <a:srgbClr val="0000FF"/>
                </a:solidFill>
              </a:rPr>
              <a:t>ল</a:t>
            </a:r>
            <a:r>
              <a:rPr sz="3700" lang="en-US">
                <a:solidFill>
                  <a:srgbClr val="0000FF"/>
                </a:solidFill>
              </a:rPr>
              <a:t>্</a:t>
            </a:r>
            <a:r>
              <a:rPr sz="3700" lang="en-US">
                <a:solidFill>
                  <a:srgbClr val="0000FF"/>
                </a:solidFill>
              </a:rPr>
              <a:t>ল</a:t>
            </a:r>
            <a:r>
              <a:rPr sz="3700" lang="en-US">
                <a:solidFill>
                  <a:srgbClr val="0000FF"/>
                </a:solidFill>
              </a:rPr>
              <a:t>া</a:t>
            </a:r>
            <a:r>
              <a:rPr sz="3700" lang="en-US">
                <a:solidFill>
                  <a:srgbClr val="0000FF"/>
                </a:solidFill>
              </a:rPr>
              <a:t>ফ</a:t>
            </a:r>
            <a:r>
              <a:rPr sz="3700" lang="en-US">
                <a:solidFill>
                  <a:srgbClr val="0000FF"/>
                </a:solidFill>
              </a:rPr>
              <a:t>া</a:t>
            </a:r>
            <a:r>
              <a:rPr sz="3700" lang="en-US">
                <a:solidFill>
                  <a:srgbClr val="0000FF"/>
                </a:solidFill>
              </a:rPr>
              <a:t>ত</a:t>
            </a:r>
            <a:r>
              <a:rPr sz="3700" lang="en-US">
                <a:solidFill>
                  <a:srgbClr val="0000FF"/>
                </a:solidFill>
              </a:rPr>
              <a:t>ু</a:t>
            </a:r>
            <a:r>
              <a:rPr sz="3700" lang="en-US">
                <a:solidFill>
                  <a:srgbClr val="0000FF"/>
                </a:solidFill>
              </a:rPr>
              <a:t>ল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ক</a:t>
            </a:r>
            <a:r>
              <a:rPr sz="3700" lang="en-US">
                <a:solidFill>
                  <a:srgbClr val="0000FF"/>
                </a:solidFill>
              </a:rPr>
              <a:t>ু</a:t>
            </a:r>
            <a:r>
              <a:rPr sz="3700" lang="en-US">
                <a:solidFill>
                  <a:srgbClr val="0000FF"/>
                </a:solidFill>
              </a:rPr>
              <a:t>ল</a:t>
            </a:r>
            <a:r>
              <a:rPr sz="3700" lang="en-US">
                <a:solidFill>
                  <a:srgbClr val="0000FF"/>
                </a:solidFill>
              </a:rPr>
              <a:t>ু</a:t>
            </a:r>
            <a:r>
              <a:rPr sz="3700" lang="en-US">
                <a:solidFill>
                  <a:srgbClr val="0000FF"/>
                </a:solidFill>
              </a:rPr>
              <a:t>ব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৫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দাসমুক্ত</a:t>
            </a:r>
            <a:r>
              <a:rPr sz="3700" lang="en-US">
                <a:solidFill>
                  <a:srgbClr val="0000FF"/>
                </a:solidFill>
              </a:rPr>
              <a:t> ক</a:t>
            </a:r>
            <a:r>
              <a:rPr sz="3700" lang="en-US">
                <a:solidFill>
                  <a:srgbClr val="0000FF"/>
                </a:solidFill>
              </a:rPr>
              <a:t>র</a:t>
            </a:r>
            <a:r>
              <a:rPr sz="3700" lang="en-US">
                <a:solidFill>
                  <a:srgbClr val="0000FF"/>
                </a:solidFill>
              </a:rPr>
              <a:t>ণ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৬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ঋণগ্রস্তদের</a:t>
            </a:r>
            <a:r>
              <a:rPr sz="3700" lang="en-US">
                <a:solidFill>
                  <a:srgbClr val="0000FF"/>
                </a:solidFill>
              </a:rPr>
              <a:t> ঋণ পরিশোধ</a:t>
            </a:r>
            <a:r>
              <a:rPr sz="3700" lang="en-US">
                <a:solidFill>
                  <a:srgbClr val="0000FF"/>
                </a:solidFill>
              </a:rPr>
              <a:t> করা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৭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ই</a:t>
            </a:r>
            <a:r>
              <a:rPr sz="3700" lang="en-US">
                <a:solidFill>
                  <a:srgbClr val="0000FF"/>
                </a:solidFill>
              </a:rPr>
              <a:t>ন</a:t>
            </a:r>
            <a:r>
              <a:rPr sz="3700" lang="en-US">
                <a:solidFill>
                  <a:srgbClr val="0000FF"/>
                </a:solidFill>
              </a:rPr>
              <a:t>ফ</a:t>
            </a:r>
            <a:r>
              <a:rPr sz="3700" lang="en-US">
                <a:solidFill>
                  <a:srgbClr val="0000FF"/>
                </a:solidFill>
              </a:rPr>
              <a:t>া</a:t>
            </a:r>
            <a:r>
              <a:rPr sz="3700" lang="en-US">
                <a:solidFill>
                  <a:srgbClr val="0000FF"/>
                </a:solidFill>
              </a:rPr>
              <a:t>ক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ফ</a:t>
            </a:r>
            <a:r>
              <a:rPr sz="3700" lang="en-US">
                <a:solidFill>
                  <a:srgbClr val="0000FF"/>
                </a:solidFill>
              </a:rPr>
              <a:t>ি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ছ</a:t>
            </a:r>
            <a:r>
              <a:rPr sz="3700" lang="en-US">
                <a:solidFill>
                  <a:srgbClr val="0000FF"/>
                </a:solidFill>
              </a:rPr>
              <a:t>া</a:t>
            </a:r>
            <a:r>
              <a:rPr sz="3700" lang="en-US">
                <a:solidFill>
                  <a:srgbClr val="0000FF"/>
                </a:solidFill>
              </a:rPr>
              <a:t>ব</a:t>
            </a:r>
            <a:r>
              <a:rPr sz="3700" lang="en-US">
                <a:solidFill>
                  <a:srgbClr val="0000FF"/>
                </a:solidFill>
              </a:rPr>
              <a:t>ি</a:t>
            </a:r>
            <a:r>
              <a:rPr sz="3700" lang="en-US">
                <a:solidFill>
                  <a:srgbClr val="0000FF"/>
                </a:solidFill>
              </a:rPr>
              <a:t>ল</a:t>
            </a:r>
            <a:r>
              <a:rPr sz="3700" lang="en-US">
                <a:solidFill>
                  <a:srgbClr val="0000FF"/>
                </a:solidFill>
              </a:rPr>
              <a:t>ি</a:t>
            </a:r>
            <a:r>
              <a:rPr sz="3700" lang="en-US">
                <a:solidFill>
                  <a:srgbClr val="0000FF"/>
                </a:solidFill>
              </a:rPr>
              <a:t>ল</a:t>
            </a:r>
            <a:r>
              <a:rPr sz="3700" lang="en-US">
                <a:solidFill>
                  <a:srgbClr val="0000FF"/>
                </a:solidFill>
              </a:rPr>
              <a:t>্</a:t>
            </a:r>
            <a:r>
              <a:rPr sz="3700" lang="en-US">
                <a:solidFill>
                  <a:srgbClr val="0000FF"/>
                </a:solidFill>
              </a:rPr>
              <a:t>ল</a:t>
            </a:r>
            <a:r>
              <a:rPr sz="3700" lang="en-US">
                <a:solidFill>
                  <a:srgbClr val="0000FF"/>
                </a:solidFill>
              </a:rPr>
              <a:t>া</a:t>
            </a:r>
            <a:r>
              <a:rPr sz="3700" lang="en-US">
                <a:solidFill>
                  <a:srgbClr val="0000FF"/>
                </a:solidFill>
              </a:rPr>
              <a:t>হ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৮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ই</a:t>
            </a:r>
            <a:r>
              <a:rPr sz="3700" lang="en-US">
                <a:solidFill>
                  <a:srgbClr val="0000FF"/>
                </a:solidFill>
              </a:rPr>
              <a:t>ব</a:t>
            </a:r>
            <a:r>
              <a:rPr sz="3700" lang="en-US">
                <a:solidFill>
                  <a:srgbClr val="0000FF"/>
                </a:solidFill>
              </a:rPr>
              <a:t>ন</a:t>
            </a:r>
            <a:r>
              <a:rPr sz="3700" lang="en-US">
                <a:solidFill>
                  <a:srgbClr val="0000FF"/>
                </a:solidFill>
              </a:rPr>
              <a:t>ু</a:t>
            </a:r>
            <a:r>
              <a:rPr sz="3700" lang="en-US">
                <a:solidFill>
                  <a:srgbClr val="0000FF"/>
                </a:solidFill>
              </a:rPr>
              <a:t>স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সাবি</a:t>
            </a:r>
            <a:r>
              <a:rPr sz="3700" lang="en-US">
                <a:solidFill>
                  <a:srgbClr val="0000FF"/>
                </a:solidFill>
              </a:rPr>
              <a:t>ল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ব</a:t>
            </a:r>
            <a:r>
              <a:rPr sz="3700" lang="en-US">
                <a:solidFill>
                  <a:srgbClr val="0000FF"/>
                </a:solidFill>
              </a:rPr>
              <a:t>া</a:t>
            </a:r>
            <a:r>
              <a:rPr sz="3700" lang="en-US">
                <a:solidFill>
                  <a:srgbClr val="0000FF"/>
                </a:solidFill>
              </a:rPr>
              <a:t> </a:t>
            </a:r>
            <a:r>
              <a:rPr sz="3700" lang="en-US">
                <a:solidFill>
                  <a:srgbClr val="0000FF"/>
                </a:solidFill>
              </a:rPr>
              <a:t>নিঃস্ব</a:t>
            </a:r>
            <a:r>
              <a:rPr sz="3700" lang="en-US">
                <a:solidFill>
                  <a:srgbClr val="0000FF"/>
                </a:solidFill>
              </a:rPr>
              <a:t> পথিক</a:t>
            </a:r>
            <a:r>
              <a:rPr sz="3700" lang="en-US">
                <a:solidFill>
                  <a:srgbClr val="0000FF"/>
                </a:solidFill>
              </a:rPr>
              <a:t>।</a:t>
            </a:r>
            <a:endParaRPr sz="3700" lang="en-US">
              <a:solidFill>
                <a:srgbClr val="0000FF"/>
              </a:solidFill>
            </a:endParaRPr>
          </a:p>
          <a:p>
            <a:pPr algn="l"/>
            <a:endParaRPr sz="37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om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/>
        </p:nvSpPr>
        <p:spPr>
          <a:xfrm>
            <a:off x="1747568" y="320713"/>
            <a:ext cx="5648864" cy="2100623"/>
          </a:xfrm>
          <a:prstGeom prst="flowChartMultidocument"/>
          <a:solidFill>
            <a:srgbClr val="FFFFFF"/>
          </a:solidFill>
          <a:ln w="38100">
            <a:solidFill>
              <a:srgbClr val="02A5E3"/>
            </a:solidFill>
            <a:prstDash val="dash"/>
          </a:ln>
        </p:spPr>
        <p:txBody>
          <a:bodyPr anchor="ctr"/>
          <a:p>
            <a:pPr algn="ctr"/>
            <a:r>
              <a:rPr b="1" sz="6100" lang="en-US">
                <a:solidFill>
                  <a:srgbClr val="0000FF"/>
                </a:solidFill>
              </a:rPr>
              <a:t>দ</a:t>
            </a:r>
            <a:r>
              <a:rPr b="1" sz="6100" lang="en-US">
                <a:solidFill>
                  <a:srgbClr val="0000FF"/>
                </a:solidFill>
              </a:rPr>
              <a:t>ল</a:t>
            </a:r>
            <a:r>
              <a:rPr b="1" sz="6100" lang="en-US">
                <a:solidFill>
                  <a:srgbClr val="0000FF"/>
                </a:solidFill>
              </a:rPr>
              <a:t>ী</a:t>
            </a:r>
            <a:r>
              <a:rPr b="1" sz="6100" lang="en-US">
                <a:solidFill>
                  <a:srgbClr val="0000FF"/>
                </a:solidFill>
              </a:rPr>
              <a:t>য়</a:t>
            </a:r>
            <a:r>
              <a:rPr b="1" sz="6100" lang="en-US">
                <a:solidFill>
                  <a:srgbClr val="0000FF"/>
                </a:solidFill>
              </a:rPr>
              <a:t> </a:t>
            </a:r>
            <a:r>
              <a:rPr b="1" sz="6100" lang="en-US">
                <a:solidFill>
                  <a:srgbClr val="0000FF"/>
                </a:solidFill>
              </a:rPr>
              <a:t>ক</a:t>
            </a:r>
            <a:r>
              <a:rPr b="1" sz="6100" lang="en-US">
                <a:solidFill>
                  <a:srgbClr val="0000FF"/>
                </a:solidFill>
              </a:rPr>
              <a:t>া</a:t>
            </a:r>
            <a:r>
              <a:rPr b="1" sz="6100" lang="en-US">
                <a:solidFill>
                  <a:srgbClr val="0000FF"/>
                </a:solidFill>
              </a:rPr>
              <a:t>জ</a:t>
            </a:r>
            <a:endParaRPr b="1" sz="6100" lang="en-US">
              <a:solidFill>
                <a:srgbClr val="0000FF"/>
              </a:solidFill>
            </a:endParaRPr>
          </a:p>
        </p:txBody>
      </p:sp>
      <p:sp>
        <p:nvSpPr>
          <p:cNvPr id="1048591" name=""/>
          <p:cNvSpPr/>
          <p:nvPr/>
        </p:nvSpPr>
        <p:spPr>
          <a:xfrm>
            <a:off x="320094" y="3076143"/>
            <a:ext cx="8503811" cy="2643273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l"/>
            <a:r>
              <a:rPr b="1" sz="4800" lang="en-US"/>
              <a:t>যাকাত</a:t>
            </a:r>
            <a:r>
              <a:rPr b="1" sz="4800" lang="en-US"/>
              <a:t> ব্যয়ের</a:t>
            </a:r>
            <a:r>
              <a:rPr b="1" sz="4800" lang="en-US"/>
              <a:t> খাত</a:t>
            </a:r>
            <a:r>
              <a:rPr b="1" sz="4800" lang="en-US"/>
              <a:t> গুলি</a:t>
            </a:r>
            <a:r>
              <a:rPr b="1" sz="4800" lang="en-US"/>
              <a:t> আলোচনা</a:t>
            </a:r>
            <a:r>
              <a:rPr b="1" sz="4800" lang="en-US"/>
              <a:t> করো</a:t>
            </a:r>
            <a:r>
              <a:rPr b="1" sz="4800" lang="en-US"/>
              <a:t>।</a:t>
            </a:r>
            <a:endParaRPr b="1" sz="48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switch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/>
          <p:nvPr/>
        </p:nvSpPr>
        <p:spPr>
          <a:xfrm>
            <a:off x="2224036" y="1379713"/>
            <a:ext cx="4247071" cy="3048000"/>
          </a:xfrm>
          <a:prstGeom prst="diamond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4700" lang="en-US">
                <a:solidFill>
                  <a:srgbClr val="0000FF"/>
                </a:solidFill>
              </a:rPr>
              <a:t>মূল্যায়ন</a:t>
            </a:r>
            <a:endParaRPr b="1" sz="47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ibbon: Curved and Tilted Up 1048677"/>
          <p:cNvSpPr/>
          <p:nvPr/>
        </p:nvSpPr>
        <p:spPr>
          <a:xfrm>
            <a:off x="917273" y="574468"/>
            <a:ext cx="7076350" cy="1524000"/>
          </a:xfrm>
          <a:prstGeom prst="ellipseRibbon2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3900" lang="en-US">
                <a:solidFill>
                  <a:srgbClr val="FF9900"/>
                </a:solidFill>
              </a:rPr>
              <a:t>বাড়ির কাজ</a:t>
            </a:r>
          </a:p>
        </p:txBody>
      </p:sp>
      <p:sp>
        <p:nvSpPr>
          <p:cNvPr id="1048587" name=""/>
          <p:cNvSpPr/>
          <p:nvPr/>
        </p:nvSpPr>
        <p:spPr>
          <a:xfrm>
            <a:off x="891476" y="3041684"/>
            <a:ext cx="7292223" cy="3172863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3600" lang="en-US">
                <a:solidFill>
                  <a:srgbClr val="330066"/>
                </a:solidFill>
              </a:rPr>
              <a:t>প</a:t>
            </a:r>
            <a:r>
              <a:rPr b="1" sz="3600" lang="en-US">
                <a:solidFill>
                  <a:srgbClr val="330066"/>
                </a:solidFill>
              </a:rPr>
              <a:t>্</a:t>
            </a:r>
            <a:r>
              <a:rPr b="1" sz="3600" lang="en-US">
                <a:solidFill>
                  <a:srgbClr val="330066"/>
                </a:solidFill>
              </a:rPr>
              <a:t>র</a:t>
            </a:r>
            <a:r>
              <a:rPr b="1" sz="3600" lang="en-US">
                <a:solidFill>
                  <a:srgbClr val="330066"/>
                </a:solidFill>
              </a:rPr>
              <a:t>শ</a:t>
            </a:r>
            <a:r>
              <a:rPr b="1" sz="3600" lang="en-US">
                <a:solidFill>
                  <a:srgbClr val="330066"/>
                </a:solidFill>
              </a:rPr>
              <a:t>্</a:t>
            </a:r>
            <a:r>
              <a:rPr b="1" sz="3600" lang="en-US">
                <a:solidFill>
                  <a:srgbClr val="330066"/>
                </a:solidFill>
              </a:rPr>
              <a:t>ন</a:t>
            </a:r>
            <a:r>
              <a:rPr b="1" sz="3600" lang="en-US">
                <a:solidFill>
                  <a:srgbClr val="330066"/>
                </a:solidFill>
              </a:rPr>
              <a:t>: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যাকাত</a:t>
            </a:r>
            <a:r>
              <a:rPr b="1" sz="3600" lang="en-US">
                <a:solidFill>
                  <a:srgbClr val="330066"/>
                </a:solidFill>
              </a:rPr>
              <a:t> কাকে</a:t>
            </a:r>
            <a:r>
              <a:rPr b="1" sz="3600" lang="en-US">
                <a:solidFill>
                  <a:srgbClr val="330066"/>
                </a:solidFill>
              </a:rPr>
              <a:t> বলে</a:t>
            </a:r>
            <a:r>
              <a:rPr b="1" sz="3600" lang="en-US">
                <a:solidFill>
                  <a:srgbClr val="330066"/>
                </a:solidFill>
              </a:rPr>
              <a:t> যাকাতের</a:t>
            </a:r>
            <a:r>
              <a:rPr b="1" sz="3600" lang="en-US">
                <a:solidFill>
                  <a:srgbClr val="330066"/>
                </a:solidFill>
              </a:rPr>
              <a:t> ফজিলত</a:t>
            </a:r>
            <a:r>
              <a:rPr b="1" sz="3600" lang="en-US">
                <a:solidFill>
                  <a:srgbClr val="330066"/>
                </a:solidFill>
              </a:rPr>
              <a:t> কি</a:t>
            </a:r>
            <a:r>
              <a:rPr b="1" sz="3600" lang="en-US">
                <a:solidFill>
                  <a:srgbClr val="330066"/>
                </a:solidFill>
              </a:rPr>
              <a:t>।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যাকাত ব্যয়ের খাত</a:t>
            </a:r>
            <a:r>
              <a:rPr b="1" sz="3600" lang="en-US">
                <a:solidFill>
                  <a:srgbClr val="330066"/>
                </a:solidFill>
              </a:rPr>
              <a:t> গুলি</a:t>
            </a:r>
            <a:r>
              <a:rPr b="1" sz="3600" lang="en-US">
                <a:solidFill>
                  <a:srgbClr val="330066"/>
                </a:solidFill>
              </a:rPr>
              <a:t> আলোচনা</a:t>
            </a:r>
            <a:r>
              <a:rPr b="1" sz="3600" lang="en-US">
                <a:solidFill>
                  <a:srgbClr val="330066"/>
                </a:solidFill>
              </a:rPr>
              <a:t> করো</a:t>
            </a:r>
            <a:endParaRPr b="1" sz="3600" lang="en-US">
              <a:solidFill>
                <a:srgbClr val="330066"/>
              </a:solidFill>
            </a:endParaRPr>
          </a:p>
          <a:p>
            <a:pPr algn="ctr"/>
            <a:r>
              <a:rPr b="1" sz="3600" lang="en-US">
                <a:solidFill>
                  <a:srgbClr val="330066"/>
                </a:solidFill>
              </a:rPr>
              <a:t> </a:t>
            </a:r>
            <a:endParaRPr b="1" sz="3600" lang="en-US">
              <a:solidFill>
                <a:srgbClr val="33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500">
        <p:checker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peech Bubble: Oval 1048681"/>
          <p:cNvSpPr/>
          <p:nvPr/>
        </p:nvSpPr>
        <p:spPr>
          <a:xfrm>
            <a:off x="2384032" y="1735513"/>
            <a:ext cx="4100422" cy="2870296"/>
          </a:xfrm>
          <a:prstGeom prst="wedgeEllipseCallout"/>
          <a:solidFill>
            <a:srgbClr val="FFFFFF"/>
          </a:solidFill>
          <a:ln w="50800">
            <a:solidFill>
              <a:srgbClr val="02A5E3"/>
            </a:solidFill>
          </a:ln>
        </p:spPr>
        <p:txBody>
          <a:bodyPr anchor="ctr"/>
          <a:p>
            <a:pPr algn="ctr"/>
            <a:r>
              <a:rPr b="1" sz="6500" lang="en-US">
                <a:solidFill>
                  <a:srgbClr val="008000"/>
                </a:solidFill>
              </a:rPr>
              <a:t>সবাইকে ধন্যবাদ</a:t>
            </a:r>
            <a:endParaRPr b="1" sz="65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5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2779715"/>
            <a:ext cx="3272618" cy="3811337"/>
          </a:xfrm>
          <a:prstGeom prst="rect"/>
        </p:spPr>
      </p:pic>
      <p:sp>
        <p:nvSpPr>
          <p:cNvPr id="1048595" name=""/>
          <p:cNvSpPr/>
          <p:nvPr/>
        </p:nvSpPr>
        <p:spPr>
          <a:xfrm>
            <a:off x="3167091" y="2779715"/>
            <a:ext cx="5976909" cy="3000226"/>
          </a:xfrm>
          <a:prstGeom prst="wedgeRoundRectCallout"/>
          <a:solidFill>
            <a:srgbClr val="FFFFFF"/>
          </a:solidFill>
          <a:ln w="38100">
            <a:solidFill>
              <a:srgbClr val="D04617"/>
            </a:solidFill>
            <a:prstDash val="dash"/>
          </a:ln>
        </p:spPr>
        <p:txBody>
          <a:bodyPr anchor="ctr"/>
          <a:p>
            <a:pPr algn="ctr"/>
            <a:r>
              <a:rPr b="1" sz="3100" lang="en-US">
                <a:solidFill>
                  <a:srgbClr val="0000FF"/>
                </a:solidFill>
              </a:rPr>
              <a:t>মোবাশ্বির আহমদ</a:t>
            </a:r>
            <a:endParaRPr b="1" sz="3100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অধ্যক্ষ</a:t>
            </a:r>
            <a:endParaRPr b="1" sz="3100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বিএসডি বালিকা আলিম মাদ্রাসা</a:t>
            </a:r>
            <a:endParaRPr b="1" sz="3100" lang="en-US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ম</a:t>
            </a:r>
            <a:r>
              <a:rPr b="1" sz="3100" lang="en-US">
                <a:solidFill>
                  <a:srgbClr val="0000FF"/>
                </a:solidFill>
              </a:rPr>
              <a:t>ো</a:t>
            </a:r>
            <a:r>
              <a:rPr b="1" sz="3100" lang="en-US">
                <a:solidFill>
                  <a:srgbClr val="0000FF"/>
                </a:solidFill>
              </a:rPr>
              <a:t>ব</a:t>
            </a:r>
            <a:r>
              <a:rPr b="1" sz="3100" lang="en-US">
                <a:solidFill>
                  <a:srgbClr val="0000FF"/>
                </a:solidFill>
              </a:rPr>
              <a:t>াইল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: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০</a:t>
            </a:r>
            <a:r>
              <a:rPr b="1" sz="3100" lang="en-US">
                <a:solidFill>
                  <a:srgbClr val="0000FF"/>
                </a:solidFill>
              </a:rPr>
              <a:t>১</a:t>
            </a:r>
            <a:r>
              <a:rPr b="1" sz="3100" lang="en-US">
                <a:solidFill>
                  <a:srgbClr val="0000FF"/>
                </a:solidFill>
              </a:rPr>
              <a:t>৭</a:t>
            </a:r>
            <a:r>
              <a:rPr b="1" sz="3100" lang="en-US">
                <a:solidFill>
                  <a:srgbClr val="0000FF"/>
                </a:solidFill>
              </a:rPr>
              <a:t>১</a:t>
            </a:r>
            <a:r>
              <a:rPr b="1" sz="3100" lang="en-US">
                <a:solidFill>
                  <a:srgbClr val="0000FF"/>
                </a:solidFill>
              </a:rPr>
              <a:t>৫</a:t>
            </a:r>
            <a:r>
              <a:rPr b="1" sz="3100" lang="en-US">
                <a:solidFill>
                  <a:srgbClr val="0000FF"/>
                </a:solidFill>
              </a:rPr>
              <a:t>৬</a:t>
            </a:r>
            <a:r>
              <a:rPr b="1" sz="3100" lang="en-US">
                <a:solidFill>
                  <a:srgbClr val="0000FF"/>
                </a:solidFill>
              </a:rPr>
              <a:t>৩</a:t>
            </a:r>
            <a:r>
              <a:rPr b="1" sz="3100" lang="en-US">
                <a:solidFill>
                  <a:srgbClr val="0000FF"/>
                </a:solidFill>
              </a:rPr>
              <a:t>৩</a:t>
            </a:r>
            <a:r>
              <a:rPr b="1" sz="3100" lang="en-US">
                <a:solidFill>
                  <a:srgbClr val="0000FF"/>
                </a:solidFill>
              </a:rPr>
              <a:t>৩</a:t>
            </a:r>
            <a:r>
              <a:rPr b="1" sz="3100" lang="en-US">
                <a:solidFill>
                  <a:srgbClr val="0000FF"/>
                </a:solidFill>
              </a:rPr>
              <a:t>৪</a:t>
            </a:r>
            <a:r>
              <a:rPr b="1" sz="3100" lang="en-US">
                <a:solidFill>
                  <a:srgbClr val="0000FF"/>
                </a:solidFill>
              </a:rPr>
              <a:t>৮</a:t>
            </a:r>
            <a:endParaRPr b="1" sz="3100" lang="en-US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ই</a:t>
            </a:r>
            <a:r>
              <a:rPr b="1" sz="3100" lang="en-US">
                <a:solidFill>
                  <a:srgbClr val="0000FF"/>
                </a:solidFill>
              </a:rPr>
              <a:t>-</a:t>
            </a:r>
            <a:r>
              <a:rPr b="1" sz="3100" lang="en-US">
                <a:solidFill>
                  <a:srgbClr val="0000FF"/>
                </a:solidFill>
              </a:rPr>
              <a:t>ম</a:t>
            </a:r>
            <a:r>
              <a:rPr b="1" sz="3100" lang="en-US">
                <a:solidFill>
                  <a:srgbClr val="0000FF"/>
                </a:solidFill>
              </a:rPr>
              <a:t>ে</a:t>
            </a:r>
            <a:r>
              <a:rPr b="1" sz="3100" lang="en-US">
                <a:solidFill>
                  <a:srgbClr val="0000FF"/>
                </a:solidFill>
              </a:rPr>
              <a:t>ই</a:t>
            </a:r>
            <a:r>
              <a:rPr b="1" sz="3100" lang="en-US">
                <a:solidFill>
                  <a:srgbClr val="0000FF"/>
                </a:solidFill>
              </a:rPr>
              <a:t>ল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: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m</a:t>
            </a:r>
            <a:r>
              <a:rPr b="1" sz="3100" lang="en-US">
                <a:solidFill>
                  <a:srgbClr val="0000FF"/>
                </a:solidFill>
              </a:rPr>
              <a:t>1</a:t>
            </a:r>
            <a:r>
              <a:rPr b="1" sz="3100" lang="en-US">
                <a:solidFill>
                  <a:srgbClr val="0000FF"/>
                </a:solidFill>
              </a:rPr>
              <a:t>2</a:t>
            </a:r>
            <a:r>
              <a:rPr b="1" sz="3100" lang="en-US">
                <a:solidFill>
                  <a:srgbClr val="0000FF"/>
                </a:solidFill>
              </a:rPr>
              <a:t>9366@gmail.com</a:t>
            </a:r>
            <a:endParaRPr b="1" sz="3100" lang="en-US">
              <a:solidFill>
                <a:srgbClr val="0000FF"/>
              </a:solidFill>
            </a:endParaRPr>
          </a:p>
          <a:p>
            <a:pPr algn="ctr"/>
            <a:endParaRPr b="1" sz="3100" lang="en-US">
              <a:solidFill>
                <a:srgbClr val="0000FF"/>
              </a:solidFill>
            </a:endParaRPr>
          </a:p>
        </p:txBody>
      </p:sp>
      <p:sp>
        <p:nvSpPr>
          <p:cNvPr id="1048596" name=""/>
          <p:cNvSpPr/>
          <p:nvPr/>
        </p:nvSpPr>
        <p:spPr>
          <a:xfrm>
            <a:off x="702645" y="379048"/>
            <a:ext cx="7900167" cy="1807981"/>
          </a:xfrm>
          <a:prstGeom prst="star32"/>
          <a:solidFill>
            <a:srgbClr val="FFFFFF"/>
          </a:solidFill>
          <a:ln w="25400">
            <a:solidFill>
              <a:srgbClr val="D04617"/>
            </a:solidFill>
          </a:ln>
        </p:spPr>
        <p:txBody>
          <a:bodyPr anchor="ctr"/>
          <a:p>
            <a:pPr algn="ctr"/>
            <a:r>
              <a:rPr b="1" sz="4300" lang="en-US">
                <a:solidFill>
                  <a:srgbClr val="000000"/>
                </a:solidFill>
              </a:rPr>
              <a:t>শ</a:t>
            </a:r>
            <a:r>
              <a:rPr b="1" sz="4300" lang="en-US">
                <a:solidFill>
                  <a:srgbClr val="000000"/>
                </a:solidFill>
              </a:rPr>
              <a:t>ি</a:t>
            </a:r>
            <a:r>
              <a:rPr b="1" sz="4300" lang="en-US">
                <a:solidFill>
                  <a:srgbClr val="000000"/>
                </a:solidFill>
              </a:rPr>
              <a:t>ক</a:t>
            </a:r>
            <a:r>
              <a:rPr b="1" sz="4300" lang="en-US">
                <a:solidFill>
                  <a:srgbClr val="000000"/>
                </a:solidFill>
              </a:rPr>
              <a:t>্ষক</a:t>
            </a:r>
            <a:r>
              <a:rPr b="1" sz="4300" lang="en-US">
                <a:solidFill>
                  <a:srgbClr val="000000"/>
                </a:solidFill>
              </a:rPr>
              <a:t> </a:t>
            </a:r>
            <a:r>
              <a:rPr b="1" sz="4300" lang="en-US">
                <a:solidFill>
                  <a:srgbClr val="000000"/>
                </a:solidFill>
              </a:rPr>
              <a:t>প</a:t>
            </a:r>
            <a:r>
              <a:rPr b="1" sz="4300" lang="en-US">
                <a:solidFill>
                  <a:srgbClr val="000000"/>
                </a:solidFill>
              </a:rPr>
              <a:t>র</a:t>
            </a:r>
            <a:r>
              <a:rPr b="1" sz="4300" lang="en-US">
                <a:solidFill>
                  <a:srgbClr val="000000"/>
                </a:solidFill>
              </a:rPr>
              <a:t>ি</a:t>
            </a:r>
            <a:r>
              <a:rPr b="1" sz="4300" lang="en-US">
                <a:solidFill>
                  <a:srgbClr val="000000"/>
                </a:solidFill>
              </a:rPr>
              <a:t>চ</a:t>
            </a:r>
            <a:r>
              <a:rPr b="1" sz="4300" lang="en-US">
                <a:solidFill>
                  <a:srgbClr val="000000"/>
                </a:solidFill>
              </a:rPr>
              <a:t>ি</a:t>
            </a:r>
            <a:r>
              <a:rPr b="1" sz="4300" lang="en-US">
                <a:solidFill>
                  <a:srgbClr val="000000"/>
                </a:solidFill>
              </a:rPr>
              <a:t>তি</a:t>
            </a:r>
            <a:endParaRPr b="1" sz="43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wheel spokes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6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dur="500" id="37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Speech Bubble: Rectangle with Corners Rounded 1048596"/>
          <p:cNvSpPr/>
          <p:nvPr/>
        </p:nvSpPr>
        <p:spPr>
          <a:xfrm>
            <a:off x="512175" y="2448312"/>
            <a:ext cx="8421570" cy="3232778"/>
          </a:xfrm>
          <a:prstGeom prst="wedgeRoundRectCallout"/>
          <a:solidFill>
            <a:srgbClr val="FFE5E5"/>
          </a:solidFill>
          <a:ln w="50800">
            <a:solidFill>
              <a:srgbClr val="02A5E3"/>
            </a:solidFill>
            <a:prstDash val="dash"/>
          </a:ln>
        </p:spPr>
        <p:txBody>
          <a:bodyPr anchor="ctr"/>
          <a:p>
            <a:pPr algn="l"/>
            <a:r>
              <a:rPr b="0" sz="4200" lang="en-US">
                <a:solidFill>
                  <a:srgbClr val="000000"/>
                </a:solidFill>
              </a:rPr>
              <a:t> শ্রেণি : </a:t>
            </a:r>
            <a:r>
              <a:rPr b="0" sz="4200" lang="en-US">
                <a:solidFill>
                  <a:srgbClr val="000000"/>
                </a:solidFill>
              </a:rPr>
              <a:t>ই</a:t>
            </a:r>
            <a:r>
              <a:rPr b="0" sz="4200" lang="en-US">
                <a:solidFill>
                  <a:srgbClr val="000000"/>
                </a:solidFill>
              </a:rPr>
              <a:t>ব</a:t>
            </a:r>
            <a:r>
              <a:rPr b="0" sz="4200" lang="en-US">
                <a:solidFill>
                  <a:srgbClr val="000000"/>
                </a:solidFill>
              </a:rPr>
              <a:t>ত</a:t>
            </a:r>
            <a:r>
              <a:rPr b="0" sz="4200" lang="en-US">
                <a:solidFill>
                  <a:srgbClr val="000000"/>
                </a:solidFill>
              </a:rPr>
              <a:t>ে</a:t>
            </a:r>
            <a:r>
              <a:rPr b="0" sz="4200" lang="en-US">
                <a:solidFill>
                  <a:srgbClr val="000000"/>
                </a:solidFill>
              </a:rPr>
              <a:t>দায়ি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প</a:t>
            </a:r>
            <a:r>
              <a:rPr b="0" sz="4200" lang="en-US">
                <a:solidFill>
                  <a:srgbClr val="000000"/>
                </a:solidFill>
              </a:rPr>
              <a:t>ঞ</a:t>
            </a:r>
            <a:r>
              <a:rPr b="0" sz="4200" lang="en-US">
                <a:solidFill>
                  <a:srgbClr val="000000"/>
                </a:solidFill>
              </a:rPr>
              <a:t>্</a:t>
            </a:r>
            <a:r>
              <a:rPr b="0" sz="4200" lang="en-US">
                <a:solidFill>
                  <a:srgbClr val="000000"/>
                </a:solidFill>
              </a:rPr>
              <a:t>চ</a:t>
            </a:r>
            <a:r>
              <a:rPr b="0" sz="4200" lang="en-US">
                <a:solidFill>
                  <a:srgbClr val="000000"/>
                </a:solidFill>
              </a:rPr>
              <a:t>ম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শ্রেণ</a:t>
            </a:r>
            <a:r>
              <a:rPr b="0" sz="4200" lang="en-US">
                <a:solidFill>
                  <a:srgbClr val="000000"/>
                </a:solidFill>
              </a:rPr>
              <a:t>ি</a:t>
            </a:r>
            <a:r>
              <a:rPr b="0" sz="4200" lang="en-US">
                <a:solidFill>
                  <a:srgbClr val="000000"/>
                </a:solidFill>
              </a:rPr>
              <a:t>।</a:t>
            </a:r>
            <a:endParaRPr b="0" sz="4200" lang="en-US">
              <a:solidFill>
                <a:srgbClr val="000000"/>
              </a:solidFill>
            </a:endParaRPr>
          </a:p>
          <a:p>
            <a:pPr algn="l"/>
            <a:r>
              <a:rPr b="0" sz="4200" lang="en-US">
                <a:solidFill>
                  <a:srgbClr val="000000"/>
                </a:solidFill>
              </a:rPr>
              <a:t>বিষয়: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ফ</a:t>
            </a:r>
            <a:r>
              <a:rPr b="0" sz="4200" lang="en-US">
                <a:solidFill>
                  <a:srgbClr val="000000"/>
                </a:solidFill>
              </a:rPr>
              <a:t>ি</a:t>
            </a:r>
            <a:r>
              <a:rPr b="0" sz="4200" lang="en-US">
                <a:solidFill>
                  <a:srgbClr val="000000"/>
                </a:solidFill>
              </a:rPr>
              <a:t>ক</a:t>
            </a:r>
            <a:r>
              <a:rPr b="0" sz="4200" lang="en-US">
                <a:solidFill>
                  <a:srgbClr val="000000"/>
                </a:solidFill>
              </a:rPr>
              <a:t>হ</a:t>
            </a:r>
            <a:r>
              <a:rPr b="0" sz="4200" lang="en-US">
                <a:solidFill>
                  <a:srgbClr val="000000"/>
                </a:solidFill>
              </a:rPr>
              <a:t>।</a:t>
            </a:r>
            <a:endParaRPr b="0" sz="4200" lang="en-US">
              <a:solidFill>
                <a:srgbClr val="000000"/>
              </a:solidFill>
            </a:endParaRPr>
          </a:p>
          <a:p>
            <a:pPr algn="l"/>
            <a:r>
              <a:rPr b="0" sz="4200" lang="en-US">
                <a:solidFill>
                  <a:srgbClr val="000000"/>
                </a:solidFill>
              </a:rPr>
              <a:t>অধ্যায়: </a:t>
            </a:r>
            <a:r>
              <a:rPr b="0" sz="4200" lang="en-US">
                <a:solidFill>
                  <a:srgbClr val="000000"/>
                </a:solidFill>
              </a:rPr>
              <a:t>৭</a:t>
            </a:r>
            <a:r>
              <a:rPr b="0" sz="4200" lang="en-US">
                <a:solidFill>
                  <a:srgbClr val="000000"/>
                </a:solidFill>
              </a:rPr>
              <a:t>ম</a:t>
            </a:r>
            <a:r>
              <a:rPr b="0" sz="4200" lang="en-US">
                <a:solidFill>
                  <a:srgbClr val="000000"/>
                </a:solidFill>
              </a:rPr>
              <a:t>।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প</a:t>
            </a:r>
            <a:r>
              <a:rPr b="0" sz="4200" lang="en-US">
                <a:solidFill>
                  <a:srgbClr val="000000"/>
                </a:solidFill>
              </a:rPr>
              <a:t>া</a:t>
            </a:r>
            <a:r>
              <a:rPr b="0" sz="4200" lang="en-US">
                <a:solidFill>
                  <a:srgbClr val="000000"/>
                </a:solidFill>
              </a:rPr>
              <a:t>ঠ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-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১</a:t>
            </a:r>
            <a:r>
              <a:rPr b="0" sz="4200" lang="en-US">
                <a:solidFill>
                  <a:srgbClr val="000000"/>
                </a:solidFill>
              </a:rPr>
              <a:t>,</a:t>
            </a:r>
            <a:r>
              <a:rPr b="0" sz="4200" lang="en-US">
                <a:solidFill>
                  <a:srgbClr val="000000"/>
                </a:solidFill>
              </a:rPr>
              <a:t>২</a:t>
            </a:r>
            <a:endParaRPr b="0" sz="4200" lang="en-US">
              <a:solidFill>
                <a:srgbClr val="000000"/>
              </a:solidFill>
            </a:endParaRPr>
          </a:p>
          <a:p>
            <a:pPr algn="l"/>
            <a:r>
              <a:rPr altLang="en-US" b="0" sz="4200" lang="en-US">
                <a:solidFill>
                  <a:srgbClr val="000000"/>
                </a:solidFill>
              </a:rPr>
              <a:t>স</a:t>
            </a:r>
            <a:r>
              <a:rPr altLang="en-US" b="0" sz="4200" lang="en-US">
                <a:solidFill>
                  <a:srgbClr val="000000"/>
                </a:solidFill>
              </a:rPr>
              <a:t>ম</a:t>
            </a:r>
            <a:r>
              <a:rPr altLang="en-US" b="0" sz="4200" lang="en-US">
                <a:solidFill>
                  <a:srgbClr val="000000"/>
                </a:solidFill>
              </a:rPr>
              <a:t>য়</a:t>
            </a:r>
            <a:r>
              <a:rPr altLang="en-US" b="0" sz="4200" lang="en-US">
                <a:solidFill>
                  <a:srgbClr val="000000"/>
                </a:solidFill>
              </a:rPr>
              <a:t>: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৩</a:t>
            </a:r>
            <a:r>
              <a:rPr altLang="en-US" b="0" sz="4200" lang="en-US">
                <a:solidFill>
                  <a:srgbClr val="000000"/>
                </a:solidFill>
              </a:rPr>
              <a:t>৫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ম</a:t>
            </a:r>
            <a:r>
              <a:rPr altLang="en-US" b="0" sz="4200" lang="en-US">
                <a:solidFill>
                  <a:srgbClr val="000000"/>
                </a:solidFill>
              </a:rPr>
              <a:t>ি</a:t>
            </a:r>
            <a:r>
              <a:rPr altLang="en-US" b="0" sz="4200" lang="en-US">
                <a:solidFill>
                  <a:srgbClr val="000000"/>
                </a:solidFill>
              </a:rPr>
              <a:t>নিট</a:t>
            </a:r>
            <a:endParaRPr altLang="en-US" b="0" sz="4200" lang="zh-CN">
              <a:solidFill>
                <a:srgbClr val="000000"/>
              </a:solidFill>
            </a:endParaRPr>
          </a:p>
          <a:p>
            <a:pPr algn="l"/>
            <a:r>
              <a:rPr altLang="en-US" b="0" sz="4200" lang="en-US">
                <a:solidFill>
                  <a:srgbClr val="000000"/>
                </a:solidFill>
              </a:rPr>
              <a:t>ত</a:t>
            </a:r>
            <a:r>
              <a:rPr altLang="en-US" b="0" sz="4200" lang="en-US">
                <a:solidFill>
                  <a:srgbClr val="000000"/>
                </a:solidFill>
              </a:rPr>
              <a:t>া</a:t>
            </a:r>
            <a:r>
              <a:rPr altLang="en-US" b="0" sz="4200" lang="en-US">
                <a:solidFill>
                  <a:srgbClr val="000000"/>
                </a:solidFill>
              </a:rPr>
              <a:t>র</a:t>
            </a:r>
            <a:r>
              <a:rPr altLang="en-US" b="0" sz="4200" lang="en-US">
                <a:solidFill>
                  <a:srgbClr val="000000"/>
                </a:solidFill>
              </a:rPr>
              <a:t>ি</a:t>
            </a:r>
            <a:r>
              <a:rPr altLang="en-US" b="0" sz="4200" lang="en-US">
                <a:solidFill>
                  <a:srgbClr val="000000"/>
                </a:solidFill>
              </a:rPr>
              <a:t>খ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: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৩</a:t>
            </a:r>
            <a:r>
              <a:rPr altLang="en-US" b="0" sz="4200" lang="en-US">
                <a:solidFill>
                  <a:srgbClr val="000000"/>
                </a:solidFill>
              </a:rPr>
              <a:t>/</a:t>
            </a:r>
            <a:r>
              <a:rPr altLang="en-US" b="0" sz="4200" lang="en-US">
                <a:solidFill>
                  <a:srgbClr val="000000"/>
                </a:solidFill>
              </a:rPr>
              <a:t>৯</a:t>
            </a:r>
            <a:r>
              <a:rPr altLang="en-US" b="0" sz="4200" lang="en-US">
                <a:solidFill>
                  <a:srgbClr val="000000"/>
                </a:solidFill>
              </a:rPr>
              <a:t>/</a:t>
            </a:r>
            <a:r>
              <a:rPr altLang="en-US" b="0" sz="4200" lang="en-US">
                <a:solidFill>
                  <a:srgbClr val="000000"/>
                </a:solidFill>
              </a:rPr>
              <a:t>২</a:t>
            </a:r>
            <a:r>
              <a:rPr altLang="en-US" b="0" sz="4200" lang="en-US">
                <a:solidFill>
                  <a:srgbClr val="000000"/>
                </a:solidFill>
              </a:rPr>
              <a:t>০</a:t>
            </a:r>
            <a:r>
              <a:rPr altLang="en-US" b="0" sz="4200" lang="en-US">
                <a:solidFill>
                  <a:srgbClr val="000000"/>
                </a:solidFill>
              </a:rPr>
              <a:t>২</a:t>
            </a:r>
            <a:r>
              <a:rPr altLang="en-US" b="0" sz="4200" lang="en-US">
                <a:solidFill>
                  <a:srgbClr val="000000"/>
                </a:solidFill>
              </a:rPr>
              <a:t>১</a:t>
            </a:r>
            <a:endParaRPr altLang="en-US" b="0" sz="4200" lang="zh-CN">
              <a:solidFill>
                <a:srgbClr val="000000"/>
              </a:solidFill>
            </a:endParaRPr>
          </a:p>
        </p:txBody>
      </p:sp>
      <p:sp>
        <p:nvSpPr>
          <p:cNvPr id="1048598" name=""/>
          <p:cNvSpPr/>
          <p:nvPr/>
        </p:nvSpPr>
        <p:spPr>
          <a:xfrm>
            <a:off x="1378788" y="146391"/>
            <a:ext cx="6386422" cy="1730480"/>
          </a:xfrm>
          <a:prstGeom prst="roundRect"/>
          <a:solidFill>
            <a:srgbClr val="FFFFFF"/>
          </a:solidFill>
          <a:ln w="50800">
            <a:solidFill>
              <a:srgbClr val="D04617"/>
            </a:solidFill>
          </a:ln>
        </p:spPr>
        <p:txBody>
          <a:bodyPr anchor="ctr"/>
          <a:p>
            <a:pPr algn="ctr"/>
            <a:r>
              <a:rPr b="1" sz="6000" lang="en-US">
                <a:solidFill>
                  <a:srgbClr val="0000FF"/>
                </a:solidFill>
              </a:rPr>
              <a:t>শ</a:t>
            </a:r>
            <a:r>
              <a:rPr b="1" sz="6000" lang="en-US">
                <a:solidFill>
                  <a:srgbClr val="0000FF"/>
                </a:solidFill>
              </a:rPr>
              <a:t>্</a:t>
            </a:r>
            <a:r>
              <a:rPr b="1" sz="6000" lang="en-US">
                <a:solidFill>
                  <a:srgbClr val="0000FF"/>
                </a:solidFill>
              </a:rPr>
              <a:t>র</a:t>
            </a:r>
            <a:r>
              <a:rPr b="1" sz="6000" lang="en-US">
                <a:solidFill>
                  <a:srgbClr val="0000FF"/>
                </a:solidFill>
              </a:rPr>
              <a:t>ে</a:t>
            </a:r>
            <a:r>
              <a:rPr b="1" sz="6000" lang="en-US">
                <a:solidFill>
                  <a:srgbClr val="0000FF"/>
                </a:solidFill>
              </a:rPr>
              <a:t>ণ</a:t>
            </a:r>
            <a:r>
              <a:rPr b="1" sz="6000" lang="en-US">
                <a:solidFill>
                  <a:srgbClr val="0000FF"/>
                </a:solidFill>
              </a:rPr>
              <a:t>ি</a:t>
            </a:r>
            <a:r>
              <a:rPr b="1" sz="6000" lang="en-US">
                <a:solidFill>
                  <a:srgbClr val="0000FF"/>
                </a:solidFill>
              </a:rPr>
              <a:t> </a:t>
            </a:r>
            <a:r>
              <a:rPr b="1" sz="6000" lang="en-US">
                <a:solidFill>
                  <a:srgbClr val="0000FF"/>
                </a:solidFill>
              </a:rPr>
              <a:t>প</a:t>
            </a:r>
            <a:r>
              <a:rPr b="1" sz="6000" lang="en-US">
                <a:solidFill>
                  <a:srgbClr val="0000FF"/>
                </a:solidFill>
              </a:rPr>
              <a:t>র</a:t>
            </a:r>
            <a:r>
              <a:rPr b="1" sz="6000" lang="en-US">
                <a:solidFill>
                  <a:srgbClr val="0000FF"/>
                </a:solidFill>
              </a:rPr>
              <a:t>ি</a:t>
            </a:r>
            <a:r>
              <a:rPr b="1" sz="6000" lang="en-US">
                <a:solidFill>
                  <a:srgbClr val="0000FF"/>
                </a:solidFill>
              </a:rPr>
              <a:t>চ</a:t>
            </a:r>
            <a:r>
              <a:rPr b="1" sz="6000" lang="en-US">
                <a:solidFill>
                  <a:srgbClr val="0000FF"/>
                </a:solidFill>
              </a:rPr>
              <a:t>িতি</a:t>
            </a:r>
            <a:endParaRPr b="1" sz="60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mph" presetID="1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dur="500" fill="hold" id="10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 txBox="1"/>
          <p:nvPr/>
        </p:nvSpPr>
        <p:spPr>
          <a:xfrm>
            <a:off x="1895423" y="453904"/>
            <a:ext cx="5681916" cy="866140"/>
          </a:xfrm>
          <a:prstGeom prst="rect"/>
          <a:solidFill>
            <a:srgbClr val="330066"/>
          </a:solidFill>
          <a:ln w="50800">
            <a:solidFill>
              <a:srgbClr val="D04617"/>
            </a:solidFill>
            <a:prstDash val="dash"/>
          </a:ln>
        </p:spPr>
        <p:txBody>
          <a:bodyPr rtlCol="0" wrap="square">
            <a:spAutoFit/>
          </a:bodyPr>
          <a:p>
            <a:r>
              <a:rPr b="1" sz="5200" lang="en-US">
                <a:solidFill>
                  <a:srgbClr val="FFFFFF"/>
                </a:solidFill>
              </a:rPr>
              <a:t>ছবি</a:t>
            </a:r>
            <a:r>
              <a:rPr b="1" sz="5200" lang="en-US">
                <a:solidFill>
                  <a:srgbClr val="FFFFFF"/>
                </a:solidFill>
              </a:rPr>
              <a:t> দেখে</a:t>
            </a:r>
            <a:r>
              <a:rPr b="1" sz="5200" lang="en-US">
                <a:solidFill>
                  <a:srgbClr val="FFFFFF"/>
                </a:solidFill>
              </a:rPr>
              <a:t> চিন্তা</a:t>
            </a:r>
            <a:r>
              <a:rPr b="1" sz="5200" lang="en-US">
                <a:solidFill>
                  <a:srgbClr val="FFFFFF"/>
                </a:solidFill>
              </a:rPr>
              <a:t> করো</a:t>
            </a:r>
            <a:endParaRPr b="1" sz="5200" lang="en-US">
              <a:solidFill>
                <a:srgbClr val="FFFFFF"/>
              </a:solidFill>
            </a:endParaRPr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0494" y="1982312"/>
            <a:ext cx="3467818" cy="1938560"/>
          </a:xfrm>
          <a:prstGeom prst="rect"/>
        </p:spPr>
      </p:pic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4254567" y="1982312"/>
            <a:ext cx="3634366" cy="2006195"/>
          </a:xfrm>
          <a:prstGeom prst="rect"/>
        </p:spPr>
      </p:pic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632039" y="4245058"/>
            <a:ext cx="3245055" cy="1999473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extLst>
          <p:ext uri="http://mobile.wps.com/transition/2016/1">
            <p:transition val="wps_appear_l_1000"/>
          </p:ext>
        </p:extLst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Speech Bubble: Oval 1048589"/>
          <p:cNvSpPr/>
          <p:nvPr/>
        </p:nvSpPr>
        <p:spPr>
          <a:xfrm>
            <a:off x="2556295" y="243835"/>
            <a:ext cx="4031411" cy="2133600"/>
          </a:xfrm>
          <a:prstGeom prst="wedgeEllipseCallout"/>
          <a:solidFill>
            <a:srgbClr val="FFFFFF"/>
          </a:solidFill>
          <a:ln w="50800">
            <a:solidFill>
              <a:srgbClr val="D04617"/>
            </a:solidFill>
            <a:prstDash val="sysDash"/>
          </a:ln>
        </p:spPr>
        <p:txBody>
          <a:bodyPr anchor="ctr"/>
          <a:p>
            <a:pPr algn="ctr"/>
            <a:r>
              <a:rPr b="1" sz="5100" lang="en-US">
                <a:solidFill>
                  <a:srgbClr val="330066"/>
                </a:solidFill>
              </a:rPr>
              <a:t>আজকের</a:t>
            </a:r>
            <a:endParaRPr b="1" sz="5100" lang="en-US">
              <a:solidFill>
                <a:srgbClr val="330066"/>
              </a:solidFill>
            </a:endParaRPr>
          </a:p>
          <a:p>
            <a:pPr algn="ctr"/>
            <a:r>
              <a:rPr b="1" sz="5100" lang="en-US">
                <a:solidFill>
                  <a:srgbClr val="330066"/>
                </a:solidFill>
              </a:rPr>
              <a:t>পাঠ</a:t>
            </a:r>
            <a:endParaRPr b="1" sz="5100" lang="en-US">
              <a:solidFill>
                <a:srgbClr val="330066"/>
              </a:solidFill>
            </a:endParaRPr>
          </a:p>
        </p:txBody>
      </p:sp>
      <p:sp>
        <p:nvSpPr>
          <p:cNvPr id="1048601" name="Speech Bubble: Rectangle with Corners Rounded 1048590"/>
          <p:cNvSpPr/>
          <p:nvPr/>
        </p:nvSpPr>
        <p:spPr>
          <a:xfrm>
            <a:off x="297772" y="2900482"/>
            <a:ext cx="8030003" cy="2133600"/>
          </a:xfrm>
          <a:prstGeom prst="wedgeRoundRectCallout"/>
          <a:solidFill>
            <a:srgbClr val="FFFFFF"/>
          </a:solidFill>
          <a:ln w="50800">
            <a:solidFill>
              <a:srgbClr val="02A5E3"/>
            </a:solidFill>
            <a:prstDash val="dash"/>
          </a:ln>
        </p:spPr>
        <p:txBody>
          <a:bodyPr anchor="ctr"/>
          <a:p>
            <a:pPr algn="ctr"/>
            <a:r>
              <a:rPr altLang="en-US" b="0" sz="7100" lang="zh-CN">
                <a:solidFill>
                  <a:srgbClr val="0000FF"/>
                </a:solidFill>
              </a:rPr>
              <a:t>যাকাতের</a:t>
            </a:r>
            <a:r>
              <a:rPr altLang="en-US" b="0" sz="7100" lang="en-US">
                <a:solidFill>
                  <a:srgbClr val="0000FF"/>
                </a:solidFill>
              </a:rPr>
              <a:t> পরিচয়</a:t>
            </a:r>
            <a:r>
              <a:rPr altLang="en-US" b="0" sz="7100" lang="en-US">
                <a:solidFill>
                  <a:srgbClr val="0000FF"/>
                </a:solidFill>
              </a:rPr>
              <a:t> ও ফজিলত</a:t>
            </a:r>
            <a:endParaRPr altLang="en-US" b="1" sz="7100" 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4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 animBg="1"/>
      <p:bldP spid="10486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Rectangle: Rounded Corners 1048588"/>
          <p:cNvSpPr/>
          <p:nvPr/>
        </p:nvSpPr>
        <p:spPr>
          <a:xfrm rot="21600000">
            <a:off x="1102756" y="1879740"/>
            <a:ext cx="7576845" cy="4649118"/>
          </a:xfrm>
          <a:prstGeom prst="roundRect"/>
          <a:solidFill>
            <a:srgbClr val="FFE5E5"/>
          </a:solidFill>
          <a:ln w="50800">
            <a:solidFill>
              <a:srgbClr val="D04617"/>
            </a:solidFill>
            <a:prstDash val="dash"/>
          </a:ln>
        </p:spPr>
        <p:txBody>
          <a:bodyPr anchor="ctr"/>
          <a:p>
            <a:pPr algn="l"/>
            <a:endParaRPr b="1" sz="3200" lang="en-US">
              <a:solidFill>
                <a:srgbClr val="000000"/>
              </a:solidFill>
            </a:endParaRPr>
          </a:p>
          <a:p>
            <a:pPr algn="l"/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পাঠ শেষে শিক্ষার্থীর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-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১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 যাকাতের</a:t>
            </a:r>
            <a:r>
              <a:rPr b="1" sz="3200" lang="en-US">
                <a:solidFill>
                  <a:srgbClr val="000000"/>
                </a:solidFill>
              </a:rPr>
              <a:t> সংজ্ঞা</a:t>
            </a:r>
            <a:r>
              <a:rPr b="1" sz="3200" lang="en-US">
                <a:solidFill>
                  <a:srgbClr val="000000"/>
                </a:solidFill>
              </a:rPr>
              <a:t> বলতে</a:t>
            </a:r>
            <a:r>
              <a:rPr b="1" sz="3200" lang="en-US">
                <a:solidFill>
                  <a:srgbClr val="000000"/>
                </a:solidFill>
              </a:rPr>
              <a:t> পারবে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২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যাকাতের</a:t>
            </a:r>
            <a:r>
              <a:rPr b="1" sz="3200" lang="en-US">
                <a:solidFill>
                  <a:srgbClr val="000000"/>
                </a:solidFill>
              </a:rPr>
              <a:t> ফজিলত</a:t>
            </a:r>
            <a:r>
              <a:rPr b="1" sz="3200" lang="en-US">
                <a:solidFill>
                  <a:srgbClr val="000000"/>
                </a:solidFill>
              </a:rPr>
              <a:t> বর্ণনা</a:t>
            </a:r>
            <a:r>
              <a:rPr b="1" sz="3200" lang="en-US">
                <a:solidFill>
                  <a:srgbClr val="000000"/>
                </a:solidFill>
              </a:rPr>
              <a:t> করতে</a:t>
            </a:r>
            <a:r>
              <a:rPr b="1" sz="3200" lang="en-US">
                <a:solidFill>
                  <a:srgbClr val="000000"/>
                </a:solidFill>
              </a:rPr>
              <a:t> পারবে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৩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যাকাতের</a:t>
            </a:r>
            <a:r>
              <a:rPr b="1" sz="3200" lang="en-US">
                <a:solidFill>
                  <a:srgbClr val="000000"/>
                </a:solidFill>
              </a:rPr>
              <a:t> প্রকার বলতে</a:t>
            </a:r>
            <a:r>
              <a:rPr b="1" sz="3200" lang="en-US">
                <a:solidFill>
                  <a:srgbClr val="000000"/>
                </a:solidFill>
              </a:rPr>
              <a:t> পারবে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৪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যাকাত</a:t>
            </a:r>
            <a:r>
              <a:rPr b="1" sz="3200" lang="en-US">
                <a:solidFill>
                  <a:srgbClr val="000000"/>
                </a:solidFill>
              </a:rPr>
              <a:t> ব্যয়ের</a:t>
            </a:r>
            <a:r>
              <a:rPr b="1" sz="3200" lang="en-US">
                <a:solidFill>
                  <a:srgbClr val="000000"/>
                </a:solidFill>
              </a:rPr>
              <a:t> খাতসমূহ</a:t>
            </a:r>
            <a:r>
              <a:rPr b="1" sz="3200" lang="en-US">
                <a:solidFill>
                  <a:srgbClr val="000000"/>
                </a:solidFill>
              </a:rPr>
              <a:t> বলতে</a:t>
            </a:r>
            <a:r>
              <a:rPr b="1" sz="3200" lang="en-US">
                <a:solidFill>
                  <a:srgbClr val="000000"/>
                </a:solidFill>
              </a:rPr>
              <a:t> পারবে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 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endParaRPr b="1" sz="3200" lang="en-US">
              <a:solidFill>
                <a:srgbClr val="000000"/>
              </a:solidFill>
            </a:endParaRPr>
          </a:p>
          <a:p>
            <a:pPr algn="ctr"/>
            <a:endParaRPr b="1" sz="3200" lang="en-US">
              <a:solidFill>
                <a:srgbClr val="000000"/>
              </a:solidFill>
            </a:endParaRPr>
          </a:p>
        </p:txBody>
      </p:sp>
      <p:sp>
        <p:nvSpPr>
          <p:cNvPr id="1048603" name=""/>
          <p:cNvSpPr/>
          <p:nvPr/>
        </p:nvSpPr>
        <p:spPr>
          <a:xfrm>
            <a:off x="2280306" y="189190"/>
            <a:ext cx="4583388" cy="1479033"/>
          </a:xfrm>
          <a:prstGeom prst="hexagon"/>
          <a:solidFill>
            <a:srgbClr val="000000"/>
          </a:solidFill>
          <a:ln w="38100">
            <a:solidFill>
              <a:srgbClr val="02A5E3"/>
            </a:solidFill>
            <a:prstDash val="dash"/>
          </a:ln>
        </p:spPr>
        <p:txBody>
          <a:bodyPr anchor="ctr"/>
          <a:p>
            <a:pPr algn="ctr"/>
            <a:r>
              <a:rPr b="1" sz="6500" lang="en-US">
                <a:solidFill>
                  <a:srgbClr val="FFFFFF"/>
                </a:solidFill>
              </a:rPr>
              <a:t>শ</a:t>
            </a:r>
            <a:r>
              <a:rPr b="1" sz="6500" lang="en-US">
                <a:solidFill>
                  <a:srgbClr val="FFFFFF"/>
                </a:solidFill>
              </a:rPr>
              <a:t>ি</a:t>
            </a:r>
            <a:r>
              <a:rPr b="1" sz="6500" lang="en-US">
                <a:solidFill>
                  <a:srgbClr val="FFFFFF"/>
                </a:solidFill>
              </a:rPr>
              <a:t>খ</a:t>
            </a:r>
            <a:r>
              <a:rPr b="1" sz="6500" lang="en-US">
                <a:solidFill>
                  <a:srgbClr val="FFFFFF"/>
                </a:solidFill>
              </a:rPr>
              <a:t>ন</a:t>
            </a:r>
            <a:r>
              <a:rPr b="1" sz="6500" lang="en-US">
                <a:solidFill>
                  <a:srgbClr val="FFFFFF"/>
                </a:solidFill>
              </a:rPr>
              <a:t> ফল</a:t>
            </a:r>
            <a:endParaRPr b="1" sz="6500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mph" presetID="1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dur="500" fill="hold" id="10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585"/>
          <p:cNvSpPr>
            <a:spLocks noGrp="1"/>
          </p:cNvSpPr>
          <p:nvPr>
            <p:ph type="ctrTitle"/>
          </p:nvPr>
        </p:nvSpPr>
        <p:spPr>
          <a:xfrm>
            <a:off x="163901" y="0"/>
            <a:ext cx="8358996" cy="1190639"/>
          </a:xfrm>
          <a:solidFill>
            <a:srgbClr val="000000"/>
          </a:solidFill>
        </p:spPr>
        <p:txBody>
          <a:bodyPr>
            <a:normAutofit/>
          </a:bodyPr>
          <a:p>
            <a:r>
              <a:rPr altLang="en-US" lang="en-US">
                <a:solidFill>
                  <a:srgbClr val="FFFFFF"/>
                </a:solidFill>
              </a:rPr>
              <a:t>যাকাতের</a:t>
            </a:r>
            <a:r>
              <a:rPr altLang="en-US" lang="en-US">
                <a:solidFill>
                  <a:srgbClr val="FFFFFF"/>
                </a:solidFill>
              </a:rPr>
              <a:t> সংজ্ঞা</a:t>
            </a: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1048605" name="Subtitle 1048586"/>
          <p:cNvSpPr>
            <a:spLocks noGrp="1"/>
          </p:cNvSpPr>
          <p:nvPr>
            <p:ph type="subTitle" idx="1"/>
          </p:nvPr>
        </p:nvSpPr>
        <p:spPr>
          <a:xfrm>
            <a:off x="228600" y="1711763"/>
            <a:ext cx="8686800" cy="4083911"/>
          </a:xfrm>
          <a:ln w="50800">
            <a:solidFill>
              <a:srgbClr val="02A5E3"/>
            </a:solidFill>
            <a:prstDash val="dash"/>
          </a:ln>
        </p:spPr>
        <p:txBody>
          <a:bodyPr>
            <a:normAutofit fontScale="87805" lnSpcReduction="20000"/>
          </a:bodyPr>
          <a:p>
            <a:pPr algn="l"/>
            <a:r>
              <a:rPr b="1" sz="4100" lang="en-US">
                <a:solidFill>
                  <a:srgbClr val="0000FF"/>
                </a:solidFill>
              </a:rPr>
              <a:t>থাকত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الزلمة </a:t>
            </a:r>
            <a:r>
              <a:rPr b="1" sz="4100" lang="en-US">
                <a:solidFill>
                  <a:srgbClr val="0000FF"/>
                </a:solidFill>
              </a:rPr>
              <a:t>শব্দটি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ب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ب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ت</a:t>
            </a:r>
            <a:r>
              <a:rPr b="1" sz="4100" lang="en-US">
                <a:solidFill>
                  <a:srgbClr val="0000FF"/>
                </a:solidFill>
              </a:rPr>
              <a:t>ف</a:t>
            </a:r>
            <a:r>
              <a:rPr b="1" sz="4100" lang="en-US">
                <a:solidFill>
                  <a:srgbClr val="0000FF"/>
                </a:solidFill>
              </a:rPr>
              <a:t>ع</a:t>
            </a:r>
            <a:r>
              <a:rPr b="1" sz="4100" lang="en-US">
                <a:solidFill>
                  <a:srgbClr val="0000FF"/>
                </a:solidFill>
              </a:rPr>
              <a:t>ي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এর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ম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স</a:t>
            </a:r>
            <a:r>
              <a:rPr b="1" sz="4100" lang="en-US">
                <a:solidFill>
                  <a:srgbClr val="0000FF"/>
                </a:solidFill>
              </a:rPr>
              <a:t>দ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r>
              <a:rPr b="1" sz="4100" lang="en-US">
                <a:solidFill>
                  <a:srgbClr val="0000FF"/>
                </a:solidFill>
              </a:rPr>
              <a:t> এর</a:t>
            </a:r>
            <a:r>
              <a:rPr b="1" sz="4100" lang="en-US">
                <a:solidFill>
                  <a:srgbClr val="0000FF"/>
                </a:solidFill>
              </a:rPr>
              <a:t> আভিধানিক</a:t>
            </a:r>
            <a:r>
              <a:rPr b="1" sz="4100" lang="en-US">
                <a:solidFill>
                  <a:srgbClr val="0000FF"/>
                </a:solidFill>
              </a:rPr>
              <a:t> অর্থ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ক্রমবৃদ্ধি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,</a:t>
            </a:r>
            <a:r>
              <a:rPr b="1" sz="4100" lang="en-US">
                <a:solidFill>
                  <a:srgbClr val="0000FF"/>
                </a:solidFill>
              </a:rPr>
              <a:t>পবিত্রতা</a:t>
            </a:r>
            <a:r>
              <a:rPr b="1" sz="4100" lang="en-US">
                <a:solidFill>
                  <a:srgbClr val="0000FF"/>
                </a:solidFill>
              </a:rPr>
              <a:t> লাভ</a:t>
            </a:r>
            <a:r>
              <a:rPr b="1" sz="4100" lang="en-US">
                <a:solidFill>
                  <a:srgbClr val="0000FF"/>
                </a:solidFill>
              </a:rPr>
              <a:t> করা</a:t>
            </a:r>
            <a:r>
              <a:rPr b="1" sz="4100" lang="en-US">
                <a:solidFill>
                  <a:srgbClr val="0000FF"/>
                </a:solidFill>
              </a:rPr>
              <a:t>,</a:t>
            </a:r>
            <a:r>
              <a:rPr b="1" sz="4100" lang="en-US">
                <a:solidFill>
                  <a:srgbClr val="0000FF"/>
                </a:solidFill>
              </a:rPr>
              <a:t> আধিক্য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,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পরিশুদ্ধি</a:t>
            </a:r>
            <a:r>
              <a:rPr b="1" sz="4100" lang="en-US">
                <a:solidFill>
                  <a:srgbClr val="0000FF"/>
                </a:solidFill>
              </a:rPr>
              <a:t>,</a:t>
            </a:r>
            <a:r>
              <a:rPr b="1" sz="4100" lang="en-US">
                <a:solidFill>
                  <a:srgbClr val="0000FF"/>
                </a:solidFill>
              </a:rPr>
              <a:t> পূর্ণতা</a:t>
            </a:r>
            <a:r>
              <a:rPr b="1" sz="4100" lang="en-US">
                <a:solidFill>
                  <a:srgbClr val="0000FF"/>
                </a:solidFill>
              </a:rPr>
              <a:t> লাভ</a:t>
            </a:r>
            <a:r>
              <a:rPr b="1" sz="4100" lang="en-US">
                <a:solidFill>
                  <a:srgbClr val="0000FF"/>
                </a:solidFill>
              </a:rPr>
              <a:t> করা</a:t>
            </a:r>
            <a:r>
              <a:rPr b="1" sz="4100" lang="en-US">
                <a:solidFill>
                  <a:srgbClr val="0000FF"/>
                </a:solidFill>
              </a:rPr>
              <a:t> ইত্যাদি</a:t>
            </a:r>
            <a:endParaRPr b="1" sz="4100" lang="en-US">
              <a:solidFill>
                <a:srgbClr val="0000FF"/>
              </a:solidFill>
            </a:endParaRPr>
          </a:p>
          <a:p>
            <a:pPr algn="l"/>
            <a:r>
              <a:rPr b="1" sz="4100" lang="en-US">
                <a:solidFill>
                  <a:srgbClr val="0000FF"/>
                </a:solidFill>
              </a:rPr>
              <a:t>পরিভাষায়</a:t>
            </a:r>
            <a:r>
              <a:rPr b="1" sz="4100" lang="en-US">
                <a:solidFill>
                  <a:srgbClr val="0000FF"/>
                </a:solidFill>
              </a:rPr>
              <a:t> নিসাব পরিমাণ</a:t>
            </a:r>
            <a:r>
              <a:rPr b="1" sz="4100" lang="en-US">
                <a:solidFill>
                  <a:srgbClr val="0000FF"/>
                </a:solidFill>
              </a:rPr>
              <a:t> সম্পদের মালিক</a:t>
            </a:r>
            <a:r>
              <a:rPr b="1" sz="4100" lang="en-US">
                <a:solidFill>
                  <a:srgbClr val="0000FF"/>
                </a:solidFill>
              </a:rPr>
              <a:t> কর্তৃক</a:t>
            </a:r>
            <a:r>
              <a:rPr b="1" sz="4100" lang="en-US">
                <a:solidFill>
                  <a:srgbClr val="0000FF"/>
                </a:solidFill>
              </a:rPr>
              <a:t> বছর</a:t>
            </a:r>
            <a:r>
              <a:rPr b="1" sz="4100" lang="en-US">
                <a:solidFill>
                  <a:srgbClr val="0000FF"/>
                </a:solidFill>
              </a:rPr>
              <a:t> শেষে</a:t>
            </a:r>
            <a:r>
              <a:rPr b="1" sz="4100" lang="en-US">
                <a:solidFill>
                  <a:srgbClr val="0000FF"/>
                </a:solidFill>
              </a:rPr>
              <a:t> তার</a:t>
            </a:r>
            <a:r>
              <a:rPr b="1" sz="4100" lang="en-US">
                <a:solidFill>
                  <a:srgbClr val="0000FF"/>
                </a:solidFill>
              </a:rPr>
              <a:t> সম্পদের</a:t>
            </a:r>
            <a:r>
              <a:rPr b="1" sz="4100" lang="en-US">
                <a:solidFill>
                  <a:srgbClr val="0000FF"/>
                </a:solidFill>
              </a:rPr>
              <a:t> একটি</a:t>
            </a:r>
            <a:r>
              <a:rPr b="1" sz="4100" lang="en-US">
                <a:solidFill>
                  <a:srgbClr val="0000FF"/>
                </a:solidFill>
              </a:rPr>
              <a:t> নির্দিষ্ট</a:t>
            </a:r>
            <a:r>
              <a:rPr b="1" sz="4100" lang="en-US">
                <a:solidFill>
                  <a:srgbClr val="0000FF"/>
                </a:solidFill>
              </a:rPr>
              <a:t> অংশ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(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২</a:t>
            </a:r>
            <a:r>
              <a:rPr b="1" sz="4100" lang="en-US">
                <a:solidFill>
                  <a:srgbClr val="0000FF"/>
                </a:solidFill>
              </a:rPr>
              <a:t>.</a:t>
            </a:r>
            <a:r>
              <a:rPr b="1" sz="4100" lang="en-US">
                <a:solidFill>
                  <a:srgbClr val="0000FF"/>
                </a:solidFill>
              </a:rPr>
              <a:t>৫</a:t>
            </a:r>
            <a:r>
              <a:rPr b="1" sz="4100" lang="en-US">
                <a:solidFill>
                  <a:srgbClr val="0000FF"/>
                </a:solidFill>
              </a:rPr>
              <a:t>%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)</a:t>
            </a:r>
            <a:r>
              <a:rPr b="1" sz="4100" lang="en-US">
                <a:solidFill>
                  <a:srgbClr val="0000FF"/>
                </a:solidFill>
              </a:rPr>
              <a:t>যাকাতের</a:t>
            </a:r>
            <a:r>
              <a:rPr b="1" sz="4100" lang="en-US">
                <a:solidFill>
                  <a:srgbClr val="0000FF"/>
                </a:solidFill>
              </a:rPr>
              <a:t> হকদার</a:t>
            </a:r>
            <a:r>
              <a:rPr b="1" sz="4100" lang="en-US">
                <a:solidFill>
                  <a:srgbClr val="0000FF"/>
                </a:solidFill>
              </a:rPr>
              <a:t>কে প্র</a:t>
            </a:r>
            <a:r>
              <a:rPr b="1" sz="4100" lang="en-US">
                <a:solidFill>
                  <a:srgbClr val="0000FF"/>
                </a:solidFill>
              </a:rPr>
              <a:t>দ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ন করা</a:t>
            </a:r>
            <a:r>
              <a:rPr b="1" sz="4100" lang="en-US">
                <a:solidFill>
                  <a:srgbClr val="0000FF"/>
                </a:solidFill>
              </a:rPr>
              <a:t> কে</a:t>
            </a:r>
            <a:r>
              <a:rPr b="1" sz="4100" lang="en-US">
                <a:solidFill>
                  <a:srgbClr val="0000FF"/>
                </a:solidFill>
              </a:rPr>
              <a:t> যাকাত বলে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endParaRPr b="1" sz="41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9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dur="500" id="15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  <p:bldP spid="104860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048656"/>
          <p:cNvSpPr>
            <a:spLocks noGrp="1"/>
          </p:cNvSpPr>
          <p:nvPr>
            <p:ph type="ctrTitle"/>
          </p:nvPr>
        </p:nvSpPr>
        <p:spPr>
          <a:xfrm rot="44377">
            <a:off x="181155" y="2022126"/>
            <a:ext cx="8781691" cy="4907844"/>
          </a:xfrm>
          <a:solidFill>
            <a:srgbClr val="02A5E3"/>
          </a:solidFill>
          <a:ln>
            <a:solidFill>
              <a:srgbClr val="000000"/>
            </a:solidFill>
            <a:prstDash val="dash"/>
          </a:ln>
        </p:spPr>
        <p:txBody>
          <a:bodyPr>
            <a:noAutofit/>
          </a:bodyPr>
          <a:p>
            <a:pPr algn="l"/>
            <a:r>
              <a:rPr altLang="en-US" b="1" sz="3500" lang="en-US">
                <a:solidFill>
                  <a:srgbClr val="FFFFFF"/>
                </a:solidFill>
              </a:rPr>
              <a:t>যাকাত</a:t>
            </a:r>
            <a:r>
              <a:rPr altLang="en-US" b="1" sz="3500" lang="en-US">
                <a:solidFill>
                  <a:srgbClr val="FFFFFF"/>
                </a:solidFill>
              </a:rPr>
              <a:t> ইসলামের</a:t>
            </a:r>
            <a:r>
              <a:rPr altLang="en-US" b="1" sz="3500" lang="en-US">
                <a:solidFill>
                  <a:srgbClr val="FFFFFF"/>
                </a:solidFill>
              </a:rPr>
              <a:t> পঞ্চস্ত</a:t>
            </a:r>
            <a:r>
              <a:rPr altLang="en-US" b="1" sz="3500" lang="en-US">
                <a:solidFill>
                  <a:srgbClr val="FFFFFF"/>
                </a:solidFill>
              </a:rPr>
              <a:t>ম</a:t>
            </a:r>
            <a:r>
              <a:rPr altLang="en-US" b="1" sz="3500" lang="en-US">
                <a:solidFill>
                  <a:srgbClr val="FFFFFF"/>
                </a:solidFill>
              </a:rPr>
              <a:t>্</a:t>
            </a:r>
            <a:r>
              <a:rPr altLang="en-US" b="1" sz="3500" lang="en-US">
                <a:solidFill>
                  <a:srgbClr val="FFFFFF"/>
                </a:solidFill>
              </a:rPr>
              <a:t>ভ</a:t>
            </a:r>
            <a:r>
              <a:rPr altLang="en-US" b="1" sz="3500" lang="en-US">
                <a:solidFill>
                  <a:srgbClr val="FFFFFF"/>
                </a:solidFill>
              </a:rPr>
              <a:t>ে</a:t>
            </a:r>
            <a:r>
              <a:rPr altLang="en-US" b="1" sz="3500" lang="en-US">
                <a:solidFill>
                  <a:srgbClr val="FFFFFF"/>
                </a:solidFill>
              </a:rPr>
              <a:t>র</a:t>
            </a:r>
            <a:r>
              <a:rPr altLang="en-US" b="1" sz="3500" lang="en-US">
                <a:solidFill>
                  <a:srgbClr val="FFFFFF"/>
                </a:solidFill>
              </a:rPr>
              <a:t> একটি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এবং</a:t>
            </a:r>
            <a:r>
              <a:rPr altLang="en-US" b="1" sz="3500" lang="en-US">
                <a:solidFill>
                  <a:srgbClr val="FFFFFF"/>
                </a:solidFill>
              </a:rPr>
              <a:t> অবশ্যপালনীয়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ফ</a:t>
            </a:r>
            <a:r>
              <a:rPr altLang="en-US" b="1" sz="3500" lang="en-US">
                <a:solidFill>
                  <a:srgbClr val="FFFFFF"/>
                </a:solidFill>
              </a:rPr>
              <a:t>র</a:t>
            </a:r>
            <a:r>
              <a:rPr altLang="en-US" b="1" sz="3500" lang="en-US">
                <a:solidFill>
                  <a:srgbClr val="FFFFFF"/>
                </a:solidFill>
              </a:rPr>
              <a:t>জ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এ</a:t>
            </a:r>
            <a:r>
              <a:rPr altLang="en-US" b="1" sz="3500" lang="en-US">
                <a:solidFill>
                  <a:srgbClr val="FFFFFF"/>
                </a:solidFill>
              </a:rPr>
              <a:t>ক</a:t>
            </a:r>
            <a:r>
              <a:rPr altLang="en-US" b="1" sz="3500" lang="en-US">
                <a:solidFill>
                  <a:srgbClr val="FFFFFF"/>
                </a:solidFill>
              </a:rPr>
              <a:t>ট</a:t>
            </a:r>
            <a:r>
              <a:rPr altLang="en-US" b="1" sz="3500" lang="en-US">
                <a:solidFill>
                  <a:srgbClr val="FFFFFF"/>
                </a:solidFill>
              </a:rPr>
              <a:t>ি</a:t>
            </a:r>
            <a:r>
              <a:rPr altLang="en-US" b="1" sz="3500" lang="en-US">
                <a:solidFill>
                  <a:srgbClr val="FFFFFF"/>
                </a:solidFill>
              </a:rPr>
              <a:t> ইবাদত</a:t>
            </a:r>
            <a:r>
              <a:rPr altLang="en-US" b="1" sz="3500" lang="en-US">
                <a:solidFill>
                  <a:srgbClr val="FFFFFF"/>
                </a:solidFill>
              </a:rPr>
              <a:t>।</a:t>
            </a:r>
            <a:r>
              <a:rPr altLang="en-US" b="1" sz="3500" lang="en-US">
                <a:solidFill>
                  <a:srgbClr val="FFFFFF"/>
                </a:solidFill>
              </a:rPr>
              <a:t> কোরআন মজীদে যাকাত </a:t>
            </a:r>
            <a:r>
              <a:rPr altLang="en-US" b="1" sz="3500" lang="en-US">
                <a:solidFill>
                  <a:srgbClr val="FFFFFF"/>
                </a:solidFill>
              </a:rPr>
              <a:t>শ</a:t>
            </a:r>
            <a:r>
              <a:rPr altLang="en-US" b="1" sz="3500" lang="en-US">
                <a:solidFill>
                  <a:srgbClr val="FFFFFF"/>
                </a:solidFill>
              </a:rPr>
              <a:t>ব</a:t>
            </a:r>
            <a:r>
              <a:rPr altLang="en-US" b="1" sz="3500" lang="en-US">
                <a:solidFill>
                  <a:srgbClr val="FFFFFF"/>
                </a:solidFill>
              </a:rPr>
              <a:t>্</a:t>
            </a:r>
            <a:r>
              <a:rPr altLang="en-US" b="1" sz="3500" lang="en-US">
                <a:solidFill>
                  <a:srgbClr val="FFFFFF"/>
                </a:solidFill>
              </a:rPr>
              <a:t>দ</a:t>
            </a:r>
            <a:r>
              <a:rPr altLang="en-US" b="1" sz="3500" lang="en-US">
                <a:solidFill>
                  <a:srgbClr val="FFFFFF"/>
                </a:solidFill>
              </a:rPr>
              <a:t>ট</a:t>
            </a:r>
            <a:r>
              <a:rPr altLang="en-US" b="1" sz="3500" lang="en-US">
                <a:solidFill>
                  <a:srgbClr val="FFFFFF"/>
                </a:solidFill>
              </a:rPr>
              <a:t>ি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 সরাসরি </a:t>
            </a:r>
            <a:r>
              <a:rPr altLang="en-US" b="1" sz="3500" lang="en-US">
                <a:solidFill>
                  <a:srgbClr val="FFFFFF"/>
                </a:solidFill>
              </a:rPr>
              <a:t>৩</a:t>
            </a:r>
            <a:r>
              <a:rPr altLang="en-US" b="1" sz="3500" lang="en-US">
                <a:solidFill>
                  <a:srgbClr val="FFFFFF"/>
                </a:solidFill>
              </a:rPr>
              <a:t>২</a:t>
            </a:r>
            <a:r>
              <a:rPr altLang="en-US" b="1" sz="3500" lang="en-US">
                <a:solidFill>
                  <a:srgbClr val="FFFFFF"/>
                </a:solidFill>
              </a:rPr>
              <a:t> বার এসেছে</a:t>
            </a:r>
            <a:r>
              <a:rPr altLang="en-US" b="1" sz="3500" lang="en-US">
                <a:solidFill>
                  <a:srgbClr val="FFFFFF"/>
                </a:solidFill>
              </a:rPr>
              <a:t>।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সালাতের</a:t>
            </a:r>
            <a:r>
              <a:rPr altLang="en-US" b="1" sz="3500" lang="en-US">
                <a:solidFill>
                  <a:srgbClr val="FFFFFF"/>
                </a:solidFill>
              </a:rPr>
              <a:t> সাথে</a:t>
            </a:r>
            <a:r>
              <a:rPr altLang="en-US" b="1" sz="3500" lang="en-US">
                <a:solidFill>
                  <a:srgbClr val="FFFFFF"/>
                </a:solidFill>
              </a:rPr>
              <a:t> এসেছে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২</a:t>
            </a:r>
            <a:r>
              <a:rPr altLang="en-US" b="1" sz="3500" lang="en-US">
                <a:solidFill>
                  <a:srgbClr val="FFFFFF"/>
                </a:solidFill>
              </a:rPr>
              <a:t>৬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বার</a:t>
            </a:r>
            <a:r>
              <a:rPr altLang="en-US" b="1" sz="3500" lang="en-US">
                <a:solidFill>
                  <a:srgbClr val="FFFFFF"/>
                </a:solidFill>
              </a:rPr>
              <a:t>।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যাকাত</a:t>
            </a:r>
            <a:r>
              <a:rPr altLang="en-US" b="1" sz="3500" lang="en-US">
                <a:solidFill>
                  <a:srgbClr val="FFFFFF"/>
                </a:solidFill>
              </a:rPr>
              <a:t> আদায়</a:t>
            </a:r>
            <a:r>
              <a:rPr altLang="en-US" b="1" sz="3500" lang="en-US">
                <a:solidFill>
                  <a:srgbClr val="FFFFFF"/>
                </a:solidFill>
              </a:rPr>
              <a:t> করলে</a:t>
            </a:r>
            <a:r>
              <a:rPr altLang="en-US" b="1" sz="3500" lang="en-US">
                <a:solidFill>
                  <a:srgbClr val="FFFFFF"/>
                </a:solidFill>
              </a:rPr>
              <a:t> সম্পদ</a:t>
            </a:r>
            <a:r>
              <a:rPr altLang="en-US" b="1" sz="3500" lang="en-US">
                <a:solidFill>
                  <a:srgbClr val="FFFFFF"/>
                </a:solidFill>
              </a:rPr>
              <a:t> পবিত্র</a:t>
            </a:r>
            <a:r>
              <a:rPr altLang="en-US" b="1" sz="3500" lang="en-US">
                <a:solidFill>
                  <a:srgbClr val="FFFFFF"/>
                </a:solidFill>
              </a:rPr>
              <a:t> হবে</a:t>
            </a:r>
            <a:r>
              <a:rPr altLang="en-US" b="1" sz="3500" lang="en-US">
                <a:solidFill>
                  <a:srgbClr val="FFFFFF"/>
                </a:solidFill>
              </a:rPr>
              <a:t> এবং</a:t>
            </a:r>
            <a:r>
              <a:rPr altLang="en-US" b="1" sz="3500" lang="en-US">
                <a:solidFill>
                  <a:srgbClr val="FFFFFF"/>
                </a:solidFill>
              </a:rPr>
              <a:t> বৃদ্ধি</a:t>
            </a:r>
            <a:r>
              <a:rPr altLang="en-US" b="1" sz="3500" lang="en-US">
                <a:solidFill>
                  <a:srgbClr val="FFFFFF"/>
                </a:solidFill>
              </a:rPr>
              <a:t> পাবে</a:t>
            </a:r>
            <a:r>
              <a:rPr altLang="en-US" b="1" sz="3500" lang="en-US">
                <a:solidFill>
                  <a:srgbClr val="FFFFFF"/>
                </a:solidFill>
              </a:rPr>
              <a:t>।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br>
              <a:rPr altLang="en-US" b="1" sz="3500" lang="en-US">
                <a:solidFill>
                  <a:srgbClr val="FFFFFF"/>
                </a:solidFill>
              </a:rPr>
            </a:br>
            <a:r>
              <a:rPr altLang="en-US" b="1" sz="3500" lang="en-US">
                <a:solidFill>
                  <a:srgbClr val="FFFFFF"/>
                </a:solidFill>
              </a:rPr>
              <a:t>রাসূলুল্লাহ</a:t>
            </a:r>
            <a:r>
              <a:rPr altLang="en-US" b="1" sz="3500" lang="en-US">
                <a:solidFill>
                  <a:srgbClr val="FFFFFF"/>
                </a:solidFill>
              </a:rPr>
              <a:t> সাল্লাল্লাহু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আ</a:t>
            </a:r>
            <a:r>
              <a:rPr altLang="en-US" b="1" sz="3500" lang="en-US">
                <a:solidFill>
                  <a:srgbClr val="FFFFFF"/>
                </a:solidFill>
              </a:rPr>
              <a:t>ল</a:t>
            </a:r>
            <a:r>
              <a:rPr altLang="en-US" b="1" sz="3500" lang="en-US">
                <a:solidFill>
                  <a:srgbClr val="FFFFFF"/>
                </a:solidFill>
              </a:rPr>
              <a:t>া</a:t>
            </a:r>
            <a:r>
              <a:rPr altLang="en-US" b="1" sz="3500" lang="en-US">
                <a:solidFill>
                  <a:srgbClr val="FFFFFF"/>
                </a:solidFill>
              </a:rPr>
              <a:t>ই</a:t>
            </a:r>
            <a:r>
              <a:rPr altLang="en-US" b="1" sz="3500" lang="en-US">
                <a:solidFill>
                  <a:srgbClr val="FFFFFF"/>
                </a:solidFill>
              </a:rPr>
              <a:t>হ</a:t>
            </a:r>
            <a:r>
              <a:rPr altLang="en-US" b="1" sz="3500" lang="en-US">
                <a:solidFill>
                  <a:srgbClr val="FFFFFF"/>
                </a:solidFill>
              </a:rPr>
              <a:t>ি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ও</a:t>
            </a:r>
            <a:r>
              <a:rPr altLang="en-US" b="1" sz="3500" lang="en-US">
                <a:solidFill>
                  <a:srgbClr val="FFFFFF"/>
                </a:solidFill>
              </a:rPr>
              <a:t>সাল্লাম বলেছেন</a:t>
            </a:r>
            <a:r>
              <a:rPr altLang="en-US" b="1" sz="3500" lang="en-US">
                <a:solidFill>
                  <a:srgbClr val="FFFFFF"/>
                </a:solidFill>
              </a:rPr>
              <a:t> ইসলামের</a:t>
            </a:r>
            <a:r>
              <a:rPr altLang="en-US" b="1" sz="3500" lang="en-US">
                <a:solidFill>
                  <a:srgbClr val="FFFFFF"/>
                </a:solidFill>
              </a:rPr>
              <a:t> ভিত্তি</a:t>
            </a:r>
            <a:r>
              <a:rPr altLang="en-US" b="1" sz="3500" lang="en-US">
                <a:solidFill>
                  <a:srgbClr val="FFFFFF"/>
                </a:solidFill>
              </a:rPr>
              <a:t> পাঁচটি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।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তন্মধ্যে</a:t>
            </a:r>
            <a:r>
              <a:rPr altLang="en-US" b="1" sz="3500" lang="en-US">
                <a:solidFill>
                  <a:srgbClr val="FFFFFF"/>
                </a:solidFill>
              </a:rPr>
              <a:t> যাকাত</a:t>
            </a:r>
            <a:r>
              <a:rPr altLang="en-US" b="1" sz="3500" lang="en-US">
                <a:solidFill>
                  <a:srgbClr val="FFFFFF"/>
                </a:solidFill>
              </a:rPr>
              <a:t> একটি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r>
              <a:rPr altLang="en-US" b="1" sz="3500" lang="en-US">
                <a:solidFill>
                  <a:srgbClr val="FFFFFF"/>
                </a:solidFill>
              </a:rPr>
              <a:t>ভ</a:t>
            </a:r>
            <a:r>
              <a:rPr altLang="en-US" b="1" sz="3500" lang="en-US">
                <a:solidFill>
                  <a:srgbClr val="FFFFFF"/>
                </a:solidFill>
              </a:rPr>
              <a:t>ি</a:t>
            </a:r>
            <a:r>
              <a:rPr altLang="en-US" b="1" sz="3500" lang="en-US">
                <a:solidFill>
                  <a:srgbClr val="FFFFFF"/>
                </a:solidFill>
              </a:rPr>
              <a:t>ত</a:t>
            </a:r>
            <a:r>
              <a:rPr altLang="en-US" b="1" sz="3500" lang="en-US">
                <a:solidFill>
                  <a:srgbClr val="FFFFFF"/>
                </a:solidFill>
              </a:rPr>
              <a:t>্</a:t>
            </a:r>
            <a:r>
              <a:rPr altLang="en-US" b="1" sz="3500" lang="en-US">
                <a:solidFill>
                  <a:srgbClr val="FFFFFF"/>
                </a:solidFill>
              </a:rPr>
              <a:t>ত</a:t>
            </a:r>
            <a:r>
              <a:rPr altLang="en-US" b="1" sz="3500" lang="en-US">
                <a:solidFill>
                  <a:srgbClr val="FFFFFF"/>
                </a:solidFill>
              </a:rPr>
              <a:t>ি</a:t>
            </a:r>
            <a:r>
              <a:rPr altLang="en-US" b="1" sz="3500" lang="en-US">
                <a:solidFill>
                  <a:srgbClr val="FFFFFF"/>
                </a:solidFill>
              </a:rPr>
              <a:t>।</a:t>
            </a:r>
            <a:r>
              <a:rPr altLang="en-US" b="1" sz="3500" lang="en-US">
                <a:solidFill>
                  <a:srgbClr val="FFFFFF"/>
                </a:solidFill>
              </a:rPr>
              <a:t> </a:t>
            </a:r>
            <a:br>
              <a:rPr altLang="en-US" b="1" sz="3500" lang="en-US">
                <a:solidFill>
                  <a:srgbClr val="FFFFFF"/>
                </a:solidFill>
              </a:rPr>
            </a:br>
            <a:br>
              <a:rPr altLang="en-US" b="1" sz="3500" lang="en-US">
                <a:solidFill>
                  <a:srgbClr val="FFFFFF"/>
                </a:solidFill>
              </a:rPr>
            </a:br>
            <a:endParaRPr altLang="en-US" b="1" sz="3500" lang="zh-CN">
              <a:solidFill>
                <a:srgbClr val="FFFFFF"/>
              </a:solidFill>
            </a:endParaRPr>
          </a:p>
        </p:txBody>
      </p:sp>
      <p:sp>
        <p:nvSpPr>
          <p:cNvPr id="1048607" name=""/>
          <p:cNvSpPr/>
          <p:nvPr/>
        </p:nvSpPr>
        <p:spPr>
          <a:xfrm>
            <a:off x="387352" y="0"/>
            <a:ext cx="8068638" cy="1789687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sz="6100" lang="en-US"/>
              <a:t>যাকাতের</a:t>
            </a:r>
            <a:r>
              <a:rPr sz="6100" lang="en-US"/>
              <a:t> </a:t>
            </a:r>
            <a:r>
              <a:rPr sz="6100" lang="en-US"/>
              <a:t>শ</a:t>
            </a:r>
            <a:r>
              <a:rPr sz="6100" lang="en-US"/>
              <a:t>র</a:t>
            </a:r>
            <a:r>
              <a:rPr sz="6100" lang="en-US"/>
              <a:t>য়</a:t>
            </a:r>
            <a:r>
              <a:rPr sz="6100" lang="en-US"/>
              <a:t>ি</a:t>
            </a:r>
            <a:r>
              <a:rPr sz="6100" lang="en-US"/>
              <a:t> মর্যাদা</a:t>
            </a:r>
            <a:r>
              <a:rPr sz="6100" lang="en-US"/>
              <a:t> ও ফজিলত</a:t>
            </a:r>
            <a:endParaRPr sz="61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rando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/>
          <p:nvPr/>
        </p:nvSpPr>
        <p:spPr>
          <a:xfrm>
            <a:off x="1348595" y="165530"/>
            <a:ext cx="6869462" cy="1962983"/>
          </a:xfrm>
          <a:prstGeom prst="diamond"/>
          <a:solidFill>
            <a:srgbClr val="FFE5E5"/>
          </a:solidFill>
          <a:ln w="25400">
            <a:solidFill>
              <a:srgbClr val="02A5E3"/>
            </a:solidFill>
          </a:ln>
        </p:spPr>
        <p:txBody>
          <a:bodyPr anchor="ctr"/>
          <a:p>
            <a:pPr algn="ctr"/>
            <a:r>
              <a:rPr b="1" sz="5000" lang="en-US">
                <a:solidFill>
                  <a:srgbClr val="330066"/>
                </a:solidFill>
              </a:rPr>
              <a:t>যাকাতের</a:t>
            </a:r>
            <a:r>
              <a:rPr b="1" sz="5000" lang="en-US">
                <a:solidFill>
                  <a:srgbClr val="330066"/>
                </a:solidFill>
              </a:rPr>
              <a:t> প্রকার</a:t>
            </a:r>
            <a:endParaRPr b="1" sz="5000" lang="en-US">
              <a:solidFill>
                <a:srgbClr val="330066"/>
              </a:solidFill>
            </a:endParaRPr>
          </a:p>
        </p:txBody>
      </p:sp>
      <p:sp>
        <p:nvSpPr>
          <p:cNvPr id="1048609" name=""/>
          <p:cNvSpPr/>
          <p:nvPr/>
        </p:nvSpPr>
        <p:spPr>
          <a:xfrm>
            <a:off x="602527" y="2128513"/>
            <a:ext cx="7938946" cy="4313878"/>
          </a:xfrm>
          <a:prstGeom prst="roundRect"/>
          <a:solidFill>
            <a:srgbClr val="FFFFFF"/>
          </a:solidFill>
          <a:ln w="50800">
            <a:solidFill>
              <a:srgbClr val="D04617"/>
            </a:solidFill>
          </a:ln>
        </p:spPr>
        <p:txBody>
          <a:bodyPr anchor="ctr"/>
          <a:p>
            <a:pPr algn="l"/>
            <a:r>
              <a:rPr b="1" sz="3500" lang="en-US"/>
              <a:t>১</a:t>
            </a:r>
            <a:r>
              <a:rPr b="1" sz="3500" lang="en-US"/>
              <a:t> </a:t>
            </a:r>
            <a:r>
              <a:rPr b="1" sz="3500" lang="en-US"/>
              <a:t>।</a:t>
            </a:r>
            <a:r>
              <a:rPr b="1" sz="3500" lang="en-US"/>
              <a:t> </a:t>
            </a:r>
            <a:r>
              <a:rPr b="1" sz="3500" lang="en-US"/>
              <a:t>ফসলের যাকাত</a:t>
            </a:r>
            <a:r>
              <a:rPr b="1" sz="3500" lang="en-US"/>
              <a:t> </a:t>
            </a:r>
            <a:r>
              <a:rPr b="1" sz="3500" lang="en-US"/>
              <a:t>(</a:t>
            </a:r>
            <a:r>
              <a:rPr b="1" sz="3500" lang="en-US"/>
              <a:t>পরিভাষায়</a:t>
            </a:r>
            <a:r>
              <a:rPr b="1" sz="3500" lang="en-US"/>
              <a:t> </a:t>
            </a:r>
            <a:r>
              <a:rPr b="1" sz="3500" lang="en-US"/>
              <a:t>ও</a:t>
            </a:r>
            <a:r>
              <a:rPr b="1" sz="3500" lang="en-US"/>
              <a:t>শ</a:t>
            </a:r>
            <a:r>
              <a:rPr b="1" sz="3500" lang="en-US"/>
              <a:t>র</a:t>
            </a:r>
            <a:r>
              <a:rPr b="1" sz="3500" lang="en-US"/>
              <a:t> বলা</a:t>
            </a:r>
            <a:r>
              <a:rPr b="1" sz="3500" lang="en-US"/>
              <a:t> হয়</a:t>
            </a:r>
            <a:r>
              <a:rPr b="1" sz="3500" lang="en-US"/>
              <a:t>)</a:t>
            </a:r>
            <a:r>
              <a:rPr b="1" sz="3500" lang="en-US"/>
              <a:t>।</a:t>
            </a:r>
            <a:endParaRPr b="1" sz="3500" lang="en-US"/>
          </a:p>
          <a:p>
            <a:pPr algn="l"/>
            <a:r>
              <a:rPr b="1" sz="3500" lang="en-US"/>
              <a:t>২</a:t>
            </a:r>
            <a:r>
              <a:rPr b="1" sz="3500" lang="en-US"/>
              <a:t> </a:t>
            </a:r>
            <a:r>
              <a:rPr b="1" sz="3500" lang="en-US"/>
              <a:t>।</a:t>
            </a:r>
            <a:r>
              <a:rPr b="1" sz="3500" lang="en-US"/>
              <a:t> </a:t>
            </a:r>
            <a:r>
              <a:rPr b="1" sz="3500" lang="en-US"/>
              <a:t>গবাদিপশুর</a:t>
            </a:r>
            <a:r>
              <a:rPr b="1" sz="3500" lang="en-US"/>
              <a:t> যাকাত</a:t>
            </a:r>
            <a:r>
              <a:rPr b="1" sz="3500" lang="en-US"/>
              <a:t>।</a:t>
            </a:r>
            <a:endParaRPr b="1" sz="3500" lang="en-US"/>
          </a:p>
          <a:p>
            <a:pPr algn="l"/>
            <a:r>
              <a:rPr b="1" sz="3500" lang="en-US"/>
              <a:t>৩</a:t>
            </a:r>
            <a:r>
              <a:rPr b="1" sz="3500" lang="en-US"/>
              <a:t> </a:t>
            </a:r>
            <a:r>
              <a:rPr b="1" sz="3500" lang="en-US"/>
              <a:t>।</a:t>
            </a:r>
            <a:r>
              <a:rPr b="1" sz="3500" lang="en-US"/>
              <a:t> </a:t>
            </a:r>
            <a:r>
              <a:rPr b="1" sz="3500" lang="en-US"/>
              <a:t>সোনা</a:t>
            </a:r>
            <a:r>
              <a:rPr b="1" sz="3500" lang="en-US"/>
              <a:t>,</a:t>
            </a:r>
            <a:r>
              <a:rPr b="1" sz="3500" lang="en-US"/>
              <a:t> রুপা</a:t>
            </a:r>
            <a:r>
              <a:rPr b="1" sz="3500" lang="en-US"/>
              <a:t>,</a:t>
            </a:r>
            <a:r>
              <a:rPr b="1" sz="3500" lang="en-US"/>
              <a:t> নগদ</a:t>
            </a:r>
            <a:r>
              <a:rPr b="1" sz="3500" lang="en-US"/>
              <a:t> টাকা</a:t>
            </a:r>
            <a:r>
              <a:rPr b="1" sz="3500" lang="en-US"/>
              <a:t> ও ব্যবসা</a:t>
            </a:r>
            <a:r>
              <a:rPr b="1" sz="3500" lang="en-US"/>
              <a:t> পণ্যের</a:t>
            </a:r>
            <a:r>
              <a:rPr b="1" sz="3500" lang="en-US"/>
              <a:t> যাকাত</a:t>
            </a:r>
            <a:r>
              <a:rPr b="1" sz="3500" lang="en-US"/>
              <a:t>।</a:t>
            </a:r>
            <a:endParaRPr b="1" sz="3500" lang="en-US"/>
          </a:p>
          <a:p>
            <a:pPr algn="l"/>
            <a:r>
              <a:rPr b="1" sz="3500" lang="en-US"/>
              <a:t>৪</a:t>
            </a:r>
            <a:r>
              <a:rPr b="1" sz="3500" lang="en-US"/>
              <a:t> </a:t>
            </a:r>
            <a:r>
              <a:rPr b="1" sz="3500" lang="en-US"/>
              <a:t>।</a:t>
            </a:r>
            <a:r>
              <a:rPr b="1" sz="3500" lang="en-US"/>
              <a:t> </a:t>
            </a:r>
            <a:r>
              <a:rPr b="1" sz="3500" lang="en-US"/>
              <a:t>সাওমের</a:t>
            </a:r>
            <a:r>
              <a:rPr b="1" sz="3500" lang="en-US"/>
              <a:t> যাকাত</a:t>
            </a:r>
            <a:r>
              <a:rPr b="1" sz="3500" lang="en-US"/>
              <a:t> </a:t>
            </a:r>
            <a:r>
              <a:rPr b="1" sz="3500" lang="en-US"/>
              <a:t>(</a:t>
            </a:r>
            <a:r>
              <a:rPr b="1" sz="3500" lang="en-US"/>
              <a:t> যাকে সদকাতুল</a:t>
            </a:r>
            <a:r>
              <a:rPr b="1" sz="3500" lang="en-US"/>
              <a:t> ফিতর</a:t>
            </a:r>
            <a:r>
              <a:rPr b="1" sz="3500" lang="en-US"/>
              <a:t> বলা হয়</a:t>
            </a:r>
            <a:r>
              <a:rPr b="1" sz="3500" lang="en-US"/>
              <a:t>)</a:t>
            </a:r>
            <a:r>
              <a:rPr b="1" sz="3500" lang="en-US"/>
              <a:t> </a:t>
            </a:r>
            <a:endParaRPr b="1" sz="350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মাল্টিমিডিয়া ক্লাসে সবাইকে স্বাগতম</dc:title>
  <dc:creator>SM-G615F</dc:creator>
  <cp:lastModifiedBy>Unknown User</cp:lastModifiedBy>
  <dcterms:created xsi:type="dcterms:W3CDTF">2015-04-23T21:30:45Z</dcterms:created>
  <dcterms:modified xsi:type="dcterms:W3CDTF">2021-09-02T17:17:43Z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fd58540da9b94316ac32284bdd3d446c</vt:lpwstr>
  </property>
</Properties>
</file>