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B87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2362200" y="0"/>
            <a:ext cx="4038600" cy="236220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স্বাগতম</a:t>
            </a:r>
            <a:endParaRPr lang="en-US" sz="4800" dirty="0"/>
          </a:p>
        </p:txBody>
      </p:sp>
      <p:pic>
        <p:nvPicPr>
          <p:cNvPr id="5" name="Picture 4" descr="sun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514600"/>
            <a:ext cx="5715000" cy="39828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0"/>
            <a:ext cx="121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/>
              <a:t>ডাঙ্গা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685800" y="1981200"/>
            <a:ext cx="18101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/>
              <a:t>জলাঙ্গী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838200" y="685800"/>
            <a:ext cx="1308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 smtClean="0"/>
              <a:t>ঘুঙুর</a:t>
            </a:r>
            <a:endParaRPr lang="en-US" sz="4800" dirty="0"/>
          </a:p>
        </p:txBody>
      </p:sp>
      <p:pic>
        <p:nvPicPr>
          <p:cNvPr id="7" name="Picture 6" descr="নূপু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533400"/>
            <a:ext cx="1625599" cy="914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4495800"/>
            <a:ext cx="123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/>
              <a:t>সুদর্শন</a:t>
            </a:r>
            <a:endParaRPr lang="en-US" sz="3600" dirty="0"/>
          </a:p>
        </p:txBody>
      </p:sp>
      <p:pic>
        <p:nvPicPr>
          <p:cNvPr id="10" name="Picture 9" descr="Bo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676400"/>
            <a:ext cx="1739957" cy="938212"/>
          </a:xfrm>
          <a:prstGeom prst="rect">
            <a:avLst/>
          </a:prstGeom>
        </p:spPr>
      </p:pic>
      <p:pic>
        <p:nvPicPr>
          <p:cNvPr id="11" name="Picture 10" descr="Po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4267200"/>
            <a:ext cx="1828800" cy="1452562"/>
          </a:xfrm>
          <a:prstGeom prst="rect">
            <a:avLst/>
          </a:prstGeom>
        </p:spPr>
      </p:pic>
      <p:pic>
        <p:nvPicPr>
          <p:cNvPr id="13" name="Picture 12" descr="Lighthou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2819400"/>
            <a:ext cx="1828800" cy="1219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0" y="762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নুপুর বা পায়ের অলংকার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1752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কবি এখানে নদীকে জলাংগী বলেছেন।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352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শুকনো জায়গা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4648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এক ধরনের গুবরে পোকা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19050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লক্ষ্মীপেঁচা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1219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রূপসা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14478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ডিঙা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114800"/>
            <a:ext cx="12954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নীড়ে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86400"/>
            <a:ext cx="1295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ধবল</a:t>
            </a:r>
            <a:endParaRPr lang="en-US" sz="3600" dirty="0"/>
          </a:p>
        </p:txBody>
      </p:sp>
      <p:pic>
        <p:nvPicPr>
          <p:cNvPr id="8" name="Picture 7" descr="ব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5181600"/>
            <a:ext cx="1676400" cy="1257300"/>
          </a:xfrm>
          <a:prstGeom prst="rect">
            <a:avLst/>
          </a:prstGeom>
        </p:spPr>
      </p:pic>
      <p:pic>
        <p:nvPicPr>
          <p:cNvPr id="9" name="Picture 8" descr="owl 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81000"/>
            <a:ext cx="1455145" cy="966216"/>
          </a:xfrm>
          <a:prstGeom prst="rect">
            <a:avLst/>
          </a:prstGeom>
        </p:spPr>
      </p:pic>
      <p:pic>
        <p:nvPicPr>
          <p:cNvPr id="10" name="Picture 9" descr="rainy_season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743200"/>
            <a:ext cx="1524001" cy="1016000"/>
          </a:xfrm>
          <a:prstGeom prst="rect">
            <a:avLst/>
          </a:prstGeom>
        </p:spPr>
      </p:pic>
      <p:pic>
        <p:nvPicPr>
          <p:cNvPr id="11" name="Picture 10" descr="nes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3886200"/>
            <a:ext cx="1641231" cy="1066800"/>
          </a:xfrm>
          <a:prstGeom prst="rect">
            <a:avLst/>
          </a:prstGeom>
        </p:spPr>
      </p:pic>
      <p:pic>
        <p:nvPicPr>
          <p:cNvPr id="13" name="Picture 12" descr="নদ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1524000"/>
            <a:ext cx="1524000" cy="11415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91000" y="457200"/>
            <a:ext cx="3429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সুলক্ষনযুক্ত পেঁচা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1905000"/>
            <a:ext cx="28194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একটি নদীর নাম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2895600"/>
            <a:ext cx="2667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ছোট নৌকা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4038600"/>
            <a:ext cx="2895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পাখির বাসায়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5410200"/>
            <a:ext cx="1752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সাদা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3276600" cy="923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bg1"/>
                </a:solidFill>
              </a:rPr>
              <a:t>দলীয় 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6934200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দেশের প্রতি কবির ভালোবাসা কীভাবে প্রকাশ পেয়েছে? ব্যাখ্যা কর।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342900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/>
              <a:t>মূল্যায়ন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4343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১। ধানসিঁড়ি কিসের নাম?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42672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ক) নদী     খ) গ্রাম   </a:t>
            </a:r>
          </a:p>
          <a:p>
            <a:r>
              <a:rPr lang="bn-IN" sz="2800" dirty="0" smtClean="0"/>
              <a:t>গ) শহর     ঘ) ধানের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7467600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২।</a:t>
            </a:r>
            <a:r>
              <a:rPr lang="bn-IN" dirty="0" smtClean="0"/>
              <a:t> </a:t>
            </a:r>
            <a:r>
              <a:rPr lang="bn-IN" sz="2800" dirty="0" smtClean="0"/>
              <a:t>‘আবার আসিব ফিরে’ কবিতাটি কোন কাব্যগ্রন্থ থেকে নেওয়া হয়েছে?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79248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ক) ধূসর পান্ডুলিপি খ) রুপসী বাংলা </a:t>
            </a:r>
          </a:p>
          <a:p>
            <a:r>
              <a:rPr lang="bn-IN" sz="3600" dirty="0" smtClean="0"/>
              <a:t>গ) ঝরাপালক ঘ) বনলতা  সেন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638800"/>
            <a:ext cx="1295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উত্তর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715000"/>
            <a:ext cx="2819400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১) ক  ২) খ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73914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কবিতাংশটি পড়ে প্রশ্নগুলোর উত্তর দাওঃ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914400"/>
            <a:ext cx="5257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‘গোধূলি লগনে জগদীশে স্মরনে</a:t>
            </a:r>
          </a:p>
          <a:p>
            <a:r>
              <a:rPr lang="bn-IN" sz="2000" dirty="0" smtClean="0"/>
              <a:t>বিদায় লইব জনমের তরে</a:t>
            </a:r>
          </a:p>
          <a:p>
            <a:r>
              <a:rPr lang="bn-IN" sz="2000" dirty="0" smtClean="0"/>
              <a:t>লুকাইব আমি সন্ধ্যার আঁধারে বাংলা মায়ের ক্রোড়ে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9248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৪। উদ্দীপকে ‘আবার আসিব ফিরে’ কবিতার কোন দিকটি প্রকাশিত হয়েছে?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819400"/>
            <a:ext cx="5867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ক) স্বদেশচেতনা  খ) মৃত্যুচেতনা</a:t>
            </a:r>
          </a:p>
          <a:p>
            <a:r>
              <a:rPr lang="bn-IN" sz="2400" dirty="0" smtClean="0"/>
              <a:t>গ) প্রকৃতিচেতনা  ঘ) ধর্মচেতনা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733800"/>
            <a:ext cx="77724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৫। উক্ত সাদৃশ্যপূর্ণ দিকটি উদ্ভাশিত হয়েছে নিচের কোন  চরণে?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191000"/>
            <a:ext cx="73152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00050" indent="-400050">
              <a:buAutoNum type="romanLcPeriod"/>
            </a:pPr>
            <a:r>
              <a:rPr lang="bn-IN" sz="2000" dirty="0" smtClean="0"/>
              <a:t>আবার আসিব ফিরে ধানসিঁড়িটির তীরে এই বাংলায়</a:t>
            </a:r>
          </a:p>
          <a:p>
            <a:pPr marL="400050" indent="-400050">
              <a:buAutoNum type="romanLcPeriod"/>
            </a:pPr>
            <a:r>
              <a:rPr lang="bn-IN" sz="2000" dirty="0" smtClean="0"/>
              <a:t>হয়তো দেখিবে চেয়ে সুদর্শন উড়িতেছে সন্ধ্যার বাতাসে</a:t>
            </a:r>
          </a:p>
          <a:p>
            <a:pPr marL="400050" indent="-400050">
              <a:buAutoNum type="romanLcPeriod"/>
            </a:pPr>
            <a:r>
              <a:rPr lang="bn-IN" sz="2000" dirty="0" smtClean="0"/>
              <a:t>আবার আসিব আমি বাংলার নদী মাঠ খেত ভালোবেসে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70104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নিচের কোনটি সঠিক? </a:t>
            </a:r>
          </a:p>
          <a:p>
            <a:r>
              <a:rPr lang="bn-IN" sz="2400" dirty="0" smtClean="0"/>
              <a:t>ক</a:t>
            </a:r>
            <a:r>
              <a:rPr lang="en-US" sz="2400" dirty="0" smtClean="0"/>
              <a:t>)</a:t>
            </a:r>
            <a:r>
              <a:rPr lang="bn-IN" sz="2400" dirty="0" smtClean="0"/>
              <a:t> </a:t>
            </a:r>
            <a:r>
              <a:rPr lang="en-US" sz="2400" dirty="0" smtClean="0"/>
              <a:t>i  </a:t>
            </a:r>
            <a:r>
              <a:rPr lang="bn-IN" sz="2400" dirty="0" smtClean="0"/>
              <a:t>ও </a:t>
            </a:r>
            <a:r>
              <a:rPr lang="en-US" sz="2400" dirty="0" smtClean="0"/>
              <a:t>ii  </a:t>
            </a:r>
            <a:r>
              <a:rPr lang="bn-IN" sz="2400" dirty="0" smtClean="0"/>
              <a:t>খ</a:t>
            </a:r>
            <a:r>
              <a:rPr lang="en-US" sz="2400" dirty="0" smtClean="0"/>
              <a:t>)</a:t>
            </a:r>
            <a:r>
              <a:rPr lang="bn-IN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bn-IN" sz="2400" dirty="0" smtClean="0"/>
              <a:t>ও </a:t>
            </a:r>
            <a:r>
              <a:rPr lang="en-US" sz="2400" dirty="0" smtClean="0"/>
              <a:t>iii </a:t>
            </a:r>
            <a:r>
              <a:rPr lang="bn-IN" sz="2400" dirty="0" smtClean="0"/>
              <a:t>গ) </a:t>
            </a:r>
            <a:r>
              <a:rPr lang="en-US" sz="2400" dirty="0" smtClean="0"/>
              <a:t>ii </a:t>
            </a:r>
            <a:r>
              <a:rPr lang="bn-IN" sz="2400" dirty="0" smtClean="0"/>
              <a:t>ও </a:t>
            </a:r>
            <a:r>
              <a:rPr lang="en-US" sz="2400" dirty="0" smtClean="0"/>
              <a:t>iii </a:t>
            </a:r>
            <a:r>
              <a:rPr lang="bn-IN" sz="2400" dirty="0" smtClean="0"/>
              <a:t> ঘ) </a:t>
            </a:r>
            <a:r>
              <a:rPr lang="en-US" sz="2400" dirty="0" err="1" smtClean="0"/>
              <a:t>i</a:t>
            </a:r>
            <a:r>
              <a:rPr lang="en-US" sz="2400" dirty="0" smtClean="0"/>
              <a:t> , ii </a:t>
            </a:r>
            <a:r>
              <a:rPr lang="bn-IN" sz="2400" dirty="0" smtClean="0"/>
              <a:t>ও </a:t>
            </a:r>
            <a:r>
              <a:rPr lang="en-US" sz="2400" dirty="0" smtClean="0"/>
              <a:t>iii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6172200"/>
            <a:ext cx="10668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উত্তর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6248400"/>
            <a:ext cx="24384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৪) ক  ৫) খ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524000" y="685800"/>
            <a:ext cx="5181600" cy="19050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বাড়ির কাজ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657600"/>
            <a:ext cx="708660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4400" dirty="0" smtClean="0"/>
              <a:t>কবি কীভাবে এই বাংলায় ফিরে আসতে চেয়েছেন?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4343400" cy="12003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7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 descr="মাছরাঙ্গ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861172"/>
            <a:ext cx="7391400" cy="47682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85800"/>
            <a:ext cx="41910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</a:rPr>
              <a:t>পরিচিতি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81000" y="2362200"/>
            <a:ext cx="3733800" cy="327660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শিক্ষক পরিচিতি</a:t>
            </a:r>
          </a:p>
          <a:p>
            <a:pPr algn="just"/>
            <a:endParaRPr lang="bn-IN" sz="2400" dirty="0" smtClean="0">
              <a:solidFill>
                <a:schemeClr val="tx1"/>
              </a:solidFill>
            </a:endParaRPr>
          </a:p>
          <a:p>
            <a:pPr algn="just"/>
            <a:r>
              <a:rPr lang="bn-IN" sz="2400" dirty="0" smtClean="0">
                <a:solidFill>
                  <a:schemeClr val="tx1"/>
                </a:solidFill>
              </a:rPr>
              <a:t>শামছুন নাহার বেগম</a:t>
            </a:r>
          </a:p>
          <a:p>
            <a:pPr algn="just"/>
            <a:r>
              <a:rPr lang="bn-IN" sz="2400" dirty="0" smtClean="0">
                <a:solidFill>
                  <a:schemeClr val="tx1"/>
                </a:solidFill>
              </a:rPr>
              <a:t>সহকারী শিক্ষক</a:t>
            </a:r>
          </a:p>
          <a:p>
            <a:pPr algn="just"/>
            <a:r>
              <a:rPr lang="bn-IN" sz="2400" dirty="0" smtClean="0">
                <a:solidFill>
                  <a:schemeClr val="tx1"/>
                </a:solidFill>
              </a:rPr>
              <a:t>দত্তপাড়া ইসলামিয়া</a:t>
            </a:r>
          </a:p>
          <a:p>
            <a:pPr algn="just"/>
            <a:r>
              <a:rPr lang="bn-IN" sz="2400" dirty="0" smtClean="0">
                <a:solidFill>
                  <a:schemeClr val="tx1"/>
                </a:solidFill>
              </a:rPr>
              <a:t>আলিম মাদ্রাসা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4419600" y="2362200"/>
            <a:ext cx="3962400" cy="3200400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</a:rPr>
              <a:t>পাঠ পরিচিতি</a:t>
            </a:r>
          </a:p>
          <a:p>
            <a:pPr algn="just"/>
            <a:endParaRPr lang="bn-IN" sz="24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tx1"/>
                </a:solidFill>
              </a:rPr>
              <a:t>শ্রেণি- দাখিল ৮ম</a:t>
            </a:r>
          </a:p>
          <a:p>
            <a:pPr algn="just">
              <a:buFont typeface="Arial" pitchFamily="34" charset="0"/>
              <a:buChar char="•"/>
            </a:pPr>
            <a:r>
              <a:rPr lang="bn-IN" sz="2400" dirty="0" smtClean="0">
                <a:solidFill>
                  <a:schemeClr val="tx1"/>
                </a:solidFill>
              </a:rPr>
              <a:t>বিষয়- সাহিত্য কনিকা</a:t>
            </a:r>
          </a:p>
          <a:p>
            <a:pPr algn="just"/>
            <a:endParaRPr lang="bn-IN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5638800" cy="38100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নিচের ছবিগুলো দেখে কি ভাবছ?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kolm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066800"/>
            <a:ext cx="3581400" cy="2502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butterfl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4207119" cy="2514600"/>
          </a:xfrm>
          <a:prstGeom prst="rect">
            <a:avLst/>
          </a:prstGeom>
        </p:spPr>
      </p:pic>
      <p:pic>
        <p:nvPicPr>
          <p:cNvPr id="5" name="Picture 4" descr="Paddy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57600"/>
            <a:ext cx="4097867" cy="2514600"/>
          </a:xfrm>
          <a:prstGeom prst="rect">
            <a:avLst/>
          </a:prstGeom>
        </p:spPr>
      </p:pic>
      <p:pic>
        <p:nvPicPr>
          <p:cNvPr id="6" name="Picture 5" descr="Drap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3810000"/>
            <a:ext cx="3657600" cy="2453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04800" y="228600"/>
            <a:ext cx="3048000" cy="129540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আজকের পাঠ</a:t>
            </a:r>
          </a:p>
          <a:p>
            <a:pPr algn="ctr"/>
            <a:endParaRPr lang="en-US" dirty="0"/>
          </a:p>
        </p:txBody>
      </p:sp>
      <p:pic>
        <p:nvPicPr>
          <p:cNvPr id="3" name="Picture 2" descr="Kobi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9140"/>
            <a:ext cx="9128235" cy="49888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62400" y="304800"/>
            <a:ext cx="4724400" cy="1219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আবার আসিব ফিরে</a:t>
            </a:r>
          </a:p>
          <a:p>
            <a:pPr algn="ctr"/>
            <a:r>
              <a:rPr lang="bn-IN" sz="2800" dirty="0" smtClean="0"/>
              <a:t>জীবনানন্দ দাস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4572000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bg1"/>
                </a:solidFill>
              </a:rPr>
              <a:t>শিখনফল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010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এই পাঠ শেষে শিক্ষার্থীরা ......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743200"/>
            <a:ext cx="70104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600200" y="3200400"/>
            <a:ext cx="5791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IN" sz="2400" dirty="0" smtClean="0"/>
              <a:t>কবি পরিচিতি বর্ণনা 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400" dirty="0" smtClean="0"/>
              <a:t>কঠিন শব্দ গুলোর অর্থ বলতে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400" dirty="0" smtClean="0"/>
              <a:t>কবিতাটি শুদ্ধভাবে আবৃত্তি 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400" dirty="0" smtClean="0"/>
              <a:t>কবিতাটির চরণসমূহের ভাবার্থ ব্যাখ্যা করতে পারবে।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400" dirty="0" smtClean="0"/>
              <a:t>বাংলার রুপবৈচিত্র্যর প্রতি আকর্ষণ অনুভব করবে।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42862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0" y="533400"/>
            <a:ext cx="2888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</a:rPr>
              <a:t>পাঠের উদ্দেশ্য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543800" cy="3477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ym typeface="Webdings"/>
              </a:rPr>
              <a:t></a:t>
            </a:r>
            <a:r>
              <a:rPr lang="bn-IN" sz="4400" dirty="0" smtClean="0"/>
              <a:t>কবিতাটি পাঠ করে শিক্ষার্থীরা বাংলার প্রকৃতির রূপবৈচিত্র্যের প্রতি আকর্ষণ অনুভব করবে। তাদের মনে নিজের দেশের প্রতি মমত্ববোধের জাগরণ ঘটবে।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32766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কবি পরিচিতি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5" name="Picture 4" descr="ko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743200"/>
            <a:ext cx="2809875" cy="15906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426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/>
              <a:t>জীবনানন্দ দাস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3505200" y="1295400"/>
            <a:ext cx="25908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</a:rPr>
              <a:t>জন্ম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১৮৯৯ খ্রিঃ বরিশাল জেলায়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3810000"/>
            <a:ext cx="2286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chemeClr val="tx1"/>
                </a:solidFill>
              </a:rPr>
              <a:t>শিক্ষাজীবন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১৯২৭ সালে কলকাতা বিশ্ববিদ্যালয়  থেকে ইংরেজী সাহিত্যে এম এ পাশ করেন।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838200"/>
            <a:ext cx="2743200" cy="4876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/>
              <a:t>কর্মজীবন</a:t>
            </a:r>
          </a:p>
          <a:p>
            <a:pPr algn="ctr"/>
            <a:r>
              <a:rPr lang="bn-IN" sz="2400" dirty="0" smtClean="0"/>
              <a:t>ইংরেজী সাহিত্যে– কলকাতা সিটি কলেজ,দিল্লী রামযশ কলেজ, বরিশাল ব্রজমোহন কলেজ,খড়গপুর কলেজ, বরিষা কলেজ, হাওড়া কলেজে অধ্যাপনা করেন।একটা সময় সাংবাদিকতা ও করেন। 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505200" y="4876800"/>
            <a:ext cx="22860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</a:rPr>
              <a:t>মৃত্যু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১৯৫৪ সালে কলকাতায়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ট্রাম দুর্ঘটনায় মারা যান। </a:t>
            </a:r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" y="1295400"/>
            <a:ext cx="25908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</a:rPr>
              <a:t>কবিতার বৈশিষ্ট্য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বাংলাদেশের প্রকৃতির রঙ ও রূপের বৈচিত্র্য।তিনি প্রকৃতি থেকেই তাঁর কবিতার রূপরস সংগ্রহ করেন।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6172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495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/>
              <a:t>আবার আসিব ফিরে</a:t>
            </a:r>
          </a:p>
          <a:p>
            <a:pPr algn="ctr"/>
            <a:r>
              <a:rPr lang="bn-IN" sz="2800" b="1" dirty="0" smtClean="0"/>
              <a:t> জীবনানন্দ দাস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7467600" cy="48013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আবার আসিব ফিরে ধানসিঁড়িটির তীরে-এই বাংলায়</a:t>
            </a:r>
          </a:p>
          <a:p>
            <a:r>
              <a:rPr lang="bn-IN" dirty="0" smtClean="0"/>
              <a:t>হয়তো মানুষ নয়-হয়তো বা শঙচিল শালিকের বেশে;</a:t>
            </a:r>
            <a:endParaRPr lang="en-US" dirty="0" smtClean="0"/>
          </a:p>
          <a:p>
            <a:r>
              <a:rPr lang="bn-IN" dirty="0" smtClean="0"/>
              <a:t>হয়তো ভোরের কাক হয়ে এই কার্তিকের নবান্নের দেশে </a:t>
            </a:r>
          </a:p>
          <a:p>
            <a:r>
              <a:rPr lang="bn-IN" dirty="0" smtClean="0"/>
              <a:t>কুয়াশার বুকে ভেসে একদিন আসিব এ কাঁঠাল-ছায়ায়;</a:t>
            </a:r>
          </a:p>
          <a:p>
            <a:r>
              <a:rPr lang="bn-IN" dirty="0" smtClean="0"/>
              <a:t>হয়তো বা হাঁস হবো-কিশোরীর ঘুঙুর রহিবে লাল পায়,</a:t>
            </a:r>
          </a:p>
          <a:p>
            <a:r>
              <a:rPr lang="bn-IN" dirty="0" smtClean="0"/>
              <a:t>সারাদিন কেটে যাবে কলমির গন্ধভরা জলে ভেসে ভেসে;</a:t>
            </a:r>
          </a:p>
          <a:p>
            <a:r>
              <a:rPr lang="bn-IN" dirty="0" smtClean="0"/>
              <a:t>আবার আসিব আমি বাংলার নদী মাঠ খেত ভালোবেসে</a:t>
            </a:r>
          </a:p>
          <a:p>
            <a:r>
              <a:rPr lang="bn-IN" dirty="0" smtClean="0"/>
              <a:t>জলাঙগীর ঢেউয়ে ভেজা বাংলার এ সবুজ করুণ ডাঙায় </a:t>
            </a:r>
          </a:p>
          <a:p>
            <a:endParaRPr lang="bn-IN" dirty="0" smtClean="0"/>
          </a:p>
          <a:p>
            <a:r>
              <a:rPr lang="bn-IN" dirty="0" smtClean="0"/>
              <a:t>হয়তো দেখিবে চেয়ে সুদর্শন উড়িতেছে সন্ধ্যার বাতাসে;</a:t>
            </a:r>
          </a:p>
          <a:p>
            <a:r>
              <a:rPr lang="bn-IN" dirty="0" smtClean="0"/>
              <a:t>হয়তো শুনিবে এক লক্ষ্মীপেঁচা ডাকিতেছে শিমুলের ডালে; </a:t>
            </a:r>
          </a:p>
          <a:p>
            <a:r>
              <a:rPr lang="bn-IN" dirty="0" smtClean="0"/>
              <a:t>হয়তো খইয়ের ধান ছড়াতেছে শিশু এক উঠানের ঘাসে;</a:t>
            </a:r>
          </a:p>
          <a:p>
            <a:r>
              <a:rPr lang="bn-IN" dirty="0" smtClean="0"/>
              <a:t>রূপসার ঘোলা জলে হয়তো কিশোর এক সাদা ছেঁড়া পালে</a:t>
            </a:r>
          </a:p>
          <a:p>
            <a:r>
              <a:rPr lang="bn-IN" dirty="0" smtClean="0"/>
              <a:t>ডিঙা বায়;- রাঙা মেঘ সাঁতরায়ে অন্ধকারে আসিতেছে নীড়ে</a:t>
            </a:r>
          </a:p>
          <a:p>
            <a:r>
              <a:rPr lang="bn-IN" dirty="0" smtClean="0"/>
              <a:t>দেখিবে ধবল বক; আমারেই পাবে তুমি ইহাদের ভিড়ে-</a:t>
            </a:r>
          </a:p>
          <a:p>
            <a:endParaRPr lang="bn-IN" dirty="0" smtClean="0"/>
          </a:p>
          <a:p>
            <a:endParaRPr lang="en-US" dirty="0"/>
          </a:p>
        </p:txBody>
      </p:sp>
      <p:pic>
        <p:nvPicPr>
          <p:cNvPr id="4" name="Picture 3" descr="Kobi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990600"/>
            <a:ext cx="29718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200" y="304800"/>
            <a:ext cx="1981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আদর্শ পাঠ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647324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bn-IN" sz="2800" dirty="0" smtClean="0"/>
              <a:t>চল আজকের পাঠের শব্দার্থ গুলো জেনে নিই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167640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ধানসিঁড়ি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13716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শংখচিল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1219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নবান্ন</a:t>
            </a:r>
            <a:endParaRPr lang="en-US" sz="3600" dirty="0"/>
          </a:p>
        </p:txBody>
      </p:sp>
      <p:pic>
        <p:nvPicPr>
          <p:cNvPr id="10" name="Picture 9" descr="নদ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43000"/>
            <a:ext cx="1424233" cy="1066800"/>
          </a:xfrm>
          <a:prstGeom prst="rect">
            <a:avLst/>
          </a:prstGeom>
        </p:spPr>
      </p:pic>
      <p:pic>
        <p:nvPicPr>
          <p:cNvPr id="12" name="Picture 11" descr="চি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362200"/>
            <a:ext cx="1447801" cy="1084453"/>
          </a:xfrm>
          <a:prstGeom prst="rect">
            <a:avLst/>
          </a:prstGeom>
        </p:spPr>
      </p:pic>
      <p:pic>
        <p:nvPicPr>
          <p:cNvPr id="14" name="Picture 13" descr="nari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657600"/>
            <a:ext cx="1474620" cy="10572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57200" y="4800600"/>
            <a:ext cx="1828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IN" sz="3200" dirty="0" smtClean="0"/>
              <a:t>কার্তিকের নবান্নের দেশে</a:t>
            </a:r>
            <a:endParaRPr lang="en-US" sz="3200" dirty="0"/>
          </a:p>
        </p:txBody>
      </p:sp>
      <p:pic>
        <p:nvPicPr>
          <p:cNvPr id="17" name="Picture 16" descr="উৎসব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5029200"/>
            <a:ext cx="1632345" cy="10744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43400" y="1295400"/>
            <a:ext cx="28956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একটি নদীর নাম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2514600"/>
            <a:ext cx="3276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এক ধরনের সাদা চিল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3962400"/>
            <a:ext cx="4876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নতুন ধান কাটার পর যে উৎসব হয়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5181600"/>
            <a:ext cx="4191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কার্তিক মাসে ঘরে নতুন ধান তুলে কৃষকরা যে উৎসব করে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474</TotalTime>
  <Words>564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271</cp:revision>
  <dcterms:created xsi:type="dcterms:W3CDTF">2006-08-16T00:00:00Z</dcterms:created>
  <dcterms:modified xsi:type="dcterms:W3CDTF">2021-09-01T09:37:59Z</dcterms:modified>
</cp:coreProperties>
</file>