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3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6C08-D5C8-4E3D-A0B1-268123FC0EE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BD8A-0384-4066-A9FE-14292E916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0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6C08-D5C8-4E3D-A0B1-268123FC0EE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BD8A-0384-4066-A9FE-14292E916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6C08-D5C8-4E3D-A0B1-268123FC0EE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BD8A-0384-4066-A9FE-14292E916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7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6C08-D5C8-4E3D-A0B1-268123FC0EE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BD8A-0384-4066-A9FE-14292E916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8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6C08-D5C8-4E3D-A0B1-268123FC0EE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BD8A-0384-4066-A9FE-14292E916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2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6C08-D5C8-4E3D-A0B1-268123FC0EE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BD8A-0384-4066-A9FE-14292E916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8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6C08-D5C8-4E3D-A0B1-268123FC0EE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BD8A-0384-4066-A9FE-14292E916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6C08-D5C8-4E3D-A0B1-268123FC0EE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BD8A-0384-4066-A9FE-14292E916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6C08-D5C8-4E3D-A0B1-268123FC0EE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BD8A-0384-4066-A9FE-14292E916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6C08-D5C8-4E3D-A0B1-268123FC0EE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BD8A-0384-4066-A9FE-14292E916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6C08-D5C8-4E3D-A0B1-268123FC0EE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BD8A-0384-4066-A9FE-14292E916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1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B6C08-D5C8-4E3D-A0B1-268123FC0EE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7BD8A-0384-4066-A9FE-14292E916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4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551317" y="2133600"/>
            <a:ext cx="5943600" cy="2362200"/>
          </a:xfrm>
          <a:prstGeom prst="horizontalScroll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স্বাগতম</a:t>
            </a:r>
            <a:r>
              <a:rPr lang="en-US" sz="4000" dirty="0" smtClean="0"/>
              <a:t> </a:t>
            </a:r>
            <a:r>
              <a:rPr lang="en-US" sz="4000" dirty="0" err="1" smtClean="0"/>
              <a:t>সবাইকে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6" y="228600"/>
            <a:ext cx="2847975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85" y="5079520"/>
            <a:ext cx="2846387" cy="1603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951" y="228600"/>
            <a:ext cx="2846387" cy="1603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23" y="5105400"/>
            <a:ext cx="2846387" cy="1603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457200"/>
            <a:ext cx="197361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dirty="0">
                <a:solidFill>
                  <a:srgbClr val="000000"/>
                </a:solidFill>
                <a:latin typeface="Linux Libertine"/>
              </a:rPr>
              <a:t>দ্বন্দ্ব সমাসের গঠন</a:t>
            </a:r>
            <a:endParaRPr lang="as-IN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200" y="1295400"/>
            <a:ext cx="494077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b="1" dirty="0"/>
              <a:t>বিভিন্নভাবে দ্বন্দ্ব সমাস গঠিত হয়। </a:t>
            </a:r>
            <a:r>
              <a:rPr lang="as-IN" b="1" dirty="0" smtClean="0"/>
              <a:t>যেমন</a:t>
            </a:r>
            <a:r>
              <a:rPr lang="en-US" b="1" dirty="0" smtClean="0"/>
              <a:t>………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450117" y="2286000"/>
            <a:ext cx="261161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b="1" dirty="0"/>
              <a:t>১. মিলনার্থক শব্দযোগে</a:t>
            </a:r>
            <a:endParaRPr lang="en-US" b="1" dirty="0"/>
          </a:p>
        </p:txBody>
      </p:sp>
      <p:pic>
        <p:nvPicPr>
          <p:cNvPr id="2050" name="Picture 2" descr="429,899 Father and mother Stock Photos | Free &amp; Royalty-free Father and  mother Images |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1" y="3238500"/>
            <a:ext cx="3069117" cy="1828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5249" y="5638800"/>
            <a:ext cx="3074868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বাপ</a:t>
            </a:r>
            <a:r>
              <a:rPr lang="en-US" b="1" dirty="0" smtClean="0"/>
              <a:t> ও </a:t>
            </a:r>
            <a:r>
              <a:rPr lang="en-US" b="1" dirty="0" err="1" smtClean="0"/>
              <a:t>মা</a:t>
            </a:r>
            <a:r>
              <a:rPr lang="en-US" b="1" dirty="0" smtClean="0"/>
              <a:t> = </a:t>
            </a:r>
            <a:r>
              <a:rPr lang="en-US" b="1" dirty="0" err="1" smtClean="0"/>
              <a:t>বাপ-মা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24200"/>
            <a:ext cx="3200399" cy="2057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29200" y="5638800"/>
            <a:ext cx="32766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চা</a:t>
            </a:r>
            <a:r>
              <a:rPr lang="en-US" b="1" dirty="0" smtClean="0"/>
              <a:t> ও </a:t>
            </a:r>
            <a:r>
              <a:rPr lang="en-US" b="1" dirty="0" err="1" smtClean="0"/>
              <a:t>বিস্কুট</a:t>
            </a:r>
            <a:r>
              <a:rPr lang="en-US" b="1" dirty="0" smtClean="0"/>
              <a:t> = </a:t>
            </a:r>
            <a:r>
              <a:rPr lang="en-US" b="1" dirty="0" err="1" smtClean="0"/>
              <a:t>চা-বিস্কুট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001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4703" y="685800"/>
            <a:ext cx="3780202" cy="52322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2800" dirty="0"/>
              <a:t>২. বিরোধার্থক শব্দযোগে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42" y="2133599"/>
            <a:ext cx="2752725" cy="1666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133600"/>
            <a:ext cx="3014349" cy="1666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33800" y="2438400"/>
            <a:ext cx="1676400" cy="10668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ও</a:t>
            </a:r>
            <a:endParaRPr lang="en-US" sz="8000" b="1" dirty="0"/>
          </a:p>
        </p:txBody>
      </p:sp>
      <p:sp>
        <p:nvSpPr>
          <p:cNvPr id="5" name="Rectangle 4"/>
          <p:cNvSpPr/>
          <p:nvPr/>
        </p:nvSpPr>
        <p:spPr>
          <a:xfrm>
            <a:off x="1735773" y="5105400"/>
            <a:ext cx="5791200" cy="1219200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/>
              <a:t>দা-কুমড়া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0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609600"/>
            <a:ext cx="3850734" cy="461665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2400" b="1" dirty="0"/>
              <a:t>৩. বিপরীতার্থক শব্দযোগে</a:t>
            </a:r>
            <a:endParaRPr lang="en-US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2390775" cy="2190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 descr="Boutique Acre Hotel Reopens After Deadly Arson During May Rio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08" y="2133600"/>
            <a:ext cx="2619375" cy="21907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810000" y="2819400"/>
            <a:ext cx="1143000" cy="1295400"/>
          </a:xfrm>
          <a:prstGeom prst="ellipse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ও 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214742" y="5334000"/>
            <a:ext cx="5069016" cy="1200329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dirty="0"/>
              <a:t> </a:t>
            </a:r>
            <a:r>
              <a:rPr lang="as-IN" sz="7200" b="1" dirty="0" smtClean="0"/>
              <a:t>ছেলে-বুড়ো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98922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00335"/>
            <a:ext cx="760015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5400" b="1" dirty="0">
                <a:solidFill>
                  <a:srgbClr val="202122"/>
                </a:solidFill>
                <a:latin typeface="Arial"/>
              </a:rPr>
              <a:t>৪. অঙ্গবাচক শব্দযোগে</a:t>
            </a:r>
            <a:endParaRPr lang="en-US" sz="5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51404"/>
            <a:ext cx="261937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9800"/>
            <a:ext cx="2266157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owchart: Display 2"/>
          <p:cNvSpPr/>
          <p:nvPr/>
        </p:nvSpPr>
        <p:spPr>
          <a:xfrm>
            <a:off x="4038600" y="2743200"/>
            <a:ext cx="1524000" cy="1447800"/>
          </a:xfrm>
          <a:prstGeom prst="flowChartDisplay">
            <a:avLst/>
          </a:prstGeom>
          <a:ln w="5715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ও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2019300" y="5105400"/>
            <a:ext cx="5562600" cy="1143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/>
              <a:t>হাত-পা</a:t>
            </a:r>
            <a:r>
              <a:rPr lang="en-US" sz="6600" b="1" dirty="0" smtClean="0"/>
              <a:t> 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03946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685800"/>
            <a:ext cx="4903907" cy="584775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3200" b="1" dirty="0">
                <a:solidFill>
                  <a:srgbClr val="202122"/>
                </a:solidFill>
                <a:latin typeface="Arial"/>
              </a:rPr>
              <a:t>৫. সংখ্যাবাচক শব্দযোগে</a:t>
            </a:r>
            <a:endParaRPr lang="en-US" sz="32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6858000" y="2697911"/>
            <a:ext cx="1752600" cy="1295400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/>
              <a:t>৫</a:t>
            </a:r>
            <a:endParaRPr lang="en-US" sz="8800" b="1" dirty="0"/>
          </a:p>
        </p:txBody>
      </p:sp>
      <p:sp>
        <p:nvSpPr>
          <p:cNvPr id="5" name="Flowchart: Display 4"/>
          <p:cNvSpPr/>
          <p:nvPr/>
        </p:nvSpPr>
        <p:spPr>
          <a:xfrm>
            <a:off x="4343400" y="2819400"/>
            <a:ext cx="1371600" cy="1052423"/>
          </a:xfrm>
          <a:prstGeom prst="flowChartDisplay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ও</a:t>
            </a:r>
            <a:endParaRPr lang="en-US" sz="5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600200" y="2803585"/>
            <a:ext cx="1524000" cy="1295400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/>
              <a:t>৭ </a:t>
            </a:r>
            <a:endParaRPr lang="en-US" sz="9600" b="1" dirty="0"/>
          </a:p>
        </p:txBody>
      </p:sp>
      <p:sp>
        <p:nvSpPr>
          <p:cNvPr id="7" name="Rectangle 6"/>
          <p:cNvSpPr/>
          <p:nvPr/>
        </p:nvSpPr>
        <p:spPr>
          <a:xfrm>
            <a:off x="2875046" y="5242793"/>
            <a:ext cx="3982180" cy="1200329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7200" b="1" dirty="0" smtClean="0">
                <a:solidFill>
                  <a:srgbClr val="202122"/>
                </a:solidFill>
                <a:latin typeface="Arial"/>
              </a:rPr>
              <a:t>সাত-পাঁচ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405472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304800"/>
            <a:ext cx="6202339" cy="830997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4800" b="1" dirty="0">
                <a:solidFill>
                  <a:srgbClr val="202122"/>
                </a:solidFill>
                <a:latin typeface="Arial"/>
              </a:rPr>
              <a:t>৬. সমার্থক শব্দযোগে</a:t>
            </a:r>
            <a:endParaRPr lang="en-US" sz="4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3664"/>
            <a:ext cx="2705100" cy="1685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2283664"/>
            <a:ext cx="2847975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2707526"/>
            <a:ext cx="1219200" cy="8382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ও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3925829" y="3244334"/>
            <a:ext cx="129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>
                <a:solidFill>
                  <a:srgbClr val="202122"/>
                </a:solidFill>
                <a:latin typeface="Arial"/>
              </a:rPr>
              <a:t>হাট-বাজার,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48000" y="4953000"/>
            <a:ext cx="3505200" cy="1219200"/>
          </a:xfrm>
          <a:prstGeom prst="round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হাট-বাজার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318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533400"/>
            <a:ext cx="5912196" cy="523220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2800" b="1" dirty="0"/>
              <a:t>৭. প্রায় সমার্থক ও সহচর শব্দযোগে</a:t>
            </a:r>
            <a:endParaRPr lang="en-US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2457450" cy="1857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0"/>
            <a:ext cx="2619375" cy="1819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91000" y="2415212"/>
            <a:ext cx="1124026" cy="144655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dirty="0"/>
              <a:t> </a:t>
            </a:r>
            <a:r>
              <a:rPr lang="as-IN" sz="8800" b="1" dirty="0"/>
              <a:t>ও</a:t>
            </a:r>
            <a:endParaRPr lang="en-US" sz="8800" b="1" dirty="0"/>
          </a:p>
        </p:txBody>
      </p:sp>
      <p:sp>
        <p:nvSpPr>
          <p:cNvPr id="4" name="Rectangle 3"/>
          <p:cNvSpPr/>
          <p:nvPr/>
        </p:nvSpPr>
        <p:spPr>
          <a:xfrm>
            <a:off x="2286000" y="5105400"/>
            <a:ext cx="5830442" cy="1200329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7200" b="1" dirty="0"/>
              <a:t>পোকা-মাকড়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40479190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609600"/>
            <a:ext cx="4976042" cy="707886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4000" b="1" dirty="0">
                <a:solidFill>
                  <a:srgbClr val="202122"/>
                </a:solidFill>
                <a:latin typeface="Arial"/>
              </a:rPr>
              <a:t>৮. দুটি সর্বনামযোগে</a:t>
            </a:r>
            <a:endParaRPr lang="en-US" sz="4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2828925" cy="2028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752600" y="4403066"/>
            <a:ext cx="1295400" cy="6261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তুমি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6934200" y="4406302"/>
            <a:ext cx="1171575" cy="473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আমি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366654" y="2878976"/>
            <a:ext cx="1272145" cy="1200329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7200" dirty="0"/>
              <a:t> ও</a:t>
            </a:r>
            <a:endParaRPr lang="en-US" sz="7200" dirty="0"/>
          </a:p>
        </p:txBody>
      </p:sp>
      <p:sp>
        <p:nvSpPr>
          <p:cNvPr id="6" name="Rectangle 5"/>
          <p:cNvSpPr/>
          <p:nvPr/>
        </p:nvSpPr>
        <p:spPr>
          <a:xfrm>
            <a:off x="2959900" y="5410200"/>
            <a:ext cx="4567276" cy="1200329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dirty="0">
                <a:solidFill>
                  <a:srgbClr val="202122"/>
                </a:solidFill>
                <a:latin typeface="Arial"/>
              </a:rPr>
              <a:t> </a:t>
            </a:r>
            <a:r>
              <a:rPr lang="as-IN" sz="7200" b="1" dirty="0">
                <a:solidFill>
                  <a:srgbClr val="202122"/>
                </a:solidFill>
                <a:latin typeface="Arial"/>
              </a:rPr>
              <a:t>তুমি-আমি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54144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609600"/>
            <a:ext cx="6143028" cy="923330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5400" b="1" dirty="0">
                <a:solidFill>
                  <a:srgbClr val="202122"/>
                </a:solidFill>
                <a:latin typeface="Arial"/>
              </a:rPr>
              <a:t>৯. দুটি ক্রিয়াযোগে</a:t>
            </a:r>
            <a:r>
              <a:rPr lang="as-IN" dirty="0">
                <a:solidFill>
                  <a:srgbClr val="202122"/>
                </a:solidFill>
                <a:latin typeface="Arial"/>
              </a:rPr>
              <a:t>: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2762250" cy="1962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2619375" cy="1962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66655" y="2743110"/>
            <a:ext cx="1088760" cy="1200329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7200" dirty="0"/>
              <a:t> ও</a:t>
            </a:r>
            <a:endParaRPr lang="en-US" sz="7200" dirty="0"/>
          </a:p>
        </p:txBody>
      </p:sp>
      <p:sp>
        <p:nvSpPr>
          <p:cNvPr id="4" name="Rectangle 3"/>
          <p:cNvSpPr/>
          <p:nvPr/>
        </p:nvSpPr>
        <p:spPr>
          <a:xfrm>
            <a:off x="1900687" y="5029200"/>
            <a:ext cx="5894562" cy="1323439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dirty="0"/>
              <a:t>	</a:t>
            </a:r>
            <a:r>
              <a:rPr lang="as-IN" sz="8000" dirty="0"/>
              <a:t>দেখা-শোনা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33013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685800"/>
            <a:ext cx="2292615" cy="369332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dirty="0" smtClean="0">
                <a:solidFill>
                  <a:srgbClr val="202122"/>
                </a:solidFill>
                <a:latin typeface="Arial"/>
              </a:rPr>
              <a:t>১</a:t>
            </a:r>
            <a:r>
              <a:rPr lang="en-US" dirty="0" smtClean="0">
                <a:solidFill>
                  <a:srgbClr val="202122"/>
                </a:solidFill>
                <a:latin typeface="Arial"/>
              </a:rPr>
              <a:t>0.</a:t>
            </a:r>
            <a:r>
              <a:rPr lang="as-IN" dirty="0" smtClean="0">
                <a:solidFill>
                  <a:srgbClr val="202122"/>
                </a:solidFill>
                <a:latin typeface="Arial"/>
              </a:rPr>
              <a:t> </a:t>
            </a:r>
            <a:r>
              <a:rPr lang="as-IN" dirty="0">
                <a:solidFill>
                  <a:srgbClr val="202122"/>
                </a:solidFill>
                <a:latin typeface="Arial"/>
              </a:rPr>
              <a:t>দুটি বিশেষণযোগে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19400" y="5105400"/>
            <a:ext cx="4629794" cy="144655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8800" dirty="0" smtClean="0">
                <a:solidFill>
                  <a:srgbClr val="202122"/>
                </a:solidFill>
                <a:latin typeface="Arial"/>
              </a:rPr>
              <a:t>কম-বেশি</a:t>
            </a:r>
            <a:endParaRPr lang="en-US" sz="8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2971800" cy="1543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20" y="2790824"/>
            <a:ext cx="2946280" cy="1704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66655" y="3244334"/>
            <a:ext cx="862737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5400" dirty="0"/>
              <a:t> ও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239033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381000"/>
            <a:ext cx="2590800" cy="381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পরিচিতি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96396" y="1100136"/>
            <a:ext cx="4419600" cy="21336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মোঃ</a:t>
            </a:r>
            <a:r>
              <a:rPr lang="en-US" sz="2800" dirty="0" smtClean="0"/>
              <a:t> </a:t>
            </a:r>
            <a:r>
              <a:rPr lang="en-US" sz="2800" dirty="0" err="1" smtClean="0"/>
              <a:t>তৌহিদ</a:t>
            </a:r>
            <a:r>
              <a:rPr lang="en-US" sz="2800" dirty="0" smtClean="0"/>
              <a:t> </a:t>
            </a:r>
            <a:r>
              <a:rPr lang="en-US" sz="2800" dirty="0" err="1" smtClean="0"/>
              <a:t>মিয়া</a:t>
            </a:r>
            <a:r>
              <a:rPr lang="en-US" sz="2800" dirty="0" smtClean="0"/>
              <a:t> </a:t>
            </a:r>
            <a:r>
              <a:rPr lang="en-US" sz="1600" dirty="0" smtClean="0"/>
              <a:t>,</a:t>
            </a:r>
            <a:r>
              <a:rPr lang="en-US" sz="1600" dirty="0" err="1" smtClean="0"/>
              <a:t>সহকারী</a:t>
            </a:r>
            <a:r>
              <a:rPr lang="en-US" sz="1600" dirty="0" smtClean="0"/>
              <a:t>  </a:t>
            </a:r>
            <a:r>
              <a:rPr lang="en-US" sz="1600" dirty="0" err="1" smtClean="0"/>
              <a:t>শিক্ষক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2000" dirty="0" err="1" smtClean="0"/>
              <a:t>পি</a:t>
            </a:r>
            <a:r>
              <a:rPr lang="en-US" sz="2000" dirty="0" smtClean="0"/>
              <a:t> . </a:t>
            </a:r>
            <a:r>
              <a:rPr lang="en-US" sz="2000" dirty="0" err="1" smtClean="0"/>
              <a:t>জি</a:t>
            </a:r>
            <a:r>
              <a:rPr lang="en-US" sz="2000" dirty="0" smtClean="0"/>
              <a:t>. </a:t>
            </a:r>
            <a:r>
              <a:rPr lang="en-US" sz="2000" dirty="0" err="1" smtClean="0"/>
              <a:t>দারুচ্ছালাম</a:t>
            </a:r>
            <a:r>
              <a:rPr lang="en-US" sz="2000" dirty="0" smtClean="0"/>
              <a:t> </a:t>
            </a:r>
            <a:r>
              <a:rPr lang="en-US" sz="2000" dirty="0" err="1" smtClean="0"/>
              <a:t>দাখিল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মাদ্রাসা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কলমাকান্দা</a:t>
            </a:r>
            <a:r>
              <a:rPr lang="en-US" sz="1600" dirty="0" smtClean="0"/>
              <a:t> , </a:t>
            </a:r>
            <a:r>
              <a:rPr lang="en-US" sz="1600" dirty="0" err="1" smtClean="0"/>
              <a:t>নেত্রকোনা</a:t>
            </a:r>
            <a:r>
              <a:rPr lang="en-US" sz="1600" dirty="0" smtClean="0"/>
              <a:t> 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72" y="1185861"/>
            <a:ext cx="2047875" cy="2047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648200" y="2895600"/>
            <a:ext cx="4419600" cy="13716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শ্রেনি</a:t>
            </a:r>
            <a:r>
              <a:rPr lang="en-US" dirty="0" smtClean="0"/>
              <a:t> : </a:t>
            </a:r>
            <a:r>
              <a:rPr lang="en-US" dirty="0" err="1" smtClean="0"/>
              <a:t>নবম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বিষয়</a:t>
            </a:r>
            <a:r>
              <a:rPr lang="en-US" dirty="0" smtClean="0"/>
              <a:t> : </a:t>
            </a:r>
            <a:r>
              <a:rPr lang="en-US" dirty="0" err="1" smtClean="0"/>
              <a:t>বাংলা</a:t>
            </a:r>
            <a:r>
              <a:rPr lang="en-US" dirty="0" smtClean="0"/>
              <a:t> </a:t>
            </a:r>
            <a:r>
              <a:rPr lang="en-US" dirty="0" err="1" smtClean="0"/>
              <a:t>ভাষার</a:t>
            </a:r>
            <a:r>
              <a:rPr lang="en-US" dirty="0" smtClean="0"/>
              <a:t> </a:t>
            </a:r>
            <a:r>
              <a:rPr lang="en-US" dirty="0" err="1" smtClean="0"/>
              <a:t>ব্যাকরণ</a:t>
            </a:r>
            <a:r>
              <a:rPr lang="en-US" dirty="0" smtClean="0"/>
              <a:t> ও </a:t>
            </a:r>
            <a:r>
              <a:rPr lang="en-US" dirty="0" err="1" smtClean="0"/>
              <a:t>নির্মিতি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95800"/>
            <a:ext cx="2828925" cy="1619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42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838200"/>
            <a:ext cx="28956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/>
              <a:t>মূল্যায়ন</a:t>
            </a:r>
            <a:r>
              <a:rPr lang="en-US" sz="4400" b="1" dirty="0" smtClean="0"/>
              <a:t> </a:t>
            </a:r>
            <a:endParaRPr lang="en-US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2286000" y="2819400"/>
            <a:ext cx="4648200" cy="2133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arenR"/>
            </a:pPr>
            <a:r>
              <a:rPr lang="en-US" sz="3200" dirty="0" err="1" smtClean="0"/>
              <a:t>সমাস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</a:t>
            </a:r>
            <a:r>
              <a:rPr lang="en-US" sz="3200" dirty="0" smtClean="0"/>
              <a:t> ? 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en-US" sz="3200" dirty="0" err="1" smtClean="0"/>
              <a:t>সমাস</a:t>
            </a:r>
            <a:r>
              <a:rPr lang="en-US" sz="3200" dirty="0" smtClean="0"/>
              <a:t> </a:t>
            </a:r>
            <a:r>
              <a:rPr lang="en-US" sz="3200" dirty="0" err="1" smtClean="0"/>
              <a:t>কত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প্রকার</a:t>
            </a:r>
            <a:r>
              <a:rPr lang="en-US" sz="3200" dirty="0" smtClean="0"/>
              <a:t> ? 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en-US" sz="3200" dirty="0" err="1" smtClean="0"/>
              <a:t>ব্যাস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বাক্য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</a:t>
            </a:r>
            <a:r>
              <a:rPr lang="en-US" sz="3200" dirty="0" smtClean="0"/>
              <a:t>? 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en-US" sz="3200" dirty="0" err="1" smtClean="0"/>
              <a:t>সমাস</a:t>
            </a:r>
            <a:r>
              <a:rPr lang="en-US" sz="3200" dirty="0" smtClean="0"/>
              <a:t> </a:t>
            </a:r>
            <a:r>
              <a:rPr lang="en-US" sz="3200" dirty="0" err="1" smtClean="0"/>
              <a:t>অর্থ</a:t>
            </a:r>
            <a:r>
              <a:rPr lang="en-US" sz="3200" dirty="0" smtClean="0"/>
              <a:t> </a:t>
            </a:r>
            <a:r>
              <a:rPr lang="en-US" sz="3200" dirty="0" err="1" smtClean="0"/>
              <a:t>কি</a:t>
            </a:r>
            <a:r>
              <a:rPr lang="en-US" sz="3200" dirty="0" smtClean="0"/>
              <a:t>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457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350042"/>
            <a:ext cx="2647950" cy="1482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057400" y="0"/>
            <a:ext cx="2286000" cy="1295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বাড়ির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917331" y="1902797"/>
            <a:ext cx="38100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ব্যাস</a:t>
            </a:r>
            <a:r>
              <a:rPr lang="en-US" dirty="0" smtClean="0"/>
              <a:t> </a:t>
            </a:r>
            <a:r>
              <a:rPr lang="en-US" dirty="0" err="1" smtClean="0"/>
              <a:t>বাক্য</a:t>
            </a:r>
            <a:r>
              <a:rPr lang="en-US" dirty="0" smtClean="0"/>
              <a:t> </a:t>
            </a:r>
            <a:r>
              <a:rPr lang="en-US" dirty="0" err="1" smtClean="0"/>
              <a:t>সহ</a:t>
            </a:r>
            <a:r>
              <a:rPr lang="en-US" dirty="0" smtClean="0"/>
              <a:t> </a:t>
            </a:r>
            <a:r>
              <a:rPr lang="en-US" dirty="0" err="1" smtClean="0"/>
              <a:t>সমাস</a:t>
            </a:r>
            <a:r>
              <a:rPr lang="en-US" dirty="0" smtClean="0"/>
              <a:t> </a:t>
            </a:r>
            <a:r>
              <a:rPr lang="en-US" dirty="0" err="1" smtClean="0"/>
              <a:t>নির্ণয়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60521" y="1902797"/>
            <a:ext cx="1828800" cy="4955203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as-IN" sz="2000" dirty="0" smtClean="0"/>
              <a:t>অহোরাত্র </a:t>
            </a:r>
            <a:r>
              <a:rPr lang="en-US" sz="2000" dirty="0" smtClean="0"/>
              <a:t>,</a:t>
            </a:r>
            <a:endParaRPr lang="as-IN" sz="2000" dirty="0" smtClean="0"/>
          </a:p>
          <a:p>
            <a:pPr fontAlgn="base"/>
            <a:r>
              <a:rPr lang="as-IN" sz="2000" dirty="0" smtClean="0"/>
              <a:t>আজকাল</a:t>
            </a:r>
            <a:r>
              <a:rPr lang="en-US" sz="2000" dirty="0" smtClean="0"/>
              <a:t>, </a:t>
            </a:r>
            <a:endParaRPr lang="as-IN" sz="2000" dirty="0" smtClean="0"/>
          </a:p>
          <a:p>
            <a:pPr fontAlgn="base"/>
            <a:r>
              <a:rPr lang="as-IN" sz="2000" dirty="0" smtClean="0"/>
              <a:t>উত্তরোত্তর </a:t>
            </a:r>
            <a:r>
              <a:rPr lang="en-US" sz="2000" dirty="0" smtClean="0"/>
              <a:t>, </a:t>
            </a:r>
            <a:endParaRPr lang="as-IN" sz="2000" dirty="0"/>
          </a:p>
          <a:p>
            <a:pPr fontAlgn="base"/>
            <a:r>
              <a:rPr lang="as-IN" sz="2000" dirty="0" smtClean="0"/>
              <a:t>ঘরবাড়ি</a:t>
            </a:r>
            <a:r>
              <a:rPr lang="en-US" sz="2000" dirty="0" smtClean="0"/>
              <a:t>,</a:t>
            </a:r>
            <a:endParaRPr lang="as-IN" sz="2000" dirty="0" smtClean="0"/>
          </a:p>
          <a:p>
            <a:pPr fontAlgn="base"/>
            <a:r>
              <a:rPr lang="as-IN" sz="2000" dirty="0" smtClean="0"/>
              <a:t>জনমানব</a:t>
            </a:r>
            <a:r>
              <a:rPr lang="en-US" sz="2000" dirty="0" smtClean="0"/>
              <a:t>,</a:t>
            </a:r>
            <a:endParaRPr lang="as-IN" sz="2000" dirty="0" smtClean="0"/>
          </a:p>
          <a:p>
            <a:pPr fontAlgn="base"/>
            <a:r>
              <a:rPr lang="as-IN" sz="2000" dirty="0" smtClean="0"/>
              <a:t>টাকাকড়ি </a:t>
            </a:r>
            <a:r>
              <a:rPr lang="en-US" sz="2000" dirty="0"/>
              <a:t>,</a:t>
            </a:r>
            <a:endParaRPr lang="as-IN" sz="2000" dirty="0"/>
          </a:p>
          <a:p>
            <a:pPr fontAlgn="base"/>
            <a:r>
              <a:rPr lang="as-IN" sz="2000" dirty="0" smtClean="0"/>
              <a:t>দম্পতি</a:t>
            </a:r>
            <a:r>
              <a:rPr lang="en-US" sz="2000" dirty="0" smtClean="0"/>
              <a:t>,</a:t>
            </a:r>
            <a:endParaRPr lang="as-IN" sz="2000" dirty="0"/>
          </a:p>
          <a:p>
            <a:pPr fontAlgn="base"/>
            <a:r>
              <a:rPr lang="as-IN" sz="2000" dirty="0" smtClean="0"/>
              <a:t>দা-কুমড়া</a:t>
            </a:r>
            <a:r>
              <a:rPr lang="en-US" sz="2000" dirty="0" smtClean="0"/>
              <a:t>,</a:t>
            </a:r>
            <a:endParaRPr lang="as-IN" sz="2000" dirty="0"/>
          </a:p>
          <a:p>
            <a:pPr fontAlgn="base"/>
            <a:r>
              <a:rPr lang="as-IN" sz="2000" dirty="0" smtClean="0"/>
              <a:t>দেওয়া-নেওয়া</a:t>
            </a:r>
            <a:r>
              <a:rPr lang="en-US" sz="2000" dirty="0" smtClean="0"/>
              <a:t>,</a:t>
            </a:r>
            <a:endParaRPr lang="as-IN" sz="2000" dirty="0"/>
          </a:p>
          <a:p>
            <a:pPr fontAlgn="base"/>
            <a:r>
              <a:rPr lang="as-IN" sz="2000" dirty="0" smtClean="0"/>
              <a:t>দেখাশোনা</a:t>
            </a:r>
            <a:r>
              <a:rPr lang="en-US" sz="2000" dirty="0" smtClean="0"/>
              <a:t>,</a:t>
            </a:r>
            <a:endParaRPr lang="as-IN" sz="2000" dirty="0"/>
          </a:p>
          <a:p>
            <a:pPr fontAlgn="base"/>
            <a:r>
              <a:rPr lang="as-IN" sz="2000" dirty="0" smtClean="0"/>
              <a:t>পুঙ্খানুপুঙ্খ</a:t>
            </a:r>
            <a:r>
              <a:rPr lang="en-US" sz="2000" dirty="0" smtClean="0"/>
              <a:t>, </a:t>
            </a:r>
            <a:endParaRPr lang="as-IN" sz="2000" dirty="0"/>
          </a:p>
          <a:p>
            <a:pPr fontAlgn="base"/>
            <a:r>
              <a:rPr lang="as-IN" sz="2000" dirty="0"/>
              <a:t>ভালোমন্দ </a:t>
            </a:r>
            <a:r>
              <a:rPr lang="en-US" sz="2000" dirty="0"/>
              <a:t>,</a:t>
            </a:r>
            <a:endParaRPr lang="as-IN" sz="2000" dirty="0"/>
          </a:p>
          <a:p>
            <a:pPr fontAlgn="base"/>
            <a:r>
              <a:rPr lang="as-IN" sz="2000" dirty="0"/>
              <a:t>মরাবাঁচা </a:t>
            </a:r>
            <a:r>
              <a:rPr lang="en-US" sz="2000" dirty="0"/>
              <a:t>,</a:t>
            </a:r>
            <a:endParaRPr lang="as-IN" sz="2000" dirty="0"/>
          </a:p>
          <a:p>
            <a:pPr fontAlgn="base"/>
            <a:r>
              <a:rPr lang="as-IN" sz="2000" dirty="0"/>
              <a:t>রক্তমাংস </a:t>
            </a:r>
          </a:p>
          <a:p>
            <a:r>
              <a:rPr lang="as-IN" dirty="0"/>
              <a:t/>
            </a:r>
            <a:br>
              <a:rPr lang="as-I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5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905000"/>
            <a:ext cx="4114800" cy="990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ধন্যবাদ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884098"/>
            <a:ext cx="4114800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237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6957"/>
            <a:ext cx="2200275" cy="2076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0132"/>
            <a:ext cx="1977862" cy="2152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0757"/>
            <a:ext cx="2047875" cy="2232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12" y="191069"/>
            <a:ext cx="2047875" cy="2232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152400" y="3410310"/>
            <a:ext cx="8301488" cy="1828800"/>
          </a:xfrm>
          <a:prstGeom prst="rect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6200000" scaled="0"/>
          </a:gradFill>
          <a:ln w="76200"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একাধিক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বই</a:t>
            </a:r>
            <a:r>
              <a:rPr lang="en-US" sz="2400" dirty="0" smtClean="0"/>
              <a:t> </a:t>
            </a:r>
            <a:r>
              <a:rPr lang="en-US" sz="2400" dirty="0" err="1" smtClean="0"/>
              <a:t>এক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সংগে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যুক্ত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হওয়ার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প্রক্রিয়া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বইয়ের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সেট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21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838200"/>
            <a:ext cx="8534400" cy="1447800"/>
          </a:xfrm>
          <a:prstGeom prst="rect">
            <a:avLst/>
          </a:prstGeom>
          <a:solidFill>
            <a:schemeClr val="tx2"/>
          </a:solidFill>
          <a:ln w="76200">
            <a:solidFill>
              <a:srgbClr val="FF0000"/>
            </a:solidFill>
          </a:ln>
          <a:scene3d>
            <a:camera prst="obliqueTop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বাক্যর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মধ্যে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পরস্পর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সম্পর্কিত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একাধিক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পদের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এক</a:t>
            </a:r>
            <a:r>
              <a:rPr lang="en-US" sz="3600" dirty="0" smtClean="0"/>
              <a:t> </a:t>
            </a:r>
            <a:r>
              <a:rPr lang="en-US" sz="3600" dirty="0" err="1" smtClean="0"/>
              <a:t>পদে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পরিণত</a:t>
            </a:r>
            <a:r>
              <a:rPr lang="en-US" sz="3600" dirty="0" smtClean="0"/>
              <a:t> </a:t>
            </a:r>
            <a:r>
              <a:rPr lang="en-US" sz="3600" dirty="0" err="1" smtClean="0"/>
              <a:t>হওয়ার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নাম</a:t>
            </a:r>
            <a:r>
              <a:rPr lang="en-US" sz="3600" dirty="0" smtClean="0"/>
              <a:t> ……</a:t>
            </a:r>
            <a:endParaRPr lang="en-US" sz="3600" dirty="0"/>
          </a:p>
        </p:txBody>
      </p:sp>
      <p:sp>
        <p:nvSpPr>
          <p:cNvPr id="3" name="Down Arrow 2"/>
          <p:cNvSpPr/>
          <p:nvPr/>
        </p:nvSpPr>
        <p:spPr>
          <a:xfrm>
            <a:off x="7772400" y="2438400"/>
            <a:ext cx="484632" cy="978408"/>
          </a:xfrm>
          <a:prstGeom prst="downArrow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12924" y="3653287"/>
            <a:ext cx="2438400" cy="13716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FF0000"/>
            </a:solidFill>
            <a:prstDash val="sysDash"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সমাস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308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752600" y="228600"/>
            <a:ext cx="5715000" cy="1828800"/>
          </a:xfrm>
          <a:prstGeom prst="wedgeRoundRectCallou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66FF33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আজকের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পাঠ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3" name="Flowchart: Decision 2"/>
          <p:cNvSpPr/>
          <p:nvPr/>
        </p:nvSpPr>
        <p:spPr>
          <a:xfrm>
            <a:off x="1409700" y="2815806"/>
            <a:ext cx="6400800" cy="2514600"/>
          </a:xfrm>
          <a:prstGeom prst="flowChartDecision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62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/>
              <a:t>সমাস</a:t>
            </a:r>
            <a:r>
              <a:rPr lang="en-US" sz="8800" dirty="0" smtClean="0"/>
              <a:t> 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0766644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578689"/>
            <a:ext cx="54102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পাঠ</a:t>
            </a:r>
            <a:r>
              <a:rPr lang="en-US" sz="3200" dirty="0" smtClean="0"/>
              <a:t> </a:t>
            </a:r>
            <a:r>
              <a:rPr lang="en-US" sz="3200" dirty="0" err="1" smtClean="0"/>
              <a:t>শেষে</a:t>
            </a:r>
            <a:r>
              <a:rPr lang="en-US" sz="3200" dirty="0" smtClean="0"/>
              <a:t>  </a:t>
            </a:r>
            <a:r>
              <a:rPr lang="en-US" sz="3200" dirty="0" err="1" smtClean="0"/>
              <a:t>শিক্ষার্থীরা</a:t>
            </a:r>
            <a:r>
              <a:rPr lang="en-US" sz="3200" dirty="0" smtClean="0"/>
              <a:t> </a:t>
            </a:r>
            <a:r>
              <a:rPr lang="en-US" dirty="0" smtClean="0"/>
              <a:t>…………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0" y="1905000"/>
            <a:ext cx="7010400" cy="2514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sz="2800" b="1" dirty="0" err="1" smtClean="0"/>
              <a:t>সমাসের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সংজ্ঞা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বলতে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পারবে</a:t>
            </a:r>
            <a:r>
              <a:rPr lang="en-US" sz="2800" b="1" dirty="0" smtClean="0"/>
              <a:t> </a:t>
            </a:r>
            <a:r>
              <a:rPr lang="en-US" sz="2800" b="1" dirty="0"/>
              <a:t>। 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en-US" sz="2800" b="1" i="1" dirty="0" err="1" smtClean="0"/>
              <a:t>সমাসের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শ্রেনি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বিভাগ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বলতে</a:t>
            </a:r>
            <a:r>
              <a:rPr lang="en-US" sz="2800" b="1" i="1" dirty="0" smtClean="0"/>
              <a:t> </a:t>
            </a:r>
            <a:r>
              <a:rPr lang="en-US" sz="2800" b="1" dirty="0" err="1" smtClean="0"/>
              <a:t>পারবে</a:t>
            </a:r>
            <a:r>
              <a:rPr lang="en-US" sz="2800" b="1" dirty="0" smtClean="0"/>
              <a:t> । 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en-US" sz="2800" b="1" dirty="0" err="1" smtClean="0"/>
              <a:t>দ্বন্দ্ব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সমাস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চিহ্নিত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করতে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পারবে</a:t>
            </a:r>
            <a:r>
              <a:rPr lang="en-US" sz="2800" b="1" dirty="0" smtClean="0"/>
              <a:t> ।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173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52800" y="152398"/>
            <a:ext cx="4648200" cy="1015663"/>
          </a:xfrm>
          <a:prstGeom prst="rect">
            <a:avLst/>
          </a:prstGeom>
          <a:solidFill>
            <a:srgbClr val="66FF33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000" dirty="0" smtClean="0">
                <a:solidFill>
                  <a:srgbClr val="202124"/>
                </a:solidFill>
                <a:latin typeface="arial"/>
              </a:rPr>
              <a:t>বাংলা ভাষায় ব্যবহৃত অর্থসম্বন্ধযুক্ত </a:t>
            </a:r>
            <a:r>
              <a:rPr lang="as-IN" sz="2000" dirty="0">
                <a:solidFill>
                  <a:srgbClr val="202124"/>
                </a:solidFill>
                <a:latin typeface="arial"/>
              </a:rPr>
              <a:t>একাধিক পদের একটি পদে পরিণত হওয়ার </a:t>
            </a:r>
            <a:r>
              <a:rPr lang="as-IN" sz="2000" dirty="0">
                <a:solidFill>
                  <a:srgbClr val="FF0000"/>
                </a:solidFill>
                <a:latin typeface="arial"/>
              </a:rPr>
              <a:t>প্রক্রিয়াকে</a:t>
            </a:r>
            <a:r>
              <a:rPr lang="as-IN" sz="2000" dirty="0">
                <a:solidFill>
                  <a:srgbClr val="202124"/>
                </a:solidFill>
                <a:latin typeface="arial"/>
              </a:rPr>
              <a:t> </a:t>
            </a:r>
            <a:r>
              <a:rPr lang="as-IN" sz="2000" b="1" dirty="0">
                <a:solidFill>
                  <a:srgbClr val="202124"/>
                </a:solidFill>
                <a:latin typeface="arial"/>
              </a:rPr>
              <a:t>সমাস</a:t>
            </a:r>
            <a:r>
              <a:rPr lang="as-IN" sz="2000" dirty="0">
                <a:solidFill>
                  <a:srgbClr val="202124"/>
                </a:solidFill>
                <a:latin typeface="arial"/>
              </a:rPr>
              <a:t> বলে</a:t>
            </a:r>
            <a:endParaRPr lang="en-US" sz="2000" dirty="0"/>
          </a:p>
        </p:txBody>
      </p:sp>
      <p:sp>
        <p:nvSpPr>
          <p:cNvPr id="6" name="Horizontal Scroll 5"/>
          <p:cNvSpPr/>
          <p:nvPr/>
        </p:nvSpPr>
        <p:spPr>
          <a:xfrm>
            <a:off x="731808" y="125081"/>
            <a:ext cx="1752600" cy="1091863"/>
          </a:xfrm>
          <a:prstGeom prst="horizontalScroll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সমাস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571500" y="2743201"/>
            <a:ext cx="2019300" cy="872666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উদাহরন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52800" y="2668435"/>
            <a:ext cx="4724400" cy="83099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buFont typeface="Arial"/>
              <a:buChar char="•"/>
            </a:pPr>
            <a:r>
              <a:rPr lang="as-IN" sz="2400" b="1" dirty="0">
                <a:solidFill>
                  <a:srgbClr val="656565"/>
                </a:solidFill>
                <a:latin typeface="Open Sans"/>
              </a:rPr>
              <a:t>বিলাত হইতে ফেরত = বিলাত ফেরত </a:t>
            </a:r>
            <a:endParaRPr lang="as-IN" sz="2400" b="0" i="0" u="none" strike="noStrike" dirty="0">
              <a:solidFill>
                <a:srgbClr val="656565"/>
              </a:solidFill>
              <a:effectLst/>
              <a:latin typeface="Open Sans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655608" y="3836363"/>
            <a:ext cx="1905000" cy="73563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সমস্যমান</a:t>
            </a:r>
            <a:r>
              <a:rPr lang="en-US" dirty="0" smtClean="0"/>
              <a:t> </a:t>
            </a:r>
            <a:r>
              <a:rPr lang="en-US" dirty="0" err="1" smtClean="0"/>
              <a:t>পদ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315418" y="3817929"/>
            <a:ext cx="476178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dirty="0">
                <a:solidFill>
                  <a:srgbClr val="656565"/>
                </a:solidFill>
                <a:latin typeface="Open Sans"/>
              </a:rPr>
              <a:t>যে কয়েকটি পদের সমাহারে সমাস হয় তাদেরকে সমস্যমান পদ বলে </a:t>
            </a:r>
            <a:endParaRPr lang="en-US" dirty="0"/>
          </a:p>
        </p:txBody>
      </p:sp>
      <p:sp>
        <p:nvSpPr>
          <p:cNvPr id="14" name="Horizontal Scroll 13"/>
          <p:cNvSpPr/>
          <p:nvPr/>
        </p:nvSpPr>
        <p:spPr>
          <a:xfrm>
            <a:off x="698740" y="4861829"/>
            <a:ext cx="1752600" cy="736937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45047"/>
            <a:ext cx="2133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101853" y="5000328"/>
            <a:ext cx="123303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s-IN" b="1" dirty="0">
                <a:solidFill>
                  <a:srgbClr val="656565"/>
                </a:solidFill>
                <a:latin typeface="Open Sans"/>
              </a:rPr>
              <a:t>ব্যাসবাক্য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311105" y="4861829"/>
            <a:ext cx="476609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dirty="0"/>
              <a:t>সমস্তপদকে ভেঙ্গে যে বাক্যাংশ পাওয়া যায় থাকেই ব্যাসবাক্য বলে ।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43252" y="6055281"/>
            <a:ext cx="1863575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b="1" dirty="0">
                <a:solidFill>
                  <a:srgbClr val="656565"/>
                </a:solidFill>
                <a:latin typeface="Open Sans"/>
              </a:rPr>
              <a:t>পূর্বপদ ও উওর পদ 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352800" y="5825706"/>
            <a:ext cx="47244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b="1" dirty="0">
                <a:solidFill>
                  <a:srgbClr val="656565"/>
                </a:solidFill>
                <a:latin typeface="Open Sans"/>
              </a:rPr>
              <a:t/>
            </a:r>
            <a:br>
              <a:rPr lang="as-IN" b="1" dirty="0">
                <a:solidFill>
                  <a:srgbClr val="656565"/>
                </a:solidFill>
                <a:latin typeface="Open Sans"/>
              </a:rPr>
            </a:br>
            <a:r>
              <a:rPr lang="as-IN" b="1" dirty="0">
                <a:solidFill>
                  <a:srgbClr val="656565"/>
                </a:solidFill>
                <a:latin typeface="Open Sans"/>
              </a:rPr>
              <a:t> </a:t>
            </a:r>
            <a:r>
              <a:rPr lang="as-IN" dirty="0">
                <a:solidFill>
                  <a:srgbClr val="656565"/>
                </a:solidFill>
                <a:latin typeface="Open Sans"/>
              </a:rPr>
              <a:t>সমাসযুক্ত পদের প্রথম অংশকে  পূর্ব পদ এবং পরবর্তী অংশকে উওর পদ বা পরপদ বলে 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352800" y="1524000"/>
            <a:ext cx="4724400" cy="461665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2400" dirty="0">
                <a:solidFill>
                  <a:srgbClr val="656565"/>
                </a:solidFill>
                <a:latin typeface="Open Sans"/>
              </a:rPr>
              <a:t>সমাসনিষ্পন্ন পদকে সমস্ত পদ বলে </a:t>
            </a:r>
            <a:endParaRPr lang="en-US" sz="2400" dirty="0"/>
          </a:p>
        </p:txBody>
      </p:sp>
      <p:sp>
        <p:nvSpPr>
          <p:cNvPr id="23" name="Horizontal Scroll 22"/>
          <p:cNvSpPr/>
          <p:nvPr/>
        </p:nvSpPr>
        <p:spPr>
          <a:xfrm>
            <a:off x="698740" y="1600199"/>
            <a:ext cx="1968260" cy="75479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সমস্ত</a:t>
            </a:r>
            <a:r>
              <a:rPr lang="en-US" dirty="0" smtClean="0"/>
              <a:t> </a:t>
            </a:r>
            <a:r>
              <a:rPr lang="en-US" dirty="0" err="1" smtClean="0"/>
              <a:t>পদ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6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77225"/>
            <a:ext cx="5791200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সমাসের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000" y="1143000"/>
            <a:ext cx="6324599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বাংলা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ভাষায়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প্রধানত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ছয়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প্রকার</a:t>
            </a:r>
            <a:r>
              <a:rPr lang="en-US" sz="2800" dirty="0" smtClean="0"/>
              <a:t> । </a:t>
            </a:r>
            <a:r>
              <a:rPr lang="en-US" sz="2800" dirty="0" err="1" smtClean="0"/>
              <a:t>যথা</a:t>
            </a:r>
            <a:r>
              <a:rPr lang="en-US" sz="2800" dirty="0" smtClean="0"/>
              <a:t> 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429528" y="2243354"/>
            <a:ext cx="2742671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2400" dirty="0"/>
              <a:t>১. দ্বন্দ্ব সমাস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3387363" y="3046158"/>
            <a:ext cx="2784836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2400" dirty="0"/>
              <a:t>২. কর্মধারয় সমাস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3387362" y="3810000"/>
            <a:ext cx="278483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400" dirty="0"/>
              <a:t>৩. তৎপুরুষ সমাস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3454468" y="4571999"/>
            <a:ext cx="271773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400" dirty="0"/>
              <a:t>৪. দ্বিগু সমাস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3454468" y="5334000"/>
            <a:ext cx="2818871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2400" dirty="0"/>
              <a:t>৫. অব্যয়ীভাব সমাস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3382274" y="6019800"/>
            <a:ext cx="279501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400" dirty="0"/>
              <a:t>৬. বহুব্রীহি সমাস।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3822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81000"/>
            <a:ext cx="357662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দ্বন্দ্ব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সমাস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2133600"/>
            <a:ext cx="4572000" cy="1323439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as-IN" sz="2000" b="1" dirty="0">
                <a:solidFill>
                  <a:srgbClr val="656565"/>
                </a:solidFill>
                <a:latin typeface="Open Sans"/>
              </a:rPr>
              <a:t> </a:t>
            </a:r>
            <a:r>
              <a:rPr lang="as-IN" sz="2000" dirty="0">
                <a:solidFill>
                  <a:srgbClr val="656565"/>
                </a:solidFill>
                <a:latin typeface="Open Sans"/>
              </a:rPr>
              <a:t>যে সমাসে প্রত্যেকটি সমস্যমান পদের অর্থের প্রাধান্য থাকে ,তাকে দ্বন্ধ সমাস বলে । </a:t>
            </a:r>
            <a:r>
              <a:rPr lang="as-IN" sz="2000" dirty="0"/>
              <a:t/>
            </a:r>
            <a:br>
              <a:rPr lang="as-IN" sz="2000" dirty="0"/>
            </a:b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063535" y="5438153"/>
            <a:ext cx="3425938" cy="369332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fontAlgn="base"/>
            <a:r>
              <a:rPr lang="as-IN" b="1" dirty="0"/>
              <a:t>কাগজ ও কলম = কাগজকলম </a:t>
            </a:r>
            <a:endParaRPr lang="as-IN" dirty="0"/>
          </a:p>
        </p:txBody>
      </p:sp>
      <p:sp>
        <p:nvSpPr>
          <p:cNvPr id="5" name="Rectangle 4"/>
          <p:cNvSpPr/>
          <p:nvPr/>
        </p:nvSpPr>
        <p:spPr>
          <a:xfrm>
            <a:off x="4114800" y="4233952"/>
            <a:ext cx="1043876" cy="400110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as-IN" sz="2000" dirty="0">
                <a:solidFill>
                  <a:srgbClr val="656565"/>
                </a:solidFill>
                <a:latin typeface="Open Sans"/>
              </a:rPr>
              <a:t>যেমন :-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598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358</TotalTime>
  <Words>315</Words>
  <Application>Microsoft Office PowerPoint</Application>
  <PresentationFormat>On-screen Show (4:3)</PresentationFormat>
  <Paragraphs>100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Reza</dc:creator>
  <cp:lastModifiedBy>Reza</cp:lastModifiedBy>
  <cp:revision>36</cp:revision>
  <dcterms:created xsi:type="dcterms:W3CDTF">2021-08-31T16:01:34Z</dcterms:created>
  <dcterms:modified xsi:type="dcterms:W3CDTF">2021-09-02T17:58:53Z</dcterms:modified>
</cp:coreProperties>
</file>