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30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8A782-89DA-4F56-9D30-AA75148CCA56}" type="datetimeFigureOut">
              <a:rPr lang="en-US" smtClean="0"/>
              <a:t>9/3/2021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181439-904B-44F5-8EA4-9921AD3BD331}" type="slidenum">
              <a:rPr lang="en-US" smtClean="0"/>
              <a:t>‹#›</a:t>
            </a:fld>
            <a:endParaRPr lang="en-US"/>
          </a:p>
        </p:txBody>
      </p:sp>
    </p:spTree>
    <p:extLst>
      <p:ext uri="{BB962C8B-B14F-4D97-AF65-F5344CB8AC3E}">
        <p14:creationId xmlns:p14="http://schemas.microsoft.com/office/powerpoint/2010/main" val="73971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81439-904B-44F5-8EA4-9921AD3BD331}" type="slidenum">
              <a:rPr lang="en-US" smtClean="0"/>
              <a:t>3</a:t>
            </a:fld>
            <a:endParaRPr lang="en-US"/>
          </a:p>
        </p:txBody>
      </p:sp>
    </p:spTree>
    <p:extLst>
      <p:ext uri="{BB962C8B-B14F-4D97-AF65-F5344CB8AC3E}">
        <p14:creationId xmlns:p14="http://schemas.microsoft.com/office/powerpoint/2010/main" val="79984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81439-904B-44F5-8EA4-9921AD3BD331}" type="slidenum">
              <a:rPr lang="en-US" smtClean="0"/>
              <a:t>9</a:t>
            </a:fld>
            <a:endParaRPr lang="en-US"/>
          </a:p>
        </p:txBody>
      </p:sp>
    </p:spTree>
    <p:extLst>
      <p:ext uri="{BB962C8B-B14F-4D97-AF65-F5344CB8AC3E}">
        <p14:creationId xmlns:p14="http://schemas.microsoft.com/office/powerpoint/2010/main" val="151875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3260C8-DFEB-4564-8017-714F2EC073E5}"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505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260C8-DFEB-4564-8017-714F2EC073E5}"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286838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260C8-DFEB-4564-8017-714F2EC073E5}"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323364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260C8-DFEB-4564-8017-714F2EC073E5}"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229909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260C8-DFEB-4564-8017-714F2EC073E5}" type="datetimeFigureOut">
              <a:rPr lang="en-US" smtClean="0"/>
              <a:t>9/3/2021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2286692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3260C8-DFEB-4564-8017-714F2EC073E5}"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268734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3260C8-DFEB-4564-8017-714F2EC073E5}" type="datetimeFigureOut">
              <a:rPr lang="en-US" smtClean="0"/>
              <a:t>9/3/2021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339194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260C8-DFEB-4564-8017-714F2EC073E5}" type="datetimeFigureOut">
              <a:rPr lang="en-US" smtClean="0"/>
              <a:t>9/3/2021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151251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260C8-DFEB-4564-8017-714F2EC073E5}" type="datetimeFigureOut">
              <a:rPr lang="en-US" smtClean="0"/>
              <a:t>9/3/2021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86057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260C8-DFEB-4564-8017-714F2EC073E5}"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374449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260C8-DFEB-4564-8017-714F2EC073E5}" type="datetimeFigureOut">
              <a:rPr lang="en-US" smtClean="0"/>
              <a:t>9/3/2021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8118-CBEF-4C9C-BD4E-4AE4ED5C3399}" type="slidenum">
              <a:rPr lang="en-US" smtClean="0"/>
              <a:t>‹#›</a:t>
            </a:fld>
            <a:endParaRPr lang="en-US"/>
          </a:p>
        </p:txBody>
      </p:sp>
    </p:spTree>
    <p:extLst>
      <p:ext uri="{BB962C8B-B14F-4D97-AF65-F5344CB8AC3E}">
        <p14:creationId xmlns:p14="http://schemas.microsoft.com/office/powerpoint/2010/main" val="291606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260C8-DFEB-4564-8017-714F2EC073E5}" type="datetimeFigureOut">
              <a:rPr lang="en-US" smtClean="0"/>
              <a:t>9/3/2021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8118-CBEF-4C9C-BD4E-4AE4ED5C3399}" type="slidenum">
              <a:rPr lang="en-US" smtClean="0"/>
              <a:t>‹#›</a:t>
            </a:fld>
            <a:endParaRPr lang="en-US"/>
          </a:p>
        </p:txBody>
      </p:sp>
    </p:spTree>
    <p:extLst>
      <p:ext uri="{BB962C8B-B14F-4D97-AF65-F5344CB8AC3E}">
        <p14:creationId xmlns:p14="http://schemas.microsoft.com/office/powerpoint/2010/main" val="315157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371600" y="2590800"/>
            <a:ext cx="6043642" cy="1200329"/>
          </a:xfrm>
          <a:prstGeom prst="rect">
            <a:avLst/>
          </a:prstGeom>
          <a:ln w="76200"/>
        </p:spPr>
        <p:style>
          <a:lnRef idx="2">
            <a:schemeClr val="accent1"/>
          </a:lnRef>
          <a:fillRef idx="1">
            <a:schemeClr val="lt1"/>
          </a:fillRef>
          <a:effectRef idx="0">
            <a:schemeClr val="accent1"/>
          </a:effectRef>
          <a:fontRef idx="minor">
            <a:schemeClr val="dk1"/>
          </a:fontRef>
        </p:style>
        <p:txBody>
          <a:bodyPr wrap="none">
            <a:spAutoFit/>
          </a:bodyPr>
          <a:lstStyle/>
          <a:p>
            <a:r>
              <a:rPr lang="ar-SA" sz="7200" b="1" dirty="0"/>
              <a:t>بسم الله الرحمن الرحيم</a:t>
            </a:r>
            <a:endParaRPr lang="en-US" sz="7200" b="1" dirty="0"/>
          </a:p>
        </p:txBody>
      </p:sp>
    </p:spTree>
    <p:extLst>
      <p:ext uri="{BB962C8B-B14F-4D97-AF65-F5344CB8AC3E}">
        <p14:creationId xmlns:p14="http://schemas.microsoft.com/office/powerpoint/2010/main" val="24983379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971800" y="609600"/>
            <a:ext cx="3581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ar-SA" sz="2800" dirty="0" smtClean="0"/>
              <a:t>معانقة</a:t>
            </a:r>
            <a:r>
              <a:rPr lang="en-US" sz="2800" dirty="0" smtClean="0"/>
              <a:t> </a:t>
            </a:r>
            <a:r>
              <a:rPr lang="en-US" sz="2800" dirty="0" err="1" smtClean="0"/>
              <a:t>এর</a:t>
            </a:r>
            <a:r>
              <a:rPr lang="en-US" sz="2800" dirty="0" smtClean="0"/>
              <a:t>  </a:t>
            </a:r>
            <a:r>
              <a:rPr lang="en-US" sz="2800" dirty="0" err="1" smtClean="0"/>
              <a:t>বিধান</a:t>
            </a:r>
            <a:r>
              <a:rPr lang="en-US" sz="2800" dirty="0" smtClean="0"/>
              <a:t> </a:t>
            </a:r>
            <a:endParaRPr lang="en-US" sz="2800" dirty="0"/>
          </a:p>
        </p:txBody>
      </p:sp>
      <p:sp>
        <p:nvSpPr>
          <p:cNvPr id="3" name="Rectangle 2"/>
          <p:cNvSpPr/>
          <p:nvPr/>
        </p:nvSpPr>
        <p:spPr>
          <a:xfrm>
            <a:off x="2438400" y="2209800"/>
            <a:ext cx="5562600" cy="17526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t>মুয়ানাকার</a:t>
            </a:r>
            <a:r>
              <a:rPr lang="en-US" sz="2400" dirty="0" smtClean="0"/>
              <a:t> </a:t>
            </a:r>
            <a:r>
              <a:rPr lang="en-US" sz="2400" dirty="0" err="1" smtClean="0"/>
              <a:t>বিধান</a:t>
            </a:r>
            <a:r>
              <a:rPr lang="en-US" sz="2400" dirty="0" smtClean="0"/>
              <a:t> </a:t>
            </a:r>
            <a:r>
              <a:rPr lang="en-US" sz="2400" dirty="0" err="1" smtClean="0"/>
              <a:t>সম্পর্কে</a:t>
            </a:r>
            <a:r>
              <a:rPr lang="en-US" sz="2400" dirty="0" smtClean="0"/>
              <a:t> </a:t>
            </a:r>
            <a:r>
              <a:rPr lang="en-US" sz="2400" dirty="0" err="1" smtClean="0"/>
              <a:t>জমহুর</a:t>
            </a:r>
            <a:r>
              <a:rPr lang="en-US" sz="2400" dirty="0" smtClean="0"/>
              <a:t> </a:t>
            </a:r>
            <a:r>
              <a:rPr lang="en-US" sz="2400" dirty="0" err="1" smtClean="0"/>
              <a:t>উলামায়ে</a:t>
            </a:r>
            <a:r>
              <a:rPr lang="en-US" sz="2400" dirty="0" smtClean="0"/>
              <a:t> </a:t>
            </a:r>
            <a:r>
              <a:rPr lang="en-US" sz="2400" dirty="0" err="1" smtClean="0"/>
              <a:t>ক্বেরামের</a:t>
            </a:r>
            <a:r>
              <a:rPr lang="en-US" sz="2400" dirty="0" smtClean="0"/>
              <a:t> </a:t>
            </a:r>
            <a:r>
              <a:rPr lang="en-US" sz="2400" dirty="0" err="1" smtClean="0"/>
              <a:t>মত</a:t>
            </a:r>
            <a:r>
              <a:rPr lang="en-US" sz="2400" dirty="0" smtClean="0"/>
              <a:t> </a:t>
            </a:r>
            <a:r>
              <a:rPr lang="en-US" sz="2400" dirty="0" err="1" smtClean="0"/>
              <a:t>হল</a:t>
            </a:r>
            <a:r>
              <a:rPr lang="en-US" sz="2400" dirty="0" smtClean="0"/>
              <a:t> –</a:t>
            </a:r>
            <a:r>
              <a:rPr lang="en-US" sz="2400" dirty="0" err="1" smtClean="0"/>
              <a:t>দীর্ঘদিন</a:t>
            </a:r>
            <a:r>
              <a:rPr lang="en-US" sz="2400" dirty="0" smtClean="0"/>
              <a:t> </a:t>
            </a:r>
            <a:r>
              <a:rPr lang="en-US" sz="2400" dirty="0" err="1" smtClean="0"/>
              <a:t>পরে</a:t>
            </a:r>
            <a:r>
              <a:rPr lang="en-US" sz="2400" dirty="0" smtClean="0"/>
              <a:t> </a:t>
            </a:r>
            <a:r>
              <a:rPr lang="en-US" sz="2400" dirty="0" err="1" smtClean="0"/>
              <a:t>সাক্ষা</a:t>
            </a:r>
            <a:r>
              <a:rPr lang="en-US" sz="2400" dirty="0" smtClean="0"/>
              <a:t>ৎ </a:t>
            </a:r>
            <a:r>
              <a:rPr lang="en-US" sz="2400" dirty="0" err="1" smtClean="0"/>
              <a:t>হলে</a:t>
            </a:r>
            <a:r>
              <a:rPr lang="en-US" sz="2400" dirty="0" smtClean="0"/>
              <a:t> </a:t>
            </a:r>
            <a:r>
              <a:rPr lang="en-US" sz="2400" dirty="0" err="1" smtClean="0"/>
              <a:t>মুয়ানাকা</a:t>
            </a:r>
            <a:r>
              <a:rPr lang="en-US" sz="2400" dirty="0" smtClean="0"/>
              <a:t> </a:t>
            </a:r>
            <a:r>
              <a:rPr lang="en-US" sz="2400" dirty="0" err="1" smtClean="0"/>
              <a:t>করা</a:t>
            </a:r>
            <a:r>
              <a:rPr lang="en-US" sz="2400" dirty="0" smtClean="0"/>
              <a:t> </a:t>
            </a:r>
            <a:r>
              <a:rPr lang="en-US" sz="2400" dirty="0" err="1" smtClean="0"/>
              <a:t>সুন্নত</a:t>
            </a:r>
            <a:r>
              <a:rPr lang="en-US" sz="2400" dirty="0" smtClean="0"/>
              <a:t> ।</a:t>
            </a:r>
            <a:endParaRPr lang="en-US" sz="2400" dirty="0"/>
          </a:p>
        </p:txBody>
      </p:sp>
    </p:spTree>
    <p:extLst>
      <p:ext uri="{BB962C8B-B14F-4D97-AF65-F5344CB8AC3E}">
        <p14:creationId xmlns:p14="http://schemas.microsoft.com/office/powerpoint/2010/main" val="591948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667000" y="838200"/>
            <a:ext cx="3733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চুম্বনের</a:t>
            </a:r>
            <a:r>
              <a:rPr lang="en-US" sz="3200" dirty="0" smtClean="0"/>
              <a:t> </a:t>
            </a:r>
            <a:r>
              <a:rPr lang="en-US" sz="3200" dirty="0" err="1" smtClean="0"/>
              <a:t>প্রকারভেদ</a:t>
            </a:r>
            <a:r>
              <a:rPr lang="en-US" sz="3200" dirty="0" smtClean="0"/>
              <a:t> </a:t>
            </a:r>
            <a:endParaRPr lang="en-US" sz="3200" dirty="0"/>
          </a:p>
        </p:txBody>
      </p:sp>
      <p:sp>
        <p:nvSpPr>
          <p:cNvPr id="3" name="Rectangle 2"/>
          <p:cNvSpPr/>
          <p:nvPr/>
        </p:nvSpPr>
        <p:spPr>
          <a:xfrm>
            <a:off x="1676400" y="2514600"/>
            <a:ext cx="6400800" cy="205740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smtClean="0"/>
              <a:t>মুসাফাহা</a:t>
            </a:r>
            <a:r>
              <a:rPr lang="en-US" sz="2800" dirty="0" smtClean="0"/>
              <a:t> ও </a:t>
            </a:r>
            <a:r>
              <a:rPr lang="en-US" sz="2800" dirty="0" err="1" smtClean="0"/>
              <a:t>মুয়ানাকার</a:t>
            </a:r>
            <a:r>
              <a:rPr lang="en-US" sz="2800" dirty="0" smtClean="0"/>
              <a:t> </a:t>
            </a:r>
            <a:r>
              <a:rPr lang="en-US" sz="2800" dirty="0" err="1" smtClean="0"/>
              <a:t>মত</a:t>
            </a:r>
            <a:r>
              <a:rPr lang="en-US" sz="2800" dirty="0" smtClean="0"/>
              <a:t> </a:t>
            </a:r>
            <a:r>
              <a:rPr lang="en-US" sz="2800" dirty="0" err="1" smtClean="0"/>
              <a:t>ইসলামে</a:t>
            </a:r>
            <a:r>
              <a:rPr lang="en-US" sz="2800" dirty="0" smtClean="0"/>
              <a:t> </a:t>
            </a:r>
            <a:r>
              <a:rPr lang="en-US" sz="2800" dirty="0" err="1" smtClean="0"/>
              <a:t>আরেকটি</a:t>
            </a:r>
            <a:r>
              <a:rPr lang="en-US" sz="2800" dirty="0" smtClean="0"/>
              <a:t> </a:t>
            </a:r>
            <a:r>
              <a:rPr lang="en-US" sz="2800" dirty="0" err="1" smtClean="0"/>
              <a:t>বিষয়েরও</a:t>
            </a:r>
            <a:r>
              <a:rPr lang="en-US" sz="2800" dirty="0" smtClean="0"/>
              <a:t> </a:t>
            </a:r>
            <a:r>
              <a:rPr lang="en-US" sz="2800" dirty="0" err="1" smtClean="0"/>
              <a:t>অনুমোদন</a:t>
            </a:r>
            <a:r>
              <a:rPr lang="en-US" sz="2800" dirty="0" smtClean="0"/>
              <a:t> </a:t>
            </a:r>
            <a:r>
              <a:rPr lang="en-US" sz="2800" dirty="0" err="1" smtClean="0"/>
              <a:t>রয়েছে</a:t>
            </a:r>
            <a:r>
              <a:rPr lang="en-US" sz="2800" dirty="0" smtClean="0"/>
              <a:t> </a:t>
            </a:r>
            <a:r>
              <a:rPr lang="en-US" sz="2800" dirty="0" err="1" smtClean="0"/>
              <a:t>তা</a:t>
            </a:r>
            <a:r>
              <a:rPr lang="en-US" sz="2800" dirty="0" smtClean="0"/>
              <a:t> </a:t>
            </a:r>
            <a:r>
              <a:rPr lang="en-US" sz="2800" dirty="0" err="1" smtClean="0"/>
              <a:t>হচ্ছে</a:t>
            </a:r>
            <a:r>
              <a:rPr lang="en-US" sz="2800" dirty="0" smtClean="0"/>
              <a:t> </a:t>
            </a:r>
            <a:r>
              <a:rPr lang="en-US" sz="2800" dirty="0" err="1" smtClean="0"/>
              <a:t>চুম্বন</a:t>
            </a:r>
            <a:r>
              <a:rPr lang="en-US" sz="2800" dirty="0" smtClean="0"/>
              <a:t> । </a:t>
            </a:r>
            <a:r>
              <a:rPr lang="en-US" sz="2800" dirty="0" err="1" smtClean="0"/>
              <a:t>হুকুমভেদে</a:t>
            </a:r>
            <a:r>
              <a:rPr lang="en-US" sz="2800" dirty="0" smtClean="0"/>
              <a:t> </a:t>
            </a:r>
            <a:r>
              <a:rPr lang="en-US" sz="2800" dirty="0" err="1" smtClean="0"/>
              <a:t>এই</a:t>
            </a:r>
            <a:r>
              <a:rPr lang="en-US" sz="2800" dirty="0" smtClean="0"/>
              <a:t> </a:t>
            </a:r>
            <a:r>
              <a:rPr lang="en-US" sz="2800" dirty="0" err="1" smtClean="0"/>
              <a:t>চুম্বন</a:t>
            </a:r>
            <a:r>
              <a:rPr lang="en-US" sz="2800" dirty="0" smtClean="0"/>
              <a:t> </a:t>
            </a:r>
            <a:r>
              <a:rPr lang="en-US" sz="2800" dirty="0" err="1" smtClean="0"/>
              <a:t>চার</a:t>
            </a:r>
            <a:r>
              <a:rPr lang="en-US" sz="2800" dirty="0" smtClean="0"/>
              <a:t> </a:t>
            </a:r>
            <a:r>
              <a:rPr lang="en-US" sz="2800" dirty="0" err="1" smtClean="0"/>
              <a:t>প্রকার</a:t>
            </a:r>
            <a:r>
              <a:rPr lang="en-US" sz="2800" dirty="0" smtClean="0"/>
              <a:t> </a:t>
            </a:r>
            <a:endParaRPr lang="en-US" sz="2800" dirty="0"/>
          </a:p>
        </p:txBody>
      </p:sp>
    </p:spTree>
    <p:extLst>
      <p:ext uri="{BB962C8B-B14F-4D97-AF65-F5344CB8AC3E}">
        <p14:creationId xmlns:p14="http://schemas.microsoft.com/office/powerpoint/2010/main" val="1547949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429986"/>
            <a:ext cx="6629400" cy="177981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342900" indent="-342900" algn="ctr">
              <a:buFont typeface="+mj-lt"/>
              <a:buAutoNum type="arabicPeriod"/>
            </a:pPr>
            <a:r>
              <a:rPr lang="en-US" sz="3600" dirty="0" err="1" smtClean="0"/>
              <a:t>স্নেহ</a:t>
            </a:r>
            <a:r>
              <a:rPr lang="en-US" sz="3600" dirty="0" smtClean="0"/>
              <a:t> </a:t>
            </a:r>
            <a:r>
              <a:rPr lang="en-US" sz="3600" dirty="0" err="1" smtClean="0"/>
              <a:t>মমতার</a:t>
            </a:r>
            <a:r>
              <a:rPr lang="en-US" sz="3600" dirty="0" smtClean="0"/>
              <a:t> </a:t>
            </a:r>
            <a:r>
              <a:rPr lang="en-US" sz="3600" dirty="0" err="1" smtClean="0"/>
              <a:t>চুম্বন</a:t>
            </a:r>
            <a:r>
              <a:rPr lang="en-US" sz="3600" dirty="0" smtClean="0"/>
              <a:t> </a:t>
            </a:r>
            <a:r>
              <a:rPr lang="en-US" sz="3600" dirty="0" err="1" smtClean="0"/>
              <a:t>পিতা-মাতা</a:t>
            </a:r>
            <a:r>
              <a:rPr lang="en-US" sz="3600" dirty="0" smtClean="0"/>
              <a:t> </a:t>
            </a:r>
            <a:r>
              <a:rPr lang="en-US" sz="3600" dirty="0" err="1" smtClean="0"/>
              <a:t>কর্তৃক</a:t>
            </a:r>
            <a:r>
              <a:rPr lang="en-US" sz="3600" dirty="0" smtClean="0"/>
              <a:t> </a:t>
            </a:r>
            <a:r>
              <a:rPr lang="en-US" sz="3600" dirty="0" err="1" smtClean="0"/>
              <a:t>নিজের</a:t>
            </a:r>
            <a:r>
              <a:rPr lang="en-US" sz="3600" dirty="0" smtClean="0"/>
              <a:t> </a:t>
            </a:r>
            <a:r>
              <a:rPr lang="en-US" sz="3600" dirty="0" err="1" smtClean="0"/>
              <a:t>সন্তানকে</a:t>
            </a:r>
            <a:r>
              <a:rPr lang="en-US" sz="3600" dirty="0" smtClean="0"/>
              <a:t> </a:t>
            </a:r>
            <a:r>
              <a:rPr lang="en-US" sz="3600" dirty="0" err="1" smtClean="0"/>
              <a:t>চুম্বন</a:t>
            </a:r>
            <a:r>
              <a:rPr lang="en-US" sz="3600" dirty="0" smtClean="0"/>
              <a:t> </a:t>
            </a:r>
            <a:r>
              <a:rPr lang="en-US"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377975"/>
            <a:ext cx="3505200" cy="1838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53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762000" y="827314"/>
            <a:ext cx="81534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২. </a:t>
            </a:r>
            <a:r>
              <a:rPr lang="en-US" sz="3200" dirty="0" err="1" smtClean="0"/>
              <a:t>দয়ার</a:t>
            </a:r>
            <a:r>
              <a:rPr lang="en-US" sz="3200" dirty="0" smtClean="0"/>
              <a:t> </a:t>
            </a:r>
            <a:r>
              <a:rPr lang="en-US" sz="3200" dirty="0" err="1" smtClean="0"/>
              <a:t>চুম্বন</a:t>
            </a:r>
            <a:r>
              <a:rPr lang="en-US" sz="3200" dirty="0" smtClean="0"/>
              <a:t> </a:t>
            </a:r>
            <a:r>
              <a:rPr lang="en-US" sz="3200" dirty="0" err="1" smtClean="0"/>
              <a:t>সন্তান</a:t>
            </a:r>
            <a:r>
              <a:rPr lang="en-US" sz="3200" dirty="0" smtClean="0"/>
              <a:t> </a:t>
            </a:r>
            <a:r>
              <a:rPr lang="en-US" sz="3200" dirty="0" err="1" smtClean="0"/>
              <a:t>কর্তৃক</a:t>
            </a:r>
            <a:r>
              <a:rPr lang="en-US" sz="3200" dirty="0" smtClean="0"/>
              <a:t> </a:t>
            </a:r>
            <a:r>
              <a:rPr lang="en-US" sz="3200" dirty="0" err="1" smtClean="0"/>
              <a:t>পিতার</a:t>
            </a:r>
            <a:r>
              <a:rPr lang="en-US" sz="3200" dirty="0" smtClean="0"/>
              <a:t> </a:t>
            </a:r>
            <a:r>
              <a:rPr lang="en-US" sz="3200" dirty="0" err="1" smtClean="0"/>
              <a:t>মুখে</a:t>
            </a:r>
            <a:r>
              <a:rPr lang="en-US" sz="3200" dirty="0" smtClean="0"/>
              <a:t> </a:t>
            </a:r>
            <a:r>
              <a:rPr lang="en-US" sz="3200" dirty="0" err="1" smtClean="0"/>
              <a:t>চুম্বন</a:t>
            </a:r>
            <a:r>
              <a:rPr lang="en-US" sz="3200" dirty="0" smtClean="0"/>
              <a:t> ।</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667000"/>
            <a:ext cx="3124200"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861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752600" y="1066800"/>
            <a:ext cx="6096000" cy="838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৩. </a:t>
            </a:r>
            <a:r>
              <a:rPr lang="en-US" sz="2800" dirty="0" err="1" smtClean="0"/>
              <a:t>স্নেহের</a:t>
            </a:r>
            <a:r>
              <a:rPr lang="en-US" sz="2800" dirty="0" smtClean="0"/>
              <a:t> </a:t>
            </a:r>
            <a:r>
              <a:rPr lang="en-US" sz="2800" dirty="0" err="1" smtClean="0"/>
              <a:t>চুম্বন</a:t>
            </a:r>
            <a:r>
              <a:rPr lang="en-US" sz="2800" dirty="0" smtClean="0"/>
              <a:t> </a:t>
            </a:r>
            <a:r>
              <a:rPr lang="en-US" sz="2800" dirty="0" err="1" smtClean="0"/>
              <a:t>একজন</a:t>
            </a:r>
            <a:r>
              <a:rPr lang="en-US" sz="2800" dirty="0" smtClean="0"/>
              <a:t> </a:t>
            </a:r>
            <a:r>
              <a:rPr lang="en-US" sz="2800" dirty="0" err="1" smtClean="0"/>
              <a:t>মুসলমান</a:t>
            </a:r>
            <a:r>
              <a:rPr lang="en-US" sz="2800" dirty="0" smtClean="0"/>
              <a:t> </a:t>
            </a:r>
            <a:r>
              <a:rPr lang="en-US" sz="2800" dirty="0" err="1" smtClean="0"/>
              <a:t>কর্তৃক</a:t>
            </a:r>
            <a:r>
              <a:rPr lang="en-US" sz="2800" dirty="0" smtClean="0"/>
              <a:t> </a:t>
            </a:r>
            <a:r>
              <a:rPr lang="en-US" sz="2800" dirty="0" err="1" smtClean="0"/>
              <a:t>অপর</a:t>
            </a:r>
            <a:r>
              <a:rPr lang="en-US" sz="2800" dirty="0" smtClean="0"/>
              <a:t> </a:t>
            </a:r>
            <a:r>
              <a:rPr lang="en-US" sz="2800" dirty="0" err="1" smtClean="0"/>
              <a:t>মুসলমান</a:t>
            </a:r>
            <a:r>
              <a:rPr lang="en-US" sz="2800" dirty="0" smtClean="0"/>
              <a:t> </a:t>
            </a:r>
            <a:r>
              <a:rPr lang="en-US" sz="2800" dirty="0" err="1" smtClean="0"/>
              <a:t>কে</a:t>
            </a:r>
            <a:r>
              <a:rPr lang="en-US" sz="2800" dirty="0" smtClean="0"/>
              <a:t> </a:t>
            </a:r>
            <a:r>
              <a:rPr lang="en-US" sz="2800" dirty="0" err="1" smtClean="0"/>
              <a:t>চুম্বন</a:t>
            </a:r>
            <a:r>
              <a:rPr lang="en-US" sz="2800" dirty="0" smtClean="0"/>
              <a:t> ।</a:t>
            </a: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3124200"/>
            <a:ext cx="32766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061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286000" y="805543"/>
            <a:ext cx="47244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৪. </a:t>
            </a:r>
            <a:r>
              <a:rPr lang="en-US" sz="2400" dirty="0" err="1" smtClean="0"/>
              <a:t>ইলেম</a:t>
            </a:r>
            <a:r>
              <a:rPr lang="en-US" sz="2400" dirty="0" smtClean="0"/>
              <a:t> ,</a:t>
            </a:r>
            <a:r>
              <a:rPr lang="en-US" sz="2400" dirty="0" err="1" smtClean="0"/>
              <a:t>আমল</a:t>
            </a:r>
            <a:r>
              <a:rPr lang="en-US" sz="2400" dirty="0" smtClean="0"/>
              <a:t>  ও </a:t>
            </a:r>
            <a:r>
              <a:rPr lang="en-US" sz="2400" dirty="0" err="1" smtClean="0"/>
              <a:t>ভিত্তিতে</a:t>
            </a:r>
            <a:r>
              <a:rPr lang="en-US" sz="2400" dirty="0" smtClean="0"/>
              <a:t> </a:t>
            </a:r>
            <a:r>
              <a:rPr lang="en-US" sz="2400" dirty="0" err="1" smtClean="0"/>
              <a:t>কাউকে</a:t>
            </a:r>
            <a:r>
              <a:rPr lang="en-US" sz="2400" dirty="0" smtClean="0"/>
              <a:t> </a:t>
            </a:r>
            <a:r>
              <a:rPr lang="en-US" sz="2400" dirty="0" err="1" smtClean="0"/>
              <a:t>সম্মান</a:t>
            </a:r>
            <a:r>
              <a:rPr lang="en-US" sz="2400" dirty="0" smtClean="0"/>
              <a:t> </a:t>
            </a:r>
            <a:r>
              <a:rPr lang="en-US" sz="2400" dirty="0" err="1" smtClean="0"/>
              <a:t>প্রদর্শনের</a:t>
            </a:r>
            <a:r>
              <a:rPr lang="en-US" sz="2400" dirty="0" smtClean="0"/>
              <a:t> </a:t>
            </a:r>
            <a:r>
              <a:rPr lang="en-US" sz="2400" dirty="0" err="1" smtClean="0"/>
              <a:t>জন্য</a:t>
            </a:r>
            <a:r>
              <a:rPr lang="en-US" sz="2400" dirty="0" smtClean="0"/>
              <a:t> </a:t>
            </a:r>
            <a:r>
              <a:rPr lang="en-US" sz="2400" dirty="0" err="1" smtClean="0"/>
              <a:t>চুম্বন</a:t>
            </a:r>
            <a:r>
              <a:rPr lang="en-US" sz="2400" dirty="0" smtClean="0"/>
              <a:t> </a:t>
            </a:r>
            <a:r>
              <a:rPr lang="en-US" sz="2400" dirty="0" err="1" smtClean="0"/>
              <a:t>করা</a:t>
            </a:r>
            <a:r>
              <a:rPr lang="en-US" sz="2400" dirty="0" smtClean="0"/>
              <a:t> </a:t>
            </a:r>
            <a:r>
              <a:rPr lang="en-US" dirty="0" smtClean="0"/>
              <a:t>,।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95600"/>
            <a:ext cx="2752725"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494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609600"/>
            <a:ext cx="4724400" cy="224676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ar-SA" sz="2800" b="1" i="0" dirty="0" smtClean="0">
                <a:solidFill>
                  <a:srgbClr val="333333"/>
                </a:solidFill>
                <a:effectLst/>
                <a:latin typeface="Times New Roman"/>
              </a:rPr>
              <a:t>عن ابى امامة رضى الله عنه ان رسول الله صلى الله عليه وسلم قال تمام عىادة المريض ان يضع احدكم يده على جبهته او قال يده فيسأله كيف هو؟ وتمام تحياتكم بينكم المصافحة (</a:t>
            </a:r>
            <a:r>
              <a:rPr lang="ar-SA" sz="2400" b="1" i="0" dirty="0" smtClean="0">
                <a:solidFill>
                  <a:srgbClr val="333333"/>
                </a:solidFill>
                <a:effectLst/>
                <a:latin typeface="Times New Roman"/>
              </a:rPr>
              <a:t>رواه الترمذىح)</a:t>
            </a:r>
            <a:endParaRPr lang="en-US" sz="2400" dirty="0"/>
          </a:p>
        </p:txBody>
      </p:sp>
      <p:sp>
        <p:nvSpPr>
          <p:cNvPr id="3" name="Rectangle 2"/>
          <p:cNvSpPr/>
          <p:nvPr/>
        </p:nvSpPr>
        <p:spPr>
          <a:xfrm>
            <a:off x="609600" y="3429000"/>
            <a:ext cx="7772400"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s-IN" sz="2000" b="0" i="0" dirty="0" smtClean="0">
                <a:solidFill>
                  <a:srgbClr val="333333"/>
                </a:solidFill>
                <a:effectLst/>
                <a:latin typeface="Times New Roman"/>
              </a:rPr>
              <a:t>হযরত আবু উমামা রাদ্বিয়াল্লাহু তা‘আলা আনহু হতে বর্ণিত, রসূলুল্লাহ্ সাল্লাল্লাহু আলাইহি ওয়া সাল্লামাএরশাদ করেন, রুগ্ন ব্যক্তিকে দেখার পূর্ণতা হলো তোমাদের কেউ স্বীয় হাত তার কপালে বা হাতে রেখে এ কথা জিজ্ঞেস করা যে, সে কেমন আছে? আর তোমাদের পারস্পরিক অভিবাদনের পূর্ণতা হলো পরস্পর মুসাফাহা করা। [তিরমিযী]</a:t>
            </a:r>
            <a:endParaRPr lang="en-US" sz="2000" dirty="0"/>
          </a:p>
        </p:txBody>
      </p:sp>
    </p:spTree>
    <p:extLst>
      <p:ext uri="{BB962C8B-B14F-4D97-AF65-F5344CB8AC3E}">
        <p14:creationId xmlns:p14="http://schemas.microsoft.com/office/powerpoint/2010/main" val="3910192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2847975" cy="1609725"/>
          </a:xfrm>
          <a:prstGeom prst="rect">
            <a:avLst/>
          </a:prstGeom>
          <a:ln/>
        </p:spPr>
        <p:style>
          <a:lnRef idx="1">
            <a:schemeClr val="accent1"/>
          </a:lnRef>
          <a:fillRef idx="2">
            <a:schemeClr val="accent1"/>
          </a:fillRef>
          <a:effectRef idx="1">
            <a:schemeClr val="accent1"/>
          </a:effectRef>
          <a:fontRef idx="minor">
            <a:schemeClr val="dk1"/>
          </a:fontRef>
        </p:style>
      </p:pic>
      <p:sp>
        <p:nvSpPr>
          <p:cNvPr id="2" name="Rectangle 1"/>
          <p:cNvSpPr/>
          <p:nvPr/>
        </p:nvSpPr>
        <p:spPr>
          <a:xfrm>
            <a:off x="3352800" y="381000"/>
            <a:ext cx="19050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t>একক</a:t>
            </a:r>
            <a:r>
              <a:rPr lang="en-US" sz="2800" dirty="0" smtClean="0"/>
              <a:t> </a:t>
            </a:r>
            <a:r>
              <a:rPr lang="en-US" sz="2800" dirty="0" err="1" smtClean="0"/>
              <a:t>কাজ</a:t>
            </a:r>
            <a:r>
              <a:rPr lang="en-US" sz="2800" dirty="0" smtClean="0"/>
              <a:t> </a:t>
            </a:r>
            <a:endParaRPr lang="en-US" sz="2800" dirty="0"/>
          </a:p>
        </p:txBody>
      </p:sp>
      <p:sp>
        <p:nvSpPr>
          <p:cNvPr id="3" name="Rectangle 2"/>
          <p:cNvSpPr/>
          <p:nvPr/>
        </p:nvSpPr>
        <p:spPr>
          <a:xfrm>
            <a:off x="4953000" y="1600200"/>
            <a:ext cx="3581400" cy="1219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lgn="ctr">
              <a:buFont typeface="Wingdings" pitchFamily="2" charset="2"/>
              <a:buChar char="q"/>
            </a:pPr>
            <a:r>
              <a:rPr lang="en-US" dirty="0" err="1" smtClean="0"/>
              <a:t>মুসাফাহা</a:t>
            </a:r>
            <a:r>
              <a:rPr lang="en-US" dirty="0" smtClean="0"/>
              <a:t> </a:t>
            </a:r>
            <a:r>
              <a:rPr lang="en-US" dirty="0" err="1" smtClean="0"/>
              <a:t>কাকে</a:t>
            </a:r>
            <a:r>
              <a:rPr lang="en-US" dirty="0" smtClean="0"/>
              <a:t> </a:t>
            </a:r>
            <a:r>
              <a:rPr lang="en-US" dirty="0" err="1" smtClean="0"/>
              <a:t>বলে</a:t>
            </a:r>
            <a:r>
              <a:rPr lang="en-US" dirty="0" smtClean="0"/>
              <a:t> ? </a:t>
            </a:r>
          </a:p>
          <a:p>
            <a:pPr marL="285750" indent="-285750" algn="ctr">
              <a:buFont typeface="Wingdings" pitchFamily="2" charset="2"/>
              <a:buChar char="q"/>
            </a:pPr>
            <a:r>
              <a:rPr lang="en-US" dirty="0" err="1" smtClean="0"/>
              <a:t>মুয়ানাকা</a:t>
            </a:r>
            <a:r>
              <a:rPr lang="en-US" dirty="0" smtClean="0"/>
              <a:t> </a:t>
            </a:r>
            <a:r>
              <a:rPr lang="en-US" dirty="0" err="1" smtClean="0"/>
              <a:t>কাকে</a:t>
            </a:r>
            <a:r>
              <a:rPr lang="en-US" dirty="0" smtClean="0"/>
              <a:t> </a:t>
            </a:r>
            <a:r>
              <a:rPr lang="en-US" dirty="0" err="1" smtClean="0"/>
              <a:t>বলে</a:t>
            </a:r>
            <a:r>
              <a:rPr lang="en-US" dirty="0" smtClean="0"/>
              <a:t> ?</a:t>
            </a:r>
            <a:endParaRPr lang="en-US" dirty="0"/>
          </a:p>
        </p:txBody>
      </p:sp>
    </p:spTree>
    <p:extLst>
      <p:ext uri="{BB962C8B-B14F-4D97-AF65-F5344CB8AC3E}">
        <p14:creationId xmlns:p14="http://schemas.microsoft.com/office/powerpoint/2010/main" val="85435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76500"/>
            <a:ext cx="2752725" cy="1657350"/>
          </a:xfrm>
          <a:prstGeom prst="rect">
            <a:avLst/>
          </a:prstGeom>
          <a:ln/>
        </p:spPr>
        <p:style>
          <a:lnRef idx="1">
            <a:schemeClr val="accent1"/>
          </a:lnRef>
          <a:fillRef idx="2">
            <a:schemeClr val="accent1"/>
          </a:fillRef>
          <a:effectRef idx="1">
            <a:schemeClr val="accent1"/>
          </a:effectRef>
          <a:fontRef idx="minor">
            <a:schemeClr val="dk1"/>
          </a:fontRef>
        </p:style>
      </p:pic>
      <p:sp>
        <p:nvSpPr>
          <p:cNvPr id="2" name="Rectangle 1"/>
          <p:cNvSpPr/>
          <p:nvPr/>
        </p:nvSpPr>
        <p:spPr>
          <a:xfrm>
            <a:off x="3505200" y="609600"/>
            <a:ext cx="2362200"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err="1" smtClean="0"/>
              <a:t>দলীয়</a:t>
            </a:r>
            <a:r>
              <a:rPr lang="en-US" sz="3600" dirty="0" smtClean="0"/>
              <a:t> </a:t>
            </a:r>
            <a:r>
              <a:rPr lang="en-US" sz="3600" dirty="0" err="1" smtClean="0"/>
              <a:t>কাজ</a:t>
            </a:r>
            <a:r>
              <a:rPr lang="en-US" sz="3600" dirty="0" smtClean="0"/>
              <a:t> </a:t>
            </a:r>
            <a:endParaRPr lang="en-US" sz="3600" dirty="0"/>
          </a:p>
        </p:txBody>
      </p:sp>
      <p:sp>
        <p:nvSpPr>
          <p:cNvPr id="3" name="Rectangle 2"/>
          <p:cNvSpPr/>
          <p:nvPr/>
        </p:nvSpPr>
        <p:spPr>
          <a:xfrm>
            <a:off x="3505200" y="2590800"/>
            <a:ext cx="5334000" cy="1543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smtClean="0"/>
              <a:t>মহিলাদের</a:t>
            </a:r>
            <a:r>
              <a:rPr lang="en-US" sz="3200" dirty="0" smtClean="0"/>
              <a:t> </a:t>
            </a:r>
            <a:r>
              <a:rPr lang="en-US" sz="3200" dirty="0" err="1" smtClean="0"/>
              <a:t>সাথে</a:t>
            </a:r>
            <a:r>
              <a:rPr lang="en-US" sz="3200" dirty="0" smtClean="0"/>
              <a:t> </a:t>
            </a:r>
            <a:r>
              <a:rPr lang="en-US" sz="3200" dirty="0" err="1" smtClean="0"/>
              <a:t>মুসাফাহা</a:t>
            </a:r>
            <a:r>
              <a:rPr lang="en-US" sz="3200" dirty="0" smtClean="0"/>
              <a:t> </a:t>
            </a:r>
            <a:r>
              <a:rPr lang="en-US" sz="3200" dirty="0" err="1" smtClean="0"/>
              <a:t>করার</a:t>
            </a:r>
            <a:r>
              <a:rPr lang="en-US" sz="3200" dirty="0" smtClean="0"/>
              <a:t> </a:t>
            </a:r>
            <a:r>
              <a:rPr lang="en-US" sz="3200" dirty="0" err="1" smtClean="0"/>
              <a:t>বিধান</a:t>
            </a:r>
            <a:r>
              <a:rPr lang="en-US" sz="3200" dirty="0" smtClean="0"/>
              <a:t> </a:t>
            </a:r>
            <a:r>
              <a:rPr lang="en-US" sz="3200" dirty="0" err="1" smtClean="0"/>
              <a:t>বর্ণনা</a:t>
            </a:r>
            <a:r>
              <a:rPr lang="en-US" sz="3200" dirty="0" smtClean="0"/>
              <a:t> </a:t>
            </a:r>
            <a:r>
              <a:rPr lang="en-US" sz="3200" dirty="0" err="1" smtClean="0"/>
              <a:t>কর</a:t>
            </a:r>
            <a:r>
              <a:rPr lang="en-US" sz="3200" dirty="0" smtClean="0"/>
              <a:t> </a:t>
            </a:r>
            <a:endParaRPr lang="en-US" sz="3200" dirty="0"/>
          </a:p>
        </p:txBody>
      </p:sp>
    </p:spTree>
    <p:extLst>
      <p:ext uri="{BB962C8B-B14F-4D97-AF65-F5344CB8AC3E}">
        <p14:creationId xmlns:p14="http://schemas.microsoft.com/office/powerpoint/2010/main" val="3452358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09800"/>
            <a:ext cx="3810000" cy="2438400"/>
          </a:xfrm>
          <a:prstGeom prst="rect">
            <a:avLst/>
          </a:prstGeom>
          <a:ln/>
        </p:spPr>
        <p:style>
          <a:lnRef idx="1">
            <a:schemeClr val="accent3"/>
          </a:lnRef>
          <a:fillRef idx="2">
            <a:schemeClr val="accent3"/>
          </a:fillRef>
          <a:effectRef idx="1">
            <a:schemeClr val="accent3"/>
          </a:effectRef>
          <a:fontRef idx="minor">
            <a:schemeClr val="dk1"/>
          </a:fontRef>
        </p:style>
      </p:pic>
      <p:sp>
        <p:nvSpPr>
          <p:cNvPr id="2" name="Rounded Rectangular Callout 1"/>
          <p:cNvSpPr/>
          <p:nvPr/>
        </p:nvSpPr>
        <p:spPr>
          <a:xfrm>
            <a:off x="2514600" y="990600"/>
            <a:ext cx="3810000" cy="838200"/>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err="1" smtClean="0"/>
              <a:t>বাড়ির</a:t>
            </a:r>
            <a:r>
              <a:rPr lang="en-US" sz="3200" dirty="0" smtClean="0"/>
              <a:t> </a:t>
            </a:r>
            <a:r>
              <a:rPr lang="en-US" sz="3200" dirty="0" err="1" smtClean="0"/>
              <a:t>কাজ</a:t>
            </a:r>
            <a:r>
              <a:rPr lang="en-US" sz="3200" dirty="0" smtClean="0"/>
              <a:t> </a:t>
            </a:r>
            <a:endParaRPr lang="en-US" sz="3200" dirty="0"/>
          </a:p>
        </p:txBody>
      </p:sp>
      <p:sp>
        <p:nvSpPr>
          <p:cNvPr id="3" name="Round Single Corner Rectangle 2"/>
          <p:cNvSpPr/>
          <p:nvPr/>
        </p:nvSpPr>
        <p:spPr>
          <a:xfrm>
            <a:off x="381000" y="4800600"/>
            <a:ext cx="8305800" cy="1143000"/>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t>হাদিস</a:t>
            </a:r>
            <a:r>
              <a:rPr lang="en-US" sz="2400" dirty="0" smtClean="0"/>
              <a:t> </a:t>
            </a:r>
            <a:r>
              <a:rPr lang="en-US" sz="2400" dirty="0" err="1" smtClean="0"/>
              <a:t>টির</a:t>
            </a:r>
            <a:r>
              <a:rPr lang="en-US" sz="2400" dirty="0" smtClean="0"/>
              <a:t> </a:t>
            </a:r>
            <a:r>
              <a:rPr lang="en-US" sz="2400" dirty="0" err="1" smtClean="0"/>
              <a:t>ব্যাখা</a:t>
            </a:r>
            <a:r>
              <a:rPr lang="en-US" sz="2400" dirty="0" smtClean="0"/>
              <a:t> </a:t>
            </a:r>
            <a:r>
              <a:rPr lang="en-US" sz="2400" dirty="0" err="1" smtClean="0"/>
              <a:t>মূলক</a:t>
            </a:r>
            <a:r>
              <a:rPr lang="en-US" sz="2400" dirty="0" smtClean="0"/>
              <a:t> </a:t>
            </a:r>
            <a:r>
              <a:rPr lang="en-US" sz="2400" dirty="0" err="1" smtClean="0"/>
              <a:t>অনুবাদ</a:t>
            </a:r>
            <a:r>
              <a:rPr lang="en-US" sz="2400" dirty="0" smtClean="0"/>
              <a:t> </a:t>
            </a:r>
            <a:r>
              <a:rPr lang="en-US" sz="2400" dirty="0" err="1" smtClean="0"/>
              <a:t>সহ</a:t>
            </a:r>
            <a:r>
              <a:rPr lang="en-US" sz="2400" dirty="0" smtClean="0"/>
              <a:t> </a:t>
            </a:r>
            <a:r>
              <a:rPr lang="en-US" sz="2400" dirty="0" err="1" smtClean="0"/>
              <a:t>রাবির</a:t>
            </a:r>
            <a:r>
              <a:rPr lang="en-US" sz="2400" dirty="0" smtClean="0"/>
              <a:t> </a:t>
            </a:r>
            <a:r>
              <a:rPr lang="en-US" sz="2400" dirty="0" err="1" smtClean="0"/>
              <a:t>জিবনী</a:t>
            </a:r>
            <a:r>
              <a:rPr lang="en-US" sz="2400" dirty="0" smtClean="0"/>
              <a:t> </a:t>
            </a:r>
            <a:r>
              <a:rPr lang="en-US" sz="2400" dirty="0" err="1" smtClean="0"/>
              <a:t>লিখে</a:t>
            </a:r>
            <a:r>
              <a:rPr lang="en-US" sz="2400" dirty="0" smtClean="0"/>
              <a:t> </a:t>
            </a:r>
            <a:r>
              <a:rPr lang="en-US" sz="2400" dirty="0" err="1" smtClean="0"/>
              <a:t>আনবে</a:t>
            </a:r>
            <a:r>
              <a:rPr lang="en-US" sz="2400" dirty="0" smtClean="0"/>
              <a:t>। </a:t>
            </a:r>
            <a:endParaRPr lang="en-US" sz="2400" dirty="0"/>
          </a:p>
        </p:txBody>
      </p:sp>
    </p:spTree>
    <p:extLst>
      <p:ext uri="{BB962C8B-B14F-4D97-AF65-F5344CB8AC3E}">
        <p14:creationId xmlns:p14="http://schemas.microsoft.com/office/powerpoint/2010/main" val="2780665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48200" y="2895600"/>
            <a:ext cx="4383314" cy="1295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t>শ্রেণিঃ</a:t>
            </a:r>
            <a:r>
              <a:rPr lang="en-US" dirty="0" smtClean="0"/>
              <a:t> </a:t>
            </a:r>
            <a:r>
              <a:rPr lang="en-US" dirty="0" err="1" smtClean="0"/>
              <a:t>নবম</a:t>
            </a:r>
            <a:endParaRPr lang="en-US" dirty="0"/>
          </a:p>
          <a:p>
            <a:pPr algn="ctr"/>
            <a:r>
              <a:rPr lang="en-US" dirty="0" err="1" smtClean="0"/>
              <a:t>বিষয়</a:t>
            </a:r>
            <a:r>
              <a:rPr lang="en-US" dirty="0" smtClean="0"/>
              <a:t> : </a:t>
            </a:r>
            <a:r>
              <a:rPr lang="en-US" dirty="0" err="1" smtClean="0"/>
              <a:t>হাদিস</a:t>
            </a:r>
            <a:r>
              <a:rPr lang="en-US" dirty="0" smtClean="0"/>
              <a:t> </a:t>
            </a:r>
            <a:r>
              <a:rPr lang="en-US" dirty="0" err="1" smtClean="0"/>
              <a:t>শরিফ</a:t>
            </a:r>
            <a:r>
              <a:rPr lang="en-US" dirty="0" smtClean="0"/>
              <a:t> </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391025"/>
            <a:ext cx="3124200" cy="2466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804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514600" y="2362200"/>
            <a:ext cx="4419600" cy="19812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dirty="0" err="1" smtClean="0"/>
              <a:t>ধন্যবাদ</a:t>
            </a:r>
            <a:endParaRPr lang="en-US" sz="8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752725" cy="1666875"/>
          </a:xfrm>
          <a:prstGeom prst="rect">
            <a:avLst/>
          </a:prstGeom>
          <a:ln/>
        </p:spPr>
        <p:style>
          <a:lnRef idx="1">
            <a:schemeClr val="dk1"/>
          </a:lnRef>
          <a:fillRef idx="2">
            <a:schemeClr val="dk1"/>
          </a:fillRef>
          <a:effectRef idx="1">
            <a:schemeClr val="dk1"/>
          </a:effectRef>
          <a:fontRef idx="minor">
            <a:schemeClr val="dk1"/>
          </a:fontRef>
        </p:style>
      </p:pic>
      <p:sp>
        <p:nvSpPr>
          <p:cNvPr id="3" name="AutoShape 4" descr="জাবিতে বর্ণিল আয়োজনে পাখি মেলা | প্রথম পাতা | The Daily Ittefa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404" y="210004"/>
            <a:ext cx="2749550" cy="1663700"/>
          </a:xfrm>
          <a:prstGeom prst="rect">
            <a:avLst/>
          </a:prstGeom>
          <a:ln/>
        </p:spPr>
        <p:style>
          <a:lnRef idx="1">
            <a:schemeClr val="dk1"/>
          </a:lnRef>
          <a:fillRef idx="2">
            <a:schemeClr val="dk1"/>
          </a:fillRef>
          <a:effectRef idx="1">
            <a:schemeClr val="dk1"/>
          </a:effectRef>
          <a:fontRef idx="minor">
            <a:schemeClr val="dk1"/>
          </a:fontRef>
        </p:style>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61" y="5029200"/>
            <a:ext cx="2749550" cy="1663700"/>
          </a:xfrm>
          <a:prstGeom prst="rect">
            <a:avLst/>
          </a:prstGeom>
          <a:ln/>
        </p:spPr>
        <p:style>
          <a:lnRef idx="1">
            <a:schemeClr val="dk1"/>
          </a:lnRef>
          <a:fillRef idx="2">
            <a:schemeClr val="dk1"/>
          </a:fillRef>
          <a:effectRef idx="1">
            <a:schemeClr val="dk1"/>
          </a:effectRef>
          <a:fontRef idx="minor">
            <a:schemeClr val="dk1"/>
          </a:fontRef>
        </p:style>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404" y="5029200"/>
            <a:ext cx="2749550" cy="1663700"/>
          </a:xfrm>
          <a:prstGeom prst="rect">
            <a:avLst/>
          </a:prstGeom>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433152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438400" y="533400"/>
            <a:ext cx="3962400" cy="1754326"/>
          </a:xfrm>
          <a:prstGeom prst="rect">
            <a:avLst/>
          </a:prstGeom>
          <a:ln w="76200"/>
        </p:spPr>
        <p:style>
          <a:lnRef idx="2">
            <a:schemeClr val="accent6"/>
          </a:lnRef>
          <a:fillRef idx="1">
            <a:schemeClr val="lt1"/>
          </a:fillRef>
          <a:effectRef idx="0">
            <a:schemeClr val="accent6"/>
          </a:effectRef>
          <a:fontRef idx="minor">
            <a:schemeClr val="dk1"/>
          </a:fontRef>
        </p:style>
        <p:txBody>
          <a:bodyPr wrap="square">
            <a:spAutoFit/>
          </a:bodyPr>
          <a:lstStyle/>
          <a:p>
            <a:r>
              <a:rPr lang="ar-SA" b="0" i="0" u="none" strike="noStrike" dirty="0" smtClean="0">
                <a:solidFill>
                  <a:srgbClr val="000000"/>
                </a:solidFill>
                <a:effectLst/>
                <a:latin typeface="Arial"/>
              </a:rPr>
              <a:t> </a:t>
            </a:r>
            <a:r>
              <a:rPr lang="ar-SA" sz="7200" b="1" i="0" u="none" strike="noStrike" dirty="0" smtClean="0">
                <a:solidFill>
                  <a:srgbClr val="000000"/>
                </a:solidFill>
                <a:effectLst/>
                <a:latin typeface="Arial"/>
              </a:rPr>
              <a:t> اهلا وسهلا</a:t>
            </a:r>
            <a:r>
              <a:rPr lang="ar-SA" sz="3200" b="1" i="0" u="none" strike="noStrike" dirty="0" smtClean="0">
                <a:solidFill>
                  <a:srgbClr val="000000"/>
                </a:solidFill>
                <a:effectLst/>
                <a:latin typeface="Arial"/>
              </a:rPr>
              <a:t> </a:t>
            </a:r>
            <a:endParaRPr lang="ar-SA" sz="3200" b="1" dirty="0" smtClean="0">
              <a:effectLst/>
            </a:endParaRPr>
          </a:p>
          <a:p>
            <a:r>
              <a:rPr lang="ar-SA" dirty="0" smtClean="0"/>
              <a:t/>
            </a:r>
            <a:br>
              <a:rPr lang="ar-SA" dirty="0" smtClean="0"/>
            </a:br>
            <a:endParaRPr lang="en-US" dirty="0"/>
          </a:p>
        </p:txBody>
      </p:sp>
      <p:sp>
        <p:nvSpPr>
          <p:cNvPr id="3" name="Rectangle 2"/>
          <p:cNvSpPr/>
          <p:nvPr/>
        </p:nvSpPr>
        <p:spPr>
          <a:xfrm>
            <a:off x="2362200" y="4343400"/>
            <a:ext cx="4038600" cy="7620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t>WELCOME</a:t>
            </a:r>
            <a:endParaRPr lang="en-US" sz="5400" b="1" dirty="0"/>
          </a:p>
        </p:txBody>
      </p:sp>
      <p:sp>
        <p:nvSpPr>
          <p:cNvPr id="4" name="Rectangle 3"/>
          <p:cNvSpPr/>
          <p:nvPr/>
        </p:nvSpPr>
        <p:spPr>
          <a:xfrm>
            <a:off x="2362200" y="2835729"/>
            <a:ext cx="3962400" cy="8382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dirty="0" err="1" smtClean="0"/>
              <a:t>স্বাগতম</a:t>
            </a: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0"/>
            <a:ext cx="1657350" cy="1381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40324"/>
            <a:ext cx="1657350" cy="1381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28" y="5473700"/>
            <a:ext cx="1658937" cy="1384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879" y="5451929"/>
            <a:ext cx="1657350" cy="1381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28" y="2814638"/>
            <a:ext cx="1718582" cy="17185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538" y="2814638"/>
            <a:ext cx="1718582" cy="17185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603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002060"/>
          </a:fgClr>
          <a:bgClr>
            <a:schemeClr val="bg1"/>
          </a:bgClr>
        </a:patt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590799"/>
            <a:ext cx="2560321" cy="2133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24148"/>
            <a:ext cx="2792186" cy="1819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75064" y="457200"/>
            <a:ext cx="54102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err="1" smtClean="0"/>
              <a:t>ছবি</a:t>
            </a:r>
            <a:r>
              <a:rPr lang="en-US" sz="3200" i="1" dirty="0" smtClean="0"/>
              <a:t> </a:t>
            </a:r>
            <a:r>
              <a:rPr lang="en-US" sz="3200" i="1" dirty="0" err="1" smtClean="0"/>
              <a:t>গুলো</a:t>
            </a:r>
            <a:r>
              <a:rPr lang="en-US" sz="3200" i="1" dirty="0" smtClean="0"/>
              <a:t>  </a:t>
            </a:r>
            <a:r>
              <a:rPr lang="en-US" sz="3200" i="1" dirty="0" err="1" smtClean="0"/>
              <a:t>মনযোগ</a:t>
            </a:r>
            <a:r>
              <a:rPr lang="en-US" sz="3200" i="1" dirty="0" smtClean="0"/>
              <a:t> </a:t>
            </a:r>
            <a:r>
              <a:rPr lang="en-US" sz="3200" i="1" dirty="0" err="1" smtClean="0"/>
              <a:t>দিয়ে</a:t>
            </a:r>
            <a:r>
              <a:rPr lang="en-US" sz="3200" i="1" dirty="0" smtClean="0"/>
              <a:t> </a:t>
            </a:r>
            <a:r>
              <a:rPr lang="en-US" sz="3200" i="1" dirty="0" err="1" smtClean="0"/>
              <a:t>দেখ</a:t>
            </a:r>
            <a:r>
              <a:rPr lang="en-US" sz="3200" i="1" dirty="0" smtClean="0"/>
              <a:t> </a:t>
            </a:r>
            <a:endParaRPr lang="en-US" sz="3200" i="1" dirty="0"/>
          </a:p>
        </p:txBody>
      </p:sp>
    </p:spTree>
    <p:extLst>
      <p:ext uri="{BB962C8B-B14F-4D97-AF65-F5344CB8AC3E}">
        <p14:creationId xmlns:p14="http://schemas.microsoft.com/office/powerpoint/2010/main" val="27471095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1905000" y="533400"/>
            <a:ext cx="5638800" cy="1447800"/>
          </a:xfrm>
          <a:prstGeom prst="roundRect">
            <a:avLst/>
          </a:prstGeom>
          <a:ln>
            <a:prstDash val="lgDashDot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smtClean="0"/>
              <a:t>আজকের</a:t>
            </a:r>
            <a:r>
              <a:rPr lang="en-US" sz="6000" b="1" dirty="0" smtClean="0"/>
              <a:t> </a:t>
            </a:r>
            <a:r>
              <a:rPr lang="en-US" sz="6000" b="1" dirty="0" err="1" smtClean="0"/>
              <a:t>পাঠ</a:t>
            </a:r>
            <a:r>
              <a:rPr lang="en-US" sz="6000" b="1" dirty="0" smtClean="0"/>
              <a:t> </a:t>
            </a:r>
            <a:endParaRPr lang="en-US" sz="6000" b="1" dirty="0"/>
          </a:p>
        </p:txBody>
      </p:sp>
      <p:sp>
        <p:nvSpPr>
          <p:cNvPr id="3" name="Rectangle 2"/>
          <p:cNvSpPr/>
          <p:nvPr/>
        </p:nvSpPr>
        <p:spPr>
          <a:xfrm>
            <a:off x="1905000" y="2514600"/>
            <a:ext cx="6019800" cy="1371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4800" b="1" dirty="0" smtClean="0"/>
              <a:t>باب المصافحة ؤ المعانقة</a:t>
            </a:r>
            <a:endParaRPr lang="en-US" sz="4800" b="1" dirty="0"/>
          </a:p>
        </p:txBody>
      </p:sp>
      <p:sp>
        <p:nvSpPr>
          <p:cNvPr id="4" name="Rectangle 3"/>
          <p:cNvSpPr/>
          <p:nvPr/>
        </p:nvSpPr>
        <p:spPr>
          <a:xfrm>
            <a:off x="1981200" y="4343400"/>
            <a:ext cx="6019800" cy="1066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err="1" smtClean="0"/>
              <a:t>করমর্দন</a:t>
            </a:r>
            <a:r>
              <a:rPr lang="en-US" sz="2800" b="1" dirty="0" smtClean="0"/>
              <a:t> ও </a:t>
            </a:r>
            <a:r>
              <a:rPr lang="en-US" sz="2800" b="1" dirty="0" err="1" smtClean="0"/>
              <a:t>কোলাকুলি</a:t>
            </a:r>
            <a:r>
              <a:rPr lang="en-US" sz="2800" b="1" dirty="0" smtClean="0"/>
              <a:t> </a:t>
            </a:r>
            <a:r>
              <a:rPr lang="en-US" sz="2800" b="1" dirty="0" err="1" smtClean="0"/>
              <a:t>করা</a:t>
            </a:r>
            <a:r>
              <a:rPr lang="en-US" sz="2800" b="1" dirty="0" smtClean="0"/>
              <a:t> </a:t>
            </a:r>
            <a:r>
              <a:rPr lang="en-US" sz="2800" b="1" dirty="0" err="1" smtClean="0"/>
              <a:t>অধ্যায়</a:t>
            </a:r>
            <a:r>
              <a:rPr lang="en-US" sz="2800" b="1" dirty="0" smtClean="0"/>
              <a:t> </a:t>
            </a:r>
            <a:endParaRPr lang="en-US" sz="2800" b="1" dirty="0"/>
          </a:p>
        </p:txBody>
      </p:sp>
    </p:spTree>
    <p:extLst>
      <p:ext uri="{BB962C8B-B14F-4D97-AF65-F5344CB8AC3E}">
        <p14:creationId xmlns:p14="http://schemas.microsoft.com/office/powerpoint/2010/main" val="471194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371600" y="838200"/>
            <a:ext cx="7162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t>পাঠ</a:t>
            </a:r>
            <a:r>
              <a:rPr lang="en-US" sz="4000" b="1" dirty="0" smtClean="0"/>
              <a:t> </a:t>
            </a:r>
            <a:r>
              <a:rPr lang="en-US" sz="4000" b="1" dirty="0" err="1" smtClean="0"/>
              <a:t>শেষে</a:t>
            </a:r>
            <a:r>
              <a:rPr lang="en-US" sz="4000" b="1" dirty="0" smtClean="0"/>
              <a:t>  </a:t>
            </a:r>
            <a:r>
              <a:rPr lang="en-US" sz="4000" b="1" dirty="0" err="1" smtClean="0"/>
              <a:t>শিক্ষার্থীরা</a:t>
            </a:r>
            <a:r>
              <a:rPr lang="en-US" sz="4000" b="1" dirty="0" smtClean="0"/>
              <a:t> ………</a:t>
            </a:r>
            <a:endParaRPr lang="en-US" sz="4000" b="1" dirty="0"/>
          </a:p>
        </p:txBody>
      </p:sp>
      <p:sp>
        <p:nvSpPr>
          <p:cNvPr id="3" name="Rectangle 2"/>
          <p:cNvSpPr/>
          <p:nvPr/>
        </p:nvSpPr>
        <p:spPr>
          <a:xfrm>
            <a:off x="381000" y="2286000"/>
            <a:ext cx="8610600" cy="39624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itchFamily="2" charset="2"/>
              <a:buChar char="q"/>
            </a:pPr>
            <a:r>
              <a:rPr lang="en-US" sz="2400" b="1" dirty="0" err="1" smtClean="0"/>
              <a:t>মসাফাহা</a:t>
            </a:r>
            <a:r>
              <a:rPr lang="en-US" sz="2400" b="1" dirty="0" smtClean="0"/>
              <a:t> ও </a:t>
            </a:r>
            <a:r>
              <a:rPr lang="en-US" sz="2400" b="1" dirty="0" err="1" smtClean="0"/>
              <a:t>মুয়ানাকার</a:t>
            </a:r>
            <a:r>
              <a:rPr lang="en-US" sz="2400" b="1" dirty="0" smtClean="0"/>
              <a:t> </a:t>
            </a:r>
            <a:r>
              <a:rPr lang="en-US" sz="2400" b="1" dirty="0" err="1" smtClean="0"/>
              <a:t>হুকুম</a:t>
            </a:r>
            <a:r>
              <a:rPr lang="en-US" sz="2400" b="1" dirty="0" smtClean="0"/>
              <a:t> </a:t>
            </a:r>
            <a:r>
              <a:rPr lang="en-US" sz="2400" b="1" dirty="0" err="1" smtClean="0"/>
              <a:t>সহ</a:t>
            </a:r>
            <a:r>
              <a:rPr lang="en-US" sz="2400" b="1" dirty="0" smtClean="0"/>
              <a:t> </a:t>
            </a:r>
            <a:r>
              <a:rPr lang="en-US" sz="2400" b="1" dirty="0" smtClean="0"/>
              <a:t> </a:t>
            </a:r>
            <a:r>
              <a:rPr lang="en-US" sz="2400" b="1" dirty="0" err="1" smtClean="0"/>
              <a:t>পরিচয়</a:t>
            </a:r>
            <a:r>
              <a:rPr lang="en-US" sz="2400" b="1" dirty="0" smtClean="0"/>
              <a:t> </a:t>
            </a:r>
            <a:r>
              <a:rPr lang="en-US" sz="2400" b="1" dirty="0" err="1" smtClean="0"/>
              <a:t>বলতে</a:t>
            </a:r>
            <a:r>
              <a:rPr lang="en-US" sz="2400" b="1" dirty="0" smtClean="0"/>
              <a:t> </a:t>
            </a:r>
            <a:r>
              <a:rPr lang="en-US" sz="2400" b="1" dirty="0" err="1" smtClean="0"/>
              <a:t>পারবে</a:t>
            </a:r>
            <a:r>
              <a:rPr lang="en-US" sz="2400" b="1" dirty="0" smtClean="0"/>
              <a:t> ।</a:t>
            </a:r>
          </a:p>
          <a:p>
            <a:pPr marL="285750" indent="-285750" algn="ctr">
              <a:buFont typeface="Wingdings" pitchFamily="2" charset="2"/>
              <a:buChar char="q"/>
            </a:pPr>
            <a:r>
              <a:rPr lang="en-US" sz="2400" b="1" dirty="0" err="1" smtClean="0"/>
              <a:t>চুম্বনের</a:t>
            </a:r>
            <a:r>
              <a:rPr lang="en-US" sz="2400" b="1" dirty="0" smtClean="0"/>
              <a:t> </a:t>
            </a:r>
            <a:r>
              <a:rPr lang="en-US" sz="2400" b="1" dirty="0" err="1" smtClean="0"/>
              <a:t>প্রকারভেদ</a:t>
            </a:r>
            <a:r>
              <a:rPr lang="en-US" sz="2400" b="1" dirty="0" smtClean="0"/>
              <a:t> </a:t>
            </a:r>
            <a:r>
              <a:rPr lang="en-US" sz="2400" b="1" dirty="0" err="1" smtClean="0"/>
              <a:t>বলতে</a:t>
            </a:r>
            <a:r>
              <a:rPr lang="en-US" sz="2400" b="1" dirty="0" smtClean="0"/>
              <a:t> </a:t>
            </a:r>
            <a:r>
              <a:rPr lang="en-US" sz="2400" b="1" dirty="0" err="1" smtClean="0"/>
              <a:t>পারবে</a:t>
            </a:r>
            <a:r>
              <a:rPr lang="en-US" sz="2400" b="1" dirty="0" smtClean="0"/>
              <a:t> ।</a:t>
            </a:r>
          </a:p>
          <a:p>
            <a:pPr marL="285750" indent="-285750" algn="ctr">
              <a:buFont typeface="Wingdings" pitchFamily="2" charset="2"/>
              <a:buChar char="q"/>
            </a:pPr>
            <a:r>
              <a:rPr lang="en-US" sz="2400" b="1" dirty="0" err="1" smtClean="0"/>
              <a:t>মুসাফাহা</a:t>
            </a:r>
            <a:r>
              <a:rPr lang="en-US" sz="2400" b="1" dirty="0" smtClean="0"/>
              <a:t> </a:t>
            </a:r>
            <a:r>
              <a:rPr lang="en-US" sz="2400" b="1" dirty="0" err="1" smtClean="0"/>
              <a:t>সংক্রান্ত</a:t>
            </a:r>
            <a:r>
              <a:rPr lang="en-US" sz="2400" b="1" dirty="0" smtClean="0"/>
              <a:t> </a:t>
            </a:r>
            <a:r>
              <a:rPr lang="en-US" sz="2400" b="1" dirty="0" err="1" smtClean="0"/>
              <a:t>একটি</a:t>
            </a:r>
            <a:r>
              <a:rPr lang="en-US" sz="2400" b="1" dirty="0" smtClean="0"/>
              <a:t> </a:t>
            </a:r>
            <a:r>
              <a:rPr lang="en-US" sz="2400" b="1" dirty="0" err="1" smtClean="0"/>
              <a:t>হাদিসের</a:t>
            </a:r>
            <a:r>
              <a:rPr lang="en-US" sz="2400" b="1" dirty="0" smtClean="0"/>
              <a:t> </a:t>
            </a:r>
            <a:r>
              <a:rPr lang="en-US" sz="2400" b="1" dirty="0" err="1" smtClean="0"/>
              <a:t>সরল</a:t>
            </a:r>
            <a:r>
              <a:rPr lang="en-US" sz="2400" b="1" dirty="0" smtClean="0"/>
              <a:t> </a:t>
            </a:r>
            <a:r>
              <a:rPr lang="en-US" sz="2400" b="1" dirty="0" err="1" smtClean="0"/>
              <a:t>অনুবাদ</a:t>
            </a:r>
            <a:r>
              <a:rPr lang="en-US" sz="2400" b="1" dirty="0" smtClean="0"/>
              <a:t> </a:t>
            </a:r>
            <a:r>
              <a:rPr lang="en-US" sz="2400" b="1" dirty="0" err="1" smtClean="0"/>
              <a:t>করতে</a:t>
            </a:r>
            <a:r>
              <a:rPr lang="en-US" sz="2400" b="1" dirty="0" smtClean="0"/>
              <a:t> </a:t>
            </a:r>
            <a:r>
              <a:rPr lang="en-US" sz="2400" b="1" dirty="0" err="1" smtClean="0"/>
              <a:t>পারবে</a:t>
            </a:r>
            <a:r>
              <a:rPr lang="en-US" sz="2400" b="1" dirty="0" smtClean="0"/>
              <a:t> ।</a:t>
            </a:r>
            <a:endParaRPr lang="en-US" sz="2400" b="1" dirty="0"/>
          </a:p>
        </p:txBody>
      </p:sp>
    </p:spTree>
    <p:extLst>
      <p:ext uri="{BB962C8B-B14F-4D97-AF65-F5344CB8AC3E}">
        <p14:creationId xmlns:p14="http://schemas.microsoft.com/office/powerpoint/2010/main" val="307593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09600" y="2413337"/>
            <a:ext cx="8305800" cy="1323439"/>
          </a:xfrm>
          <a:prstGeom prst="rect">
            <a:avLst/>
          </a:prstGeom>
          <a:ln w="57150"/>
        </p:spPr>
        <p:style>
          <a:lnRef idx="2">
            <a:schemeClr val="dk1"/>
          </a:lnRef>
          <a:fillRef idx="1">
            <a:schemeClr val="lt1"/>
          </a:fillRef>
          <a:effectRef idx="0">
            <a:schemeClr val="dk1"/>
          </a:effectRef>
          <a:fontRef idx="minor">
            <a:schemeClr val="dk1"/>
          </a:fontRef>
        </p:style>
        <p:txBody>
          <a:bodyPr wrap="square">
            <a:spAutoFit/>
          </a:bodyPr>
          <a:lstStyle/>
          <a:p>
            <a:r>
              <a:rPr lang="as-IN" sz="2000" i="0" dirty="0" smtClean="0">
                <a:solidFill>
                  <a:srgbClr val="202124"/>
                </a:solidFill>
                <a:effectLst/>
                <a:latin typeface="arial"/>
              </a:rPr>
              <a:t>মুসাফাহা অর্থ করমর্দন, হাতে হাত মেলানো। আগন্তুক অথবা সাক্ষাতকারীর হাত ধরে তাকে অভিনন্দন জানানোর নাম মুসাফাহা। ... কারও সাক্ষাত হলে মুখে সালাম আদান-প্রদান করে হাতে হাত মিলানো মুসলিম ঐতিহ্য ও সামাজিকতার অংশ। নবী করিম সাল্লাল্লাহু আলাইহি ওয়াসাল্লামের সুন্নত</a:t>
            </a:r>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756" y="1066800"/>
            <a:ext cx="1335087" cy="536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1" y="3886200"/>
            <a:ext cx="3962400" cy="27257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681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895600" y="1219200"/>
            <a:ext cx="3048000" cy="91440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ar-SA" sz="2800" dirty="0" smtClean="0"/>
              <a:t>المصافحة</a:t>
            </a:r>
            <a:r>
              <a:rPr lang="ar-SA" dirty="0" smtClean="0"/>
              <a:t> </a:t>
            </a:r>
            <a:r>
              <a:rPr lang="en-US" sz="2800" dirty="0" smtClean="0"/>
              <a:t> </a:t>
            </a:r>
            <a:r>
              <a:rPr lang="en-US" sz="2800" dirty="0" err="1" smtClean="0"/>
              <a:t>এর</a:t>
            </a:r>
            <a:r>
              <a:rPr lang="en-US" sz="2800" dirty="0" smtClean="0"/>
              <a:t> </a:t>
            </a:r>
            <a:r>
              <a:rPr lang="en-US" sz="2800" dirty="0" err="1" smtClean="0"/>
              <a:t>বিধান</a:t>
            </a:r>
            <a:r>
              <a:rPr lang="en-US" sz="2800" dirty="0" smtClean="0"/>
              <a:t> </a:t>
            </a:r>
            <a:endParaRPr lang="en-US" sz="2800" dirty="0"/>
          </a:p>
        </p:txBody>
      </p:sp>
      <p:sp>
        <p:nvSpPr>
          <p:cNvPr id="3" name="Rectangle 2"/>
          <p:cNvSpPr/>
          <p:nvPr/>
        </p:nvSpPr>
        <p:spPr>
          <a:xfrm>
            <a:off x="1905000" y="3004458"/>
            <a:ext cx="5715000" cy="1676400"/>
          </a:xfrm>
          <a:prstGeom prst="rect">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err="1" smtClean="0"/>
              <a:t>মুসাফাহার</a:t>
            </a:r>
            <a:r>
              <a:rPr lang="en-US" sz="2000" b="1" dirty="0" smtClean="0"/>
              <a:t> </a:t>
            </a:r>
            <a:r>
              <a:rPr lang="en-US" sz="2000" b="1" dirty="0" err="1" smtClean="0"/>
              <a:t>বিধান</a:t>
            </a:r>
            <a:r>
              <a:rPr lang="en-US" sz="2000" b="1" dirty="0" smtClean="0"/>
              <a:t> </a:t>
            </a:r>
            <a:r>
              <a:rPr lang="en-US" sz="2000" b="1" dirty="0" err="1" smtClean="0"/>
              <a:t>সম্পর্কে</a:t>
            </a:r>
            <a:r>
              <a:rPr lang="en-US" sz="2000" b="1" dirty="0" smtClean="0"/>
              <a:t> </a:t>
            </a:r>
            <a:r>
              <a:rPr lang="en-US" sz="2000" b="1" dirty="0" err="1" smtClean="0"/>
              <a:t>জুমহুর</a:t>
            </a:r>
            <a:r>
              <a:rPr lang="en-US" sz="2000" b="1" dirty="0" smtClean="0"/>
              <a:t> </a:t>
            </a:r>
            <a:r>
              <a:rPr lang="en-US" sz="2000" b="1" dirty="0" err="1" smtClean="0"/>
              <a:t>উলামায়ে</a:t>
            </a:r>
            <a:r>
              <a:rPr lang="en-US" sz="2000" b="1" dirty="0" smtClean="0"/>
              <a:t> </a:t>
            </a:r>
            <a:r>
              <a:rPr lang="en-US" sz="2000" b="1" dirty="0" err="1" smtClean="0"/>
              <a:t>ক্বেরাম</a:t>
            </a:r>
            <a:r>
              <a:rPr lang="en-US" sz="2000" b="1" dirty="0" smtClean="0"/>
              <a:t> </a:t>
            </a:r>
            <a:r>
              <a:rPr lang="en-US" sz="2000" b="1" dirty="0" err="1" smtClean="0"/>
              <a:t>বলেন</a:t>
            </a:r>
            <a:r>
              <a:rPr lang="en-US" sz="2000" b="1" dirty="0" smtClean="0"/>
              <a:t> – </a:t>
            </a:r>
            <a:r>
              <a:rPr lang="en-US" sz="2000" b="1" dirty="0" err="1" smtClean="0"/>
              <a:t>এটি</a:t>
            </a:r>
            <a:r>
              <a:rPr lang="en-US" sz="2000" b="1" dirty="0" smtClean="0"/>
              <a:t> </a:t>
            </a:r>
            <a:r>
              <a:rPr lang="en-US" sz="2000" b="1" dirty="0" err="1" smtClean="0"/>
              <a:t>সুন্নত</a:t>
            </a:r>
            <a:r>
              <a:rPr lang="en-US" sz="2000" b="1" dirty="0" smtClean="0"/>
              <a:t> । </a:t>
            </a:r>
            <a:r>
              <a:rPr lang="en-US" sz="2000" b="1" dirty="0" err="1" smtClean="0"/>
              <a:t>তবে</a:t>
            </a:r>
            <a:r>
              <a:rPr lang="en-US" sz="2000" b="1" dirty="0" smtClean="0"/>
              <a:t> </a:t>
            </a:r>
            <a:r>
              <a:rPr lang="en-US" sz="2000" b="1" dirty="0" err="1" smtClean="0"/>
              <a:t>যাদের</a:t>
            </a:r>
            <a:r>
              <a:rPr lang="en-US" sz="2000" b="1" dirty="0" smtClean="0"/>
              <a:t> </a:t>
            </a:r>
            <a:r>
              <a:rPr lang="en-US" sz="2000" b="1" dirty="0" err="1" smtClean="0"/>
              <a:t>সাথে</a:t>
            </a:r>
            <a:r>
              <a:rPr lang="en-US" sz="2000" b="1" dirty="0" smtClean="0"/>
              <a:t> </a:t>
            </a:r>
            <a:r>
              <a:rPr lang="en-US" sz="2000" b="1" dirty="0" err="1" smtClean="0"/>
              <a:t>দেখা</a:t>
            </a:r>
            <a:r>
              <a:rPr lang="en-US" sz="2000" b="1" dirty="0" smtClean="0"/>
              <a:t> </a:t>
            </a:r>
            <a:r>
              <a:rPr lang="en-US" sz="2000" b="1" dirty="0" err="1" smtClean="0"/>
              <a:t>জায়েজ</a:t>
            </a:r>
            <a:r>
              <a:rPr lang="en-US" sz="2000" b="1" dirty="0" smtClean="0"/>
              <a:t> </a:t>
            </a:r>
            <a:r>
              <a:rPr lang="en-US" sz="2000" b="1" dirty="0" err="1" smtClean="0"/>
              <a:t>নেই</a:t>
            </a:r>
            <a:r>
              <a:rPr lang="en-US" sz="2000" b="1" dirty="0" smtClean="0"/>
              <a:t> </a:t>
            </a:r>
            <a:r>
              <a:rPr lang="en-US" sz="2000" b="1" dirty="0" err="1" smtClean="0"/>
              <a:t>তাদের</a:t>
            </a:r>
            <a:r>
              <a:rPr lang="en-US" sz="2000" b="1" dirty="0" smtClean="0"/>
              <a:t> </a:t>
            </a:r>
            <a:r>
              <a:rPr lang="en-US" sz="2000" b="1" dirty="0" err="1" smtClean="0"/>
              <a:t>সাথে</a:t>
            </a:r>
            <a:r>
              <a:rPr lang="en-US" sz="2000" b="1" dirty="0" smtClean="0"/>
              <a:t> </a:t>
            </a:r>
            <a:r>
              <a:rPr lang="en-US" sz="2000" b="1" dirty="0" err="1" smtClean="0"/>
              <a:t>মুসাফাহা</a:t>
            </a:r>
            <a:r>
              <a:rPr lang="en-US" sz="2000" b="1" dirty="0" smtClean="0"/>
              <a:t> </a:t>
            </a:r>
            <a:r>
              <a:rPr lang="en-US" sz="2000" b="1" dirty="0" err="1" smtClean="0"/>
              <a:t>করাও</a:t>
            </a:r>
            <a:r>
              <a:rPr lang="en-US" sz="2000" b="1" dirty="0" smtClean="0"/>
              <a:t> </a:t>
            </a:r>
            <a:r>
              <a:rPr lang="en-US" sz="2000" b="1" dirty="0" err="1" smtClean="0"/>
              <a:t>জায়েজ</a:t>
            </a:r>
            <a:r>
              <a:rPr lang="en-US" sz="2000" b="1" dirty="0" smtClean="0"/>
              <a:t> </a:t>
            </a:r>
            <a:r>
              <a:rPr lang="en-US" sz="2000" b="1" dirty="0" err="1" smtClean="0"/>
              <a:t>নেই</a:t>
            </a:r>
            <a:r>
              <a:rPr lang="en-US" dirty="0" smtClean="0"/>
              <a:t>।</a:t>
            </a:r>
            <a:endParaRPr lang="en-US" dirty="0"/>
          </a:p>
        </p:txBody>
      </p:sp>
    </p:spTree>
    <p:extLst>
      <p:ext uri="{BB962C8B-B14F-4D97-AF65-F5344CB8AC3E}">
        <p14:creationId xmlns:p14="http://schemas.microsoft.com/office/powerpoint/2010/main" val="2167299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429000" y="838200"/>
            <a:ext cx="2362200" cy="762000"/>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মুয়ানাকা</a:t>
            </a: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ounded Rectangle 2"/>
          <p:cNvSpPr/>
          <p:nvPr/>
        </p:nvSpPr>
        <p:spPr>
          <a:xfrm>
            <a:off x="1371600" y="2514600"/>
            <a:ext cx="7315200" cy="28956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معانقة</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শব্দের</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অর্থ</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পরস্পর</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ঘাড়</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মিলানো</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পরিভাষায়</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পরস্পর</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ভালোবাসা</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সদ্ভাব</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ও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সম্প্রীতির</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নিদর্শনস্বরুপ</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একজন</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অপর</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জনের</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ঘাড়ের</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সাথে</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ঘাড়</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মিলানো</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কে</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মুয়ানাকা</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বলে</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4371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322</Words>
  <Application>Microsoft Office PowerPoint</Application>
  <PresentationFormat>On-screen Show (4:3)</PresentationFormat>
  <Paragraphs>40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Reza</cp:lastModifiedBy>
  <cp:revision>25</cp:revision>
  <dcterms:created xsi:type="dcterms:W3CDTF">2021-09-02T12:59:56Z</dcterms:created>
  <dcterms:modified xsi:type="dcterms:W3CDTF">2021-09-03T10:43:49Z</dcterms:modified>
</cp:coreProperties>
</file>