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7" r:id="rId2"/>
    <p:sldId id="338" r:id="rId3"/>
    <p:sldId id="369" r:id="rId4"/>
    <p:sldId id="370" r:id="rId5"/>
    <p:sldId id="339" r:id="rId6"/>
    <p:sldId id="340" r:id="rId7"/>
    <p:sldId id="343" r:id="rId8"/>
    <p:sldId id="344" r:id="rId9"/>
    <p:sldId id="345" r:id="rId10"/>
    <p:sldId id="349" r:id="rId11"/>
    <p:sldId id="350" r:id="rId12"/>
    <p:sldId id="372" r:id="rId13"/>
    <p:sldId id="359" r:id="rId14"/>
    <p:sldId id="358" r:id="rId15"/>
    <p:sldId id="361" r:id="rId16"/>
    <p:sldId id="352" r:id="rId17"/>
    <p:sldId id="353" r:id="rId18"/>
    <p:sldId id="354" r:id="rId19"/>
    <p:sldId id="355" r:id="rId20"/>
    <p:sldId id="356" r:id="rId21"/>
    <p:sldId id="357" r:id="rId22"/>
    <p:sldId id="371" r:id="rId23"/>
    <p:sldId id="373" r:id="rId24"/>
    <p:sldId id="334" r:id="rId25"/>
    <p:sldId id="335" r:id="rId26"/>
    <p:sldId id="336" r:id="rId27"/>
  </p:sldIdLst>
  <p:sldSz cx="12192000" cy="6858000"/>
  <p:notesSz cx="6858000" cy="9144000"/>
  <p:defaultTextStyle>
    <a:defPPr>
      <a:defRPr lang="en-U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2" algn="l" defTabSz="914374" rtl="0" eaLnBrk="1" latinLnBrk="0" hangingPunct="1">
      <a:defRPr sz="1800" kern="1200">
        <a:solidFill>
          <a:schemeClr val="tx1"/>
        </a:solidFill>
        <a:latin typeface="+mn-lt"/>
        <a:ea typeface="+mn-ea"/>
        <a:cs typeface="+mn-cs"/>
      </a:defRPr>
    </a:lvl4pPr>
    <a:lvl5pPr marL="1828749" algn="l" defTabSz="914374" rtl="0" eaLnBrk="1" latinLnBrk="0" hangingPunct="1">
      <a:defRPr sz="1800" kern="1200">
        <a:solidFill>
          <a:schemeClr val="tx1"/>
        </a:solidFill>
        <a:latin typeface="+mn-lt"/>
        <a:ea typeface="+mn-ea"/>
        <a:cs typeface="+mn-cs"/>
      </a:defRPr>
    </a:lvl5pPr>
    <a:lvl6pPr marL="2285936" algn="l" defTabSz="914374" rtl="0" eaLnBrk="1" latinLnBrk="0" hangingPunct="1">
      <a:defRPr sz="1800" kern="1200">
        <a:solidFill>
          <a:schemeClr val="tx1"/>
        </a:solidFill>
        <a:latin typeface="+mn-lt"/>
        <a:ea typeface="+mn-ea"/>
        <a:cs typeface="+mn-cs"/>
      </a:defRPr>
    </a:lvl6pPr>
    <a:lvl7pPr marL="2743123" algn="l" defTabSz="914374" rtl="0" eaLnBrk="1" latinLnBrk="0" hangingPunct="1">
      <a:defRPr sz="1800" kern="1200">
        <a:solidFill>
          <a:schemeClr val="tx1"/>
        </a:solidFill>
        <a:latin typeface="+mn-lt"/>
        <a:ea typeface="+mn-ea"/>
        <a:cs typeface="+mn-cs"/>
      </a:defRPr>
    </a:lvl7pPr>
    <a:lvl8pPr marL="3200310" algn="l" defTabSz="914374" rtl="0" eaLnBrk="1" latinLnBrk="0" hangingPunct="1">
      <a:defRPr sz="1800" kern="1200">
        <a:solidFill>
          <a:schemeClr val="tx1"/>
        </a:solidFill>
        <a:latin typeface="+mn-lt"/>
        <a:ea typeface="+mn-ea"/>
        <a:cs typeface="+mn-cs"/>
      </a:defRPr>
    </a:lvl8pPr>
    <a:lvl9pPr marL="3657498" algn="l" defTabSz="9143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snapToGrid="0">
      <p:cViewPr varScale="1">
        <p:scale>
          <a:sx n="84" d="100"/>
          <a:sy n="84" d="100"/>
        </p:scale>
        <p:origin x="1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463370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842534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27693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0F6EF-661F-4BD3-AD1B-F8D1F563983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93433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D0F6EF-661F-4BD3-AD1B-F8D1F563983B}" type="datetimeFigureOut">
              <a:rPr lang="en-US" smtClean="0"/>
              <a:t>9/29/2021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2711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5D0F6EF-661F-4BD3-AD1B-F8D1F563983B}"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246929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5D0F6EF-661F-4BD3-AD1B-F8D1F563983B}" type="datetimeFigureOut">
              <a:rPr lang="en-US" smtClean="0"/>
              <a:t>9/29/2021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50217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0F6EF-661F-4BD3-AD1B-F8D1F563983B}" type="datetimeFigureOut">
              <a:rPr lang="en-US" smtClean="0"/>
              <a:t>9/29/2021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194631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D0F6EF-661F-4BD3-AD1B-F8D1F563983B}" type="datetimeFigureOut">
              <a:rPr lang="en-US" smtClean="0"/>
              <a:t>9/29/2021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523982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7114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D0F6EF-661F-4BD3-AD1B-F8D1F563983B}" type="datetimeFigureOut">
              <a:rPr lang="en-US" smtClean="0"/>
              <a:t>9/29/2021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C3B5F-8142-4E6E-9B5D-97FE30C4EE5B}" type="slidenum">
              <a:rPr lang="en-US" smtClean="0"/>
              <a:t>‹#›</a:t>
            </a:fld>
            <a:endParaRPr lang="en-US"/>
          </a:p>
        </p:txBody>
      </p:sp>
    </p:spTree>
    <p:extLst>
      <p:ext uri="{BB962C8B-B14F-4D97-AF65-F5344CB8AC3E}">
        <p14:creationId xmlns:p14="http://schemas.microsoft.com/office/powerpoint/2010/main" val="314321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4000"/>
                <a:lumOff val="96000"/>
              </a:schemeClr>
            </a:gs>
            <a:gs pos="100000">
              <a:schemeClr val="accent6">
                <a:lumMod val="20000"/>
                <a:lumOff val="80000"/>
              </a:schemeClr>
            </a:gs>
            <a:gs pos="21255">
              <a:schemeClr val="accent6">
                <a:lumMod val="20000"/>
                <a:lumOff val="80000"/>
              </a:schemeClr>
            </a:gs>
            <a:gs pos="95625">
              <a:srgbClr val="E6F2DE">
                <a:alpha val="56000"/>
              </a:srgbClr>
            </a:gs>
            <a:gs pos="91250">
              <a:srgbClr val="EAF4E3"/>
            </a:gs>
            <a:gs pos="82500">
              <a:srgbClr val="F1F8EC"/>
            </a:gs>
            <a:gs pos="67000">
              <a:schemeClr val="accent6">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D0F6EF-661F-4BD3-AD1B-F8D1F563983B}" type="datetimeFigureOut">
              <a:rPr lang="en-US" smtClean="0"/>
              <a:t>9/29/2021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C3B5F-8142-4E6E-9B5D-97FE30C4EE5B}" type="slidenum">
              <a:rPr lang="en-US" smtClean="0"/>
              <a:t>‹#›</a:t>
            </a:fld>
            <a:endParaRPr lang="en-US"/>
          </a:p>
        </p:txBody>
      </p:sp>
    </p:spTree>
    <p:extLst>
      <p:ext uri="{BB962C8B-B14F-4D97-AF65-F5344CB8AC3E}">
        <p14:creationId xmlns:p14="http://schemas.microsoft.com/office/powerpoint/2010/main" val="6012693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bn.quora.com/%E0%A6%8F%E0%A6%95%E0%A6%9F%E0%A6%BF-%E0%A6%85%E0%A6%AA%E0%A6%BE%E0%A6%B0%E0%A7%87%E0%A6%9F%E0%A6%BF%E0%A6%82-%E0%A6%B8%E0%A6%BF%E0%A6%B8%E0%A7%8D%E0%A6%9F%E0%A7%87%E0%A6%AE-1" TargetMode="External"/><Relationship Id="rId1" Type="http://schemas.openxmlformats.org/officeDocument/2006/relationships/slideLayout" Target="../slideLayouts/slideLayout1.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hinditrust.in/%E0%A6%85%E0%A6%AA%E0%A6%BE%E0%A6%B0%E0%A7%87%E0%A6%9F%E0%A6%BF%E0%A6%82-%E0%A6%B8%E0%A6%BF%E0%A6%B8%E0%A7%8D%E0%A6%9F%E0%A7%87%E0%A6%AE-%E0%A6%95%E0%A6%BF/#%E0%A6%85%E0%A6%AA%E0%A6%BE%E0%A6%B0%E0%A7%87%E0%A6%9F%E0%A6%BF%E0%A6%82_%E0%A6%B8%E0%A6%BF%E0%A6%B8%E0%A7%8D%E0%A6%9F%E0%A7%87%E0%A6%AE_%E0%A6%8F%E0%A6%B0_%E0%A6%AA%E0%A7%8D%E0%A6%B0%E0%A6%95%E0%A6%BE%E0%A6%B0%E0%A6%AD%E0%A7%87%E0%A6%A6" TargetMode="External"/><Relationship Id="rId1" Type="http://schemas.openxmlformats.org/officeDocument/2006/relationships/slideLayout" Target="../slideLayouts/slideLayout1.xml"/><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38637" y="0"/>
            <a:ext cx="12247809"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perspective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82033" y="272042"/>
            <a:ext cx="11616318" cy="6307177"/>
          </a:xfrm>
          <a:prstGeom prst="rect">
            <a:avLst/>
          </a:prstGeom>
          <a:effectLst>
            <a:glow rad="228600">
              <a:schemeClr val="accent2">
                <a:satMod val="175000"/>
                <a:alpha val="40000"/>
              </a:schemeClr>
            </a:glow>
          </a:effectLst>
        </p:spPr>
      </p:pic>
      <p:sp>
        <p:nvSpPr>
          <p:cNvPr id="6" name="TextBox 5"/>
          <p:cNvSpPr txBox="1">
            <a:spLocks noChangeArrowheads="1"/>
          </p:cNvSpPr>
          <p:nvPr/>
        </p:nvSpPr>
        <p:spPr bwMode="auto">
          <a:xfrm>
            <a:off x="672174" y="4771812"/>
            <a:ext cx="10826186" cy="1426762"/>
          </a:xfrm>
          <a:prstGeom prst="rect">
            <a:avLst/>
          </a:prstGeom>
          <a:noFill/>
          <a:ln w="9525">
            <a:noFill/>
            <a:miter lim="800000"/>
            <a:headEnd/>
            <a:tailEnd/>
          </a:ln>
          <a:effectLst/>
        </p:spPr>
        <p:txBody>
          <a:bodyPr wrap="square" lIns="117564" tIns="58782" rIns="117564" bIns="58782">
            <a:spAutoFit/>
          </a:bodyPr>
          <a:lstStyle/>
          <a:p>
            <a:r>
              <a:rPr lang="bn-BD" sz="62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আজকের পাঠে </a:t>
            </a:r>
            <a:r>
              <a:rPr lang="bn-BD" sz="85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rPr>
              <a:t>তোমাদের স্বাগতম</a:t>
            </a:r>
            <a:endParaRPr lang="en-US" sz="8500" b="1" dirty="0">
              <a:ln w="10160">
                <a:solidFill>
                  <a:srgbClr val="FF0000"/>
                </a:solidFill>
                <a:prstDash val="solid"/>
              </a:ln>
              <a:solidFill>
                <a:srgbClr val="FFFF00"/>
              </a:solidFill>
              <a:effectLst>
                <a:glow rad="228600">
                  <a:schemeClr val="accent5">
                    <a:satMod val="175000"/>
                    <a:alpha val="40000"/>
                  </a:schemeClr>
                </a:glow>
                <a:outerShdw blurRad="38100" dist="22860" dir="5400000" algn="tl" rotWithShape="0">
                  <a:srgbClr val="000000">
                    <a:alpha val="3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363916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Rectangle 2"/>
          <p:cNvSpPr/>
          <p:nvPr/>
        </p:nvSpPr>
        <p:spPr>
          <a:xfrm>
            <a:off x="652617" y="1187604"/>
            <a:ext cx="10668000" cy="5078313"/>
          </a:xfrm>
          <a:prstGeom prst="rect">
            <a:avLst/>
          </a:prstGeom>
        </p:spPr>
        <p:txBody>
          <a:bodyPr wrap="square">
            <a:spAutoFit/>
          </a:bodyPr>
          <a:lstStyle/>
          <a:p>
            <a:r>
              <a:rPr lang="as-IN" dirty="0" smtClean="0">
                <a:solidFill>
                  <a:srgbClr val="000000"/>
                </a:solidFill>
                <a:latin typeface="Roboto"/>
              </a:rPr>
              <a:t>অপারেটিং </a:t>
            </a:r>
            <a:r>
              <a:rPr lang="as-IN" dirty="0">
                <a:solidFill>
                  <a:srgbClr val="000000"/>
                </a:solidFill>
                <a:latin typeface="Roboto"/>
              </a:rPr>
              <a:t>সিস্টেমের প্রধান </a:t>
            </a:r>
            <a:r>
              <a:rPr lang="as-IN" dirty="0" smtClean="0">
                <a:solidFill>
                  <a:srgbClr val="000000"/>
                </a:solidFill>
                <a:latin typeface="Roboto"/>
              </a:rPr>
              <a:t>কাজগুলি</a:t>
            </a:r>
            <a:endParaRPr lang="en-US" dirty="0" smtClean="0">
              <a:solidFill>
                <a:srgbClr val="000000"/>
              </a:solidFill>
              <a:latin typeface="Roboto"/>
            </a:endParaRPr>
          </a:p>
          <a:p>
            <a:endParaRPr lang="as-IN" dirty="0">
              <a:solidFill>
                <a:srgbClr val="000000"/>
              </a:solidFill>
              <a:latin typeface="Roboto"/>
            </a:endParaRP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হার্ডওয়্যার অপারেশন সমন্বয়।</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কম্পিউটারের মূল স্মৃতি পরিচালনা করুন।</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তথ্য স্টোরেজ প্রক্রিয়া পরিচালনা করুন।</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ফাইল এবং দস্তাবেজগুলি সংগঠিত এবং পরিচালনা করুন।</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কম্পিউটারের প্রোগ্রামিং অ্যালগরিদম পরিচালনা করুন।</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বিভিন্ন অ্যাপ্লিকেশন চালান।</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ড্রাইভারগুলির মাধ্যমে, এটি পেরিফেরাল ডিভাইসের ইনপুট এবং আউটপুট পরিচালনা করে।</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ডিভাইস নিয়ন্ত্রণের জন্য নিয়মিত রুটিনগুলি।</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কম্পিউটার সিস্টেমটি যে অবস্থায় রয়েছে, অর্থাৎ কীভাবে কার্য সম্পাদন করা হয় সে সম্পর্কে প্রতিবেদন করুন।</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সিস্টেম এবং কম্পিউটারের সুরক্ষা এবং অখণ্ডতা বজায় রাখুন।</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কম্পিউটারের বিভিন্ন উপাদান এবং অ্যাপ্লিকেশন যোগাযোগ প্রক্রিয়া স্থাপন করুন।</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কম্পিউটারে ব্যবহারকারীদের প্রোফাইল পরিচালনা করুন।</a:t>
            </a:r>
            <a:endParaRPr lang="as-IN" sz="2400" b="0" i="0" dirty="0">
              <a:solidFill>
                <a:srgbClr val="000000"/>
              </a:solidFill>
              <a:effectLst/>
              <a:latin typeface="NikoshBAN" panose="02000000000000000000" pitchFamily="2" charset="0"/>
              <a:cs typeface="NikoshBAN" panose="02000000000000000000" pitchFamily="2" charset="0"/>
            </a:endParaRPr>
          </a:p>
        </p:txBody>
      </p:sp>
      <p:sp>
        <p:nvSpPr>
          <p:cNvPr id="2" name="Rectangle 1"/>
          <p:cNvSpPr/>
          <p:nvPr/>
        </p:nvSpPr>
        <p:spPr>
          <a:xfrm>
            <a:off x="3494525" y="417102"/>
            <a:ext cx="5173211" cy="584775"/>
          </a:xfrm>
          <a:prstGeom prst="rect">
            <a:avLst/>
          </a:prstGeom>
        </p:spPr>
        <p:txBody>
          <a:bodyPr wrap="none">
            <a:spAutoFit/>
          </a:bodyPr>
          <a:lstStyle/>
          <a:p>
            <a:pPr marL="457200" indent="-457200">
              <a:buFont typeface="Wingdings" panose="05000000000000000000" pitchFamily="2" charset="2"/>
              <a:buChar char="Ø"/>
            </a:pPr>
            <a:r>
              <a:rPr lang="as-IN" sz="3200" dirty="0">
                <a:solidFill>
                  <a:srgbClr val="000000"/>
                </a:solidFill>
                <a:latin typeface="NikoshBAN" panose="02000000000000000000" pitchFamily="2" charset="0"/>
                <a:cs typeface="NikoshBAN" panose="02000000000000000000" pitchFamily="2" charset="0"/>
              </a:rPr>
              <a:t>অপারেটিং সিস্টেমের প্রধান কাজগুলি</a:t>
            </a:r>
            <a:endParaRPr lang="en-US" sz="3200" dirty="0">
              <a:solidFill>
                <a:srgbClr val="000000"/>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2687" y="1549400"/>
            <a:ext cx="2845339" cy="2260600"/>
          </a:xfrm>
          <a:prstGeom prst="rect">
            <a:avLst/>
          </a:prstGeom>
          <a:ln>
            <a:noFill/>
          </a:ln>
          <a:effectLst>
            <a:softEdge rad="112500"/>
          </a:effectLst>
        </p:spPr>
      </p:pic>
    </p:spTree>
    <p:extLst>
      <p:ext uri="{BB962C8B-B14F-4D97-AF65-F5344CB8AC3E}">
        <p14:creationId xmlns:p14="http://schemas.microsoft.com/office/powerpoint/2010/main" val="1963506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par>
                                <p:cTn id="8" presetID="8"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3" name="Rectangle 2"/>
          <p:cNvSpPr/>
          <p:nvPr/>
        </p:nvSpPr>
        <p:spPr>
          <a:xfrm>
            <a:off x="564668" y="1187142"/>
            <a:ext cx="8685212" cy="4708981"/>
          </a:xfrm>
          <a:prstGeom prst="rect">
            <a:avLst/>
          </a:prstGeom>
        </p:spPr>
        <p:txBody>
          <a:bodyPr wrap="square">
            <a:spAutoFit/>
          </a:bodyPr>
          <a:lstStyle/>
          <a:p>
            <a:r>
              <a:rPr lang="as-IN" dirty="0" smtClean="0">
                <a:solidFill>
                  <a:srgbClr val="000000"/>
                </a:solidFill>
                <a:latin typeface="Roboto"/>
              </a:rPr>
              <a:t>অপারেটিং </a:t>
            </a:r>
            <a:r>
              <a:rPr lang="as-IN" dirty="0">
                <a:solidFill>
                  <a:srgbClr val="000000"/>
                </a:solidFill>
                <a:latin typeface="Roboto"/>
              </a:rPr>
              <a:t>সিস্টেমগুলির প্রধান </a:t>
            </a:r>
            <a:r>
              <a:rPr lang="as-IN" dirty="0" smtClean="0">
                <a:solidFill>
                  <a:srgbClr val="000000"/>
                </a:solidFill>
                <a:latin typeface="Roboto"/>
              </a:rPr>
              <a:t>বৈশিষ্ট্যগুলি </a:t>
            </a:r>
            <a:endParaRPr lang="en-US" dirty="0" smtClean="0">
              <a:solidFill>
                <a:srgbClr val="000000"/>
              </a:solidFill>
              <a:latin typeface="Roboto"/>
            </a:endParaRPr>
          </a:p>
          <a:p>
            <a:endParaRPr lang="as-IN" dirty="0">
              <a:solidFill>
                <a:srgbClr val="000000"/>
              </a:solidFill>
              <a:latin typeface="Roboto"/>
            </a:endParaRP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সমস্ত কম্পিউটারের সঠিক অপারেশনের জন্য একটি অপারেটিং সিস্টেম রয়েছে।</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এর প্রধান কাজটি হ'ল কম্পিউটার সিস্টেম দ্বারা সম্পাদিত কর্মগুলির পরিকল্পনা করা।</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আপনাকে অবশ্যই কম্পিউটারে ইনস্টল করা প্রোগ্রাম এবং হার্ডওয়্যারটির অপারেশনটি কার্যকরভাবে পরিচালনা এবং নিরীক্ষণ করতে হবে।</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আপনাকে আপনার কম্পিউটারে নতুন ফাংশন পরিচালনা করতে দেয়।</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আপনি একাধিক কাজ সম্পাদন করতে পারেন।</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ডিভাইস এবং অন্যান্য কম্পিউটার সংস্থানগুলির দক্ষ ব্যবহারের অনুমতি দেয়।</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এটি যে অ্যালগরিদমগুলি ব্যবহার করে তা ব্যবহার করে </a:t>
            </a:r>
            <a:endParaRPr lang="en-US" sz="2400" dirty="0" smtClean="0">
              <a:solidFill>
                <a:srgbClr val="000000"/>
              </a:solidFill>
              <a:latin typeface="NikoshBAN" panose="02000000000000000000" pitchFamily="2" charset="0"/>
              <a:cs typeface="NikoshBAN" panose="02000000000000000000" pitchFamily="2" charset="0"/>
            </a:endParaRPr>
          </a:p>
          <a:p>
            <a:pPr marL="457200" indent="-457200">
              <a:buFont typeface="+mj-lt"/>
              <a:buAutoNum type="arabicPeriod"/>
            </a:pPr>
            <a:r>
              <a:rPr lang="as-IN" sz="2400" dirty="0" smtClean="0">
                <a:solidFill>
                  <a:srgbClr val="000000"/>
                </a:solidFill>
                <a:latin typeface="NikoshBAN" panose="02000000000000000000" pitchFamily="2" charset="0"/>
                <a:cs typeface="NikoshBAN" panose="02000000000000000000" pitchFamily="2" charset="0"/>
              </a:rPr>
              <a:t>এটি </a:t>
            </a:r>
            <a:r>
              <a:rPr lang="as-IN" sz="2400" dirty="0">
                <a:solidFill>
                  <a:srgbClr val="000000"/>
                </a:solidFill>
                <a:latin typeface="NikoshBAN" panose="02000000000000000000" pitchFamily="2" charset="0"/>
                <a:cs typeface="NikoshBAN" panose="02000000000000000000" pitchFamily="2" charset="0"/>
              </a:rPr>
              <a:t>কম্পিউটার বা ডিভাইসটির ব্যবহার ও পরিচালনা কার্যকর করতে সক্ষম করে </a:t>
            </a:r>
            <a:r>
              <a:rPr lang="en-US" sz="2400" dirty="0">
                <a:solidFill>
                  <a:srgbClr val="000000"/>
                </a:solidFill>
                <a:latin typeface="NikoshBAN" panose="02000000000000000000" pitchFamily="2" charset="0"/>
                <a:cs typeface="NikoshBAN" panose="02000000000000000000" pitchFamily="2" charset="0"/>
              </a:rPr>
              <a:t>efficient</a:t>
            </a:r>
          </a:p>
          <a:p>
            <a:pPr marL="457200" indent="-457200">
              <a:buFont typeface="+mj-lt"/>
              <a:buAutoNum type="arabicPeriod"/>
            </a:pPr>
            <a:r>
              <a:rPr lang="as-IN" sz="2400" dirty="0">
                <a:solidFill>
                  <a:srgbClr val="000000"/>
                </a:solidFill>
                <a:latin typeface="NikoshBAN" panose="02000000000000000000" pitchFamily="2" charset="0"/>
                <a:cs typeface="NikoshBAN" panose="02000000000000000000" pitchFamily="2" charset="0"/>
              </a:rPr>
              <a:t>এটি সফ্টওয়্যার, হার্ডওয়্যার এবং ইউজার ইন্টারফেসের মধ্যে সংযোগ সরবরাহ করে।</a:t>
            </a:r>
            <a:endParaRPr lang="as-IN" sz="2400" b="0" i="0" dirty="0">
              <a:solidFill>
                <a:srgbClr val="000000"/>
              </a:solidFill>
              <a:effectLst/>
              <a:latin typeface="NikoshBAN" panose="02000000000000000000" pitchFamily="2" charset="0"/>
              <a:cs typeface="NikoshBAN" panose="02000000000000000000" pitchFamily="2" charset="0"/>
            </a:endParaRPr>
          </a:p>
        </p:txBody>
      </p:sp>
      <p:sp>
        <p:nvSpPr>
          <p:cNvPr id="2" name="Rectangle 1"/>
          <p:cNvSpPr/>
          <p:nvPr/>
        </p:nvSpPr>
        <p:spPr>
          <a:xfrm>
            <a:off x="3516826" y="472705"/>
            <a:ext cx="3781805" cy="584775"/>
          </a:xfrm>
          <a:prstGeom prst="rect">
            <a:avLst/>
          </a:prstGeom>
        </p:spPr>
        <p:txBody>
          <a:bodyPr wrap="none">
            <a:spAutoFit/>
          </a:bodyPr>
          <a:lstStyle/>
          <a:p>
            <a:pPr marL="285750" indent="-285750">
              <a:buFont typeface="Wingdings" panose="05000000000000000000" pitchFamily="2" charset="2"/>
              <a:buChar char="Ø"/>
            </a:pPr>
            <a:r>
              <a:rPr lang="as-IN" sz="3200" b="1" dirty="0">
                <a:solidFill>
                  <a:srgbClr val="1C1C1C"/>
                </a:solidFill>
                <a:latin typeface="NikoshBAN" panose="02000000000000000000" pitchFamily="2" charset="0"/>
                <a:cs typeface="NikoshBAN" panose="02000000000000000000" pitchFamily="2" charset="0"/>
              </a:rPr>
              <a:t>অপারেটিং সিস্টেম বৈশিষ্ট্য</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3497" y="2700296"/>
            <a:ext cx="3282403" cy="2194008"/>
          </a:xfrm>
          <a:prstGeom prst="rect">
            <a:avLst/>
          </a:prstGeom>
          <a:ln>
            <a:noFill/>
          </a:ln>
          <a:effectLst>
            <a:softEdge rad="112500"/>
          </a:effectLst>
        </p:spPr>
      </p:pic>
    </p:spTree>
    <p:extLst>
      <p:ext uri="{BB962C8B-B14F-4D97-AF65-F5344CB8AC3E}">
        <p14:creationId xmlns:p14="http://schemas.microsoft.com/office/powerpoint/2010/main" val="409080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amond(in)">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 descr="Bouquet"/>
          <p:cNvSpPr>
            <a:spLocks noChangeArrowheads="1"/>
          </p:cNvSpPr>
          <p:nvPr/>
        </p:nvSpPr>
        <p:spPr bwMode="auto">
          <a:xfrm>
            <a:off x="3875720" y="553791"/>
            <a:ext cx="3154176" cy="392128"/>
          </a:xfrm>
          <a:prstGeom prst="roundRect">
            <a:avLst>
              <a:gd name="adj" fmla="val 16667"/>
            </a:avLst>
          </a:prstGeom>
          <a:noFill/>
          <a:ln w="38100" algn="ctr">
            <a:noFill/>
            <a:round/>
            <a:headEnd/>
            <a:tailEnd/>
          </a:ln>
          <a:effectLst>
            <a:glow rad="2286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102580" tIns="51289" rIns="102580" bIns="51289"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একক কাজ</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9991" r="17967"/>
          <a:stretch/>
        </p:blipFill>
        <p:spPr>
          <a:xfrm>
            <a:off x="3163867" y="1287597"/>
            <a:ext cx="4577882" cy="3192625"/>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6" name="TextBox 4"/>
          <p:cNvSpPr txBox="1">
            <a:spLocks noChangeArrowheads="1"/>
          </p:cNvSpPr>
          <p:nvPr/>
        </p:nvSpPr>
        <p:spPr bwMode="auto">
          <a:xfrm>
            <a:off x="1456793" y="4809144"/>
            <a:ext cx="96853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514350" indent="-514350" algn="just">
              <a:buFont typeface="+mj-lt"/>
              <a:buAutoNum type="arabicPeriod"/>
            </a:pP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কাকে</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বলে</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IN" sz="3200" dirty="0" smtClean="0">
                <a:ln w="0"/>
                <a:effectLst>
                  <a:outerShdw blurRad="38100" dist="19050" dir="2700000" algn="tl" rotWithShape="0">
                    <a:schemeClr val="dk1">
                      <a:alpha val="40000"/>
                    </a:schemeClr>
                  </a:outerShdw>
                </a:effectLst>
                <a:latin typeface="NikoshBAN" pitchFamily="2" charset="0"/>
                <a:cs typeface="NikoshBAN" pitchFamily="2" charset="0"/>
              </a:rPr>
              <a:t>?</a:t>
            </a:r>
            <a:endParaRPr lang="bn-BD" sz="3200" dirty="0">
              <a:ln w="0"/>
              <a:effectLst>
                <a:outerShdw blurRad="38100" dist="19050" dir="2700000" algn="tl" rotWithShape="0">
                  <a:schemeClr val="dk1">
                    <a:alpha val="40000"/>
                  </a:schemeClr>
                </a:outerShdw>
              </a:effectLst>
              <a:latin typeface="NikoshBAN" pitchFamily="2" charset="0"/>
              <a:cs typeface="NikoshBAN" pitchFamily="2" charset="0"/>
            </a:endParaRPr>
          </a:p>
          <a:p>
            <a:pPr marL="514350" indent="-514350">
              <a:spcBef>
                <a:spcPct val="0"/>
              </a:spcBef>
              <a:buClrTx/>
              <a:buSzTx/>
              <a:buFont typeface="+mj-lt"/>
              <a:buAutoNum type="arabicPeriod"/>
            </a:pP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অপারেটিং</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সিস্টেম</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নিয়ন্ত্রনের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জন্য</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ব্যবহার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করা</a:t>
            </a:r>
            <a:r>
              <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হয়</a:t>
            </a:r>
            <a:r>
              <a:rPr lang="en-US" sz="32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endParaRPr lang="en-US" sz="32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99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6924" y="1017683"/>
            <a:ext cx="10487696" cy="2308324"/>
          </a:xfrm>
          <a:prstGeom prst="rect">
            <a:avLst/>
          </a:prstGeom>
        </p:spPr>
        <p:txBody>
          <a:bodyPr wrap="square">
            <a:spAutoFit/>
          </a:bodyPr>
          <a:lstStyle/>
          <a:p>
            <a:r>
              <a:rPr lang="as-IN" sz="2400" b="1" dirty="0">
                <a:solidFill>
                  <a:srgbClr val="444444"/>
                </a:solidFill>
                <a:latin typeface="NikoshBAN" panose="02000000000000000000" pitchFamily="2" charset="0"/>
                <a:cs typeface="NikoshBAN" panose="02000000000000000000" pitchFamily="2" charset="0"/>
              </a:rPr>
              <a:t>উইন্ডোজ হচ্ছে এক ধরণের অ্যাপ্লিকেশন প্রোগ্রাম বা অপারেটিং সফটওয়্যার। তবে এর সাথে সিষ্টেম সংক্রান্ত প্রয়োজনীয় ডাটা থাকে বলে একে অন্য কথায় সিষ্টেম সফটওয়্যারও বলা হয়ে থাকে। এর অধীনে রয়েছে অসংখ্য এ্যাপ্লিকেশন প্রোগ্রাম বা সফটওয়্যার। সর্বপরী উইন্ডোজের রয়েছে এক চমৎকার যাদুকরী কার্যক্ষমতা</a:t>
            </a:r>
            <a:r>
              <a:rPr lang="as-IN" sz="2400" b="1" dirty="0" smtClean="0">
                <a:solidFill>
                  <a:srgbClr val="444444"/>
                </a:solidFill>
                <a:latin typeface="NikoshBAN" panose="02000000000000000000" pitchFamily="2" charset="0"/>
                <a:cs typeface="NikoshBAN" panose="02000000000000000000" pitchFamily="2" charset="0"/>
              </a:rPr>
              <a:t>।</a:t>
            </a:r>
            <a:r>
              <a:rPr lang="en-US" sz="2400" b="1" dirty="0" smtClean="0">
                <a:solidFill>
                  <a:srgbClr val="444444"/>
                </a:solidFill>
                <a:latin typeface="NikoshBAN" panose="02000000000000000000" pitchFamily="2" charset="0"/>
                <a:cs typeface="NikoshBAN" panose="02000000000000000000" pitchFamily="2" charset="0"/>
              </a:rPr>
              <a:t> </a:t>
            </a:r>
            <a:r>
              <a:rPr lang="as-IN" sz="2400" b="1" dirty="0" smtClean="0">
                <a:solidFill>
                  <a:srgbClr val="444444"/>
                </a:solidFill>
                <a:latin typeface="NikoshBAN" panose="02000000000000000000" pitchFamily="2" charset="0"/>
                <a:cs typeface="NikoshBAN" panose="02000000000000000000" pitchFamily="2" charset="0"/>
              </a:rPr>
              <a:t>মাইক্রোসফট </a:t>
            </a:r>
            <a:r>
              <a:rPr lang="as-IN" sz="2400" b="1" dirty="0">
                <a:solidFill>
                  <a:srgbClr val="444444"/>
                </a:solidFill>
                <a:latin typeface="NikoshBAN" panose="02000000000000000000" pitchFamily="2" charset="0"/>
                <a:cs typeface="NikoshBAN" panose="02000000000000000000" pitchFamily="2" charset="0"/>
              </a:rPr>
              <a:t>কর্পোরেশন নামের প্রতিষ্ঠানটি সর্বপ্রথম ১৯৮৫ সালে উইন্ডোজের একটি প্রাথমিক প্রোগ্রাম তৈরি করে বাজারে ছাড়ে</a:t>
            </a:r>
            <a:r>
              <a:rPr lang="as-IN" sz="2400" b="1" dirty="0" smtClean="0">
                <a:solidFill>
                  <a:srgbClr val="444444"/>
                </a:solidFill>
                <a:latin typeface="NikoshBAN" panose="02000000000000000000" pitchFamily="2" charset="0"/>
                <a:cs typeface="NikoshBAN" panose="02000000000000000000" pitchFamily="2" charset="0"/>
              </a:rPr>
              <a:t>।</a:t>
            </a:r>
            <a:r>
              <a:rPr lang="en-US" sz="2400" b="1" dirty="0" smtClean="0">
                <a:solidFill>
                  <a:srgbClr val="444444"/>
                </a:solidFill>
                <a:latin typeface="NikoshBAN" panose="02000000000000000000" pitchFamily="2" charset="0"/>
                <a:cs typeface="NikoshBAN" panose="02000000000000000000" pitchFamily="2" charset="0"/>
              </a:rPr>
              <a:t> </a:t>
            </a:r>
            <a:r>
              <a:rPr lang="as-IN" sz="2400" b="1" dirty="0">
                <a:solidFill>
                  <a:srgbClr val="444444"/>
                </a:solidFill>
                <a:latin typeface="NikoshBAN" panose="02000000000000000000" pitchFamily="2" charset="0"/>
                <a:cs typeface="NikoshBAN" panose="02000000000000000000" pitchFamily="2" charset="0"/>
              </a:rPr>
              <a:t>কম্পিউটারকে প্রাথমিকভাবে চালু করার জন্য বেশ কয়েকটি সফটওয়্যার ব্যবহার করা হয়। তবে তার মধ্যে যে সফটওয়্যারটি সবচেয়ে বহুল ব্যবহৃত সেটার নাম হচ্ছে ডিস্ক অপারেটিং সিষ্টেম বা সংক্ষেপে ‘ডস</a:t>
            </a:r>
            <a:r>
              <a:rPr lang="as-IN" sz="2400" b="1" dirty="0" smtClean="0">
                <a:solidFill>
                  <a:srgbClr val="444444"/>
                </a:solidFill>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4" name="Rectangle 3"/>
          <p:cNvSpPr/>
          <p:nvPr/>
        </p:nvSpPr>
        <p:spPr>
          <a:xfrm>
            <a:off x="2307408" y="432908"/>
            <a:ext cx="6425157" cy="584775"/>
          </a:xfrm>
          <a:prstGeom prst="rect">
            <a:avLst/>
          </a:prstGeom>
        </p:spPr>
        <p:txBody>
          <a:bodyPr wrap="none">
            <a:spAutoFit/>
          </a:bodyPr>
          <a:lstStyle/>
          <a:p>
            <a:pPr marL="457200" indent="-457200">
              <a:buFont typeface="Wingdings" panose="05000000000000000000" pitchFamily="2" charset="2"/>
              <a:buChar char="Ø"/>
            </a:pPr>
            <a:r>
              <a:rPr lang="en-US" sz="3200" dirty="0" err="1">
                <a:latin typeface="NikoshBAN" pitchFamily="2" charset="0"/>
                <a:cs typeface="NikoshBAN" pitchFamily="2" charset="0"/>
              </a:rPr>
              <a:t>অপারেটিং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সিস্টেমের</a:t>
            </a:r>
            <a:r>
              <a:rPr lang="en-US" sz="3200" dirty="0">
                <a:latin typeface="NikoshBAN" pitchFamily="2" charset="0"/>
                <a:cs typeface="NikoshBAN" pitchFamily="2" charset="0"/>
              </a:rPr>
              <a:t> </a:t>
            </a:r>
            <a:r>
              <a:rPr lang="en-US" sz="3200" dirty="0" err="1">
                <a:latin typeface="NikoshBAN" pitchFamily="2" charset="0"/>
                <a:cs typeface="NikoshBAN" pitchFamily="2" charset="0"/>
              </a:rPr>
              <a:t>ইতিহাস</a:t>
            </a:r>
            <a:r>
              <a:rPr lang="en-US" sz="3200" dirty="0">
                <a:latin typeface="NikoshBAN" pitchFamily="2" charset="0"/>
                <a:cs typeface="NikoshBAN" pitchFamily="2" charset="0"/>
              </a:rPr>
              <a:t> </a:t>
            </a:r>
            <a:r>
              <a:rPr lang="en-US" sz="3200" dirty="0" err="1">
                <a:latin typeface="NikoshBAN" pitchFamily="2" charset="0"/>
                <a:cs typeface="NikoshBAN" pitchFamily="2" charset="0"/>
              </a:rPr>
              <a:t>আলোচনা</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কর</a:t>
            </a:r>
            <a:r>
              <a:rPr lang="en-US"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7" name="Rectangle 6"/>
          <p:cNvSpPr/>
          <p:nvPr/>
        </p:nvSpPr>
        <p:spPr>
          <a:xfrm>
            <a:off x="716924" y="4122507"/>
            <a:ext cx="10828753" cy="2308324"/>
          </a:xfrm>
          <a:prstGeom prst="rect">
            <a:avLst/>
          </a:prstGeom>
        </p:spPr>
        <p:txBody>
          <a:bodyPr wrap="square">
            <a:spAutoFit/>
          </a:bodyPr>
          <a:lstStyle/>
          <a:p>
            <a:r>
              <a:rPr lang="as-IN" sz="2400" b="1" dirty="0">
                <a:solidFill>
                  <a:srgbClr val="5F6368"/>
                </a:solidFill>
                <a:latin typeface="NikoshBAN" panose="02000000000000000000" pitchFamily="2" charset="0"/>
                <a:cs typeface="NikoshBAN" panose="02000000000000000000" pitchFamily="2" charset="0"/>
              </a:rPr>
              <a:t>অপারেটিং সিস্টেমের গুরুত্বপূর্ণ কাজ</a:t>
            </a:r>
            <a:r>
              <a:rPr lang="as-IN" sz="2400" dirty="0">
                <a:solidFill>
                  <a:srgbClr val="4D5156"/>
                </a:solidFill>
                <a:latin typeface="NikoshBAN" panose="02000000000000000000" pitchFamily="2" charset="0"/>
                <a:cs typeface="NikoshBAN" panose="02000000000000000000" pitchFamily="2" charset="0"/>
              </a:rPr>
              <a:t> হল ইনপুট, আউটপুট যন্ত্রপাতি নিয়ন্ত্রণ </a:t>
            </a:r>
            <a:r>
              <a:rPr lang="as-IN" sz="2400" b="1" dirty="0">
                <a:solidFill>
                  <a:srgbClr val="5F6368"/>
                </a:solidFill>
                <a:latin typeface="NikoshBAN" panose="02000000000000000000" pitchFamily="2" charset="0"/>
                <a:cs typeface="NikoshBAN" panose="02000000000000000000" pitchFamily="2" charset="0"/>
              </a:rPr>
              <a:t>অপারেটিং সিস্টেম</a:t>
            </a:r>
            <a:r>
              <a:rPr lang="as-IN" sz="2400" dirty="0">
                <a:solidFill>
                  <a:srgbClr val="4D5156"/>
                </a:solidFill>
                <a:latin typeface="NikoshBAN" panose="02000000000000000000" pitchFamily="2" charset="0"/>
                <a:cs typeface="NikoshBAN" panose="02000000000000000000" pitchFamily="2" charset="0"/>
              </a:rPr>
              <a:t> হল এমনএকটি </a:t>
            </a:r>
            <a:endParaRPr lang="en-US" sz="2400" dirty="0">
              <a:solidFill>
                <a:srgbClr val="4D5156"/>
              </a:solidFill>
              <a:latin typeface="NikoshBAN" panose="02000000000000000000" pitchFamily="2" charset="0"/>
              <a:cs typeface="NikoshBAN" panose="02000000000000000000" pitchFamily="2" charset="0"/>
            </a:endParaRPr>
          </a:p>
          <a:p>
            <a:r>
              <a:rPr lang="as-IN" sz="2400" b="1" dirty="0">
                <a:solidFill>
                  <a:srgbClr val="5F6368"/>
                </a:solidFill>
                <a:latin typeface="NikoshBAN" panose="02000000000000000000" pitchFamily="2" charset="0"/>
                <a:cs typeface="NikoshBAN" panose="02000000000000000000" pitchFamily="2" charset="0"/>
              </a:rPr>
              <a:t>সিস্টেম</a:t>
            </a:r>
            <a:r>
              <a:rPr lang="as-IN" sz="2400" dirty="0">
                <a:solidFill>
                  <a:srgbClr val="4D5156"/>
                </a:solidFill>
                <a:latin typeface="NikoshBAN" panose="02000000000000000000" pitchFamily="2" charset="0"/>
                <a:cs typeface="NikoshBAN" panose="02000000000000000000" pitchFamily="2" charset="0"/>
              </a:rPr>
              <a:t> সফটওয়্যার যেটির </a:t>
            </a:r>
            <a:r>
              <a:rPr lang="as-IN" sz="2400" b="1" dirty="0">
                <a:solidFill>
                  <a:srgbClr val="5F6368"/>
                </a:solidFill>
                <a:latin typeface="NikoshBAN" panose="02000000000000000000" pitchFamily="2" charset="0"/>
                <a:cs typeface="NikoshBAN" panose="02000000000000000000" pitchFamily="2" charset="0"/>
              </a:rPr>
              <a:t>প্রধান কাজ</a:t>
            </a:r>
            <a:r>
              <a:rPr lang="as-IN" sz="2400" dirty="0">
                <a:solidFill>
                  <a:srgbClr val="4D5156"/>
                </a:solidFill>
                <a:latin typeface="NikoshBAN" panose="02000000000000000000" pitchFamily="2" charset="0"/>
                <a:cs typeface="NikoshBAN" panose="02000000000000000000" pitchFamily="2" charset="0"/>
              </a:rPr>
              <a:t> হল এপ্লিকেশন সফটওয়্যার এবং হার্ডওয়্যার এর মধ্যে সংযোগ স্থাপন </a:t>
            </a:r>
            <a:endParaRPr lang="en-US" sz="2400" dirty="0">
              <a:solidFill>
                <a:srgbClr val="4D5156"/>
              </a:solidFill>
              <a:latin typeface="NikoshBAN" panose="02000000000000000000" pitchFamily="2" charset="0"/>
              <a:cs typeface="NikoshBAN" panose="02000000000000000000" pitchFamily="2" charset="0"/>
            </a:endParaRPr>
          </a:p>
          <a:p>
            <a:r>
              <a:rPr lang="as-IN" sz="2400" dirty="0">
                <a:solidFill>
                  <a:srgbClr val="4D5156"/>
                </a:solidFill>
                <a:latin typeface="NikoshBAN" panose="02000000000000000000" pitchFamily="2" charset="0"/>
                <a:cs typeface="NikoshBAN" panose="02000000000000000000" pitchFamily="2" charset="0"/>
              </a:rPr>
              <a:t>করা</a:t>
            </a:r>
            <a:r>
              <a:rPr lang="en-US" sz="2400" dirty="0">
                <a:solidFill>
                  <a:srgbClr val="4D5156"/>
                </a:solidFill>
                <a:latin typeface="NikoshBAN" panose="02000000000000000000" pitchFamily="2" charset="0"/>
                <a:cs typeface="NikoshBAN" panose="02000000000000000000" pitchFamily="2" charset="0"/>
              </a:rPr>
              <a:t> ।</a:t>
            </a:r>
            <a:r>
              <a:rPr lang="as-IN" sz="2400" b="1" dirty="0">
                <a:solidFill>
                  <a:srgbClr val="202124"/>
                </a:solidFill>
                <a:latin typeface="NikoshBAN" panose="02000000000000000000" pitchFamily="2" charset="0"/>
                <a:cs typeface="NikoshBAN" panose="02000000000000000000" pitchFamily="2" charset="0"/>
              </a:rPr>
              <a:t>অপারেটিং সিস্টেম</a:t>
            </a:r>
            <a:r>
              <a:rPr lang="as-IN" sz="2400" dirty="0">
                <a:solidFill>
                  <a:srgbClr val="202124"/>
                </a:solidFill>
                <a:latin typeface="NikoshBAN" panose="02000000000000000000" pitchFamily="2" charset="0"/>
                <a:cs typeface="NikoshBAN" panose="02000000000000000000" pitchFamily="2" charset="0"/>
              </a:rPr>
              <a:t> (ইংরেজি: </a:t>
            </a:r>
            <a:r>
              <a:rPr lang="en-US" sz="2400" b="1" dirty="0">
                <a:solidFill>
                  <a:srgbClr val="202124"/>
                </a:solidFill>
                <a:latin typeface="NikoshBAN" panose="02000000000000000000" pitchFamily="2" charset="0"/>
                <a:cs typeface="NikoshBAN" panose="02000000000000000000" pitchFamily="2" charset="0"/>
              </a:rPr>
              <a:t>Operating System</a:t>
            </a:r>
            <a:r>
              <a:rPr lang="en-US" sz="2400" dirty="0">
                <a:solidFill>
                  <a:srgbClr val="202124"/>
                </a:solidFill>
                <a:latin typeface="NikoshBAN" panose="02000000000000000000" pitchFamily="2" charset="0"/>
                <a:cs typeface="NikoshBAN" panose="02000000000000000000" pitchFamily="2" charset="0"/>
              </a:rPr>
              <a:t>, </a:t>
            </a:r>
            <a:r>
              <a:rPr lang="as-IN" sz="2400" dirty="0">
                <a:solidFill>
                  <a:srgbClr val="202124"/>
                </a:solidFill>
                <a:latin typeface="NikoshBAN" panose="02000000000000000000" pitchFamily="2" charset="0"/>
                <a:cs typeface="NikoshBAN" panose="02000000000000000000" pitchFamily="2" charset="0"/>
              </a:rPr>
              <a:t>সংক্ষেপে </a:t>
            </a:r>
            <a:r>
              <a:rPr lang="en-US" sz="2400" dirty="0">
                <a:solidFill>
                  <a:srgbClr val="202124"/>
                </a:solidFill>
                <a:latin typeface="NikoshBAN" panose="02000000000000000000" pitchFamily="2" charset="0"/>
                <a:cs typeface="NikoshBAN" panose="02000000000000000000" pitchFamily="2" charset="0"/>
              </a:rPr>
              <a:t>OS) </a:t>
            </a:r>
            <a:r>
              <a:rPr lang="as-IN" sz="2400" dirty="0">
                <a:solidFill>
                  <a:srgbClr val="202124"/>
                </a:solidFill>
                <a:latin typeface="NikoshBAN" panose="02000000000000000000" pitchFamily="2" charset="0"/>
                <a:cs typeface="NikoshBAN" panose="02000000000000000000" pitchFamily="2" charset="0"/>
              </a:rPr>
              <a:t>হলো একটি </a:t>
            </a:r>
            <a:r>
              <a:rPr lang="as-IN" sz="2400" b="1" dirty="0">
                <a:solidFill>
                  <a:srgbClr val="202124"/>
                </a:solidFill>
                <a:latin typeface="NikoshBAN" panose="02000000000000000000" pitchFamily="2" charset="0"/>
                <a:cs typeface="NikoshBAN" panose="02000000000000000000" pitchFamily="2" charset="0"/>
              </a:rPr>
              <a:t>সিস্টেম</a:t>
            </a:r>
            <a:r>
              <a:rPr lang="as-IN" sz="2400" dirty="0">
                <a:solidFill>
                  <a:srgbClr val="202124"/>
                </a:solidFill>
                <a:latin typeface="NikoshBAN" panose="02000000000000000000" pitchFamily="2" charset="0"/>
                <a:cs typeface="NikoshBAN" panose="02000000000000000000" pitchFamily="2" charset="0"/>
              </a:rPr>
              <a:t> সফটওয়্যার যা কম্পিউটার ও সফটওয়্যার এবং কম্পিউটার প্রোগ্রামের জন্যে সাধারণ সেবা সরবরাহ করে। </a:t>
            </a:r>
            <a:r>
              <a:rPr lang="as-IN" sz="2400" b="1" dirty="0">
                <a:solidFill>
                  <a:srgbClr val="202124"/>
                </a:solidFill>
                <a:latin typeface="NikoshBAN" panose="02000000000000000000" pitchFamily="2" charset="0"/>
                <a:cs typeface="NikoshBAN" panose="02000000000000000000" pitchFamily="2" charset="0"/>
              </a:rPr>
              <a:t>অপারেটিং</a:t>
            </a:r>
            <a:r>
              <a:rPr lang="en-US" sz="2400" b="1" dirty="0">
                <a:solidFill>
                  <a:srgbClr val="202124"/>
                </a:solidFill>
                <a:latin typeface="NikoshBAN" panose="02000000000000000000" pitchFamily="2" charset="0"/>
                <a:cs typeface="NikoshBAN" panose="02000000000000000000" pitchFamily="2" charset="0"/>
              </a:rPr>
              <a:t>  </a:t>
            </a:r>
            <a:r>
              <a:rPr lang="as-IN" sz="2400" b="1" dirty="0">
                <a:solidFill>
                  <a:srgbClr val="202124"/>
                </a:solidFill>
                <a:latin typeface="NikoshBAN" panose="02000000000000000000" pitchFamily="2" charset="0"/>
                <a:cs typeface="NikoshBAN" panose="02000000000000000000" pitchFamily="2" charset="0"/>
              </a:rPr>
              <a:t>সিস্টেম</a:t>
            </a:r>
            <a:r>
              <a:rPr lang="as-IN" sz="2400" dirty="0">
                <a:solidFill>
                  <a:srgbClr val="202124"/>
                </a:solidFill>
                <a:latin typeface="NikoshBAN" panose="02000000000000000000" pitchFamily="2" charset="0"/>
                <a:cs typeface="NikoshBAN" panose="02000000000000000000" pitchFamily="2" charset="0"/>
              </a:rPr>
              <a:t> </a:t>
            </a:r>
            <a:endParaRPr lang="en-US" sz="2400" dirty="0">
              <a:solidFill>
                <a:srgbClr val="202124"/>
              </a:solidFill>
              <a:latin typeface="NikoshBAN" panose="02000000000000000000" pitchFamily="2" charset="0"/>
              <a:cs typeface="NikoshBAN" panose="02000000000000000000" pitchFamily="2" charset="0"/>
            </a:endParaRPr>
          </a:p>
          <a:p>
            <a:r>
              <a:rPr lang="as-IN" sz="2400" dirty="0">
                <a:solidFill>
                  <a:srgbClr val="202124"/>
                </a:solidFill>
                <a:latin typeface="NikoshBAN" panose="02000000000000000000" pitchFamily="2" charset="0"/>
                <a:cs typeface="NikoshBAN" panose="02000000000000000000" pitchFamily="2" charset="0"/>
              </a:rPr>
              <a:t>অ্যাপ্লিকেশন প্রোগ্রামগুলি চালাবার জন্য পরিবেশ তৈরি করে।</a:t>
            </a:r>
            <a:r>
              <a:rPr lang="as-IN" sz="2400" b="1" dirty="0">
                <a:solidFill>
                  <a:srgbClr val="5F6368"/>
                </a:solidFill>
                <a:latin typeface="NikoshBAN" panose="02000000000000000000" pitchFamily="2" charset="0"/>
                <a:cs typeface="NikoshBAN" panose="02000000000000000000" pitchFamily="2" charset="0"/>
              </a:rPr>
              <a:t>অপারেটিং সিস্টেম</a:t>
            </a:r>
            <a:r>
              <a:rPr lang="as-IN" sz="2400" dirty="0">
                <a:solidFill>
                  <a:srgbClr val="4D5156"/>
                </a:solidFill>
                <a:latin typeface="NikoshBAN" panose="02000000000000000000" pitchFamily="2" charset="0"/>
                <a:cs typeface="NikoshBAN" panose="02000000000000000000" pitchFamily="2" charset="0"/>
              </a:rPr>
              <a:t> ব্যবহারকারী ও কম্পিউটারের মধ্যে সমন্বয় সাধন করে। </a:t>
            </a:r>
            <a:endParaRPr lang="en-US" sz="2400" dirty="0"/>
          </a:p>
        </p:txBody>
      </p:sp>
      <p:sp>
        <p:nvSpPr>
          <p:cNvPr id="8" name="Rectangle 7"/>
          <p:cNvSpPr/>
          <p:nvPr/>
        </p:nvSpPr>
        <p:spPr>
          <a:xfrm>
            <a:off x="3477114" y="3585050"/>
            <a:ext cx="4967316" cy="584775"/>
          </a:xfrm>
          <a:prstGeom prst="rect">
            <a:avLst/>
          </a:prstGeom>
        </p:spPr>
        <p:txBody>
          <a:bodyPr wrap="square">
            <a:spAutoFit/>
          </a:bodyPr>
          <a:lstStyle/>
          <a:p>
            <a:pPr marL="457200" indent="-457200">
              <a:buFont typeface="Wingdings" panose="05000000000000000000" pitchFamily="2" charset="2"/>
              <a:buChar char="Ø"/>
            </a:pPr>
            <a:r>
              <a:rPr lang="as-IN" sz="3200" b="1" dirty="0">
                <a:solidFill>
                  <a:srgbClr val="5F6368"/>
                </a:solidFill>
                <a:latin typeface="NikoshBAN" panose="02000000000000000000" pitchFamily="2" charset="0"/>
                <a:cs typeface="NikoshBAN" panose="02000000000000000000" pitchFamily="2" charset="0"/>
              </a:rPr>
              <a:t>অপারেটিং সিস্টেমের কাজ </a:t>
            </a:r>
            <a:r>
              <a:rPr lang="as-IN" sz="3200" b="1" dirty="0" smtClean="0">
                <a:solidFill>
                  <a:srgbClr val="5F6368"/>
                </a:solidFill>
                <a:latin typeface="NikoshBAN" panose="02000000000000000000" pitchFamily="2" charset="0"/>
                <a:cs typeface="NikoshBAN" panose="02000000000000000000" pitchFamily="2" charset="0"/>
              </a:rPr>
              <a:t>কি</a:t>
            </a:r>
            <a:r>
              <a:rPr lang="en-US" sz="3200" b="1" dirty="0" smtClean="0">
                <a:solidFill>
                  <a:srgbClr val="5F6368"/>
                </a:solidFill>
                <a:latin typeface="NikoshBAN" panose="02000000000000000000" pitchFamily="2" charset="0"/>
                <a:cs typeface="NikoshBAN" panose="02000000000000000000" pitchFamily="2" charset="0"/>
              </a:rPr>
              <a:t> </a:t>
            </a:r>
            <a:r>
              <a:rPr lang="as-IN" sz="3200" dirty="0" smtClean="0">
                <a:solidFill>
                  <a:srgbClr val="70757A"/>
                </a:solidFill>
                <a:latin typeface="NikoshBAN" panose="02000000000000000000" pitchFamily="2" charset="0"/>
                <a:cs typeface="NikoshBAN" panose="02000000000000000000" pitchFamily="2" charset="0"/>
              </a:rPr>
              <a:t>?</a:t>
            </a:r>
            <a:r>
              <a:rPr lang="as-IN" sz="3200" dirty="0">
                <a:solidFill>
                  <a:srgbClr val="70757A"/>
                </a:solidFill>
                <a:latin typeface="NikoshBAN" panose="02000000000000000000" pitchFamily="2" charset="0"/>
                <a:cs typeface="NikoshBAN" panose="02000000000000000000" pitchFamily="2" charset="0"/>
              </a:rPr>
              <a:t>  </a:t>
            </a:r>
            <a:endParaRPr lang="en-US" sz="3200" dirty="0" smtClean="0">
              <a:solidFill>
                <a:srgbClr val="70757A"/>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6832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0103" y="988927"/>
            <a:ext cx="11048625" cy="1569660"/>
          </a:xfrm>
          <a:prstGeom prst="rect">
            <a:avLst/>
          </a:prstGeom>
        </p:spPr>
        <p:txBody>
          <a:bodyPr wrap="square">
            <a:spAutoFit/>
          </a:bodyPr>
          <a:lstStyle/>
          <a:p>
            <a:r>
              <a:rPr lang="as-IN" sz="2400" dirty="0" smtClean="0">
                <a:solidFill>
                  <a:srgbClr val="202124"/>
                </a:solidFill>
                <a:latin typeface="NikoshBAN" panose="02000000000000000000" pitchFamily="2" charset="0"/>
                <a:cs typeface="NikoshBAN" panose="02000000000000000000" pitchFamily="2" charset="0"/>
              </a:rPr>
              <a:t>একটি</a:t>
            </a:r>
            <a:r>
              <a:rPr lang="as-IN" sz="2400" dirty="0">
                <a:solidFill>
                  <a:srgbClr val="202124"/>
                </a:solidFill>
                <a:latin typeface="NikoshBAN" panose="02000000000000000000" pitchFamily="2" charset="0"/>
                <a:cs typeface="NikoshBAN" panose="02000000000000000000" pitchFamily="2" charset="0"/>
              </a:rPr>
              <a:t> </a:t>
            </a:r>
            <a:r>
              <a:rPr lang="en-US" sz="2400" b="1" dirty="0">
                <a:solidFill>
                  <a:srgbClr val="202124"/>
                </a:solidFill>
                <a:latin typeface="NikoshBAN" panose="02000000000000000000" pitchFamily="2" charset="0"/>
                <a:cs typeface="NikoshBAN" panose="02000000000000000000" pitchFamily="2" charset="0"/>
              </a:rPr>
              <a:t>operating system</a:t>
            </a:r>
            <a:r>
              <a:rPr lang="en-US" sz="2400" dirty="0">
                <a:solidFill>
                  <a:srgbClr val="202124"/>
                </a:solidFill>
                <a:latin typeface="NikoshBAN" panose="02000000000000000000" pitchFamily="2" charset="0"/>
                <a:cs typeface="NikoshBAN" panose="02000000000000000000" pitchFamily="2" charset="0"/>
              </a:rPr>
              <a:t> </a:t>
            </a:r>
            <a:r>
              <a:rPr lang="as-IN" sz="2400" dirty="0">
                <a:solidFill>
                  <a:srgbClr val="202124"/>
                </a:solidFill>
                <a:latin typeface="NikoshBAN" panose="02000000000000000000" pitchFamily="2" charset="0"/>
                <a:cs typeface="NikoshBAN" panose="02000000000000000000" pitchFamily="2" charset="0"/>
              </a:rPr>
              <a:t>এর প্রাথমিক উদ্দেশ্য হ'ল </a:t>
            </a:r>
            <a:r>
              <a:rPr lang="en-US" sz="2400" dirty="0">
                <a:solidFill>
                  <a:srgbClr val="202124"/>
                </a:solidFill>
                <a:latin typeface="NikoshBAN" panose="02000000000000000000" pitchFamily="2" charset="0"/>
                <a:cs typeface="NikoshBAN" panose="02000000000000000000" pitchFamily="2" charset="0"/>
              </a:rPr>
              <a:t>computer </a:t>
            </a:r>
            <a:r>
              <a:rPr lang="en-US" sz="2400" b="1" dirty="0">
                <a:solidFill>
                  <a:srgbClr val="202124"/>
                </a:solidFill>
                <a:latin typeface="NikoshBAN" panose="02000000000000000000" pitchFamily="2" charset="0"/>
                <a:cs typeface="NikoshBAN" panose="02000000000000000000" pitchFamily="2" charset="0"/>
              </a:rPr>
              <a:t>system</a:t>
            </a:r>
            <a:r>
              <a:rPr lang="en-US" sz="2400" dirty="0">
                <a:solidFill>
                  <a:srgbClr val="202124"/>
                </a:solidFill>
                <a:latin typeface="NikoshBAN" panose="02000000000000000000" pitchFamily="2" charset="0"/>
                <a:cs typeface="NikoshBAN" panose="02000000000000000000" pitchFamily="2" charset="0"/>
              </a:rPr>
              <a:t> </a:t>
            </a:r>
            <a:r>
              <a:rPr lang="as-IN" sz="2400" dirty="0">
                <a:solidFill>
                  <a:srgbClr val="202124"/>
                </a:solidFill>
                <a:latin typeface="NikoshBAN" panose="02000000000000000000" pitchFamily="2" charset="0"/>
                <a:cs typeface="NikoshBAN" panose="02000000000000000000" pitchFamily="2" charset="0"/>
              </a:rPr>
              <a:t>টির ব্যবহার </a:t>
            </a:r>
            <a:r>
              <a:rPr lang="en-US" sz="2400" dirty="0">
                <a:solidFill>
                  <a:srgbClr val="202124"/>
                </a:solidFill>
                <a:latin typeface="NikoshBAN" panose="02000000000000000000" pitchFamily="2" charset="0"/>
                <a:cs typeface="NikoshBAN" panose="02000000000000000000" pitchFamily="2" charset="0"/>
              </a:rPr>
              <a:t>easy </a:t>
            </a:r>
            <a:r>
              <a:rPr lang="as-IN" sz="2400" dirty="0">
                <a:solidFill>
                  <a:srgbClr val="202124"/>
                </a:solidFill>
                <a:latin typeface="NikoshBAN" panose="02000000000000000000" pitchFamily="2" charset="0"/>
                <a:cs typeface="NikoshBAN" panose="02000000000000000000" pitchFamily="2" charset="0"/>
              </a:rPr>
              <a:t>করা এবং একটি দক্ষ পদ্ধতিতে </a:t>
            </a:r>
            <a:r>
              <a:rPr lang="en-US" sz="2400" dirty="0">
                <a:solidFill>
                  <a:srgbClr val="202124"/>
                </a:solidFill>
                <a:latin typeface="NikoshBAN" panose="02000000000000000000" pitchFamily="2" charset="0"/>
                <a:cs typeface="NikoshBAN" panose="02000000000000000000" pitchFamily="2" charset="0"/>
              </a:rPr>
              <a:t>computer hardware </a:t>
            </a:r>
            <a:r>
              <a:rPr lang="as-IN" sz="2400" dirty="0">
                <a:solidFill>
                  <a:srgbClr val="202124"/>
                </a:solidFill>
                <a:latin typeface="NikoshBAN" panose="02000000000000000000" pitchFamily="2" charset="0"/>
                <a:cs typeface="NikoshBAN" panose="02000000000000000000" pitchFamily="2" charset="0"/>
              </a:rPr>
              <a:t>ব্যবহার করা। </a:t>
            </a:r>
            <a:r>
              <a:rPr lang="en-US" sz="2400" b="1" dirty="0">
                <a:solidFill>
                  <a:srgbClr val="202124"/>
                </a:solidFill>
                <a:latin typeface="NikoshBAN" panose="02000000000000000000" pitchFamily="2" charset="0"/>
                <a:cs typeface="NikoshBAN" panose="02000000000000000000" pitchFamily="2" charset="0"/>
              </a:rPr>
              <a:t>Operating system</a:t>
            </a:r>
            <a:r>
              <a:rPr lang="en-US" sz="2400" dirty="0">
                <a:solidFill>
                  <a:srgbClr val="202124"/>
                </a:solidFill>
                <a:latin typeface="NikoshBAN" panose="02000000000000000000" pitchFamily="2" charset="0"/>
                <a:cs typeface="NikoshBAN" panose="02000000000000000000" pitchFamily="2" charset="0"/>
              </a:rPr>
              <a:t> </a:t>
            </a:r>
            <a:r>
              <a:rPr lang="as-IN" sz="2400" dirty="0">
                <a:solidFill>
                  <a:srgbClr val="202124"/>
                </a:solidFill>
                <a:latin typeface="NikoshBAN" panose="02000000000000000000" pitchFamily="2" charset="0"/>
                <a:cs typeface="NikoshBAN" panose="02000000000000000000" pitchFamily="2" charset="0"/>
              </a:rPr>
              <a:t>কীবোর্ড থেকে </a:t>
            </a:r>
            <a:r>
              <a:rPr lang="en-US" sz="2400" dirty="0">
                <a:solidFill>
                  <a:srgbClr val="202124"/>
                </a:solidFill>
                <a:latin typeface="NikoshBAN" panose="02000000000000000000" pitchFamily="2" charset="0"/>
                <a:cs typeface="NikoshBAN" panose="02000000000000000000" pitchFamily="2" charset="0"/>
              </a:rPr>
              <a:t>input </a:t>
            </a:r>
            <a:r>
              <a:rPr lang="as-IN" sz="2400" dirty="0">
                <a:solidFill>
                  <a:srgbClr val="202124"/>
                </a:solidFill>
                <a:latin typeface="NikoshBAN" panose="02000000000000000000" pitchFamily="2" charset="0"/>
                <a:cs typeface="NikoshBAN" panose="02000000000000000000" pitchFamily="2" charset="0"/>
              </a:rPr>
              <a:t>গ্রহণ, নির্দেশাবলীর </a:t>
            </a:r>
            <a:r>
              <a:rPr lang="en-US" sz="2400" dirty="0">
                <a:solidFill>
                  <a:srgbClr val="202124"/>
                </a:solidFill>
                <a:latin typeface="NikoshBAN" panose="02000000000000000000" pitchFamily="2" charset="0"/>
                <a:cs typeface="NikoshBAN" panose="02000000000000000000" pitchFamily="2" charset="0"/>
              </a:rPr>
              <a:t>processing </a:t>
            </a:r>
            <a:r>
              <a:rPr lang="as-IN" sz="2400" dirty="0">
                <a:solidFill>
                  <a:srgbClr val="202124"/>
                </a:solidFill>
                <a:latin typeface="NikoshBAN" panose="02000000000000000000" pitchFamily="2" charset="0"/>
                <a:cs typeface="NikoshBAN" panose="02000000000000000000" pitchFamily="2" charset="0"/>
              </a:rPr>
              <a:t>এবং </a:t>
            </a:r>
            <a:r>
              <a:rPr lang="en-US" sz="2400" dirty="0">
                <a:solidFill>
                  <a:srgbClr val="202124"/>
                </a:solidFill>
                <a:latin typeface="NikoshBAN" panose="02000000000000000000" pitchFamily="2" charset="0"/>
                <a:cs typeface="NikoshBAN" panose="02000000000000000000" pitchFamily="2" charset="0"/>
              </a:rPr>
              <a:t>output device </a:t>
            </a:r>
            <a:r>
              <a:rPr lang="as-IN" sz="2400" dirty="0">
                <a:solidFill>
                  <a:srgbClr val="202124"/>
                </a:solidFill>
                <a:latin typeface="NikoshBAN" panose="02000000000000000000" pitchFamily="2" charset="0"/>
                <a:cs typeface="NikoshBAN" panose="02000000000000000000" pitchFamily="2" charset="0"/>
              </a:rPr>
              <a:t>এর মাধ্যমে </a:t>
            </a:r>
            <a:r>
              <a:rPr lang="en-US" sz="2400" dirty="0">
                <a:solidFill>
                  <a:srgbClr val="202124"/>
                </a:solidFill>
                <a:latin typeface="NikoshBAN" panose="02000000000000000000" pitchFamily="2" charset="0"/>
                <a:cs typeface="NikoshBAN" panose="02000000000000000000" pitchFamily="2" charset="0"/>
              </a:rPr>
              <a:t>output </a:t>
            </a:r>
            <a:r>
              <a:rPr lang="as-IN" sz="2400" dirty="0">
                <a:solidFill>
                  <a:srgbClr val="202124"/>
                </a:solidFill>
                <a:latin typeface="NikoshBAN" panose="02000000000000000000" pitchFamily="2" charset="0"/>
                <a:cs typeface="NikoshBAN" panose="02000000000000000000" pitchFamily="2" charset="0"/>
              </a:rPr>
              <a:t>প্রদান করার মতো প্রাথমিক কাজগুলি করে</a:t>
            </a:r>
            <a:r>
              <a:rPr lang="as-IN" sz="2400" dirty="0" smtClean="0">
                <a:solidFill>
                  <a:srgbClr val="202124"/>
                </a:solidFill>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0" name="Rectangle 9"/>
          <p:cNvSpPr/>
          <p:nvPr/>
        </p:nvSpPr>
        <p:spPr>
          <a:xfrm>
            <a:off x="3602151" y="351899"/>
            <a:ext cx="5221301" cy="584775"/>
          </a:xfrm>
          <a:prstGeom prst="rect">
            <a:avLst/>
          </a:prstGeom>
        </p:spPr>
        <p:txBody>
          <a:bodyPr wrap="none">
            <a:spAutoFit/>
          </a:bodyPr>
          <a:lstStyle/>
          <a:p>
            <a:pPr marL="457200" indent="-457200">
              <a:buFont typeface="Wingdings" panose="05000000000000000000" pitchFamily="2" charset="2"/>
              <a:buChar char="Ø"/>
            </a:pPr>
            <a:r>
              <a:rPr lang="as-IN" sz="3200" b="1" dirty="0">
                <a:solidFill>
                  <a:srgbClr val="5F6368"/>
                </a:solidFill>
                <a:latin typeface="NikoshBAN" panose="02000000000000000000" pitchFamily="2" charset="0"/>
                <a:cs typeface="NikoshBAN" panose="02000000000000000000" pitchFamily="2" charset="0"/>
              </a:rPr>
              <a:t>অপারেটিং সিস্টেমের </a:t>
            </a:r>
            <a:r>
              <a:rPr lang="en-US" sz="3200" b="1" dirty="0" err="1" smtClean="0">
                <a:solidFill>
                  <a:srgbClr val="5F6368"/>
                </a:solidFill>
                <a:latin typeface="NikoshBAN" panose="02000000000000000000" pitchFamily="2" charset="0"/>
                <a:cs typeface="NikoshBAN" panose="02000000000000000000" pitchFamily="2" charset="0"/>
              </a:rPr>
              <a:t>প্রধান</a:t>
            </a:r>
            <a:r>
              <a:rPr lang="en-US" sz="3200" b="1" dirty="0" smtClean="0">
                <a:solidFill>
                  <a:srgbClr val="5F6368"/>
                </a:solidFill>
                <a:latin typeface="NikoshBAN" panose="02000000000000000000" pitchFamily="2" charset="0"/>
                <a:cs typeface="NikoshBAN" panose="02000000000000000000" pitchFamily="2" charset="0"/>
              </a:rPr>
              <a:t> </a:t>
            </a:r>
            <a:r>
              <a:rPr lang="as-IN" sz="3200" b="1" dirty="0" smtClean="0">
                <a:solidFill>
                  <a:srgbClr val="5F6368"/>
                </a:solidFill>
                <a:latin typeface="NikoshBAN" panose="02000000000000000000" pitchFamily="2" charset="0"/>
                <a:cs typeface="NikoshBAN" panose="02000000000000000000" pitchFamily="2" charset="0"/>
              </a:rPr>
              <a:t>কাজ </a:t>
            </a:r>
            <a:r>
              <a:rPr lang="as-IN" sz="3200" b="1" dirty="0">
                <a:solidFill>
                  <a:srgbClr val="5F6368"/>
                </a:solidFill>
                <a:latin typeface="NikoshBAN" panose="02000000000000000000" pitchFamily="2" charset="0"/>
                <a:cs typeface="NikoshBAN" panose="02000000000000000000" pitchFamily="2" charset="0"/>
              </a:rPr>
              <a:t>কি</a:t>
            </a:r>
            <a:r>
              <a:rPr lang="en-US" sz="3200" b="1" dirty="0">
                <a:solidFill>
                  <a:srgbClr val="5F6368"/>
                </a:solidFill>
                <a:latin typeface="NikoshBAN" panose="02000000000000000000" pitchFamily="2" charset="0"/>
                <a:cs typeface="NikoshBAN" panose="02000000000000000000" pitchFamily="2" charset="0"/>
              </a:rPr>
              <a:t> </a:t>
            </a:r>
            <a:endParaRPr lang="en-US" sz="3200" dirty="0"/>
          </a:p>
        </p:txBody>
      </p:sp>
      <p:sp>
        <p:nvSpPr>
          <p:cNvPr id="11" name="Rectangle 10"/>
          <p:cNvSpPr/>
          <p:nvPr/>
        </p:nvSpPr>
        <p:spPr>
          <a:xfrm>
            <a:off x="530103" y="2558587"/>
            <a:ext cx="10861338" cy="1200329"/>
          </a:xfrm>
          <a:prstGeom prst="rect">
            <a:avLst/>
          </a:prstGeom>
        </p:spPr>
        <p:txBody>
          <a:bodyPr wrap="square">
            <a:spAutoFit/>
          </a:bodyPr>
          <a:lstStyle/>
          <a:p>
            <a:r>
              <a:rPr lang="as-IN" sz="2400" b="1" dirty="0">
                <a:solidFill>
                  <a:srgbClr val="202124"/>
                </a:solidFill>
                <a:latin typeface="NikoshBAN" panose="02000000000000000000" pitchFamily="2" charset="0"/>
                <a:cs typeface="NikoshBAN" panose="02000000000000000000" pitchFamily="2" charset="0"/>
              </a:rPr>
              <a:t>অপারেটিং সিস্টেমকে</a:t>
            </a:r>
            <a:r>
              <a:rPr lang="as-IN" sz="2400" dirty="0">
                <a:solidFill>
                  <a:srgbClr val="202124"/>
                </a:solidFill>
                <a:latin typeface="NikoshBAN" panose="02000000000000000000" pitchFamily="2" charset="0"/>
                <a:cs typeface="NikoshBAN" panose="02000000000000000000" pitchFamily="2" charset="0"/>
              </a:rPr>
              <a:t> কম্পিউটারের সকল বেসিক </a:t>
            </a:r>
            <a:r>
              <a:rPr lang="as-IN" sz="2400" b="1" dirty="0">
                <a:solidFill>
                  <a:srgbClr val="202124"/>
                </a:solidFill>
                <a:latin typeface="NikoshBAN" panose="02000000000000000000" pitchFamily="2" charset="0"/>
                <a:cs typeface="NikoshBAN" panose="02000000000000000000" pitchFamily="2" charset="0"/>
              </a:rPr>
              <a:t>কাজ</a:t>
            </a:r>
            <a:r>
              <a:rPr lang="as-IN" sz="2400" dirty="0">
                <a:solidFill>
                  <a:srgbClr val="202124"/>
                </a:solidFill>
                <a:latin typeface="NikoshBAN" panose="02000000000000000000" pitchFamily="2" charset="0"/>
                <a:cs typeface="NikoshBAN" panose="02000000000000000000" pitchFamily="2" charset="0"/>
              </a:rPr>
              <a:t> গুলো করতে হয়। যেমন </a:t>
            </a:r>
            <a:r>
              <a:rPr lang="as-IN" sz="2400" b="1" dirty="0">
                <a:solidFill>
                  <a:srgbClr val="202124"/>
                </a:solidFill>
                <a:latin typeface="NikoshBAN" panose="02000000000000000000" pitchFamily="2" charset="0"/>
                <a:cs typeface="NikoshBAN" panose="02000000000000000000" pitchFamily="2" charset="0"/>
              </a:rPr>
              <a:t>অপারেটিং সিস্টেম</a:t>
            </a:r>
            <a:r>
              <a:rPr lang="as-IN" sz="2400" dirty="0">
                <a:solidFill>
                  <a:srgbClr val="202124"/>
                </a:solidFill>
                <a:latin typeface="NikoshBAN" panose="02000000000000000000" pitchFamily="2" charset="0"/>
                <a:cs typeface="NikoshBAN" panose="02000000000000000000" pitchFamily="2" charset="0"/>
              </a:rPr>
              <a:t> নির্ধারণ করে কখন আপনার স্ক্রীনে </a:t>
            </a:r>
            <a:r>
              <a:rPr lang="as-IN" sz="2400" b="1" dirty="0">
                <a:solidFill>
                  <a:srgbClr val="202124"/>
                </a:solidFill>
                <a:latin typeface="NikoshBAN" panose="02000000000000000000" pitchFamily="2" charset="0"/>
                <a:cs typeface="NikoshBAN" panose="02000000000000000000" pitchFamily="2" charset="0"/>
              </a:rPr>
              <a:t>কি</a:t>
            </a:r>
            <a:r>
              <a:rPr lang="as-IN" sz="2400" dirty="0">
                <a:solidFill>
                  <a:srgbClr val="202124"/>
                </a:solidFill>
                <a:latin typeface="NikoshBAN" panose="02000000000000000000" pitchFamily="2" charset="0"/>
                <a:cs typeface="NikoshBAN" panose="02000000000000000000" pitchFamily="2" charset="0"/>
              </a:rPr>
              <a:t> প্রদর্শন করা হবে, আপনি </a:t>
            </a:r>
            <a:r>
              <a:rPr lang="as-IN" sz="2400" b="1" dirty="0">
                <a:solidFill>
                  <a:srgbClr val="202124"/>
                </a:solidFill>
                <a:latin typeface="NikoshBAN" panose="02000000000000000000" pitchFamily="2" charset="0"/>
                <a:cs typeface="NikoshBAN" panose="02000000000000000000" pitchFamily="2" charset="0"/>
              </a:rPr>
              <a:t>কী</a:t>
            </a:r>
            <a:r>
              <a:rPr lang="as-IN" sz="2400" dirty="0">
                <a:solidFill>
                  <a:srgbClr val="202124"/>
                </a:solidFill>
                <a:latin typeface="NikoshBAN" panose="02000000000000000000" pitchFamily="2" charset="0"/>
                <a:cs typeface="NikoshBAN" panose="02000000000000000000" pitchFamily="2" charset="0"/>
              </a:rPr>
              <a:t>-বোর্ডে কোন </a:t>
            </a:r>
            <a:r>
              <a:rPr lang="as-IN" sz="2400" b="1" dirty="0">
                <a:solidFill>
                  <a:srgbClr val="202124"/>
                </a:solidFill>
                <a:latin typeface="NikoshBAN" panose="02000000000000000000" pitchFamily="2" charset="0"/>
                <a:cs typeface="NikoshBAN" panose="02000000000000000000" pitchFamily="2" charset="0"/>
              </a:rPr>
              <a:t>কী</a:t>
            </a:r>
            <a:r>
              <a:rPr lang="as-IN" sz="2400" dirty="0">
                <a:solidFill>
                  <a:srgbClr val="202124"/>
                </a:solidFill>
                <a:latin typeface="NikoshBAN" panose="02000000000000000000" pitchFamily="2" charset="0"/>
                <a:cs typeface="NikoshBAN" panose="02000000000000000000" pitchFamily="2" charset="0"/>
              </a:rPr>
              <a:t> কখন চাপলেন, প্রসেসর গরম হয়ে গেলে ফ্যান চালু করতে হবে। </a:t>
            </a:r>
            <a:r>
              <a:rPr lang="as-IN" sz="2400" b="1" dirty="0">
                <a:solidFill>
                  <a:srgbClr val="202124"/>
                </a:solidFill>
                <a:latin typeface="NikoshBAN" panose="02000000000000000000" pitchFamily="2" charset="0"/>
                <a:cs typeface="NikoshBAN" panose="02000000000000000000" pitchFamily="2" charset="0"/>
              </a:rPr>
              <a:t>অপারেটিং সিস্টেম</a:t>
            </a:r>
            <a:r>
              <a:rPr lang="as-IN" sz="2400" dirty="0">
                <a:solidFill>
                  <a:srgbClr val="202124"/>
                </a:solidFill>
                <a:latin typeface="NikoshBAN" panose="02000000000000000000" pitchFamily="2" charset="0"/>
                <a:cs typeface="NikoshBAN" panose="02000000000000000000" pitchFamily="2" charset="0"/>
              </a:rPr>
              <a:t> সকল তথ্য হার্ডড্রাইভে সংরক্ষন করে এবং প্রয়োজনে ডাটা আবার অ্যাক্সেস করে।</a:t>
            </a:r>
            <a:endParaRPr lang="en-US" sz="2400" dirty="0">
              <a:latin typeface="NikoshBAN" panose="02000000000000000000" pitchFamily="2" charset="0"/>
              <a:cs typeface="NikoshBAN" panose="02000000000000000000" pitchFamily="2" charset="0"/>
            </a:endParaRPr>
          </a:p>
        </p:txBody>
      </p:sp>
      <p:sp>
        <p:nvSpPr>
          <p:cNvPr id="12" name="Frame 11"/>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2" name="Rectangle 1"/>
          <p:cNvSpPr/>
          <p:nvPr/>
        </p:nvSpPr>
        <p:spPr>
          <a:xfrm>
            <a:off x="685799" y="4589912"/>
            <a:ext cx="10705641" cy="1815882"/>
          </a:xfrm>
          <a:prstGeom prst="rect">
            <a:avLst/>
          </a:prstGeom>
        </p:spPr>
        <p:txBody>
          <a:bodyPr wrap="square">
            <a:spAutoFit/>
          </a:bodyPr>
          <a:lstStyle/>
          <a:p>
            <a:r>
              <a:rPr lang="as-IN" sz="2800" dirty="0">
                <a:solidFill>
                  <a:srgbClr val="202124"/>
                </a:solidFill>
                <a:latin typeface="NikoshBAN" panose="02000000000000000000" pitchFamily="2" charset="0"/>
                <a:cs typeface="NikoshBAN" panose="02000000000000000000" pitchFamily="2" charset="0"/>
              </a:rPr>
              <a:t>কম্পিউটার </a:t>
            </a:r>
            <a:r>
              <a:rPr lang="as-IN" sz="2800" b="1" dirty="0">
                <a:solidFill>
                  <a:srgbClr val="202124"/>
                </a:solidFill>
                <a:latin typeface="NikoshBAN" panose="02000000000000000000" pitchFamily="2" charset="0"/>
                <a:cs typeface="NikoshBAN" panose="02000000000000000000" pitchFamily="2" charset="0"/>
              </a:rPr>
              <a:t>অপারেটিং সিস্টেম</a:t>
            </a:r>
            <a:r>
              <a:rPr lang="as-IN" sz="2800" dirty="0">
                <a:solidFill>
                  <a:srgbClr val="202124"/>
                </a:solidFill>
                <a:latin typeface="NikoshBAN" panose="02000000000000000000" pitchFamily="2" charset="0"/>
                <a:cs typeface="NikoshBAN" panose="02000000000000000000" pitchFamily="2" charset="0"/>
              </a:rPr>
              <a:t> দুই ধরণের হয়ে থাকে। যথা– 32</a:t>
            </a:r>
            <a:r>
              <a:rPr lang="en-US" sz="2800" dirty="0">
                <a:solidFill>
                  <a:srgbClr val="202124"/>
                </a:solidFill>
                <a:latin typeface="NikoshBAN" panose="02000000000000000000" pitchFamily="2" charset="0"/>
                <a:cs typeface="NikoshBAN" panose="02000000000000000000" pitchFamily="2" charset="0"/>
              </a:rPr>
              <a:t>Bit/86bit, 64Bit </a:t>
            </a:r>
            <a:r>
              <a:rPr lang="as-IN" sz="2800" dirty="0">
                <a:solidFill>
                  <a:srgbClr val="202124"/>
                </a:solidFill>
                <a:latin typeface="NikoshBAN" panose="02000000000000000000" pitchFamily="2" charset="0"/>
                <a:cs typeface="NikoshBAN" panose="02000000000000000000" pitchFamily="2" charset="0"/>
              </a:rPr>
              <a:t>যার মধ্যে রয়েছে যেমন- </a:t>
            </a:r>
            <a:r>
              <a:rPr lang="en-US" sz="2800" dirty="0">
                <a:solidFill>
                  <a:srgbClr val="202124"/>
                </a:solidFill>
                <a:latin typeface="NikoshBAN" panose="02000000000000000000" pitchFamily="2" charset="0"/>
                <a:cs typeface="NikoshBAN" panose="02000000000000000000" pitchFamily="2" charset="0"/>
              </a:rPr>
              <a:t>Windows XP, Windows Vista, Windows 7, Windows 8, Windows 10 </a:t>
            </a:r>
            <a:r>
              <a:rPr lang="as-IN" sz="2800" dirty="0">
                <a:solidFill>
                  <a:srgbClr val="202124"/>
                </a:solidFill>
                <a:latin typeface="NikoshBAN" panose="02000000000000000000" pitchFamily="2" charset="0"/>
                <a:cs typeface="NikoshBAN" panose="02000000000000000000" pitchFamily="2" charset="0"/>
              </a:rPr>
              <a:t>ইত্যাদি। ... তাই হার্ডওয়্যারের সাথে মিল রেখে </a:t>
            </a:r>
            <a:r>
              <a:rPr lang="en-US" sz="2800" dirty="0">
                <a:solidFill>
                  <a:srgbClr val="202124"/>
                </a:solidFill>
                <a:latin typeface="NikoshBAN" panose="02000000000000000000" pitchFamily="2" charset="0"/>
                <a:cs typeface="NikoshBAN" panose="02000000000000000000" pitchFamily="2" charset="0"/>
              </a:rPr>
              <a:t>Windows 10- 64Bit </a:t>
            </a:r>
            <a:r>
              <a:rPr lang="as-IN" sz="2800" b="1" dirty="0">
                <a:solidFill>
                  <a:srgbClr val="202124"/>
                </a:solidFill>
                <a:latin typeface="NikoshBAN" panose="02000000000000000000" pitchFamily="2" charset="0"/>
                <a:cs typeface="NikoshBAN" panose="02000000000000000000" pitchFamily="2" charset="0"/>
              </a:rPr>
              <a:t>অপারেটিং সিস্টেম</a:t>
            </a:r>
            <a:r>
              <a:rPr lang="as-IN" sz="2800" dirty="0">
                <a:solidFill>
                  <a:srgbClr val="202124"/>
                </a:solidFill>
                <a:latin typeface="NikoshBAN" panose="02000000000000000000" pitchFamily="2" charset="0"/>
                <a:cs typeface="NikoshBAN" panose="02000000000000000000" pitchFamily="2" charset="0"/>
              </a:rPr>
              <a:t> বেশি ব্যবহার করা হচ্ছে।</a:t>
            </a:r>
            <a:endParaRPr lang="en-US" sz="2800" dirty="0">
              <a:latin typeface="NikoshBAN" panose="02000000000000000000" pitchFamily="2" charset="0"/>
              <a:cs typeface="NikoshBAN" panose="02000000000000000000" pitchFamily="2" charset="0"/>
            </a:endParaRPr>
          </a:p>
        </p:txBody>
      </p:sp>
      <p:sp>
        <p:nvSpPr>
          <p:cNvPr id="3" name="Rectangle 2"/>
          <p:cNvSpPr/>
          <p:nvPr/>
        </p:nvSpPr>
        <p:spPr>
          <a:xfrm>
            <a:off x="3602151" y="3989748"/>
            <a:ext cx="4769254" cy="584775"/>
          </a:xfrm>
          <a:prstGeom prst="rect">
            <a:avLst/>
          </a:prstGeom>
        </p:spPr>
        <p:txBody>
          <a:bodyPr wrap="none">
            <a:spAutoFit/>
          </a:bodyPr>
          <a:lstStyle/>
          <a:p>
            <a:pPr marL="457200" indent="-457200">
              <a:buFont typeface="Wingdings" panose="05000000000000000000" pitchFamily="2" charset="2"/>
              <a:buChar char="Ø"/>
            </a:pPr>
            <a:r>
              <a:rPr lang="as-IN" sz="3200" dirty="0">
                <a:latin typeface="NikoshBAN" panose="02000000000000000000" pitchFamily="2" charset="0"/>
                <a:cs typeface="NikoshBAN" panose="02000000000000000000" pitchFamily="2" charset="0"/>
              </a:rPr>
              <a:t>অপারেটিং সিস্টেম এর প্রকারভেদ</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4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strVal val="#ppt_w+.3"/>
                                          </p:val>
                                        </p:tav>
                                        <p:tav tm="100000">
                                          <p:val>
                                            <p:strVal val="#ppt_w"/>
                                          </p:val>
                                        </p:tav>
                                      </p:tavLst>
                                    </p:anim>
                                    <p:anim calcmode="lin" valueType="num">
                                      <p:cBhvr>
                                        <p:cTn id="25" dur="1000" fill="hold"/>
                                        <p:tgtEl>
                                          <p:spTgt spid="2"/>
                                        </p:tgtEl>
                                        <p:attrNameLst>
                                          <p:attrName>ppt_h</p:attrName>
                                        </p:attrNameLst>
                                      </p:cBhvr>
                                      <p:tavLst>
                                        <p:tav tm="0">
                                          <p:val>
                                            <p:strVal val="#ppt_h"/>
                                          </p:val>
                                        </p:tav>
                                        <p:tav tm="100000">
                                          <p:val>
                                            <p:strVal val="#ppt_h"/>
                                          </p:val>
                                        </p:tav>
                                      </p:tavLst>
                                    </p:anim>
                                    <p:animEffect transition="in" filter="fade">
                                      <p:cBhvr>
                                        <p:cTn id="2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descr="Water droplets"/>
          <p:cNvSpPr>
            <a:spLocks noChangeArrowheads="1"/>
          </p:cNvSpPr>
          <p:nvPr/>
        </p:nvSpPr>
        <p:spPr bwMode="auto">
          <a:xfrm>
            <a:off x="3943490" y="384313"/>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en-US" sz="4412" dirty="0" err="1" smtClean="0">
                <a:ln w="0"/>
                <a:effectLst>
                  <a:outerShdw blurRad="38100" dist="19050" dir="2700000" algn="tl" rotWithShape="0">
                    <a:schemeClr val="dk1">
                      <a:alpha val="40000"/>
                    </a:schemeClr>
                  </a:outerShdw>
                </a:effectLst>
                <a:latin typeface="NikoshBAN" pitchFamily="2" charset="0"/>
                <a:cs typeface="NikoshBAN" pitchFamily="2" charset="0"/>
              </a:rPr>
              <a:t>জোড়ায়</a:t>
            </a:r>
            <a:r>
              <a:rPr lang="bn-BD" sz="4412"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0" name="Picture 2" descr="E:\New Picture Down\Picture111.jpg"/>
          <p:cNvPicPr>
            <a:picLocks noChangeAspect="1" noChangeArrowheads="1"/>
          </p:cNvPicPr>
          <p:nvPr/>
        </p:nvPicPr>
        <p:blipFill>
          <a:blip r:embed="rId2"/>
          <a:srcRect/>
          <a:stretch>
            <a:fillRect/>
          </a:stretch>
        </p:blipFill>
        <p:spPr bwMode="auto">
          <a:xfrm>
            <a:off x="3485786" y="1174141"/>
            <a:ext cx="4215004" cy="2977819"/>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1" name="Rectangle 10"/>
          <p:cNvSpPr/>
          <p:nvPr/>
        </p:nvSpPr>
        <p:spPr>
          <a:xfrm>
            <a:off x="946278" y="4960832"/>
            <a:ext cx="10299444" cy="1569660"/>
          </a:xfrm>
          <a:prstGeom prst="rect">
            <a:avLst/>
          </a:prstGeom>
        </p:spPr>
        <p:txBody>
          <a:bodyPr wrap="square">
            <a:spAutoFit/>
          </a:bodyPr>
          <a:lstStyle/>
          <a:p>
            <a:r>
              <a:rPr lang="en-US" sz="2400" b="1" dirty="0" err="1" smtClean="0">
                <a:solidFill>
                  <a:srgbClr val="202124"/>
                </a:solidFill>
                <a:latin typeface="NikoshBAN" panose="02000000000000000000" pitchFamily="2" charset="0"/>
                <a:cs typeface="NikoshBAN" panose="02000000000000000000" pitchFamily="2" charset="0"/>
              </a:rPr>
              <a:t>উঃ</a:t>
            </a:r>
            <a:r>
              <a:rPr lang="en-US" sz="2400" b="1" dirty="0" smtClean="0">
                <a:solidFill>
                  <a:srgbClr val="202124"/>
                </a:solidFill>
                <a:latin typeface="NikoshBAN" panose="02000000000000000000" pitchFamily="2" charset="0"/>
                <a:cs typeface="NikoshBAN" panose="02000000000000000000" pitchFamily="2" charset="0"/>
              </a:rPr>
              <a:t> </a:t>
            </a:r>
            <a:r>
              <a:rPr lang="as-IN" sz="2400" b="1" dirty="0" smtClean="0">
                <a:solidFill>
                  <a:srgbClr val="202124"/>
                </a:solidFill>
                <a:latin typeface="NikoshBAN" panose="02000000000000000000" pitchFamily="2" charset="0"/>
                <a:cs typeface="NikoshBAN" panose="02000000000000000000" pitchFamily="2" charset="0"/>
              </a:rPr>
              <a:t>সিস্টেম </a:t>
            </a:r>
            <a:r>
              <a:rPr lang="as-IN" sz="2400" b="1" dirty="0">
                <a:solidFill>
                  <a:srgbClr val="202124"/>
                </a:solidFill>
                <a:latin typeface="NikoshBAN" panose="02000000000000000000" pitchFamily="2" charset="0"/>
                <a:cs typeface="NikoshBAN" panose="02000000000000000000" pitchFamily="2" charset="0"/>
              </a:rPr>
              <a:t>সফটওয়্যার</a:t>
            </a:r>
            <a:r>
              <a:rPr lang="as-IN" sz="2400" dirty="0">
                <a:solidFill>
                  <a:srgbClr val="202124"/>
                </a:solidFill>
                <a:latin typeface="NikoshBAN" panose="02000000000000000000" pitchFamily="2" charset="0"/>
                <a:cs typeface="NikoshBAN" panose="02000000000000000000" pitchFamily="2" charset="0"/>
              </a:rPr>
              <a:t> একটি কম্পিউটার </a:t>
            </a:r>
            <a:r>
              <a:rPr lang="as-IN" sz="2400" b="1" dirty="0">
                <a:solidFill>
                  <a:srgbClr val="202124"/>
                </a:solidFill>
                <a:latin typeface="NikoshBAN" panose="02000000000000000000" pitchFamily="2" charset="0"/>
                <a:cs typeface="NikoshBAN" panose="02000000000000000000" pitchFamily="2" charset="0"/>
              </a:rPr>
              <a:t>সফটওয়্যার</a:t>
            </a:r>
            <a:r>
              <a:rPr lang="as-IN" sz="2400" dirty="0">
                <a:solidFill>
                  <a:srgbClr val="202124"/>
                </a:solidFill>
                <a:latin typeface="NikoshBAN" panose="02000000000000000000" pitchFamily="2" charset="0"/>
                <a:cs typeface="NikoshBAN" panose="02000000000000000000" pitchFamily="2" charset="0"/>
              </a:rPr>
              <a:t> যেটার নকশা করা </a:t>
            </a:r>
            <a:r>
              <a:rPr lang="as-IN" sz="2400" dirty="0" smtClean="0">
                <a:solidFill>
                  <a:srgbClr val="202124"/>
                </a:solidFill>
                <a:latin typeface="NikoshBAN" panose="02000000000000000000" pitchFamily="2" charset="0"/>
                <a:cs typeface="NikoshBAN" panose="02000000000000000000" pitchFamily="2" charset="0"/>
              </a:rPr>
              <a:t>হ</a:t>
            </a:r>
            <a:r>
              <a:rPr lang="en-US" sz="2400" dirty="0" err="1" smtClean="0">
                <a:solidFill>
                  <a:srgbClr val="202124"/>
                </a:solidFill>
                <a:latin typeface="NikoshBAN" panose="02000000000000000000" pitchFamily="2" charset="0"/>
                <a:cs typeface="NikoshBAN" panose="02000000000000000000" pitchFamily="2" charset="0"/>
              </a:rPr>
              <a:t>য়ে</a:t>
            </a:r>
            <a:r>
              <a:rPr lang="as-IN" sz="2400" dirty="0" smtClean="0">
                <a:solidFill>
                  <a:srgbClr val="202124"/>
                </a:solidFill>
                <a:latin typeface="NikoshBAN" panose="02000000000000000000" pitchFamily="2" charset="0"/>
                <a:cs typeface="NikoshBAN" panose="02000000000000000000" pitchFamily="2" charset="0"/>
              </a:rPr>
              <a:t>ছে</a:t>
            </a:r>
            <a:r>
              <a:rPr lang="as-IN" sz="2400" dirty="0">
                <a:solidFill>
                  <a:srgbClr val="202124"/>
                </a:solidFill>
                <a:latin typeface="NikoshBAN" panose="02000000000000000000" pitchFamily="2" charset="0"/>
                <a:cs typeface="NikoshBAN" panose="02000000000000000000" pitchFamily="2" charset="0"/>
              </a:rPr>
              <a:t>, কম্পিউটারের </a:t>
            </a:r>
            <a:r>
              <a:rPr lang="as-IN" sz="2400" dirty="0" smtClean="0">
                <a:solidFill>
                  <a:srgbClr val="202124"/>
                </a:solidFill>
                <a:latin typeface="NikoshBAN" panose="02000000000000000000" pitchFamily="2" charset="0"/>
                <a:cs typeface="NikoshBAN" panose="02000000000000000000" pitchFamily="2" charset="0"/>
              </a:rPr>
              <a:t>হার্ডও</a:t>
            </a:r>
            <a:r>
              <a:rPr lang="en-US" sz="2400" dirty="0" err="1" smtClean="0">
                <a:solidFill>
                  <a:srgbClr val="202124"/>
                </a:solidFill>
                <a:latin typeface="NikoshBAN" panose="02000000000000000000" pitchFamily="2" charset="0"/>
                <a:cs typeface="NikoshBAN" panose="02000000000000000000" pitchFamily="2" charset="0"/>
              </a:rPr>
              <a:t>য়্যার</a:t>
            </a:r>
            <a:r>
              <a:rPr lang="as-IN" sz="2400" dirty="0" smtClean="0">
                <a:solidFill>
                  <a:srgbClr val="202124"/>
                </a:solidFill>
                <a:latin typeface="NikoshBAN" panose="02000000000000000000" pitchFamily="2" charset="0"/>
                <a:cs typeface="NikoshBAN" panose="02000000000000000000" pitchFamily="2" charset="0"/>
              </a:rPr>
              <a:t> কে</a:t>
            </a:r>
            <a:r>
              <a:rPr lang="en-US" sz="2400" dirty="0" smtClean="0">
                <a:solidFill>
                  <a:srgbClr val="202124"/>
                </a:solidFill>
                <a:latin typeface="NikoshBAN" panose="02000000000000000000" pitchFamily="2" charset="0"/>
                <a:cs typeface="NikoshBAN" panose="02000000000000000000" pitchFamily="2" charset="0"/>
              </a:rPr>
              <a:t> </a:t>
            </a:r>
            <a:r>
              <a:rPr lang="as-IN" sz="2400" dirty="0" smtClean="0">
                <a:solidFill>
                  <a:srgbClr val="202124"/>
                </a:solidFill>
                <a:latin typeface="NikoshBAN" panose="02000000000000000000" pitchFamily="2" charset="0"/>
                <a:cs typeface="NikoshBAN" panose="02000000000000000000" pitchFamily="2" charset="0"/>
              </a:rPr>
              <a:t>পরিচালনা </a:t>
            </a:r>
            <a:r>
              <a:rPr lang="as-IN" sz="2400" dirty="0">
                <a:solidFill>
                  <a:srgbClr val="202124"/>
                </a:solidFill>
                <a:latin typeface="NikoshBAN" panose="02000000000000000000" pitchFamily="2" charset="0"/>
                <a:cs typeface="NikoshBAN" panose="02000000000000000000" pitchFamily="2" charset="0"/>
              </a:rPr>
              <a:t>করার জন্য এবং এপ্লিকেশন সফটওয়্যারগুলোকে </a:t>
            </a:r>
            <a:r>
              <a:rPr lang="as-IN" sz="2400" b="1" dirty="0">
                <a:solidFill>
                  <a:srgbClr val="202124"/>
                </a:solidFill>
                <a:latin typeface="NikoshBAN" panose="02000000000000000000" pitchFamily="2" charset="0"/>
                <a:cs typeface="NikoshBAN" panose="02000000000000000000" pitchFamily="2" charset="0"/>
              </a:rPr>
              <a:t>কাজ</a:t>
            </a:r>
            <a:r>
              <a:rPr lang="as-IN" sz="2400" dirty="0">
                <a:solidFill>
                  <a:srgbClr val="202124"/>
                </a:solidFill>
                <a:latin typeface="NikoshBAN" panose="02000000000000000000" pitchFamily="2" charset="0"/>
                <a:cs typeface="NikoshBAN" panose="02000000000000000000" pitchFamily="2" charset="0"/>
              </a:rPr>
              <a:t> করার উপযোগী পরিবেশ প্রদানের </a:t>
            </a:r>
            <a:r>
              <a:rPr lang="as-IN" sz="2400" dirty="0" smtClean="0">
                <a:solidFill>
                  <a:srgbClr val="202124"/>
                </a:solidFill>
                <a:latin typeface="NikoshBAN" panose="02000000000000000000" pitchFamily="2" charset="0"/>
                <a:cs typeface="NikoshBAN" panose="02000000000000000000" pitchFamily="2" charset="0"/>
              </a:rPr>
              <a:t>জন্য</a:t>
            </a:r>
            <a:r>
              <a:rPr lang="en-US" sz="2400" dirty="0" smtClean="0">
                <a:solidFill>
                  <a:srgbClr val="202124"/>
                </a:solidFill>
                <a:latin typeface="NikoshBAN" panose="02000000000000000000" pitchFamily="2" charset="0"/>
                <a:cs typeface="NikoshBAN" panose="02000000000000000000" pitchFamily="2" charset="0"/>
              </a:rPr>
              <a:t> </a:t>
            </a:r>
            <a:r>
              <a:rPr lang="as-IN" sz="2400" dirty="0" smtClean="0">
                <a:solidFill>
                  <a:srgbClr val="202124"/>
                </a:solidFill>
                <a:latin typeface="NikoshBAN" panose="02000000000000000000" pitchFamily="2" charset="0"/>
                <a:cs typeface="NikoshBAN" panose="02000000000000000000" pitchFamily="2" charset="0"/>
              </a:rPr>
              <a:t>।</a:t>
            </a:r>
            <a:r>
              <a:rPr lang="en-US" sz="2400" dirty="0">
                <a:solidFill>
                  <a:srgbClr val="202124"/>
                </a:solidFill>
                <a:latin typeface="NikoshBAN" panose="02000000000000000000" pitchFamily="2" charset="0"/>
                <a:cs typeface="NikoshBAN" panose="02000000000000000000" pitchFamily="2" charset="0"/>
              </a:rPr>
              <a:t> </a:t>
            </a:r>
            <a:r>
              <a:rPr lang="as-IN" sz="2400" dirty="0" smtClean="0">
                <a:solidFill>
                  <a:srgbClr val="202124"/>
                </a:solidFill>
                <a:latin typeface="NikoshBAN" panose="02000000000000000000" pitchFamily="2" charset="0"/>
                <a:cs typeface="NikoshBAN" panose="02000000000000000000" pitchFamily="2" charset="0"/>
              </a:rPr>
              <a:t>ইউটিলিটি</a:t>
            </a:r>
            <a:r>
              <a:rPr lang="as-IN" sz="2400" dirty="0">
                <a:solidFill>
                  <a:srgbClr val="202124"/>
                </a:solidFill>
                <a:latin typeface="NikoshBAN" panose="02000000000000000000" pitchFamily="2" charset="0"/>
                <a:cs typeface="NikoshBAN" panose="02000000000000000000" pitchFamily="2" charset="0"/>
              </a:rPr>
              <a:t> </a:t>
            </a:r>
            <a:r>
              <a:rPr lang="as-IN" sz="2400" b="1" dirty="0">
                <a:solidFill>
                  <a:srgbClr val="202124"/>
                </a:solidFill>
                <a:latin typeface="NikoshBAN" panose="02000000000000000000" pitchFamily="2" charset="0"/>
                <a:cs typeface="NikoshBAN" panose="02000000000000000000" pitchFamily="2" charset="0"/>
              </a:rPr>
              <a:t>সফটওয়্যার</a:t>
            </a:r>
            <a:r>
              <a:rPr lang="as-IN" sz="2400" dirty="0">
                <a:solidFill>
                  <a:srgbClr val="202124"/>
                </a:solidFill>
                <a:latin typeface="NikoshBAN" panose="02000000000000000000" pitchFamily="2" charset="0"/>
                <a:cs typeface="NikoshBAN" panose="02000000000000000000" pitchFamily="2" charset="0"/>
              </a:rPr>
              <a:t> এটা কোন কিছু বিশ্লেষণ, বাছাই বা পছন্দ নির্ধারণ, তরান্বিতকরণ এবং কিছু কিছু ক্ষেত্রে </a:t>
            </a:r>
            <a:r>
              <a:rPr lang="as-IN" sz="2400" dirty="0" smtClean="0">
                <a:solidFill>
                  <a:srgbClr val="202124"/>
                </a:solidFill>
                <a:latin typeface="NikoshBAN" panose="02000000000000000000" pitchFamily="2" charset="0"/>
                <a:cs typeface="NikoshBAN" panose="02000000000000000000" pitchFamily="2" charset="0"/>
              </a:rPr>
              <a:t>নি</a:t>
            </a:r>
            <a:r>
              <a:rPr lang="en-US" sz="2400" dirty="0" smtClean="0">
                <a:solidFill>
                  <a:srgbClr val="202124"/>
                </a:solidFill>
                <a:latin typeface="NikoshBAN" panose="02000000000000000000" pitchFamily="2" charset="0"/>
                <a:cs typeface="NikoshBAN" panose="02000000000000000000" pitchFamily="2" charset="0"/>
              </a:rPr>
              <a:t>য়</a:t>
            </a:r>
            <a:r>
              <a:rPr lang="as-IN" sz="2400" dirty="0" smtClean="0">
                <a:solidFill>
                  <a:srgbClr val="202124"/>
                </a:solidFill>
                <a:latin typeface="NikoshBAN" panose="02000000000000000000" pitchFamily="2" charset="0"/>
                <a:cs typeface="NikoshBAN" panose="02000000000000000000" pitchFamily="2" charset="0"/>
              </a:rPr>
              <a:t>ন্ত্রণ </a:t>
            </a:r>
            <a:r>
              <a:rPr lang="as-IN" sz="2400" dirty="0">
                <a:solidFill>
                  <a:srgbClr val="202124"/>
                </a:solidFill>
                <a:latin typeface="NikoshBAN" panose="02000000000000000000" pitchFamily="2" charset="0"/>
                <a:cs typeface="NikoshBAN" panose="02000000000000000000" pitchFamily="2" charset="0"/>
              </a:rPr>
              <a:t>করার ক্ষমতা </a:t>
            </a:r>
            <a:r>
              <a:rPr lang="as-IN" sz="2400" dirty="0" smtClean="0">
                <a:solidFill>
                  <a:srgbClr val="202124"/>
                </a:solidFill>
                <a:latin typeface="NikoshBAN" panose="02000000000000000000" pitchFamily="2" charset="0"/>
                <a:cs typeface="NikoshBAN" panose="02000000000000000000" pitchFamily="2" charset="0"/>
              </a:rPr>
              <a:t>দে</a:t>
            </a:r>
            <a:r>
              <a:rPr lang="en-US" sz="2400" dirty="0" smtClean="0">
                <a:solidFill>
                  <a:srgbClr val="202124"/>
                </a:solidFill>
                <a:latin typeface="NikoshBAN" panose="02000000000000000000" pitchFamily="2" charset="0"/>
                <a:cs typeface="NikoshBAN" panose="02000000000000000000" pitchFamily="2" charset="0"/>
              </a:rPr>
              <a:t>য়।</a:t>
            </a:r>
            <a:endParaRPr lang="en-US" sz="2400" dirty="0">
              <a:latin typeface="NikoshBAN" panose="02000000000000000000" pitchFamily="2" charset="0"/>
              <a:cs typeface="NikoshBAN" panose="02000000000000000000" pitchFamily="2" charset="0"/>
            </a:endParaRPr>
          </a:p>
        </p:txBody>
      </p:sp>
      <p:sp>
        <p:nvSpPr>
          <p:cNvPr id="12" name="Rectangle 11"/>
          <p:cNvSpPr/>
          <p:nvPr/>
        </p:nvSpPr>
        <p:spPr>
          <a:xfrm>
            <a:off x="663190" y="4376057"/>
            <a:ext cx="5062604" cy="584775"/>
          </a:xfrm>
          <a:prstGeom prst="rect">
            <a:avLst/>
          </a:prstGeom>
        </p:spPr>
        <p:txBody>
          <a:bodyPr wrap="none">
            <a:spAutoFit/>
          </a:bodyPr>
          <a:lstStyle/>
          <a:p>
            <a:pPr marL="514350" indent="-514350">
              <a:buFont typeface="+mj-lt"/>
              <a:buAutoNum type="arabicPeriod"/>
            </a:pPr>
            <a:r>
              <a:rPr lang="as-IN" sz="3200" dirty="0">
                <a:latin typeface="NikoshBAN" panose="02000000000000000000" pitchFamily="2" charset="0"/>
                <a:cs typeface="NikoshBAN" panose="02000000000000000000" pitchFamily="2" charset="0"/>
              </a:rPr>
              <a:t>সিস্টেম </a:t>
            </a:r>
            <a:r>
              <a:rPr lang="as-IN" sz="3200" dirty="0" smtClean="0">
                <a:latin typeface="NikoshBAN" panose="02000000000000000000" pitchFamily="2" charset="0"/>
                <a:cs typeface="NikoshBAN" panose="02000000000000000000" pitchFamily="2" charset="0"/>
              </a:rPr>
              <a:t>সফটও</a:t>
            </a:r>
            <a:r>
              <a:rPr lang="en-US" sz="3200" dirty="0" err="1" smtClean="0">
                <a:latin typeface="NikoshBAN" panose="02000000000000000000" pitchFamily="2" charset="0"/>
                <a:cs typeface="NikoshBAN" panose="02000000000000000000" pitchFamily="2" charset="0"/>
              </a:rPr>
              <a:t>য়্যার</a:t>
            </a:r>
            <a:r>
              <a:rPr lang="as-IN" sz="3200" dirty="0" smtClean="0">
                <a:latin typeface="NikoshBAN" panose="02000000000000000000" pitchFamily="2" charset="0"/>
                <a:cs typeface="NikoshBAN" panose="02000000000000000000" pitchFamily="2" charset="0"/>
              </a:rPr>
              <a:t> </a:t>
            </a:r>
            <a:r>
              <a:rPr lang="as-IN" sz="3200" dirty="0">
                <a:latin typeface="NikoshBAN" panose="02000000000000000000" pitchFamily="2" charset="0"/>
                <a:cs typeface="NikoshBAN" panose="02000000000000000000" pitchFamily="2" charset="0"/>
              </a:rPr>
              <a:t>এর </a:t>
            </a:r>
            <a:r>
              <a:rPr lang="as-IN" sz="3200" dirty="0" smtClean="0">
                <a:latin typeface="NikoshBAN" panose="02000000000000000000" pitchFamily="2" charset="0"/>
                <a:cs typeface="NikoshBAN" panose="02000000000000000000" pitchFamily="2" charset="0"/>
              </a:rPr>
              <a:t>কাজ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3" name="Frame 12"/>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296714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96745" y="4852639"/>
            <a:ext cx="1689886" cy="584775"/>
          </a:xfrm>
          <a:prstGeom prst="rect">
            <a:avLst/>
          </a:prstGeom>
          <a:noFill/>
        </p:spPr>
        <p:txBody>
          <a:bodyPr wrap="none" rtlCol="0">
            <a:spAutoFit/>
          </a:bodyPr>
          <a:lstStyle/>
          <a:p>
            <a:r>
              <a:rPr lang="en-US" sz="3200" dirty="0" err="1" smtClean="0">
                <a:latin typeface="NikoshBAN" pitchFamily="2" charset="0"/>
                <a:cs typeface="NikoshBAN" pitchFamily="2" charset="0"/>
              </a:rPr>
              <a:t>ব্যবহারকারী</a:t>
            </a:r>
            <a:endParaRPr lang="en-US" sz="3200" dirty="0">
              <a:latin typeface="NikoshBAN" pitchFamily="2" charset="0"/>
              <a:cs typeface="NikoshBAN" pitchFamily="2" charset="0"/>
            </a:endParaRPr>
          </a:p>
        </p:txBody>
      </p:sp>
      <p:sp>
        <p:nvSpPr>
          <p:cNvPr id="8" name="TextBox 7"/>
          <p:cNvSpPr txBox="1"/>
          <p:nvPr/>
        </p:nvSpPr>
        <p:spPr>
          <a:xfrm>
            <a:off x="4650512" y="4756575"/>
            <a:ext cx="2454518" cy="584775"/>
          </a:xfrm>
          <a:prstGeom prst="rect">
            <a:avLst/>
          </a:prstGeom>
          <a:noFill/>
        </p:spPr>
        <p:txBody>
          <a:bodyPr wrap="none" rtlCol="0">
            <a:spAutoFit/>
          </a:bodyPr>
          <a:lstStyle/>
          <a:p>
            <a:r>
              <a:rPr lang="en-US" sz="3200" dirty="0" err="1" smtClean="0">
                <a:latin typeface="NikoshBAN" pitchFamily="2" charset="0"/>
                <a:cs typeface="NikoshBAN" pitchFamily="2" charset="0"/>
              </a:rPr>
              <a:t>অপারেটিং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সিস্টেম</a:t>
            </a:r>
            <a:endParaRPr lang="en-US" sz="3200" dirty="0">
              <a:latin typeface="NikoshBAN" pitchFamily="2" charset="0"/>
              <a:cs typeface="NikoshBAN" pitchFamily="2" charset="0"/>
            </a:endParaRPr>
          </a:p>
        </p:txBody>
      </p:sp>
      <p:sp>
        <p:nvSpPr>
          <p:cNvPr id="9" name="TextBox 8"/>
          <p:cNvSpPr txBox="1"/>
          <p:nvPr/>
        </p:nvSpPr>
        <p:spPr>
          <a:xfrm>
            <a:off x="8635031" y="4776439"/>
            <a:ext cx="2484976" cy="584775"/>
          </a:xfrm>
          <a:prstGeom prst="rect">
            <a:avLst/>
          </a:prstGeom>
          <a:noFill/>
        </p:spPr>
        <p:txBody>
          <a:bodyPr wrap="none" rtlCol="0">
            <a:spAutoFit/>
          </a:bodyPr>
          <a:lstStyle/>
          <a:p>
            <a:r>
              <a:rPr lang="en-US" sz="3200" dirty="0" err="1" smtClean="0">
                <a:latin typeface="NikoshBAN" pitchFamily="2" charset="0"/>
                <a:cs typeface="NikoshBAN" pitchFamily="2" charset="0"/>
              </a:rPr>
              <a:t>বিভিন্ন</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সফটওয়্যার</a:t>
            </a:r>
            <a:endParaRPr lang="en-US" sz="3200" dirty="0">
              <a:latin typeface="NikoshBAN" pitchFamily="2" charset="0"/>
              <a:cs typeface="NikoshBAN" pitchFamily="2" charset="0"/>
            </a:endParaRPr>
          </a:p>
        </p:txBody>
      </p:sp>
      <p:sp>
        <p:nvSpPr>
          <p:cNvPr id="10" name="TextBox 9"/>
          <p:cNvSpPr txBox="1"/>
          <p:nvPr/>
        </p:nvSpPr>
        <p:spPr>
          <a:xfrm>
            <a:off x="4597629" y="5361214"/>
            <a:ext cx="2819400" cy="646331"/>
          </a:xfrm>
          <a:prstGeom prst="rect">
            <a:avLst/>
          </a:prstGeom>
          <a:solidFill>
            <a:srgbClr val="FFFF00"/>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dirty="0" err="1" smtClean="0">
                <a:latin typeface="NikoshBAN" pitchFamily="2" charset="0"/>
                <a:cs typeface="NikoshBAN" pitchFamily="2" charset="0"/>
              </a:rPr>
              <a:t>ইউজার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ইন্টারফেস</a:t>
            </a:r>
            <a:endParaRPr lang="en-US" sz="3600" dirty="0">
              <a:latin typeface="NikoshBAN" pitchFamily="2" charset="0"/>
              <a:cs typeface="NikoshBAN" pitchFamily="2" charset="0"/>
            </a:endParaRPr>
          </a:p>
        </p:txBody>
      </p:sp>
      <p:sp>
        <p:nvSpPr>
          <p:cNvPr id="12" name="Frame 11"/>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3" name="TextBox 12"/>
          <p:cNvSpPr txBox="1"/>
          <p:nvPr/>
        </p:nvSpPr>
        <p:spPr>
          <a:xfrm>
            <a:off x="914670" y="1130927"/>
            <a:ext cx="9623231" cy="954107"/>
          </a:xfrm>
          <a:prstGeom prst="rect">
            <a:avLst/>
          </a:prstGeom>
          <a:noFill/>
        </p:spPr>
        <p:txBody>
          <a:bodyPr wrap="square" rtlCol="0">
            <a:spAutoFit/>
          </a:bodyPr>
          <a:lstStyle/>
          <a:p>
            <a:pPr algn="ctr"/>
            <a:r>
              <a:rPr lang="en-US" sz="2800" dirty="0" err="1" smtClean="0">
                <a:solidFill>
                  <a:srgbClr val="0070C0"/>
                </a:solidFill>
                <a:latin typeface="NikoshBAN" pitchFamily="2" charset="0"/>
                <a:cs typeface="NikoshBAN" pitchFamily="2" charset="0"/>
              </a:rPr>
              <a:t>ইউজার</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ইন্টারফেজ</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কম্পিউটারের</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এমন</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একটি</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অংশ</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যা</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ব্যবহারকারীর</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সাথে</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বিভিন্ন</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সফটওয়্যারের</a:t>
            </a:r>
            <a:r>
              <a:rPr lang="en-US" sz="2800" dirty="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সংযোগ</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সমন্বয়</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সাধন</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পরিচালনা</a:t>
            </a:r>
            <a:r>
              <a:rPr lang="en-US" sz="2800" dirty="0" smtClean="0">
                <a:solidFill>
                  <a:srgbClr val="0070C0"/>
                </a:solidFill>
                <a:latin typeface="NikoshBAN" pitchFamily="2" charset="0"/>
                <a:cs typeface="NikoshBAN" pitchFamily="2" charset="0"/>
              </a:rPr>
              <a:t> ও </a:t>
            </a:r>
            <a:r>
              <a:rPr lang="en-US" sz="2800" dirty="0" err="1" smtClean="0">
                <a:solidFill>
                  <a:srgbClr val="0070C0"/>
                </a:solidFill>
                <a:latin typeface="NikoshBAN" pitchFamily="2" charset="0"/>
                <a:cs typeface="NikoshBAN" pitchFamily="2" charset="0"/>
              </a:rPr>
              <a:t>নির্দেশ</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গ্রহনে</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সহায়তা</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প্রদান</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করে</a:t>
            </a:r>
            <a:r>
              <a:rPr lang="en-US" sz="2800" dirty="0" smtClean="0">
                <a:solidFill>
                  <a:srgbClr val="0070C0"/>
                </a:solidFill>
                <a:latin typeface="NikoshBAN" pitchFamily="2" charset="0"/>
                <a:cs typeface="NikoshBAN" pitchFamily="2" charset="0"/>
              </a:rPr>
              <a:t>।</a:t>
            </a:r>
            <a:endParaRPr lang="en-US" sz="2800" dirty="0">
              <a:solidFill>
                <a:srgbClr val="0070C0"/>
              </a:solidFill>
              <a:latin typeface="NikoshBAN" pitchFamily="2" charset="0"/>
              <a:cs typeface="NikoshBAN" pitchFamily="2" charset="0"/>
            </a:endParaRPr>
          </a:p>
        </p:txBody>
      </p:sp>
      <p:sp>
        <p:nvSpPr>
          <p:cNvPr id="2" name="Rectangle 1"/>
          <p:cNvSpPr/>
          <p:nvPr/>
        </p:nvSpPr>
        <p:spPr>
          <a:xfrm>
            <a:off x="3258823" y="389842"/>
            <a:ext cx="4427815" cy="584775"/>
          </a:xfrm>
          <a:prstGeom prst="rect">
            <a:avLst/>
          </a:prstGeom>
        </p:spPr>
        <p:txBody>
          <a:bodyPr wrap="none">
            <a:spAutoFit/>
          </a:bodyPr>
          <a:lstStyle/>
          <a:p>
            <a:pPr marL="457200" indent="-457200">
              <a:buFont typeface="Wingdings" panose="05000000000000000000" pitchFamily="2" charset="2"/>
              <a:buChar char="Ø"/>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কার্যাবলি</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9546" y="2308529"/>
            <a:ext cx="3529376" cy="2467910"/>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2126" y="2413001"/>
            <a:ext cx="3723500" cy="23336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82" y="2413001"/>
            <a:ext cx="3391325" cy="2491014"/>
          </a:xfrm>
          <a:prstGeom prst="rect">
            <a:avLst/>
          </a:prstGeom>
        </p:spPr>
      </p:pic>
    </p:spTree>
    <p:extLst>
      <p:ext uri="{BB962C8B-B14F-4D97-AF65-F5344CB8AC3E}">
        <p14:creationId xmlns:p14="http://schemas.microsoft.com/office/powerpoint/2010/main" val="11908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10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10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10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1000"/>
                                        <p:tgtEl>
                                          <p:spTgt spid="2"/>
                                        </p:tgtEl>
                                      </p:cBhvr>
                                    </p:animEffect>
                                  </p:childTnLst>
                                </p:cTn>
                              </p:par>
                              <p:par>
                                <p:cTn id="23" presetID="4"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1000"/>
                                        <p:tgtEl>
                                          <p:spTgt spid="3"/>
                                        </p:tgtEl>
                                      </p:cBhvr>
                                    </p:animEffect>
                                  </p:childTnLst>
                                </p:cTn>
                              </p:par>
                              <p:par>
                                <p:cTn id="26" presetID="4" presetClass="entr" presetSubtype="16"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1000"/>
                                        <p:tgtEl>
                                          <p:spTgt spid="4"/>
                                        </p:tgtEl>
                                      </p:cBhvr>
                                    </p:animEffect>
                                  </p:childTnLst>
                                </p:cTn>
                              </p:par>
                              <p:par>
                                <p:cTn id="29" presetID="4"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ox(in)">
                                      <p:cBhvr>
                                        <p:cTn id="3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9276" y="4616605"/>
            <a:ext cx="2045753" cy="584775"/>
          </a:xfrm>
          <a:prstGeom prst="rect">
            <a:avLst/>
          </a:prstGeom>
          <a:noFill/>
        </p:spPr>
        <p:txBody>
          <a:bodyPr wrap="none" rtlCol="0">
            <a:spAutoFit/>
          </a:bodyPr>
          <a:lstStyle/>
          <a:p>
            <a:r>
              <a:rPr lang="en-US" sz="3200" dirty="0" err="1" smtClean="0">
                <a:latin typeface="NikoshBAN" pitchFamily="2" charset="0"/>
                <a:cs typeface="NikoshBAN" pitchFamily="2" charset="0"/>
              </a:rPr>
              <a:t>বন্ধ</a:t>
            </a:r>
            <a:r>
              <a:rPr lang="en-US" sz="3200" dirty="0" smtClean="0">
                <a:latin typeface="NikoshBAN" pitchFamily="2" charset="0"/>
                <a:cs typeface="NikoshBAN" pitchFamily="2" charset="0"/>
              </a:rPr>
              <a:t> কম্পিউটার</a:t>
            </a:r>
          </a:p>
        </p:txBody>
      </p:sp>
      <p:sp>
        <p:nvSpPr>
          <p:cNvPr id="8" name="TextBox 7"/>
          <p:cNvSpPr txBox="1"/>
          <p:nvPr/>
        </p:nvSpPr>
        <p:spPr>
          <a:xfrm>
            <a:off x="8791691" y="4583595"/>
            <a:ext cx="2121093" cy="584775"/>
          </a:xfrm>
          <a:prstGeom prst="rect">
            <a:avLst/>
          </a:prstGeom>
          <a:noFill/>
        </p:spPr>
        <p:txBody>
          <a:bodyPr wrap="none" rtlCol="0">
            <a:spAutoFit/>
          </a:bodyPr>
          <a:lstStyle/>
          <a:p>
            <a:r>
              <a:rPr lang="en-US" sz="3200" dirty="0" err="1" smtClean="0">
                <a:latin typeface="NikoshBAN" pitchFamily="2" charset="0"/>
                <a:cs typeface="NikoshBAN" pitchFamily="2" charset="0"/>
              </a:rPr>
              <a:t>চালু</a:t>
            </a:r>
            <a:r>
              <a:rPr lang="en-US" sz="3200" dirty="0" smtClean="0">
                <a:latin typeface="NikoshBAN" pitchFamily="2" charset="0"/>
                <a:cs typeface="NikoshBAN" pitchFamily="2" charset="0"/>
              </a:rPr>
              <a:t> কম্পিউটার</a:t>
            </a:r>
          </a:p>
        </p:txBody>
      </p:sp>
      <p:sp>
        <p:nvSpPr>
          <p:cNvPr id="9" name="TextBox 8"/>
          <p:cNvSpPr txBox="1"/>
          <p:nvPr/>
        </p:nvSpPr>
        <p:spPr>
          <a:xfrm>
            <a:off x="4935379" y="5007449"/>
            <a:ext cx="2454518" cy="584775"/>
          </a:xfrm>
          <a:prstGeom prst="rect">
            <a:avLst/>
          </a:prstGeom>
          <a:noFill/>
        </p:spPr>
        <p:txBody>
          <a:bodyPr wrap="none" rtlCol="0">
            <a:spAutoFit/>
          </a:bodyPr>
          <a:lstStyle/>
          <a:p>
            <a:r>
              <a:rPr lang="en-US" sz="3200" dirty="0" err="1" smtClean="0">
                <a:latin typeface="NikoshBAN" pitchFamily="2" charset="0"/>
                <a:cs typeface="NikoshBAN" pitchFamily="2" charset="0"/>
              </a:rPr>
              <a:t>অপারেটিং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সিস্টেম</a:t>
            </a:r>
            <a:endParaRPr lang="en-US" sz="3200" dirty="0">
              <a:latin typeface="NikoshBAN" pitchFamily="2" charset="0"/>
              <a:cs typeface="NikoshBAN" pitchFamily="2" charset="0"/>
            </a:endParaRPr>
          </a:p>
        </p:txBody>
      </p:sp>
      <p:sp>
        <p:nvSpPr>
          <p:cNvPr id="10" name="TextBox 9"/>
          <p:cNvSpPr txBox="1"/>
          <p:nvPr/>
        </p:nvSpPr>
        <p:spPr>
          <a:xfrm>
            <a:off x="4638638" y="5592224"/>
            <a:ext cx="3048000" cy="646331"/>
          </a:xfrm>
          <a:prstGeom prst="rect">
            <a:avLst/>
          </a:prstGeom>
          <a:solidFill>
            <a:srgbClr val="FFFF00"/>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dirty="0" err="1" smtClean="0">
                <a:latin typeface="NikoshBAN" pitchFamily="2" charset="0"/>
                <a:cs typeface="NikoshBAN" pitchFamily="2" charset="0"/>
              </a:rPr>
              <a:t>রিসোর্স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ম্যানেজমেন্ট</a:t>
            </a:r>
            <a:endParaRPr lang="en-US" sz="3600" dirty="0">
              <a:latin typeface="NikoshBAN" pitchFamily="2" charset="0"/>
              <a:cs typeface="NikoshBAN" pitchFamily="2" charset="0"/>
            </a:endParaRPr>
          </a:p>
        </p:txBody>
      </p:sp>
      <p:sp>
        <p:nvSpPr>
          <p:cNvPr id="12" name="Frame 11"/>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3" name="TextBox 12"/>
          <p:cNvSpPr txBox="1"/>
          <p:nvPr/>
        </p:nvSpPr>
        <p:spPr>
          <a:xfrm>
            <a:off x="848826" y="1009287"/>
            <a:ext cx="9247808" cy="954107"/>
          </a:xfrm>
          <a:prstGeom prst="rect">
            <a:avLst/>
          </a:prstGeom>
          <a:noFill/>
        </p:spPr>
        <p:txBody>
          <a:bodyPr wrap="square" rtlCol="0">
            <a:spAutoFit/>
          </a:bodyPr>
          <a:lstStyle/>
          <a:p>
            <a:pPr algn="ctr"/>
            <a:r>
              <a:rPr lang="en-US" sz="2800" dirty="0" err="1" smtClean="0">
                <a:solidFill>
                  <a:srgbClr val="0070C0"/>
                </a:solidFill>
                <a:latin typeface="NikoshBAN" pitchFamily="2" charset="0"/>
                <a:cs typeface="NikoshBAN" pitchFamily="2" charset="0"/>
              </a:rPr>
              <a:t>রির্সোস</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ম্যানেজমেন্ট</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কম্পিউটারকে</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সচল</a:t>
            </a:r>
            <a:r>
              <a:rPr lang="en-US" sz="2800" dirty="0" smtClean="0">
                <a:solidFill>
                  <a:srgbClr val="0070C0"/>
                </a:solidFill>
                <a:latin typeface="NikoshBAN" pitchFamily="2" charset="0"/>
                <a:cs typeface="NikoshBAN" pitchFamily="2" charset="0"/>
              </a:rPr>
              <a:t> ও </a:t>
            </a:r>
            <a:r>
              <a:rPr lang="en-US" sz="2800" dirty="0" err="1" smtClean="0">
                <a:solidFill>
                  <a:srgbClr val="0070C0"/>
                </a:solidFill>
                <a:latin typeface="NikoshBAN" pitchFamily="2" charset="0"/>
                <a:cs typeface="NikoshBAN" pitchFamily="2" charset="0"/>
              </a:rPr>
              <a:t>ব্যবহার</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উপযোগী</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করে</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তোলে</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এটি</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কম্পিউটারের</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সকল</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পেরিফেরালসকে</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বা</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রির্সোসকে</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নিয়ন্ত্রন</a:t>
            </a:r>
            <a:r>
              <a:rPr lang="en-US" sz="2800" dirty="0" smtClean="0">
                <a:solidFill>
                  <a:srgbClr val="0070C0"/>
                </a:solidFill>
                <a:latin typeface="NikoshBAN" pitchFamily="2" charset="0"/>
                <a:cs typeface="NikoshBAN" pitchFamily="2" charset="0"/>
              </a:rPr>
              <a:t> </a:t>
            </a:r>
            <a:r>
              <a:rPr lang="en-US" sz="2800" dirty="0" err="1" smtClean="0">
                <a:solidFill>
                  <a:srgbClr val="0070C0"/>
                </a:solidFill>
                <a:latin typeface="NikoshBAN" pitchFamily="2" charset="0"/>
                <a:cs typeface="NikoshBAN" pitchFamily="2" charset="0"/>
              </a:rPr>
              <a:t>করে</a:t>
            </a:r>
            <a:r>
              <a:rPr lang="en-US" sz="2800" dirty="0" smtClean="0">
                <a:solidFill>
                  <a:srgbClr val="0070C0"/>
                </a:solidFill>
                <a:latin typeface="NikoshBAN" pitchFamily="2" charset="0"/>
                <a:cs typeface="NikoshBAN" pitchFamily="2" charset="0"/>
              </a:rPr>
              <a:t>।</a:t>
            </a:r>
            <a:endParaRPr lang="en-US" sz="2800" dirty="0">
              <a:solidFill>
                <a:srgbClr val="0070C0"/>
              </a:solidFill>
              <a:latin typeface="NikoshBAN" pitchFamily="2" charset="0"/>
              <a:cs typeface="NikoshBAN" pitchFamily="2" charset="0"/>
            </a:endParaRPr>
          </a:p>
        </p:txBody>
      </p:sp>
      <p:sp>
        <p:nvSpPr>
          <p:cNvPr id="14" name="Rectangle 13"/>
          <p:cNvSpPr/>
          <p:nvPr/>
        </p:nvSpPr>
        <p:spPr>
          <a:xfrm>
            <a:off x="3258823" y="389842"/>
            <a:ext cx="4427815" cy="584775"/>
          </a:xfrm>
          <a:prstGeom prst="rect">
            <a:avLst/>
          </a:prstGeom>
        </p:spPr>
        <p:txBody>
          <a:bodyPr wrap="none">
            <a:spAutoFit/>
          </a:bodyPr>
          <a:lstStyle/>
          <a:p>
            <a:pPr marL="457200" indent="-457200">
              <a:buFont typeface="Wingdings" panose="05000000000000000000" pitchFamily="2" charset="2"/>
              <a:buChar char="Ø"/>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কার্যাবলি</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11" name="Picture 10" descr="কম্পিউটার ক্রয়ের আগে অবশ্যই জেনে নেওয়া উচিৎ যে সব বিষয়। - বোরহান ..."/>
          <p:cNvPicPr>
            <a:picLocks noChangeAspect="1" noChangeArrowheads="1"/>
          </p:cNvPicPr>
          <p:nvPr/>
        </p:nvPicPr>
        <p:blipFill>
          <a:blip r:embed="rId2"/>
          <a:srcRect/>
          <a:stretch>
            <a:fillRect/>
          </a:stretch>
        </p:blipFill>
        <p:spPr bwMode="auto">
          <a:xfrm>
            <a:off x="441560" y="2137784"/>
            <a:ext cx="3081183" cy="2478821"/>
          </a:xfrm>
          <a:prstGeom prst="rect">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8276" y="1715956"/>
            <a:ext cx="3536524" cy="2957573"/>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225" y="2201571"/>
            <a:ext cx="4084270" cy="2771208"/>
          </a:xfrm>
          <a:prstGeom prst="rect">
            <a:avLst/>
          </a:prstGeom>
          <a:ln>
            <a:noFill/>
          </a:ln>
          <a:effectLst>
            <a:softEdge rad="112500"/>
          </a:effectLst>
        </p:spPr>
      </p:pic>
    </p:spTree>
    <p:extLst>
      <p:ext uri="{BB962C8B-B14F-4D97-AF65-F5344CB8AC3E}">
        <p14:creationId xmlns:p14="http://schemas.microsoft.com/office/powerpoint/2010/main" val="403227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10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10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1000"/>
                                        <p:tgtEl>
                                          <p:spTgt spid="9"/>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1000"/>
                                        <p:tgtEl>
                                          <p:spTgt spid="10"/>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1000"/>
                                        <p:tgtEl>
                                          <p:spTgt spid="1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1000"/>
                                        <p:tgtEl>
                                          <p:spTgt spid="14"/>
                                        </p:tgtEl>
                                      </p:cBhvr>
                                    </p:animEffect>
                                  </p:childTnLst>
                                </p:cTn>
                              </p:par>
                              <p:par>
                                <p:cTn id="23" presetID="4" presetClass="entr" presetSubtype="16"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ox(in)">
                                      <p:cBhvr>
                                        <p:cTn id="25" dur="1000"/>
                                        <p:tgtEl>
                                          <p:spTgt spid="11"/>
                                        </p:tgtEl>
                                      </p:cBhvr>
                                    </p:animEffect>
                                  </p:childTnLst>
                                </p:cTn>
                              </p:par>
                              <p:par>
                                <p:cTn id="26" presetID="4" presetClass="entr" presetSubtype="16"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ox(in)">
                                      <p:cBhvr>
                                        <p:cTn id="28" dur="1000"/>
                                        <p:tgtEl>
                                          <p:spTgt spid="2"/>
                                        </p:tgtEl>
                                      </p:cBhvr>
                                    </p:animEffect>
                                  </p:childTnLst>
                                </p:cTn>
                              </p:par>
                              <p:par>
                                <p:cTn id="29" presetID="4" presetClass="entr" presetSubtype="16"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ox(in)">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92662" y="3753520"/>
            <a:ext cx="2185988" cy="646331"/>
          </a:xfrm>
          <a:prstGeom prst="rect">
            <a:avLst/>
          </a:prstGeom>
          <a:solidFill>
            <a:srgbClr val="FFFF0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600" dirty="0" err="1" smtClean="0">
                <a:latin typeface="NikoshBAN" pitchFamily="2" charset="0"/>
                <a:cs typeface="NikoshBAN" pitchFamily="2" charset="0"/>
              </a:rPr>
              <a:t>সিকিউরিটি</a:t>
            </a:r>
            <a:endParaRPr lang="en-US" sz="3600" dirty="0">
              <a:latin typeface="NikoshBAN" pitchFamily="2" charset="0"/>
              <a:cs typeface="NikoshBAN" pitchFamily="2" charset="0"/>
            </a:endParaRPr>
          </a:p>
        </p:txBody>
      </p:sp>
      <p:sp>
        <p:nvSpPr>
          <p:cNvPr id="7" name="TextBox 6"/>
          <p:cNvSpPr txBox="1"/>
          <p:nvPr/>
        </p:nvSpPr>
        <p:spPr>
          <a:xfrm>
            <a:off x="1732668" y="4698431"/>
            <a:ext cx="7777894" cy="1569660"/>
          </a:xfrm>
          <a:prstGeom prst="rect">
            <a:avLst/>
          </a:prstGeom>
          <a:noFill/>
        </p:spPr>
        <p:txBody>
          <a:bodyPr wrap="square" rtlCol="0">
            <a:spAutoFit/>
          </a:bodyPr>
          <a:lstStyle/>
          <a:p>
            <a:r>
              <a:rPr lang="en-US" sz="3200" dirty="0" err="1" smtClean="0">
                <a:solidFill>
                  <a:srgbClr val="0070C0"/>
                </a:solidFill>
                <a:latin typeface="NikoshBAN" pitchFamily="2" charset="0"/>
                <a:cs typeface="NikoshBAN" pitchFamily="2" charset="0"/>
              </a:rPr>
              <a:t>অপারেটিং</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সিস্টেম</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কম্পিউটারের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রিসোর্সকে</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অনাকাঙ্ক্ষিত</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ব্যবহারকারীর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হাত</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থেকে</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রক্ষা</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করে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এটি</a:t>
            </a:r>
            <a:endParaRPr lang="en-US" sz="3200" dirty="0" smtClean="0">
              <a:solidFill>
                <a:srgbClr val="0070C0"/>
              </a:solidFill>
              <a:latin typeface="NikoshBAN" pitchFamily="2" charset="0"/>
              <a:cs typeface="NikoshBAN" pitchFamily="2" charset="0"/>
            </a:endParaRPr>
          </a:p>
          <a:p>
            <a:r>
              <a:rPr lang="en-US" sz="3200" dirty="0" err="1" smtClean="0">
                <a:solidFill>
                  <a:srgbClr val="0070C0"/>
                </a:solidFill>
                <a:latin typeface="NikoshBAN" pitchFamily="2" charset="0"/>
                <a:cs typeface="NikoshBAN" pitchFamily="2" charset="0"/>
              </a:rPr>
              <a:t>ডেটা</a:t>
            </a:r>
            <a:r>
              <a:rPr lang="en-US" sz="3200" dirty="0" smtClean="0">
                <a:solidFill>
                  <a:srgbClr val="0070C0"/>
                </a:solidFill>
                <a:latin typeface="NikoshBAN" pitchFamily="2" charset="0"/>
                <a:cs typeface="NikoshBAN" pitchFamily="2" charset="0"/>
              </a:rPr>
              <a:t> ও </a:t>
            </a:r>
            <a:r>
              <a:rPr lang="en-US" sz="3200" dirty="0" err="1" smtClean="0">
                <a:solidFill>
                  <a:srgbClr val="0070C0"/>
                </a:solidFill>
                <a:latin typeface="NikoshBAN" pitchFamily="2" charset="0"/>
                <a:cs typeface="NikoshBAN" pitchFamily="2" charset="0"/>
              </a:rPr>
              <a:t>ইনফরমেশন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চুরি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রোধেও</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সহায়তা</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করে</a:t>
            </a:r>
            <a:r>
              <a:rPr lang="en-US" sz="3200" dirty="0" smtClean="0">
                <a:solidFill>
                  <a:srgbClr val="0070C0"/>
                </a:solidFill>
                <a:latin typeface="NikoshBAN" pitchFamily="2" charset="0"/>
                <a:cs typeface="NikoshBAN" pitchFamily="2" charset="0"/>
              </a:rPr>
              <a:t>।</a:t>
            </a:r>
            <a:endParaRPr lang="en-US" sz="3200" dirty="0">
              <a:solidFill>
                <a:srgbClr val="0070C0"/>
              </a:solidFill>
              <a:latin typeface="NikoshBAN" pitchFamily="2" charset="0"/>
              <a:cs typeface="NikoshBAN" pitchFamily="2" charset="0"/>
            </a:endParaRPr>
          </a:p>
        </p:txBody>
      </p:sp>
      <p:sp>
        <p:nvSpPr>
          <p:cNvPr id="9" name="Frame 8"/>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0" name="Rectangle 9"/>
          <p:cNvSpPr/>
          <p:nvPr/>
        </p:nvSpPr>
        <p:spPr>
          <a:xfrm>
            <a:off x="3258823" y="389842"/>
            <a:ext cx="4427815" cy="584775"/>
          </a:xfrm>
          <a:prstGeom prst="rect">
            <a:avLst/>
          </a:prstGeom>
        </p:spPr>
        <p:txBody>
          <a:bodyPr wrap="none">
            <a:spAutoFit/>
          </a:bodyPr>
          <a:lstStyle/>
          <a:p>
            <a:pPr marL="457200" indent="-457200">
              <a:buFont typeface="Wingdings" panose="05000000000000000000" pitchFamily="2" charset="2"/>
              <a:buChar char="Ø"/>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কার্যাবলি</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2000" y="1420699"/>
            <a:ext cx="4392612" cy="2834674"/>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610" y="1420699"/>
            <a:ext cx="4217052" cy="2680573"/>
          </a:xfrm>
          <a:prstGeom prst="rect">
            <a:avLst/>
          </a:prstGeom>
          <a:ln>
            <a:noFill/>
          </a:ln>
          <a:effectLst>
            <a:softEdge rad="112500"/>
          </a:effectLst>
        </p:spPr>
      </p:pic>
    </p:spTree>
    <p:extLst>
      <p:ext uri="{BB962C8B-B14F-4D97-AF65-F5344CB8AC3E}">
        <p14:creationId xmlns:p14="http://schemas.microsoft.com/office/powerpoint/2010/main" val="4248821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09461" y="3941504"/>
            <a:ext cx="3242876" cy="646331"/>
          </a:xfrm>
          <a:prstGeom prst="rect">
            <a:avLst/>
          </a:prstGeom>
          <a:solidFill>
            <a:srgbClr val="FFFF00"/>
          </a:solid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dirty="0" err="1" smtClean="0">
                <a:latin typeface="NikoshBAN" pitchFamily="2" charset="0"/>
                <a:cs typeface="NikoshBAN" pitchFamily="2" charset="0"/>
              </a:rPr>
              <a:t>টাস্ক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ম্যানেজমেন্ট</a:t>
            </a:r>
            <a:endParaRPr lang="en-US" sz="3600" dirty="0">
              <a:latin typeface="NikoshBAN" pitchFamily="2" charset="0"/>
              <a:cs typeface="NikoshBAN" pitchFamily="2" charset="0"/>
            </a:endParaRPr>
          </a:p>
        </p:txBody>
      </p:sp>
      <p:sp>
        <p:nvSpPr>
          <p:cNvPr id="5" name="TextBox 4"/>
          <p:cNvSpPr txBox="1"/>
          <p:nvPr/>
        </p:nvSpPr>
        <p:spPr>
          <a:xfrm>
            <a:off x="1270617" y="4779246"/>
            <a:ext cx="9582885" cy="1077218"/>
          </a:xfrm>
          <a:prstGeom prst="rect">
            <a:avLst/>
          </a:prstGeom>
          <a:noFill/>
        </p:spPr>
        <p:txBody>
          <a:bodyPr wrap="square" rtlCol="0">
            <a:spAutoFit/>
          </a:bodyPr>
          <a:lstStyle/>
          <a:p>
            <a:pPr algn="ctr"/>
            <a:r>
              <a:rPr lang="en-US" sz="3200" dirty="0" err="1" smtClean="0">
                <a:solidFill>
                  <a:srgbClr val="0070C0"/>
                </a:solidFill>
                <a:latin typeface="NikoshBAN" pitchFamily="2" charset="0"/>
                <a:cs typeface="NikoshBAN" pitchFamily="2" charset="0"/>
              </a:rPr>
              <a:t>অপারেটিং</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সিস্টেমের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টাস্ক</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ম্যানেজমেন্ট</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প্রোগ্রাম</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ব্যবহারকারীর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নির্দেশ</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গ্রহন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বিশ্লষন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এবং</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ব্যাচ</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প্রসেসিং</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করে</a:t>
            </a:r>
            <a:r>
              <a:rPr lang="en-US" sz="3200" dirty="0" smtClean="0">
                <a:solidFill>
                  <a:srgbClr val="0070C0"/>
                </a:solidFill>
                <a:latin typeface="NikoshBAN" pitchFamily="2" charset="0"/>
                <a:cs typeface="NikoshBAN" pitchFamily="2" charset="0"/>
              </a:rPr>
              <a:t>।</a:t>
            </a:r>
          </a:p>
        </p:txBody>
      </p:sp>
      <p:sp>
        <p:nvSpPr>
          <p:cNvPr id="7" name="Frame 6"/>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8" name="Rectangle 7"/>
          <p:cNvSpPr/>
          <p:nvPr/>
        </p:nvSpPr>
        <p:spPr>
          <a:xfrm>
            <a:off x="3258823" y="389842"/>
            <a:ext cx="4427815" cy="584775"/>
          </a:xfrm>
          <a:prstGeom prst="rect">
            <a:avLst/>
          </a:prstGeom>
        </p:spPr>
        <p:txBody>
          <a:bodyPr wrap="none">
            <a:spAutoFit/>
          </a:bodyPr>
          <a:lstStyle/>
          <a:p>
            <a:pPr marL="457200" indent="-457200">
              <a:buFont typeface="Wingdings" panose="05000000000000000000" pitchFamily="2" charset="2"/>
              <a:buChar char="Ø"/>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কার্যাবলি</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1130331"/>
            <a:ext cx="4330175" cy="2609500"/>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4406" y="1157909"/>
            <a:ext cx="4225694" cy="2619801"/>
          </a:xfrm>
          <a:prstGeom prst="rect">
            <a:avLst/>
          </a:prstGeom>
          <a:ln>
            <a:noFill/>
          </a:ln>
          <a:effectLst>
            <a:softEdge rad="112500"/>
          </a:effectLst>
        </p:spPr>
      </p:pic>
    </p:spTree>
    <p:extLst>
      <p:ext uri="{BB962C8B-B14F-4D97-AF65-F5344CB8AC3E}">
        <p14:creationId xmlns:p14="http://schemas.microsoft.com/office/powerpoint/2010/main" val="39229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1000"/>
                                        <p:tgtEl>
                                          <p:spTgt spid="8"/>
                                        </p:tgtEl>
                                      </p:cBhvr>
                                    </p:animEffect>
                                  </p:childTnLst>
                                </p:cTn>
                              </p:par>
                              <p:par>
                                <p:cTn id="14" presetID="4"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1000"/>
                                        <p:tgtEl>
                                          <p:spTgt spid="2"/>
                                        </p:tgtEl>
                                      </p:cBhvr>
                                    </p:animEffect>
                                  </p:childTnLst>
                                </p:cTn>
                              </p:par>
                              <p:par>
                                <p:cTn id="17" presetID="4"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4643717" y="669446"/>
            <a:ext cx="1949824" cy="654424"/>
          </a:xfrm>
          <a:prstGeom prst="flowChartAlternateProcess">
            <a:avLst/>
          </a:prstGeom>
          <a:noFill/>
          <a:ln>
            <a:noFill/>
          </a:ln>
          <a:effectLst>
            <a:glow rad="1397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03733" tIns="51866" rIns="103733" bIns="51866" numCol="1" rtlCol="0" anchor="ctr">
            <a:prstTxWarp prst="textPlain">
              <a:avLst/>
            </a:prstTxWarp>
          </a:bodyPr>
          <a:lstStyle/>
          <a:p>
            <a:pPr algn="ctr"/>
            <a:r>
              <a:rPr lang="en-US" sz="4059" dirty="0" err="1">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endParaRPr lang="en-US" sz="4059"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descr="picture-73310-1440962543"/>
          <p:cNvPicPr>
            <a:picLocks noChangeAspect="1" noChangeArrowheads="1"/>
          </p:cNvPicPr>
          <p:nvPr/>
        </p:nvPicPr>
        <p:blipFill>
          <a:blip r:embed="rId2"/>
          <a:srcRect/>
          <a:stretch>
            <a:fillRect/>
          </a:stretch>
        </p:blipFill>
        <p:spPr bwMode="auto">
          <a:xfrm>
            <a:off x="1855118" y="1323870"/>
            <a:ext cx="1804429" cy="1680882"/>
          </a:xfrm>
          <a:prstGeom prst="rect">
            <a:avLst/>
          </a:prstGeom>
          <a:ln>
            <a:noFill/>
          </a:ln>
          <a:effectLst>
            <a:softEdge rad="112500"/>
          </a:effectLst>
        </p:spPr>
      </p:pic>
      <p:sp>
        <p:nvSpPr>
          <p:cNvPr id="9" name="TextBox 8"/>
          <p:cNvSpPr txBox="1"/>
          <p:nvPr/>
        </p:nvSpPr>
        <p:spPr>
          <a:xfrm>
            <a:off x="762822" y="3021996"/>
            <a:ext cx="5612220" cy="2862322"/>
          </a:xfrm>
          <a:prstGeom prst="rect">
            <a:avLst/>
          </a:prstGeom>
          <a:noFill/>
        </p:spPr>
        <p:txBody>
          <a:bodyPr wrap="square" rtlCol="0">
            <a:spAutoFit/>
          </a:bodyPr>
          <a:lstStyle/>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হারুনর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রশীদ</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ট্রেড</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ইন্সট্রাক্টর</a:t>
            </a:r>
            <a:r>
              <a:rPr lang="en-US" sz="3600" dirty="0">
                <a:solidFill>
                  <a:schemeClr val="tx1">
                    <a:lumMod val="85000"/>
                    <a:lumOff val="15000"/>
                  </a:schemeClr>
                </a:solidFill>
                <a:latin typeface="NikoshBAN" panose="02000000000000000000" pitchFamily="2" charset="0"/>
                <a:cs typeface="NikoshBAN" panose="02000000000000000000" pitchFamily="2" charset="0"/>
              </a:rPr>
              <a:t> </a:t>
            </a:r>
            <a:r>
              <a:rPr lang="bn-BD" sz="2800" dirty="0">
                <a:solidFill>
                  <a:schemeClr val="tx1">
                    <a:lumMod val="85000"/>
                    <a:lumOff val="15000"/>
                  </a:schemeClr>
                </a:solidFill>
                <a:latin typeface="NikoshBAN" panose="02000000000000000000" pitchFamily="2" charset="0"/>
                <a:cs typeface="NikoshBAN" panose="02000000000000000000" pitchFamily="2" charset="0"/>
              </a:rPr>
              <a:t>(কম্পিউটার ও তথ্য প্রযুক্তি</a:t>
            </a:r>
            <a:r>
              <a:rPr lang="en-US" sz="2800" dirty="0">
                <a:solidFill>
                  <a:schemeClr val="tx1">
                    <a:lumMod val="85000"/>
                    <a:lumOff val="15000"/>
                  </a:schemeClr>
                </a:solidFill>
                <a:latin typeface="NikoshBAN" panose="02000000000000000000" pitchFamily="2" charset="0"/>
                <a:cs typeface="NikoshBAN" panose="02000000000000000000" pitchFamily="2" charset="0"/>
              </a:rPr>
              <a:t> </a:t>
            </a:r>
            <a:r>
              <a:rPr lang="bn-BD" sz="2800" dirty="0">
                <a:solidFill>
                  <a:schemeClr val="tx1">
                    <a:lumMod val="85000"/>
                    <a:lumOff val="15000"/>
                  </a:schemeClr>
                </a:solidFill>
                <a:latin typeface="NikoshBAN" panose="02000000000000000000" pitchFamily="2" charset="0"/>
                <a:cs typeface="NikoshBAN" panose="02000000000000000000" pitchFamily="2" charset="0"/>
              </a:rPr>
              <a:t>)</a:t>
            </a: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সৈয়দ</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আজিজ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হাবিব</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উচ্চ</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বিদ্যালয়</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বাংলাবাজার</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 </a:t>
            </a: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হবিগঞ্জ</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defTabSz="403409">
              <a:defRPr/>
            </a:pPr>
            <a:r>
              <a:rPr lang="en-US" sz="36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মোবাইলঃ</a:t>
            </a:r>
            <a:r>
              <a:rPr lang="en-US"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০১871117308</a:t>
            </a:r>
            <a:endParaRPr lang="bn-BD" sz="36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TextBox 12"/>
          <p:cNvSpPr txBox="1"/>
          <p:nvPr/>
        </p:nvSpPr>
        <p:spPr>
          <a:xfrm>
            <a:off x="6456556" y="3276727"/>
            <a:ext cx="4816561" cy="3048821"/>
          </a:xfrm>
          <a:prstGeom prst="rect">
            <a:avLst/>
          </a:prstGeom>
          <a:noFill/>
          <a:ln>
            <a:noFill/>
          </a:ln>
          <a:effectLst>
            <a:outerShdw blurRad="44450" dist="27940" dir="5400000" algn="ctr">
              <a:srgbClr val="000000">
                <a:alpha val="32000"/>
              </a:srgbClr>
            </a:outerShdw>
          </a:effectLst>
          <a:scene3d>
            <a:camera prst="orthographicFront"/>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lIns="103733" tIns="51866" rIns="103733" bIns="51866" rtlCol="0">
            <a:spAutoFit/>
          </a:bodyPr>
          <a:lstStyle/>
          <a:p>
            <a:pPr algn="ct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বিষয়ঃ</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কম্পিউটার</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ও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তথ্য</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প্রযুক্তি</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১</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শ্রেণিঃ</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নবম</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ভোকেশনাল</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en-US" sz="3177"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অধ্যায়ঃ</a:t>
            </a:r>
            <a:r>
              <a:rPr lang="en-US" sz="3177"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177"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চতুর্থ</a:t>
            </a:r>
            <a:endPar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পাঠ</a:t>
            </a:r>
            <a:r>
              <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শিরোনামঃ</a:t>
            </a:r>
            <a:r>
              <a:rPr lang="bn-BD"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অপারেটিংসিস্টেম</a:t>
            </a:r>
            <a:r>
              <a:rPr lang="en-US" sz="3200"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সফটওয়্যার</a:t>
            </a:r>
            <a:endParaRPr lang="en-US" sz="3200"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endParaRPr>
          </a:p>
          <a:p>
            <a:pPr algn="ctr"/>
            <a:r>
              <a:rPr lang="bn-BD" sz="3177" dirty="0" smtClean="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সময়ঃ </a:t>
            </a:r>
            <a:r>
              <a:rPr lang="bn-BD" sz="3177" dirty="0">
                <a:ln w="0"/>
                <a:solidFill>
                  <a:schemeClr val="tx1"/>
                </a:solidFill>
                <a:effectLst>
                  <a:outerShdw blurRad="38100" dist="19050" dir="2700000" algn="tl" rotWithShape="0">
                    <a:schemeClr val="dk1">
                      <a:alpha val="40000"/>
                    </a:schemeClr>
                  </a:outerShdw>
                </a:effectLst>
                <a:latin typeface="NikoshBAN" pitchFamily="2" charset="0"/>
                <a:cs typeface="NikoshBAN" pitchFamily="2" charset="0"/>
              </a:rPr>
              <a:t>৫০মি</a:t>
            </a:r>
          </a:p>
        </p:txBody>
      </p:sp>
      <p:sp>
        <p:nvSpPr>
          <p:cNvPr id="10" name="Frame 9"/>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softEdge rad="63500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939556" y="1323870"/>
            <a:ext cx="1554400" cy="1806307"/>
          </a:xfrm>
          <a:prstGeom prst="rect">
            <a:avLst/>
          </a:prstGeom>
        </p:spPr>
      </p:pic>
    </p:spTree>
    <p:extLst>
      <p:ext uri="{BB962C8B-B14F-4D97-AF65-F5344CB8AC3E}">
        <p14:creationId xmlns:p14="http://schemas.microsoft.com/office/powerpoint/2010/main" val="138997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44661" y="3786503"/>
            <a:ext cx="1572866" cy="584775"/>
          </a:xfrm>
          <a:prstGeom prst="rect">
            <a:avLst/>
          </a:prstGeom>
          <a:noFill/>
        </p:spPr>
        <p:txBody>
          <a:bodyPr wrap="none" rtlCol="0">
            <a:spAutoFit/>
          </a:bodyPr>
          <a:lstStyle/>
          <a:p>
            <a:r>
              <a:rPr lang="en-US" sz="3200" dirty="0" err="1" smtClean="0">
                <a:latin typeface="NikoshBAN" pitchFamily="2" charset="0"/>
                <a:cs typeface="NikoshBAN" pitchFamily="2" charset="0"/>
              </a:rPr>
              <a:t>ফাইল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কপি</a:t>
            </a:r>
            <a:endParaRPr lang="en-US" sz="3200" dirty="0" smtClean="0">
              <a:latin typeface="NikoshBAN" pitchFamily="2" charset="0"/>
              <a:cs typeface="NikoshBAN" pitchFamily="2" charset="0"/>
            </a:endParaRPr>
          </a:p>
        </p:txBody>
      </p:sp>
      <p:sp>
        <p:nvSpPr>
          <p:cNvPr id="7" name="TextBox 6"/>
          <p:cNvSpPr txBox="1"/>
          <p:nvPr/>
        </p:nvSpPr>
        <p:spPr>
          <a:xfrm>
            <a:off x="8514702" y="3761678"/>
            <a:ext cx="1835759" cy="584775"/>
          </a:xfrm>
          <a:prstGeom prst="rect">
            <a:avLst/>
          </a:prstGeom>
          <a:noFill/>
        </p:spPr>
        <p:txBody>
          <a:bodyPr wrap="none" rtlCol="0">
            <a:spAutoFit/>
          </a:bodyPr>
          <a:lstStyle/>
          <a:p>
            <a:r>
              <a:rPr lang="en-US" sz="3200" dirty="0" err="1" smtClean="0">
                <a:latin typeface="NikoshBAN" pitchFamily="2" charset="0"/>
                <a:cs typeface="NikoshBAN" pitchFamily="2" charset="0"/>
              </a:rPr>
              <a:t>ফাইল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ডিলেট</a:t>
            </a:r>
            <a:endParaRPr lang="en-US" sz="3200" dirty="0" smtClean="0">
              <a:latin typeface="NikoshBAN" pitchFamily="2" charset="0"/>
              <a:cs typeface="NikoshBAN" pitchFamily="2" charset="0"/>
            </a:endParaRPr>
          </a:p>
        </p:txBody>
      </p:sp>
      <p:sp>
        <p:nvSpPr>
          <p:cNvPr id="8" name="TextBox 7"/>
          <p:cNvSpPr txBox="1"/>
          <p:nvPr/>
        </p:nvSpPr>
        <p:spPr>
          <a:xfrm>
            <a:off x="4711661" y="3914078"/>
            <a:ext cx="3048000" cy="646331"/>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ফাইল</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ম্যানেজমেন্ট</a:t>
            </a:r>
            <a:endParaRPr lang="en-US" sz="3600" dirty="0">
              <a:latin typeface="NikoshBAN" pitchFamily="2" charset="0"/>
              <a:cs typeface="NikoshBAN" pitchFamily="2" charset="0"/>
            </a:endParaRPr>
          </a:p>
        </p:txBody>
      </p:sp>
      <p:sp>
        <p:nvSpPr>
          <p:cNvPr id="9" name="TextBox 8"/>
          <p:cNvSpPr txBox="1"/>
          <p:nvPr/>
        </p:nvSpPr>
        <p:spPr>
          <a:xfrm>
            <a:off x="1727141" y="4981464"/>
            <a:ext cx="9017039" cy="1077218"/>
          </a:xfrm>
          <a:prstGeom prst="rect">
            <a:avLst/>
          </a:prstGeom>
          <a:noFill/>
        </p:spPr>
        <p:txBody>
          <a:bodyPr wrap="square" rtlCol="0">
            <a:spAutoFit/>
          </a:bodyPr>
          <a:lstStyle/>
          <a:p>
            <a:pPr algn="ctr"/>
            <a:r>
              <a:rPr lang="en-US" sz="3200" dirty="0" err="1" smtClean="0">
                <a:solidFill>
                  <a:srgbClr val="0070C0"/>
                </a:solidFill>
                <a:latin typeface="NikoshBAN" pitchFamily="2" charset="0"/>
                <a:cs typeface="NikoshBAN" pitchFamily="2" charset="0"/>
              </a:rPr>
              <a:t>অপারেটিং</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সিস্টেম</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ফাইল</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ম্যানেজমেন্ট</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যেমন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ফাইল</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তৈরি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ফাইল</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ডিলেট</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এক্সেস</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কপি,মুভ</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সরক্ষন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ইত্যাদি</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কাজ</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করে</a:t>
            </a:r>
            <a:r>
              <a:rPr lang="en-US" sz="3200" dirty="0" smtClean="0">
                <a:solidFill>
                  <a:srgbClr val="0070C0"/>
                </a:solidFill>
                <a:latin typeface="NikoshBAN" pitchFamily="2" charset="0"/>
                <a:cs typeface="NikoshBAN" pitchFamily="2" charset="0"/>
              </a:rPr>
              <a:t>।</a:t>
            </a:r>
          </a:p>
        </p:txBody>
      </p:sp>
      <p:sp>
        <p:nvSpPr>
          <p:cNvPr id="11" name="Frame 10"/>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2" name="Rectangle 11"/>
          <p:cNvSpPr/>
          <p:nvPr/>
        </p:nvSpPr>
        <p:spPr>
          <a:xfrm>
            <a:off x="3258823" y="389842"/>
            <a:ext cx="4427815" cy="584775"/>
          </a:xfrm>
          <a:prstGeom prst="rect">
            <a:avLst/>
          </a:prstGeom>
        </p:spPr>
        <p:txBody>
          <a:bodyPr wrap="none">
            <a:spAutoFit/>
          </a:bodyPr>
          <a:lstStyle/>
          <a:p>
            <a:pPr marL="457200" indent="-457200">
              <a:buFont typeface="Wingdings" panose="05000000000000000000" pitchFamily="2" charset="2"/>
              <a:buChar char="Ø"/>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কার্যাবলি</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7873" y="1045167"/>
            <a:ext cx="4329416" cy="2716511"/>
          </a:xfrm>
          <a:prstGeom prst="rect">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590" y="1176308"/>
            <a:ext cx="4509506" cy="2737770"/>
          </a:xfrm>
          <a:prstGeom prst="rect">
            <a:avLst/>
          </a:prstGeom>
          <a:ln>
            <a:noFill/>
          </a:ln>
          <a:effectLst>
            <a:softEdge rad="112500"/>
          </a:effectLst>
        </p:spPr>
      </p:pic>
    </p:spTree>
    <p:extLst>
      <p:ext uri="{BB962C8B-B14F-4D97-AF65-F5344CB8AC3E}">
        <p14:creationId xmlns:p14="http://schemas.microsoft.com/office/powerpoint/2010/main" val="140067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1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1000"/>
                                        <p:tgtEl>
                                          <p:spTgt spid="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1000"/>
                                        <p:tgtEl>
                                          <p:spTgt spid="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1000"/>
                                        <p:tgtEl>
                                          <p:spTgt spid="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ox(in)">
                                      <p:cBhvr>
                                        <p:cTn id="19" dur="1000"/>
                                        <p:tgtEl>
                                          <p:spTgt spid="12"/>
                                        </p:tgtEl>
                                      </p:cBhvr>
                                    </p:animEffect>
                                  </p:childTnLst>
                                </p:cTn>
                              </p:par>
                              <p:par>
                                <p:cTn id="20" presetID="4"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1000"/>
                                        <p:tgtEl>
                                          <p:spTgt spid="2"/>
                                        </p:tgtEl>
                                      </p:cBhvr>
                                    </p:animEffect>
                                  </p:childTnLst>
                                </p:cTn>
                              </p:par>
                              <p:par>
                                <p:cTn id="23" presetID="4"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my project7\pic7\How-to-Recover-Data-From-Seagate-Hard-Drive.jpg"/>
          <p:cNvPicPr>
            <a:picLocks noChangeAspect="1" noChangeArrowheads="1"/>
          </p:cNvPicPr>
          <p:nvPr/>
        </p:nvPicPr>
        <p:blipFill>
          <a:blip r:embed="rId2"/>
          <a:srcRect/>
          <a:stretch>
            <a:fillRect/>
          </a:stretch>
        </p:blipFill>
        <p:spPr bwMode="auto">
          <a:xfrm>
            <a:off x="6887079" y="1519912"/>
            <a:ext cx="3390899" cy="2034539"/>
          </a:xfrm>
          <a:prstGeom prst="rect">
            <a:avLst/>
          </a:prstGeom>
          <a:ln>
            <a:noFill/>
          </a:ln>
          <a:effectLst>
            <a:softEdge rad="112500"/>
          </a:effectLst>
        </p:spPr>
      </p:pic>
      <p:sp>
        <p:nvSpPr>
          <p:cNvPr id="6" name="TextBox 5"/>
          <p:cNvSpPr txBox="1"/>
          <p:nvPr/>
        </p:nvSpPr>
        <p:spPr>
          <a:xfrm>
            <a:off x="965200" y="3775087"/>
            <a:ext cx="2657519" cy="1077218"/>
          </a:xfrm>
          <a:prstGeom prst="rect">
            <a:avLst/>
          </a:prstGeom>
          <a:noFill/>
        </p:spPr>
        <p:txBody>
          <a:bodyPr wrap="square" rtlCol="0">
            <a:spAutoFit/>
          </a:bodyPr>
          <a:lstStyle/>
          <a:p>
            <a:r>
              <a:rPr lang="en-US" sz="3200" dirty="0" err="1" smtClean="0">
                <a:latin typeface="NikoshBAN" pitchFamily="2" charset="0"/>
                <a:cs typeface="NikoshBAN" pitchFamily="2" charset="0"/>
              </a:rPr>
              <a:t>ডিস্ক</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ডিফ্রাগমেন্টেশন</a:t>
            </a:r>
            <a:endParaRPr lang="en-US" sz="3200" dirty="0" smtClean="0">
              <a:latin typeface="NikoshBAN" pitchFamily="2" charset="0"/>
              <a:cs typeface="NikoshBAN" pitchFamily="2" charset="0"/>
            </a:endParaRPr>
          </a:p>
        </p:txBody>
      </p:sp>
      <p:sp>
        <p:nvSpPr>
          <p:cNvPr id="7" name="TextBox 6"/>
          <p:cNvSpPr txBox="1"/>
          <p:nvPr/>
        </p:nvSpPr>
        <p:spPr>
          <a:xfrm>
            <a:off x="8411992" y="3826462"/>
            <a:ext cx="1545600" cy="1077218"/>
          </a:xfrm>
          <a:prstGeom prst="rect">
            <a:avLst/>
          </a:prstGeom>
          <a:noFill/>
        </p:spPr>
        <p:txBody>
          <a:bodyPr wrap="square" rtlCol="0">
            <a:spAutoFit/>
          </a:bodyPr>
          <a:lstStyle/>
          <a:p>
            <a:r>
              <a:rPr lang="en-US" sz="3200" dirty="0" err="1" smtClean="0">
                <a:latin typeface="NikoshBAN" pitchFamily="2" charset="0"/>
                <a:cs typeface="NikoshBAN" pitchFamily="2" charset="0"/>
              </a:rPr>
              <a:t>ডাটা</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রিকোভারি</a:t>
            </a:r>
            <a:endParaRPr lang="en-US" sz="3200" dirty="0" smtClean="0">
              <a:latin typeface="NikoshBAN" pitchFamily="2" charset="0"/>
              <a:cs typeface="NikoshBAN" pitchFamily="2" charset="0"/>
            </a:endParaRPr>
          </a:p>
        </p:txBody>
      </p:sp>
      <p:sp>
        <p:nvSpPr>
          <p:cNvPr id="8" name="TextBox 7"/>
          <p:cNvSpPr txBox="1"/>
          <p:nvPr/>
        </p:nvSpPr>
        <p:spPr>
          <a:xfrm>
            <a:off x="4789062" y="4022207"/>
            <a:ext cx="2098017" cy="646331"/>
          </a:xfrm>
          <a:prstGeom prst="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600" dirty="0" err="1" smtClean="0">
                <a:latin typeface="NikoshBAN" pitchFamily="2" charset="0"/>
                <a:cs typeface="NikoshBAN" pitchFamily="2" charset="0"/>
              </a:rPr>
              <a:t>ইউটিলিটি</a:t>
            </a:r>
            <a:endParaRPr lang="en-US" sz="3600" dirty="0">
              <a:latin typeface="NikoshBAN" pitchFamily="2" charset="0"/>
              <a:cs typeface="NikoshBAN" pitchFamily="2" charset="0"/>
            </a:endParaRPr>
          </a:p>
        </p:txBody>
      </p:sp>
      <p:sp>
        <p:nvSpPr>
          <p:cNvPr id="9" name="TextBox 8"/>
          <p:cNvSpPr txBox="1"/>
          <p:nvPr/>
        </p:nvSpPr>
        <p:spPr>
          <a:xfrm>
            <a:off x="1187486" y="5021992"/>
            <a:ext cx="9713142" cy="1077218"/>
          </a:xfrm>
          <a:prstGeom prst="rect">
            <a:avLst/>
          </a:prstGeom>
          <a:noFill/>
        </p:spPr>
        <p:txBody>
          <a:bodyPr wrap="square" rtlCol="0">
            <a:spAutoFit/>
          </a:bodyPr>
          <a:lstStyle/>
          <a:p>
            <a:pPr algn="ctr"/>
            <a:r>
              <a:rPr lang="en-US" sz="3200" dirty="0" err="1" smtClean="0">
                <a:solidFill>
                  <a:srgbClr val="0070C0"/>
                </a:solidFill>
                <a:latin typeface="NikoshBAN" pitchFamily="2" charset="0"/>
                <a:cs typeface="NikoshBAN" pitchFamily="2" charset="0"/>
              </a:rPr>
              <a:t>অপারেটিং</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সিস্টেম</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ব্যবহারকারীকে</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বিভিন্ন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ধরনের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সুবিধা</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যেমন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ফাইল</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ডিফ্রাগমেন্টেশন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ডেটাকম্প্রেশন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ব্যাকআপ</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রিকোভারি</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সুবিধা</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প্রদান</a:t>
            </a:r>
            <a:r>
              <a:rPr lang="en-US" sz="3200" dirty="0" smtClean="0">
                <a:solidFill>
                  <a:srgbClr val="0070C0"/>
                </a:solidFill>
                <a:latin typeface="NikoshBAN" pitchFamily="2" charset="0"/>
                <a:cs typeface="NikoshBAN" pitchFamily="2" charset="0"/>
              </a:rPr>
              <a:t> </a:t>
            </a:r>
            <a:r>
              <a:rPr lang="en-US" sz="3200" dirty="0" err="1" smtClean="0">
                <a:solidFill>
                  <a:srgbClr val="0070C0"/>
                </a:solidFill>
                <a:latin typeface="NikoshBAN" pitchFamily="2" charset="0"/>
                <a:cs typeface="NikoshBAN" pitchFamily="2" charset="0"/>
              </a:rPr>
              <a:t>করে</a:t>
            </a:r>
            <a:r>
              <a:rPr lang="en-US" sz="3200" dirty="0" smtClean="0">
                <a:solidFill>
                  <a:srgbClr val="0070C0"/>
                </a:solidFill>
                <a:latin typeface="NikoshBAN" pitchFamily="2" charset="0"/>
                <a:cs typeface="NikoshBAN" pitchFamily="2" charset="0"/>
              </a:rPr>
              <a:t>।</a:t>
            </a:r>
          </a:p>
        </p:txBody>
      </p:sp>
      <p:sp>
        <p:nvSpPr>
          <p:cNvPr id="11" name="Frame 10"/>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2" name="Rectangle 11"/>
          <p:cNvSpPr/>
          <p:nvPr/>
        </p:nvSpPr>
        <p:spPr>
          <a:xfrm>
            <a:off x="3258823" y="389842"/>
            <a:ext cx="4427815" cy="584775"/>
          </a:xfrm>
          <a:prstGeom prst="rect">
            <a:avLst/>
          </a:prstGeom>
        </p:spPr>
        <p:txBody>
          <a:bodyPr wrap="none">
            <a:spAutoFit/>
          </a:bodyPr>
          <a:lstStyle/>
          <a:p>
            <a:pPr marL="457200" indent="-457200">
              <a:buFont typeface="Wingdings" panose="05000000000000000000" pitchFamily="2" charset="2"/>
              <a:buChar char="Ø"/>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কার্যাবলি</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8873" y="1144304"/>
            <a:ext cx="4078458" cy="2682157"/>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51" y="1144304"/>
            <a:ext cx="4450118" cy="2492066"/>
          </a:xfrm>
          <a:prstGeom prst="rect">
            <a:avLst/>
          </a:prstGeom>
          <a:ln>
            <a:noFill/>
          </a:ln>
          <a:effectLst>
            <a:softEdge rad="112500"/>
          </a:effectLst>
        </p:spPr>
      </p:pic>
    </p:spTree>
    <p:extLst>
      <p:ext uri="{BB962C8B-B14F-4D97-AF65-F5344CB8AC3E}">
        <p14:creationId xmlns:p14="http://schemas.microsoft.com/office/powerpoint/2010/main" val="39920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ox(in)">
                                      <p:cBhvr>
                                        <p:cTn id="13" dur="1000"/>
                                        <p:tgtEl>
                                          <p:spTgt spid="7"/>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1000"/>
                                        <p:tgtEl>
                                          <p:spTgt spid="8"/>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in)">
                                      <p:cBhvr>
                                        <p:cTn id="19" dur="1000"/>
                                        <p:tgtEl>
                                          <p:spTgt spid="9"/>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1000"/>
                                        <p:tgtEl>
                                          <p:spTgt spid="12"/>
                                        </p:tgtEl>
                                      </p:cBhvr>
                                    </p:animEffect>
                                  </p:childTnLst>
                                </p:cTn>
                              </p:par>
                              <p:par>
                                <p:cTn id="23" presetID="4" presetClass="entr" presetSubtype="16"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ox(in)">
                                      <p:cBhvr>
                                        <p:cTn id="25" dur="1000"/>
                                        <p:tgtEl>
                                          <p:spTgt spid="2"/>
                                        </p:tgtEl>
                                      </p:cBhvr>
                                    </p:animEffect>
                                  </p:childTnLst>
                                </p:cTn>
                              </p:par>
                              <p:par>
                                <p:cTn id="26" presetID="4" presetClass="entr" presetSubtype="16"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ox(in)">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33685" y="933730"/>
            <a:ext cx="7110325" cy="646331"/>
          </a:xfrm>
          <a:prstGeom prst="rect">
            <a:avLst/>
          </a:prstGeom>
        </p:spPr>
        <p:txBody>
          <a:bodyPr wrap="square">
            <a:spAutoFit/>
          </a:bodyPr>
          <a:lstStyle/>
          <a:p>
            <a:r>
              <a:rPr lang="en-US" dirty="0">
                <a:solidFill>
                  <a:srgbClr val="121212"/>
                </a:solidFill>
                <a:latin typeface="-apple-system"/>
              </a:rPr>
              <a:t>১</a:t>
            </a:r>
            <a:r>
              <a:rPr lang="as-IN" dirty="0" smtClean="0">
                <a:solidFill>
                  <a:srgbClr val="121212"/>
                </a:solidFill>
                <a:latin typeface="-apple-system"/>
              </a:rPr>
              <a:t>. </a:t>
            </a:r>
            <a:r>
              <a:rPr lang="as-IN" dirty="0">
                <a:solidFill>
                  <a:srgbClr val="121212"/>
                </a:solidFill>
                <a:latin typeface="-apple-system"/>
              </a:rPr>
              <a:t>কম্পিউটারে কোন সফটওয়্যারটি সর্বপ্রথম ইনস্টল করতে </a:t>
            </a:r>
            <a:r>
              <a:rPr lang="as-IN" dirty="0" smtClean="0">
                <a:solidFill>
                  <a:srgbClr val="121212"/>
                </a:solidFill>
                <a:latin typeface="-apple-system"/>
              </a:rPr>
              <a:t>হয়</a:t>
            </a:r>
            <a:r>
              <a:rPr lang="en-US" dirty="0" smtClean="0">
                <a:solidFill>
                  <a:srgbClr val="121212"/>
                </a:solidFill>
                <a:latin typeface="-apple-system"/>
              </a:rPr>
              <a:t> </a:t>
            </a:r>
            <a:r>
              <a:rPr lang="as-IN" dirty="0" smtClean="0">
                <a:solidFill>
                  <a:srgbClr val="121212"/>
                </a:solidFill>
                <a:latin typeface="-apple-system"/>
              </a:rPr>
              <a:t>?</a:t>
            </a:r>
            <a:endParaRPr lang="as-IN" dirty="0">
              <a:solidFill>
                <a:srgbClr val="121212"/>
              </a:solidFill>
              <a:latin typeface="-apple-system"/>
            </a:endParaRPr>
          </a:p>
          <a:p>
            <a:r>
              <a:rPr lang="as-IN" dirty="0">
                <a:solidFill>
                  <a:srgbClr val="121212"/>
                </a:solidFill>
                <a:latin typeface="-apple-system"/>
              </a:rPr>
              <a:t>ক. অপারেটিং সিস্টেম </a:t>
            </a:r>
            <a:r>
              <a:rPr lang="as-IN" dirty="0" smtClean="0">
                <a:solidFill>
                  <a:srgbClr val="121212"/>
                </a:solidFill>
                <a:latin typeface="-apple-system"/>
              </a:rPr>
              <a:t>সফটওয়্যার</a:t>
            </a:r>
            <a:endParaRPr lang="as-IN" dirty="0">
              <a:solidFill>
                <a:srgbClr val="121212"/>
              </a:solidFill>
              <a:latin typeface="-apple-system"/>
            </a:endParaRPr>
          </a:p>
        </p:txBody>
      </p:sp>
      <p:sp>
        <p:nvSpPr>
          <p:cNvPr id="11" name="Rectangle 10"/>
          <p:cNvSpPr/>
          <p:nvPr/>
        </p:nvSpPr>
        <p:spPr>
          <a:xfrm>
            <a:off x="733684" y="1627370"/>
            <a:ext cx="6096000" cy="646331"/>
          </a:xfrm>
          <a:prstGeom prst="rect">
            <a:avLst/>
          </a:prstGeom>
        </p:spPr>
        <p:txBody>
          <a:bodyPr>
            <a:spAutoFit/>
          </a:bodyPr>
          <a:lstStyle/>
          <a:p>
            <a:r>
              <a:rPr lang="en-US" dirty="0" smtClean="0">
                <a:solidFill>
                  <a:srgbClr val="2E2E2E"/>
                </a:solidFill>
                <a:latin typeface="Roboto"/>
              </a:rPr>
              <a:t>২.</a:t>
            </a:r>
            <a:r>
              <a:rPr lang="as-IN" dirty="0" smtClean="0">
                <a:solidFill>
                  <a:srgbClr val="2E2E2E"/>
                </a:solidFill>
                <a:latin typeface="Roboto"/>
              </a:rPr>
              <a:t> </a:t>
            </a:r>
            <a:r>
              <a:rPr lang="as-IN" dirty="0">
                <a:solidFill>
                  <a:srgbClr val="2E2E2E"/>
                </a:solidFill>
                <a:latin typeface="Roboto"/>
              </a:rPr>
              <a:t>কোনটি অপারেটিং সিস্টেমের প্রধান ও গুরুত্বপূর্ণ কাজ?</a:t>
            </a:r>
            <a:r>
              <a:rPr lang="as-IN" dirty="0"/>
              <a:t/>
            </a:r>
            <a:br>
              <a:rPr lang="as-IN" dirty="0"/>
            </a:br>
            <a:r>
              <a:rPr lang="as-IN" dirty="0">
                <a:solidFill>
                  <a:srgbClr val="2E2E2E"/>
                </a:solidFill>
                <a:latin typeface="Roboto"/>
              </a:rPr>
              <a:t>উত্তরঃ ব্যবস্থাপনা</a:t>
            </a:r>
            <a:r>
              <a:rPr lang="as-IN" dirty="0" smtClean="0">
                <a:solidFill>
                  <a:srgbClr val="2E2E2E"/>
                </a:solidFill>
                <a:latin typeface="Roboto"/>
              </a:rPr>
              <a:t>।</a:t>
            </a:r>
            <a:endParaRPr lang="en-US" dirty="0"/>
          </a:p>
        </p:txBody>
      </p:sp>
      <p:sp>
        <p:nvSpPr>
          <p:cNvPr id="13" name="Rectangle 12"/>
          <p:cNvSpPr/>
          <p:nvPr/>
        </p:nvSpPr>
        <p:spPr>
          <a:xfrm>
            <a:off x="733684" y="2273701"/>
            <a:ext cx="7132359" cy="646331"/>
          </a:xfrm>
          <a:prstGeom prst="rect">
            <a:avLst/>
          </a:prstGeom>
        </p:spPr>
        <p:txBody>
          <a:bodyPr wrap="square">
            <a:spAutoFit/>
          </a:bodyPr>
          <a:lstStyle/>
          <a:p>
            <a:r>
              <a:rPr lang="en-US" dirty="0" smtClean="0">
                <a:solidFill>
                  <a:srgbClr val="2E2E2E"/>
                </a:solidFill>
                <a:latin typeface="Roboto"/>
              </a:rPr>
              <a:t>৩.</a:t>
            </a:r>
            <a:r>
              <a:rPr lang="as-IN" dirty="0" smtClean="0">
                <a:solidFill>
                  <a:srgbClr val="2E2E2E"/>
                </a:solidFill>
                <a:latin typeface="Roboto"/>
              </a:rPr>
              <a:t> </a:t>
            </a:r>
            <a:r>
              <a:rPr lang="as-IN" dirty="0">
                <a:solidFill>
                  <a:srgbClr val="2E2E2E"/>
                </a:solidFill>
                <a:latin typeface="Roboto"/>
              </a:rPr>
              <a:t>কোনটি হার্ডওয়্যার ও এ্যাপ্লিকেশনের সাথে </a:t>
            </a:r>
            <a:r>
              <a:rPr lang="en-US" dirty="0" err="1" smtClean="0">
                <a:solidFill>
                  <a:srgbClr val="2E2E2E"/>
                </a:solidFill>
                <a:latin typeface="Roboto"/>
              </a:rPr>
              <a:t>যোগ</a:t>
            </a:r>
            <a:r>
              <a:rPr lang="as-IN" dirty="0" smtClean="0">
                <a:solidFill>
                  <a:srgbClr val="2E2E2E"/>
                </a:solidFill>
                <a:latin typeface="Roboto"/>
              </a:rPr>
              <a:t>সূত্র </a:t>
            </a:r>
            <a:r>
              <a:rPr lang="as-IN" dirty="0">
                <a:solidFill>
                  <a:srgbClr val="2E2E2E"/>
                </a:solidFill>
                <a:latin typeface="Roboto"/>
              </a:rPr>
              <a:t>রক্ষা করে?</a:t>
            </a:r>
            <a:r>
              <a:rPr lang="as-IN" dirty="0"/>
              <a:t/>
            </a:r>
            <a:br>
              <a:rPr lang="as-IN" dirty="0"/>
            </a:br>
            <a:r>
              <a:rPr lang="as-IN" dirty="0">
                <a:solidFill>
                  <a:srgbClr val="2E2E2E"/>
                </a:solidFill>
                <a:latin typeface="Roboto"/>
              </a:rPr>
              <a:t>উত্তরঃ অপারেটিং সিস্টেম</a:t>
            </a:r>
            <a:r>
              <a:rPr lang="as-IN" dirty="0" smtClean="0">
                <a:solidFill>
                  <a:srgbClr val="2E2E2E"/>
                </a:solidFill>
                <a:latin typeface="Roboto"/>
              </a:rPr>
              <a:t>।</a:t>
            </a:r>
            <a:endParaRPr lang="en-US" dirty="0"/>
          </a:p>
        </p:txBody>
      </p:sp>
      <p:sp>
        <p:nvSpPr>
          <p:cNvPr id="14" name="Rectangle 13"/>
          <p:cNvSpPr/>
          <p:nvPr/>
        </p:nvSpPr>
        <p:spPr>
          <a:xfrm>
            <a:off x="733684" y="2920032"/>
            <a:ext cx="8917092" cy="646331"/>
          </a:xfrm>
          <a:prstGeom prst="rect">
            <a:avLst/>
          </a:prstGeom>
        </p:spPr>
        <p:txBody>
          <a:bodyPr wrap="square">
            <a:spAutoFit/>
          </a:bodyPr>
          <a:lstStyle/>
          <a:p>
            <a:r>
              <a:rPr lang="en-US" dirty="0" smtClean="0">
                <a:solidFill>
                  <a:srgbClr val="2E2E2E"/>
                </a:solidFill>
                <a:latin typeface="Roboto"/>
              </a:rPr>
              <a:t>৪.</a:t>
            </a:r>
            <a:r>
              <a:rPr lang="as-IN" dirty="0" smtClean="0">
                <a:solidFill>
                  <a:srgbClr val="2E2E2E"/>
                </a:solidFill>
                <a:latin typeface="Roboto"/>
              </a:rPr>
              <a:t>অপারেটিং </a:t>
            </a:r>
            <a:r>
              <a:rPr lang="as-IN" dirty="0">
                <a:solidFill>
                  <a:srgbClr val="2E2E2E"/>
                </a:solidFill>
                <a:latin typeface="Roboto"/>
              </a:rPr>
              <a:t>সিস্টেম কম্পিউটারের হার্ডওয়্যার ও এ্যাপ্লিকেশন </a:t>
            </a:r>
            <a:r>
              <a:rPr lang="en-US" dirty="0" err="1" smtClean="0">
                <a:solidFill>
                  <a:srgbClr val="2E2E2E"/>
                </a:solidFill>
                <a:latin typeface="Roboto"/>
              </a:rPr>
              <a:t>প্রোগ্রামের</a:t>
            </a:r>
            <a:r>
              <a:rPr lang="as-IN" dirty="0" smtClean="0">
                <a:solidFill>
                  <a:srgbClr val="2E2E2E"/>
                </a:solidFill>
                <a:latin typeface="Roboto"/>
              </a:rPr>
              <a:t> </a:t>
            </a:r>
            <a:r>
              <a:rPr lang="as-IN" dirty="0">
                <a:solidFill>
                  <a:srgbClr val="2E2E2E"/>
                </a:solidFill>
                <a:latin typeface="Roboto"/>
              </a:rPr>
              <a:t>মধ্যে–</a:t>
            </a:r>
            <a:r>
              <a:rPr lang="as-IN" dirty="0"/>
              <a:t/>
            </a:r>
            <a:br>
              <a:rPr lang="as-IN" dirty="0"/>
            </a:br>
            <a:r>
              <a:rPr lang="as-IN" dirty="0">
                <a:solidFill>
                  <a:srgbClr val="2E2E2E"/>
                </a:solidFill>
                <a:latin typeface="Roboto"/>
              </a:rPr>
              <a:t> উত্তরঃ সেতু রচনা করে</a:t>
            </a:r>
            <a:r>
              <a:rPr lang="as-IN" dirty="0" smtClean="0">
                <a:solidFill>
                  <a:srgbClr val="2E2E2E"/>
                </a:solidFill>
                <a:latin typeface="Roboto"/>
              </a:rPr>
              <a:t>।</a:t>
            </a:r>
            <a:endParaRPr lang="en-US" dirty="0"/>
          </a:p>
        </p:txBody>
      </p:sp>
      <p:sp>
        <p:nvSpPr>
          <p:cNvPr id="15" name="Rectangle 14"/>
          <p:cNvSpPr/>
          <p:nvPr/>
        </p:nvSpPr>
        <p:spPr>
          <a:xfrm>
            <a:off x="733684" y="3543523"/>
            <a:ext cx="6096000" cy="646331"/>
          </a:xfrm>
          <a:prstGeom prst="rect">
            <a:avLst/>
          </a:prstGeom>
        </p:spPr>
        <p:txBody>
          <a:bodyPr>
            <a:spAutoFit/>
          </a:bodyPr>
          <a:lstStyle/>
          <a:p>
            <a:r>
              <a:rPr lang="en-US" dirty="0" smtClean="0">
                <a:solidFill>
                  <a:srgbClr val="2E2E2E"/>
                </a:solidFill>
                <a:latin typeface="Roboto"/>
              </a:rPr>
              <a:t>৫.</a:t>
            </a:r>
            <a:r>
              <a:rPr lang="as-IN" dirty="0" smtClean="0">
                <a:solidFill>
                  <a:srgbClr val="2E2E2E"/>
                </a:solidFill>
                <a:latin typeface="Roboto"/>
              </a:rPr>
              <a:t> </a:t>
            </a:r>
            <a:r>
              <a:rPr lang="as-IN" dirty="0">
                <a:solidFill>
                  <a:srgbClr val="2E2E2E"/>
                </a:solidFill>
                <a:latin typeface="Roboto"/>
              </a:rPr>
              <a:t>অপারেটিং সিস্টেম গঠিত হয় </a:t>
            </a:r>
            <a:r>
              <a:rPr lang="as-IN" dirty="0" smtClean="0">
                <a:solidFill>
                  <a:srgbClr val="2E2E2E"/>
                </a:solidFill>
                <a:latin typeface="Roboto"/>
              </a:rPr>
              <a:t>অনেকগু</a:t>
            </a:r>
            <a:r>
              <a:rPr lang="en-US" dirty="0" err="1" smtClean="0">
                <a:solidFill>
                  <a:srgbClr val="2E2E2E"/>
                </a:solidFill>
                <a:latin typeface="Roboto"/>
              </a:rPr>
              <a:t>লো</a:t>
            </a:r>
            <a:r>
              <a:rPr lang="as-IN" dirty="0" smtClean="0">
                <a:solidFill>
                  <a:srgbClr val="2E2E2E"/>
                </a:solidFill>
                <a:latin typeface="Roboto"/>
              </a:rPr>
              <a:t>–</a:t>
            </a:r>
            <a:r>
              <a:rPr lang="as-IN" dirty="0"/>
              <a:t/>
            </a:r>
            <a:br>
              <a:rPr lang="as-IN" dirty="0"/>
            </a:br>
            <a:r>
              <a:rPr lang="as-IN" dirty="0">
                <a:solidFill>
                  <a:srgbClr val="2E2E2E"/>
                </a:solidFill>
                <a:latin typeface="Roboto"/>
              </a:rPr>
              <a:t>উত্তরঃ </a:t>
            </a:r>
            <a:r>
              <a:rPr lang="en-US" dirty="0" err="1" smtClean="0">
                <a:solidFill>
                  <a:srgbClr val="2E2E2E"/>
                </a:solidFill>
                <a:latin typeface="Roboto"/>
              </a:rPr>
              <a:t>প্রোগ্রা</a:t>
            </a:r>
            <a:r>
              <a:rPr lang="as-IN" dirty="0" smtClean="0">
                <a:solidFill>
                  <a:srgbClr val="2E2E2E"/>
                </a:solidFill>
                <a:latin typeface="Roboto"/>
              </a:rPr>
              <a:t>ম </a:t>
            </a:r>
            <a:r>
              <a:rPr lang="as-IN" dirty="0">
                <a:solidFill>
                  <a:srgbClr val="2E2E2E"/>
                </a:solidFill>
                <a:latin typeface="Roboto"/>
              </a:rPr>
              <a:t>এর সমন্বয়ে</a:t>
            </a:r>
            <a:r>
              <a:rPr lang="as-IN" dirty="0" smtClean="0">
                <a:solidFill>
                  <a:srgbClr val="2E2E2E"/>
                </a:solidFill>
                <a:latin typeface="Roboto"/>
              </a:rPr>
              <a:t>।</a:t>
            </a:r>
            <a:endParaRPr lang="en-US" dirty="0"/>
          </a:p>
        </p:txBody>
      </p:sp>
      <p:sp>
        <p:nvSpPr>
          <p:cNvPr id="16" name="Rectangle 15"/>
          <p:cNvSpPr/>
          <p:nvPr/>
        </p:nvSpPr>
        <p:spPr>
          <a:xfrm>
            <a:off x="733684" y="4258983"/>
            <a:ext cx="6096000" cy="646331"/>
          </a:xfrm>
          <a:prstGeom prst="rect">
            <a:avLst/>
          </a:prstGeom>
        </p:spPr>
        <p:txBody>
          <a:bodyPr>
            <a:spAutoFit/>
          </a:bodyPr>
          <a:lstStyle/>
          <a:p>
            <a:r>
              <a:rPr lang="en-US" dirty="0" smtClean="0">
                <a:solidFill>
                  <a:srgbClr val="2E2E2E"/>
                </a:solidFill>
                <a:latin typeface="Roboto"/>
              </a:rPr>
              <a:t>৬.</a:t>
            </a:r>
            <a:r>
              <a:rPr lang="as-IN" dirty="0" smtClean="0">
                <a:solidFill>
                  <a:srgbClr val="2E2E2E"/>
                </a:solidFill>
                <a:latin typeface="Roboto"/>
              </a:rPr>
              <a:t> </a:t>
            </a:r>
            <a:r>
              <a:rPr lang="as-IN" dirty="0">
                <a:solidFill>
                  <a:srgbClr val="2E2E2E"/>
                </a:solidFill>
                <a:latin typeface="Roboto"/>
              </a:rPr>
              <a:t>চিত্রভিত্তিক অপারেটিং সিস্টেম </a:t>
            </a:r>
            <a:r>
              <a:rPr lang="as-IN" dirty="0" smtClean="0">
                <a:solidFill>
                  <a:srgbClr val="2E2E2E"/>
                </a:solidFill>
                <a:latin typeface="Roboto"/>
              </a:rPr>
              <a:t>কোনটি</a:t>
            </a:r>
            <a:r>
              <a:rPr lang="en-US" dirty="0" smtClean="0">
                <a:solidFill>
                  <a:srgbClr val="2E2E2E"/>
                </a:solidFill>
                <a:latin typeface="Roboto"/>
              </a:rPr>
              <a:t> </a:t>
            </a:r>
            <a:r>
              <a:rPr lang="as-IN" dirty="0" smtClean="0">
                <a:solidFill>
                  <a:srgbClr val="2E2E2E"/>
                </a:solidFill>
                <a:latin typeface="Roboto"/>
              </a:rPr>
              <a:t>?</a:t>
            </a:r>
            <a:r>
              <a:rPr lang="as-IN" dirty="0"/>
              <a:t/>
            </a:r>
            <a:br>
              <a:rPr lang="as-IN" dirty="0"/>
            </a:br>
            <a:r>
              <a:rPr lang="as-IN" dirty="0">
                <a:solidFill>
                  <a:srgbClr val="2E2E2E"/>
                </a:solidFill>
                <a:latin typeface="Roboto"/>
              </a:rPr>
              <a:t>উত্তরঃ </a:t>
            </a:r>
            <a:r>
              <a:rPr lang="as-IN" dirty="0" smtClean="0">
                <a:solidFill>
                  <a:srgbClr val="2E2E2E"/>
                </a:solidFill>
                <a:latin typeface="Roboto"/>
              </a:rPr>
              <a:t>উই</a:t>
            </a:r>
            <a:r>
              <a:rPr lang="en-US" dirty="0" err="1" smtClean="0">
                <a:solidFill>
                  <a:srgbClr val="2E2E2E"/>
                </a:solidFill>
                <a:latin typeface="Roboto"/>
              </a:rPr>
              <a:t>ন্ডোজ</a:t>
            </a:r>
            <a:r>
              <a:rPr lang="as-IN" dirty="0" smtClean="0">
                <a:solidFill>
                  <a:srgbClr val="2E2E2E"/>
                </a:solidFill>
                <a:latin typeface="Roboto"/>
              </a:rPr>
              <a:t>।</a:t>
            </a:r>
            <a:endParaRPr lang="en-US" dirty="0"/>
          </a:p>
        </p:txBody>
      </p:sp>
      <p:sp>
        <p:nvSpPr>
          <p:cNvPr id="17" name="Rectangle 16"/>
          <p:cNvSpPr/>
          <p:nvPr/>
        </p:nvSpPr>
        <p:spPr>
          <a:xfrm>
            <a:off x="733684" y="4905314"/>
            <a:ext cx="6096000" cy="923330"/>
          </a:xfrm>
          <a:prstGeom prst="rect">
            <a:avLst/>
          </a:prstGeom>
        </p:spPr>
        <p:txBody>
          <a:bodyPr>
            <a:spAutoFit/>
          </a:bodyPr>
          <a:lstStyle/>
          <a:p>
            <a:r>
              <a:rPr lang="en-US" dirty="0" smtClean="0">
                <a:solidFill>
                  <a:srgbClr val="2E2E2E"/>
                </a:solidFill>
                <a:latin typeface="Roboto"/>
              </a:rPr>
              <a:t>৭.</a:t>
            </a:r>
            <a:r>
              <a:rPr lang="as-IN" dirty="0" smtClean="0">
                <a:solidFill>
                  <a:srgbClr val="2E2E2E"/>
                </a:solidFill>
                <a:latin typeface="Roboto"/>
              </a:rPr>
              <a:t> </a:t>
            </a:r>
            <a:r>
              <a:rPr lang="as-IN" dirty="0">
                <a:solidFill>
                  <a:srgbClr val="2E2E2E"/>
                </a:solidFill>
                <a:latin typeface="Roboto"/>
              </a:rPr>
              <a:t>কোনটির উপর ভিত্তি করে সিস্টেম সফটওয়্যার গড়ে </a:t>
            </a:r>
            <a:r>
              <a:rPr lang="as-IN" dirty="0" smtClean="0">
                <a:solidFill>
                  <a:srgbClr val="2E2E2E"/>
                </a:solidFill>
                <a:latin typeface="Roboto"/>
              </a:rPr>
              <a:t>উঠে</a:t>
            </a:r>
            <a:r>
              <a:rPr lang="en-US" dirty="0" smtClean="0">
                <a:solidFill>
                  <a:srgbClr val="2E2E2E"/>
                </a:solidFill>
                <a:latin typeface="Roboto"/>
              </a:rPr>
              <a:t> </a:t>
            </a:r>
            <a:r>
              <a:rPr lang="as-IN" dirty="0" smtClean="0">
                <a:solidFill>
                  <a:srgbClr val="2E2E2E"/>
                </a:solidFill>
                <a:latin typeface="Roboto"/>
              </a:rPr>
              <a:t>?</a:t>
            </a:r>
            <a:r>
              <a:rPr lang="as-IN" dirty="0"/>
              <a:t/>
            </a:r>
            <a:br>
              <a:rPr lang="as-IN" dirty="0"/>
            </a:br>
            <a:r>
              <a:rPr lang="as-IN" dirty="0">
                <a:solidFill>
                  <a:srgbClr val="2E2E2E"/>
                </a:solidFill>
                <a:latin typeface="Roboto"/>
              </a:rPr>
              <a:t>উত্তরঃ কারনেল।</a:t>
            </a:r>
            <a:r>
              <a:rPr lang="as-IN" dirty="0"/>
              <a:t/>
            </a:r>
            <a:br>
              <a:rPr lang="as-IN" dirty="0"/>
            </a:br>
            <a:endParaRPr lang="en-US" dirty="0"/>
          </a:p>
        </p:txBody>
      </p:sp>
      <p:sp>
        <p:nvSpPr>
          <p:cNvPr id="18" name="Rectangle 17"/>
          <p:cNvSpPr/>
          <p:nvPr/>
        </p:nvSpPr>
        <p:spPr>
          <a:xfrm>
            <a:off x="733684" y="5650399"/>
            <a:ext cx="6096000" cy="923330"/>
          </a:xfrm>
          <a:prstGeom prst="rect">
            <a:avLst/>
          </a:prstGeom>
        </p:spPr>
        <p:txBody>
          <a:bodyPr>
            <a:spAutoFit/>
          </a:bodyPr>
          <a:lstStyle/>
          <a:p>
            <a:r>
              <a:rPr lang="en-US" dirty="0" smtClean="0">
                <a:solidFill>
                  <a:srgbClr val="2E2E2E"/>
                </a:solidFill>
                <a:latin typeface="Roboto"/>
              </a:rPr>
              <a:t>৮.</a:t>
            </a:r>
            <a:r>
              <a:rPr lang="as-IN" dirty="0" smtClean="0">
                <a:solidFill>
                  <a:srgbClr val="2E2E2E"/>
                </a:solidFill>
                <a:latin typeface="Roboto"/>
              </a:rPr>
              <a:t> </a:t>
            </a:r>
            <a:r>
              <a:rPr lang="as-IN" dirty="0">
                <a:solidFill>
                  <a:srgbClr val="2E2E2E"/>
                </a:solidFill>
                <a:latin typeface="Roboto"/>
              </a:rPr>
              <a:t>অপারেটিং সিস্টেমের কেন্দ্রীয় অংশকে বলা </a:t>
            </a:r>
            <a:r>
              <a:rPr lang="as-IN" dirty="0" smtClean="0">
                <a:solidFill>
                  <a:srgbClr val="2E2E2E"/>
                </a:solidFill>
                <a:latin typeface="Roboto"/>
              </a:rPr>
              <a:t>হয়</a:t>
            </a:r>
            <a:r>
              <a:rPr lang="en-US" dirty="0" smtClean="0">
                <a:solidFill>
                  <a:srgbClr val="2E2E2E"/>
                </a:solidFill>
                <a:latin typeface="Roboto"/>
              </a:rPr>
              <a:t> </a:t>
            </a:r>
            <a:r>
              <a:rPr lang="as-IN" dirty="0" smtClean="0">
                <a:solidFill>
                  <a:srgbClr val="2E2E2E"/>
                </a:solidFill>
                <a:latin typeface="Roboto"/>
              </a:rPr>
              <a:t>–</a:t>
            </a:r>
            <a:r>
              <a:rPr lang="as-IN" dirty="0"/>
              <a:t/>
            </a:r>
            <a:br>
              <a:rPr lang="as-IN" dirty="0"/>
            </a:br>
            <a:r>
              <a:rPr lang="as-IN" dirty="0">
                <a:solidFill>
                  <a:srgbClr val="2E2E2E"/>
                </a:solidFill>
                <a:latin typeface="Roboto"/>
              </a:rPr>
              <a:t>অথবা, অপারেটিং সিস্টেমের সবচেয়ে গুরুত্বপূর্ণ অংশ </a:t>
            </a:r>
            <a:r>
              <a:rPr lang="as-IN" dirty="0" smtClean="0">
                <a:solidFill>
                  <a:srgbClr val="2E2E2E"/>
                </a:solidFill>
                <a:latin typeface="Roboto"/>
              </a:rPr>
              <a:t>হল</a:t>
            </a:r>
            <a:r>
              <a:rPr lang="en-US" dirty="0">
                <a:solidFill>
                  <a:srgbClr val="2E2E2E"/>
                </a:solidFill>
                <a:latin typeface="Roboto"/>
              </a:rPr>
              <a:t> </a:t>
            </a:r>
            <a:r>
              <a:rPr lang="as-IN" dirty="0" smtClean="0">
                <a:solidFill>
                  <a:srgbClr val="2E2E2E"/>
                </a:solidFill>
                <a:latin typeface="Roboto"/>
              </a:rPr>
              <a:t>–</a:t>
            </a:r>
            <a:r>
              <a:rPr lang="as-IN" dirty="0"/>
              <a:t/>
            </a:r>
            <a:br>
              <a:rPr lang="as-IN" dirty="0"/>
            </a:br>
            <a:r>
              <a:rPr lang="as-IN" dirty="0" smtClean="0">
                <a:solidFill>
                  <a:srgbClr val="2E2E2E"/>
                </a:solidFill>
                <a:latin typeface="Roboto"/>
              </a:rPr>
              <a:t>উত্তরঃ </a:t>
            </a:r>
            <a:r>
              <a:rPr lang="as-IN" dirty="0">
                <a:solidFill>
                  <a:srgbClr val="2E2E2E"/>
                </a:solidFill>
                <a:latin typeface="Roboto"/>
              </a:rPr>
              <a:t>কারনেল</a:t>
            </a:r>
            <a:r>
              <a:rPr lang="as-IN" dirty="0" smtClean="0">
                <a:solidFill>
                  <a:srgbClr val="2E2E2E"/>
                </a:solidFill>
                <a:latin typeface="Roboto"/>
              </a:rPr>
              <a:t>।</a:t>
            </a:r>
            <a:endParaRPr lang="en-US" dirty="0"/>
          </a:p>
        </p:txBody>
      </p:sp>
      <p:sp>
        <p:nvSpPr>
          <p:cNvPr id="19" name="Rectangle 18"/>
          <p:cNvSpPr/>
          <p:nvPr/>
        </p:nvSpPr>
        <p:spPr>
          <a:xfrm>
            <a:off x="3416195" y="348955"/>
            <a:ext cx="4427815" cy="584775"/>
          </a:xfrm>
          <a:prstGeom prst="rect">
            <a:avLst/>
          </a:prstGeom>
        </p:spPr>
        <p:txBody>
          <a:bodyPr wrap="none">
            <a:spAutoFit/>
          </a:bodyPr>
          <a:lstStyle/>
          <a:p>
            <a:pPr marL="457200" indent="-457200">
              <a:buFont typeface="Wingdings" panose="05000000000000000000" pitchFamily="2" charset="2"/>
              <a:buChar char="Ø"/>
            </a:pPr>
            <a:r>
              <a:rPr lang="en-US" sz="3200" dirty="0" err="1">
                <a:ln w="0"/>
                <a:effectLst>
                  <a:outerShdw blurRad="38100" dist="19050" dir="2700000" algn="tl" rotWithShape="0">
                    <a:schemeClr val="dk1">
                      <a:alpha val="40000"/>
                    </a:schemeClr>
                  </a:outerShdw>
                </a:effectLst>
                <a:latin typeface="NikoshBAN" panose="02000000000000000000"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কার্যাবলি</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0" name="Frame 19"/>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7694" y="3671826"/>
            <a:ext cx="3131705" cy="2814569"/>
          </a:xfrm>
          <a:prstGeom prst="rect">
            <a:avLst/>
          </a:prstGeom>
          <a:ln>
            <a:noFill/>
          </a:ln>
          <a:effectLst>
            <a:softEdge rad="112500"/>
          </a:effectLst>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695" y="740987"/>
            <a:ext cx="3131705" cy="2790553"/>
          </a:xfrm>
          <a:prstGeom prst="rect">
            <a:avLst/>
          </a:prstGeom>
          <a:ln>
            <a:noFill/>
          </a:ln>
          <a:effectLst>
            <a:softEdge rad="112500"/>
          </a:effectLst>
        </p:spPr>
      </p:pic>
    </p:spTree>
    <p:extLst>
      <p:ext uri="{BB962C8B-B14F-4D97-AF65-F5344CB8AC3E}">
        <p14:creationId xmlns:p14="http://schemas.microsoft.com/office/powerpoint/2010/main" val="230553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3"/>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1000" fill="hold"/>
                                        <p:tgtEl>
                                          <p:spTgt spid="14"/>
                                        </p:tgtEl>
                                        <p:attrNameLst>
                                          <p:attrName>ppt_w</p:attrName>
                                        </p:attrNameLst>
                                      </p:cBhvr>
                                      <p:tavLst>
                                        <p:tav tm="0">
                                          <p:val>
                                            <p:strVal val="#ppt_w+.3"/>
                                          </p:val>
                                        </p:tav>
                                        <p:tav tm="100000">
                                          <p:val>
                                            <p:strVal val="#ppt_w"/>
                                          </p:val>
                                        </p:tav>
                                      </p:tavLst>
                                    </p:anim>
                                    <p:anim calcmode="lin" valueType="num">
                                      <p:cBhvr>
                                        <p:cTn id="23" dur="1000" fill="hold"/>
                                        <p:tgtEl>
                                          <p:spTgt spid="14"/>
                                        </p:tgtEl>
                                        <p:attrNameLst>
                                          <p:attrName>ppt_h</p:attrName>
                                        </p:attrNameLst>
                                      </p:cBhvr>
                                      <p:tavLst>
                                        <p:tav tm="0">
                                          <p:val>
                                            <p:strVal val="#ppt_h"/>
                                          </p:val>
                                        </p:tav>
                                        <p:tav tm="100000">
                                          <p:val>
                                            <p:strVal val="#ppt_h"/>
                                          </p:val>
                                        </p:tav>
                                      </p:tavLst>
                                    </p:anim>
                                    <p:animEffect transition="in" filter="fade">
                                      <p:cBhvr>
                                        <p:cTn id="24" dur="1000"/>
                                        <p:tgtEl>
                                          <p:spTgt spid="14"/>
                                        </p:tgtEl>
                                      </p:cBhvr>
                                    </p:animEffect>
                                  </p:childTnLst>
                                </p:cTn>
                              </p:par>
                              <p:par>
                                <p:cTn id="25" presetID="50" presetClass="entr" presetSubtype="0" decel="10000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ppt_w</p:attrName>
                                        </p:attrNameLst>
                                      </p:cBhvr>
                                      <p:tavLst>
                                        <p:tav tm="0">
                                          <p:val>
                                            <p:strVal val="#ppt_w+.3"/>
                                          </p:val>
                                        </p:tav>
                                        <p:tav tm="100000">
                                          <p:val>
                                            <p:strVal val="#ppt_w"/>
                                          </p:val>
                                        </p:tav>
                                      </p:tavLst>
                                    </p:anim>
                                    <p:anim calcmode="lin" valueType="num">
                                      <p:cBhvr>
                                        <p:cTn id="28" dur="1000" fill="hold"/>
                                        <p:tgtEl>
                                          <p:spTgt spid="15"/>
                                        </p:tgtEl>
                                        <p:attrNameLst>
                                          <p:attrName>ppt_h</p:attrName>
                                        </p:attrNameLst>
                                      </p:cBhvr>
                                      <p:tavLst>
                                        <p:tav tm="0">
                                          <p:val>
                                            <p:strVal val="#ppt_h"/>
                                          </p:val>
                                        </p:tav>
                                        <p:tav tm="100000">
                                          <p:val>
                                            <p:strVal val="#ppt_h"/>
                                          </p:val>
                                        </p:tav>
                                      </p:tavLst>
                                    </p:anim>
                                    <p:animEffect transition="in" filter="fade">
                                      <p:cBhvr>
                                        <p:cTn id="29" dur="1000"/>
                                        <p:tgtEl>
                                          <p:spTgt spid="15"/>
                                        </p:tgtEl>
                                      </p:cBhvr>
                                    </p:animEffect>
                                  </p:childTnLst>
                                </p:cTn>
                              </p:par>
                              <p:par>
                                <p:cTn id="30" presetID="50" presetClass="entr" presetSubtype="0" decel="10000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1000" fill="hold"/>
                                        <p:tgtEl>
                                          <p:spTgt spid="16"/>
                                        </p:tgtEl>
                                        <p:attrNameLst>
                                          <p:attrName>ppt_w</p:attrName>
                                        </p:attrNameLst>
                                      </p:cBhvr>
                                      <p:tavLst>
                                        <p:tav tm="0">
                                          <p:val>
                                            <p:strVal val="#ppt_w+.3"/>
                                          </p:val>
                                        </p:tav>
                                        <p:tav tm="100000">
                                          <p:val>
                                            <p:strVal val="#ppt_w"/>
                                          </p:val>
                                        </p:tav>
                                      </p:tavLst>
                                    </p:anim>
                                    <p:anim calcmode="lin" valueType="num">
                                      <p:cBhvr>
                                        <p:cTn id="33" dur="1000" fill="hold"/>
                                        <p:tgtEl>
                                          <p:spTgt spid="16"/>
                                        </p:tgtEl>
                                        <p:attrNameLst>
                                          <p:attrName>ppt_h</p:attrName>
                                        </p:attrNameLst>
                                      </p:cBhvr>
                                      <p:tavLst>
                                        <p:tav tm="0">
                                          <p:val>
                                            <p:strVal val="#ppt_h"/>
                                          </p:val>
                                        </p:tav>
                                        <p:tav tm="100000">
                                          <p:val>
                                            <p:strVal val="#ppt_h"/>
                                          </p:val>
                                        </p:tav>
                                      </p:tavLst>
                                    </p:anim>
                                    <p:animEffect transition="in" filter="fade">
                                      <p:cBhvr>
                                        <p:cTn id="34" dur="1000"/>
                                        <p:tgtEl>
                                          <p:spTgt spid="16"/>
                                        </p:tgtEl>
                                      </p:cBhvr>
                                    </p:animEffect>
                                  </p:childTnLst>
                                </p:cTn>
                              </p:par>
                              <p:par>
                                <p:cTn id="35" presetID="50" presetClass="entr" presetSubtype="0" decel="10000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strVal val="#ppt_w+.3"/>
                                          </p:val>
                                        </p:tav>
                                        <p:tav tm="100000">
                                          <p:val>
                                            <p:strVal val="#ppt_w"/>
                                          </p:val>
                                        </p:tav>
                                      </p:tavLst>
                                    </p:anim>
                                    <p:anim calcmode="lin" valueType="num">
                                      <p:cBhvr>
                                        <p:cTn id="38" dur="1000" fill="hold"/>
                                        <p:tgtEl>
                                          <p:spTgt spid="17"/>
                                        </p:tgtEl>
                                        <p:attrNameLst>
                                          <p:attrName>ppt_h</p:attrName>
                                        </p:attrNameLst>
                                      </p:cBhvr>
                                      <p:tavLst>
                                        <p:tav tm="0">
                                          <p:val>
                                            <p:strVal val="#ppt_h"/>
                                          </p:val>
                                        </p:tav>
                                        <p:tav tm="100000">
                                          <p:val>
                                            <p:strVal val="#ppt_h"/>
                                          </p:val>
                                        </p:tav>
                                      </p:tavLst>
                                    </p:anim>
                                    <p:animEffect transition="in" filter="fade">
                                      <p:cBhvr>
                                        <p:cTn id="39" dur="1000"/>
                                        <p:tgtEl>
                                          <p:spTgt spid="17"/>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1000" fill="hold"/>
                                        <p:tgtEl>
                                          <p:spTgt spid="18"/>
                                        </p:tgtEl>
                                        <p:attrNameLst>
                                          <p:attrName>ppt_w</p:attrName>
                                        </p:attrNameLst>
                                      </p:cBhvr>
                                      <p:tavLst>
                                        <p:tav tm="0">
                                          <p:val>
                                            <p:strVal val="#ppt_w+.3"/>
                                          </p:val>
                                        </p:tav>
                                        <p:tav tm="100000">
                                          <p:val>
                                            <p:strVal val="#ppt_w"/>
                                          </p:val>
                                        </p:tav>
                                      </p:tavLst>
                                    </p:anim>
                                    <p:anim calcmode="lin" valueType="num">
                                      <p:cBhvr>
                                        <p:cTn id="43" dur="1000" fill="hold"/>
                                        <p:tgtEl>
                                          <p:spTgt spid="18"/>
                                        </p:tgtEl>
                                        <p:attrNameLst>
                                          <p:attrName>ppt_h</p:attrName>
                                        </p:attrNameLst>
                                      </p:cBhvr>
                                      <p:tavLst>
                                        <p:tav tm="0">
                                          <p:val>
                                            <p:strVal val="#ppt_h"/>
                                          </p:val>
                                        </p:tav>
                                        <p:tav tm="100000">
                                          <p:val>
                                            <p:strVal val="#ppt_h"/>
                                          </p:val>
                                        </p:tav>
                                      </p:tavLst>
                                    </p:anim>
                                    <p:animEffect transition="in" filter="fade">
                                      <p:cBhvr>
                                        <p:cTn id="44" dur="1000"/>
                                        <p:tgtEl>
                                          <p:spTgt spid="18"/>
                                        </p:tgtEl>
                                      </p:cBhvr>
                                    </p:animEffect>
                                  </p:childTnLst>
                                </p:cTn>
                              </p:par>
                              <p:par>
                                <p:cTn id="45" presetID="50" presetClass="entr" presetSubtype="0" decel="10000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strVal val="#ppt_w+.3"/>
                                          </p:val>
                                        </p:tav>
                                        <p:tav tm="100000">
                                          <p:val>
                                            <p:strVal val="#ppt_w"/>
                                          </p:val>
                                        </p:tav>
                                      </p:tavLst>
                                    </p:anim>
                                    <p:anim calcmode="lin" valueType="num">
                                      <p:cBhvr>
                                        <p:cTn id="48" dur="1000" fill="hold"/>
                                        <p:tgtEl>
                                          <p:spTgt spid="19"/>
                                        </p:tgtEl>
                                        <p:attrNameLst>
                                          <p:attrName>ppt_h</p:attrName>
                                        </p:attrNameLst>
                                      </p:cBhvr>
                                      <p:tavLst>
                                        <p:tav tm="0">
                                          <p:val>
                                            <p:strVal val="#ppt_h"/>
                                          </p:val>
                                        </p:tav>
                                        <p:tav tm="100000">
                                          <p:val>
                                            <p:strVal val="#ppt_h"/>
                                          </p:val>
                                        </p:tav>
                                      </p:tavLst>
                                    </p:anim>
                                    <p:animEffect transition="in" filter="fade">
                                      <p:cBhvr>
                                        <p:cTn id="49" dur="1000"/>
                                        <p:tgtEl>
                                          <p:spTgt spid="19"/>
                                        </p:tgtEl>
                                      </p:cBhvr>
                                    </p:animEffect>
                                  </p:childTnLst>
                                </p:cTn>
                              </p:par>
                              <p:par>
                                <p:cTn id="50" presetID="50" presetClass="entr" presetSubtype="0" decel="10000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1000" fill="hold"/>
                                        <p:tgtEl>
                                          <p:spTgt spid="22"/>
                                        </p:tgtEl>
                                        <p:attrNameLst>
                                          <p:attrName>ppt_w</p:attrName>
                                        </p:attrNameLst>
                                      </p:cBhvr>
                                      <p:tavLst>
                                        <p:tav tm="0">
                                          <p:val>
                                            <p:strVal val="#ppt_w+.3"/>
                                          </p:val>
                                        </p:tav>
                                        <p:tav tm="100000">
                                          <p:val>
                                            <p:strVal val="#ppt_w"/>
                                          </p:val>
                                        </p:tav>
                                      </p:tavLst>
                                    </p:anim>
                                    <p:anim calcmode="lin" valueType="num">
                                      <p:cBhvr>
                                        <p:cTn id="53" dur="1000" fill="hold"/>
                                        <p:tgtEl>
                                          <p:spTgt spid="22"/>
                                        </p:tgtEl>
                                        <p:attrNameLst>
                                          <p:attrName>ppt_h</p:attrName>
                                        </p:attrNameLst>
                                      </p:cBhvr>
                                      <p:tavLst>
                                        <p:tav tm="0">
                                          <p:val>
                                            <p:strVal val="#ppt_h"/>
                                          </p:val>
                                        </p:tav>
                                        <p:tav tm="100000">
                                          <p:val>
                                            <p:strVal val="#ppt_h"/>
                                          </p:val>
                                        </p:tav>
                                      </p:tavLst>
                                    </p:anim>
                                    <p:animEffect transition="in" filter="fade">
                                      <p:cBhvr>
                                        <p:cTn id="54" dur="1000"/>
                                        <p:tgtEl>
                                          <p:spTgt spid="22"/>
                                        </p:tgtEl>
                                      </p:cBhvr>
                                    </p:animEffect>
                                  </p:childTnLst>
                                </p:cTn>
                              </p:par>
                              <p:par>
                                <p:cTn id="55" presetID="50" presetClass="entr" presetSubtype="0" decel="10000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1000" fill="hold"/>
                                        <p:tgtEl>
                                          <p:spTgt spid="23"/>
                                        </p:tgtEl>
                                        <p:attrNameLst>
                                          <p:attrName>ppt_w</p:attrName>
                                        </p:attrNameLst>
                                      </p:cBhvr>
                                      <p:tavLst>
                                        <p:tav tm="0">
                                          <p:val>
                                            <p:strVal val="#ppt_w+.3"/>
                                          </p:val>
                                        </p:tav>
                                        <p:tav tm="100000">
                                          <p:val>
                                            <p:strVal val="#ppt_w"/>
                                          </p:val>
                                        </p:tav>
                                      </p:tavLst>
                                    </p:anim>
                                    <p:anim calcmode="lin" valueType="num">
                                      <p:cBhvr>
                                        <p:cTn id="58" dur="1000" fill="hold"/>
                                        <p:tgtEl>
                                          <p:spTgt spid="23"/>
                                        </p:tgtEl>
                                        <p:attrNameLst>
                                          <p:attrName>ppt_h</p:attrName>
                                        </p:attrNameLst>
                                      </p:cBhvr>
                                      <p:tavLst>
                                        <p:tav tm="0">
                                          <p:val>
                                            <p:strVal val="#ppt_h"/>
                                          </p:val>
                                        </p:tav>
                                        <p:tav tm="100000">
                                          <p:val>
                                            <p:strVal val="#ppt_h"/>
                                          </p:val>
                                        </p:tav>
                                      </p:tavLst>
                                    </p:anim>
                                    <p:animEffect transition="in" filter="fade">
                                      <p:cBhvr>
                                        <p:cTn id="59"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354" y="4588776"/>
            <a:ext cx="9219946" cy="1077218"/>
          </a:xfrm>
          <a:prstGeom prst="rect">
            <a:avLst/>
          </a:prstGeom>
        </p:spPr>
        <p:txBody>
          <a:bodyPr wrap="square">
            <a:spAutoFit/>
          </a:bodyPr>
          <a:lstStyle/>
          <a:p>
            <a:pPr marL="742950" indent="-742950" algn="just">
              <a:buFont typeface="+mj-lt"/>
              <a:buAutoNum type="arabicPeriod"/>
            </a:pPr>
            <a:r>
              <a:rPr lang="en-US" sz="3200" dirty="0" err="1" smtClean="0">
                <a:latin typeface="NikoshBAN" pitchFamily="2" charset="0"/>
                <a:cs typeface="NikoshBAN" pitchFamily="2" charset="0"/>
              </a:rPr>
              <a:t>অপারেটিং</a:t>
            </a:r>
            <a:r>
              <a:rPr lang="en-US" sz="3200" dirty="0" smtClean="0">
                <a:latin typeface="NikoshBAN" pitchFamily="2" charset="0"/>
                <a:cs typeface="NikoshBAN" pitchFamily="2" charset="0"/>
              </a:rPr>
              <a:t> </a:t>
            </a:r>
            <a:r>
              <a:rPr lang="en-US" sz="3200" dirty="0" err="1">
                <a:latin typeface="NikoshBAN" pitchFamily="2" charset="0"/>
                <a:cs typeface="NikoshBAN" pitchFamily="2" charset="0"/>
              </a:rPr>
              <a:t>সিস্টেমের</a:t>
            </a:r>
            <a:r>
              <a:rPr lang="en-US" sz="3200" dirty="0">
                <a:latin typeface="NikoshBAN" pitchFamily="2" charset="0"/>
                <a:cs typeface="NikoshBAN" pitchFamily="2" charset="0"/>
              </a:rPr>
              <a:t> </a:t>
            </a:r>
            <a:r>
              <a:rPr lang="en-US" sz="3200" dirty="0" err="1" smtClean="0">
                <a:latin typeface="NikoshBAN" pitchFamily="2" charset="0"/>
                <a:cs typeface="NikoshBAN" pitchFamily="2" charset="0"/>
              </a:rPr>
              <a:t>কার্যাবলি</a:t>
            </a:r>
            <a:r>
              <a:rPr lang="en-US" sz="3200" dirty="0" smtClean="0">
                <a:latin typeface="NikoshBAN" pitchFamily="2" charset="0"/>
                <a:cs typeface="NikoshBAN" pitchFamily="2" charset="0"/>
              </a:rPr>
              <a:t> </a:t>
            </a:r>
            <a:r>
              <a:rPr lang="bn-IN" sz="3200" dirty="0" smtClean="0">
                <a:latin typeface="NikoshBAN" panose="02000000000000000000" pitchFamily="2" charset="0"/>
                <a:cs typeface="NikoshBAN" panose="02000000000000000000" pitchFamily="2" charset="0"/>
              </a:rPr>
              <a:t>লিখ</a:t>
            </a:r>
            <a:r>
              <a:rPr lang="en-US" sz="3200" dirty="0" smtClean="0">
                <a:latin typeface="NikoshBAN" panose="02000000000000000000" pitchFamily="2" charset="0"/>
                <a:cs typeface="NikoshBAN" panose="02000000000000000000" pitchFamily="2" charset="0"/>
              </a:rPr>
              <a:t> </a:t>
            </a:r>
            <a:r>
              <a:rPr lang="bn-IN" sz="3200" dirty="0" smtClean="0">
                <a:latin typeface="NikoshBAN" panose="02000000000000000000" pitchFamily="2" charset="0"/>
                <a:cs typeface="NikoshBAN" panose="02000000000000000000" pitchFamily="2" charset="0"/>
              </a:rPr>
              <a:t>।</a:t>
            </a:r>
            <a:endParaRPr lang="en-US" sz="3200" dirty="0" smtClean="0">
              <a:latin typeface="NikoshBAN" panose="02000000000000000000" pitchFamily="2" charset="0"/>
              <a:cs typeface="NikoshBAN" panose="02000000000000000000" pitchFamily="2" charset="0"/>
            </a:endParaRPr>
          </a:p>
          <a:p>
            <a:pPr marL="514350" indent="-514350">
              <a:buFont typeface="+mj-lt"/>
              <a:buAutoNum type="arabicPeriod"/>
            </a:pPr>
            <a:r>
              <a:rPr lang="as-IN" sz="3200" u="sng" dirty="0" smtClean="0">
                <a:solidFill>
                  <a:srgbClr val="195FAA"/>
                </a:solidFill>
                <a:latin typeface="NikoshBAN" panose="02000000000000000000" pitchFamily="2" charset="0"/>
                <a:cs typeface="NikoshBAN" panose="02000000000000000000" pitchFamily="2" charset="0"/>
                <a:hlinkClick r:id="rId2"/>
              </a:rPr>
              <a:t> </a:t>
            </a:r>
            <a:r>
              <a:rPr lang="as-IN" sz="3200" u="sng" dirty="0">
                <a:solidFill>
                  <a:srgbClr val="195FAA"/>
                </a:solidFill>
                <a:latin typeface="NikoshBAN" panose="02000000000000000000" pitchFamily="2" charset="0"/>
                <a:cs typeface="NikoshBAN" panose="02000000000000000000" pitchFamily="2" charset="0"/>
              </a:rPr>
              <a:t>কোন কম্পিউটার অপারেটিং সিস্টেমটি ব্যবহারের জন্য সহজতর</a:t>
            </a:r>
            <a:r>
              <a:rPr lang="en-US" sz="3200" u="sng" dirty="0">
                <a:solidFill>
                  <a:srgbClr val="195FAA"/>
                </a:solidFill>
                <a:latin typeface="NikoshBAN" panose="02000000000000000000" pitchFamily="2" charset="0"/>
                <a:cs typeface="NikoshBAN" panose="02000000000000000000" pitchFamily="2" charset="0"/>
              </a:rPr>
              <a:t> </a:t>
            </a:r>
            <a:r>
              <a:rPr lang="as-IN" sz="3200" u="sng" dirty="0" smtClean="0">
                <a:solidFill>
                  <a:srgbClr val="195FAA"/>
                </a:solidFill>
                <a:latin typeface="NikoshBAN" panose="02000000000000000000" pitchFamily="2" charset="0"/>
                <a:cs typeface="NikoshBAN" panose="02000000000000000000" pitchFamily="2" charset="0"/>
              </a:rPr>
              <a:t>?</a:t>
            </a:r>
            <a:endParaRPr lang="as-IN" sz="3200" u="sng" dirty="0">
              <a:solidFill>
                <a:srgbClr val="195FAA"/>
              </a:solidFill>
              <a:latin typeface="NikoshBAN" panose="02000000000000000000" pitchFamily="2" charset="0"/>
              <a:cs typeface="NikoshBAN" panose="02000000000000000000" pitchFamily="2" charset="0"/>
            </a:endParaRPr>
          </a:p>
        </p:txBody>
      </p:sp>
      <p:sp>
        <p:nvSpPr>
          <p:cNvPr id="3" name="TextBox 1" descr="Water droplets"/>
          <p:cNvSpPr>
            <a:spLocks noChangeArrowheads="1"/>
          </p:cNvSpPr>
          <p:nvPr/>
        </p:nvSpPr>
        <p:spPr bwMode="auto">
          <a:xfrm>
            <a:off x="4108744" y="354648"/>
            <a:ext cx="2958353" cy="565732"/>
          </a:xfrm>
          <a:prstGeom prst="roundRect">
            <a:avLst>
              <a:gd name="adj" fmla="val 16667"/>
            </a:avLst>
          </a:prstGeom>
          <a:noFill/>
          <a:ln w="38100" algn="ctr">
            <a:noFill/>
            <a:round/>
            <a:headEnd/>
            <a:tailEnd/>
          </a:ln>
          <a:effectLst>
            <a:glow rad="228600">
              <a:schemeClr val="accent2">
                <a:satMod val="175000"/>
                <a:alpha val="40000"/>
              </a:schemeClr>
            </a:glow>
            <a:outerShdw dist="20000" dir="5400000" rotWithShape="0">
              <a:srgbClr val="000000">
                <a:alpha val="37999"/>
              </a:srgbClr>
            </a:outerShdw>
          </a:effectLst>
          <a:scene3d>
            <a:camera prst="perspectiveRelaxedModerately"/>
            <a:lightRig rig="threePt" dir="t"/>
          </a:scene3d>
        </p:spPr>
        <p:txBody>
          <a:bodyPr lIns="102904" tIns="51452" rIns="102904" bIns="51452" numCol="1">
            <a:prstTxWarp prst="textPlain">
              <a:avLst/>
            </a:prstTxWarp>
            <a:spAutoFit/>
          </a:bodyPr>
          <a:lstStyle/>
          <a:p>
            <a:pPr algn="ctr">
              <a:defRPr/>
            </a:pPr>
            <a:r>
              <a:rPr lang="bn-BD" sz="4412" dirty="0">
                <a:ln w="0"/>
                <a:effectLst>
                  <a:outerShdw blurRad="38100" dist="19050" dir="2700000" algn="tl" rotWithShape="0">
                    <a:schemeClr val="dk1">
                      <a:alpha val="40000"/>
                    </a:schemeClr>
                  </a:outerShdw>
                </a:effectLst>
                <a:latin typeface="NikoshBAN" pitchFamily="2" charset="0"/>
                <a:cs typeface="NikoshBAN" pitchFamily="2" charset="0"/>
              </a:rPr>
              <a:t>দলীয় কাজ</a:t>
            </a:r>
            <a:endParaRPr lang="en-US" sz="4412"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549216" y="1194093"/>
            <a:ext cx="4315967" cy="3120969"/>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3078886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09005" y="4377501"/>
            <a:ext cx="6477039" cy="2062103"/>
          </a:xfrm>
          <a:prstGeom prst="rect">
            <a:avLst/>
          </a:prstGeom>
        </p:spPr>
        <p:txBody>
          <a:bodyPr wrap="square">
            <a:spAutoFit/>
          </a:bodyPr>
          <a:lstStyle/>
          <a:p>
            <a:pPr marL="465138" indent="-465138">
              <a:buFont typeface="+mj-lt"/>
              <a:buAutoNum type="arabicPeriod"/>
            </a:pPr>
            <a:r>
              <a:rPr lang="en-US" sz="3200" dirty="0" err="1" smtClean="0">
                <a:ln w="0"/>
                <a:effectLst>
                  <a:outerShdw blurRad="38100" dist="19050" dir="2700000" algn="tl" rotWithShape="0">
                    <a:schemeClr val="dk1">
                      <a:alpha val="40000"/>
                    </a:schemeClr>
                  </a:outerShdw>
                </a:effectLst>
                <a:latin typeface="NikoshBAN" pitchFamily="2" charset="0"/>
                <a:cs typeface="NikoshBAN" pitchFamily="2" charset="0"/>
              </a:rPr>
              <a:t>কত</a:t>
            </a:r>
            <a:r>
              <a:rPr lang="en-US" sz="32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সালে</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প্রথম</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তৈরি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হয়</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a:t>
            </a:r>
          </a:p>
          <a:p>
            <a:pPr marL="465138" indent="-465138">
              <a:buFont typeface="+mj-lt"/>
              <a:buAutoNum type="arabicPeriod"/>
            </a:pP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প্রথম</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নাম</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en-US" sz="3200" dirty="0">
              <a:ln w="0"/>
              <a:effectLst>
                <a:outerShdw blurRad="38100" dist="19050" dir="2700000" algn="tl" rotWithShape="0">
                  <a:schemeClr val="dk1">
                    <a:alpha val="40000"/>
                  </a:schemeClr>
                </a:outerShdw>
              </a:effectLst>
              <a:latin typeface="NikoshBAN" pitchFamily="2" charset="0"/>
              <a:cs typeface="NikoshBAN" pitchFamily="2" charset="0"/>
            </a:endParaRPr>
          </a:p>
          <a:p>
            <a:pPr marL="465138" indent="-465138">
              <a:buFont typeface="+mj-lt"/>
              <a:buAutoNum type="arabicPeriod"/>
            </a:pP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বহুল</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ব্যবহৃত</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সিস্টেম</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কোনটি</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bn-BD" sz="3200" dirty="0">
              <a:ln w="0"/>
              <a:effectLst>
                <a:outerShdw blurRad="38100" dist="19050" dir="2700000" algn="tl" rotWithShape="0">
                  <a:schemeClr val="dk1">
                    <a:alpha val="40000"/>
                  </a:schemeClr>
                </a:outerShdw>
              </a:effectLst>
              <a:latin typeface="NikoshBAN" pitchFamily="2" charset="0"/>
              <a:cs typeface="NikoshBAN" pitchFamily="2" charset="0"/>
            </a:endParaRPr>
          </a:p>
          <a:p>
            <a:pPr marL="465138" indent="-465138">
              <a:buFont typeface="+mj-lt"/>
              <a:buAutoNum type="arabicPeriod"/>
            </a:pP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ফাইল</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ম্যানেজমেন্ট</a:t>
            </a:r>
            <a:r>
              <a:rPr lang="en-US" sz="32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200" dirty="0" err="1">
                <a:ln w="0"/>
                <a:effectLst>
                  <a:outerShdw blurRad="38100" dist="19050" dir="2700000" algn="tl" rotWithShape="0">
                    <a:schemeClr val="dk1">
                      <a:alpha val="40000"/>
                    </a:schemeClr>
                  </a:outerShdw>
                </a:effectLst>
                <a:latin typeface="NikoshBAN" pitchFamily="2" charset="0"/>
                <a:cs typeface="NikoshBAN" pitchFamily="2" charset="0"/>
              </a:rPr>
              <a:t>কি</a:t>
            </a:r>
            <a:r>
              <a:rPr lang="bn-BD" sz="3200" dirty="0">
                <a:ln w="0"/>
                <a:effectLst>
                  <a:outerShdw blurRad="38100" dist="19050" dir="2700000" algn="tl" rotWithShape="0">
                    <a:schemeClr val="dk1">
                      <a:alpha val="40000"/>
                    </a:schemeClr>
                  </a:outerShdw>
                </a:effectLst>
                <a:latin typeface="NikoshBAN" pitchFamily="2" charset="0"/>
                <a:cs typeface="NikoshBAN" pitchFamily="2" charset="0"/>
              </a:rPr>
              <a:t>?</a:t>
            </a:r>
            <a:r>
              <a:rPr lang="bn-IN" sz="3200" dirty="0">
                <a:ln w="0"/>
                <a:effectLst>
                  <a:outerShdw blurRad="38100" dist="19050" dir="2700000" algn="tl" rotWithShape="0">
                    <a:schemeClr val="dk1">
                      <a:alpha val="40000"/>
                    </a:schemeClr>
                  </a:outerShdw>
                </a:effectLst>
                <a:latin typeface="NikoshBAN" pitchFamily="2" charset="0"/>
                <a:cs typeface="NikoshBAN" pitchFamily="2" charset="0"/>
              </a:rPr>
              <a:t> </a:t>
            </a:r>
          </a:p>
        </p:txBody>
      </p:sp>
      <p:sp>
        <p:nvSpPr>
          <p:cNvPr id="4" name="TextBox 1" descr="Purple mesh"/>
          <p:cNvSpPr>
            <a:spLocks noChangeArrowheads="1"/>
          </p:cNvSpPr>
          <p:nvPr/>
        </p:nvSpPr>
        <p:spPr bwMode="auto">
          <a:xfrm>
            <a:off x="4581806" y="419728"/>
            <a:ext cx="2017992" cy="608583"/>
          </a:xfrm>
          <a:prstGeom prst="roundRect">
            <a:avLst>
              <a:gd name="adj" fmla="val 16667"/>
            </a:avLst>
          </a:prstGeom>
          <a:noFill/>
          <a:ln w="57150" algn="ctr">
            <a:noFill/>
            <a:round/>
            <a:headEnd/>
            <a:tailEnd/>
          </a:ln>
          <a:effectLst>
            <a:glow rad="228600">
              <a:schemeClr val="accent2">
                <a:satMod val="175000"/>
                <a:alpha val="40000"/>
              </a:schemeClr>
            </a:glow>
          </a:effectLst>
        </p:spPr>
        <p:txBody>
          <a:bodyPr lIns="103733" tIns="51866" rIns="103733" bIns="51866" numCol="1">
            <a:prstTxWarp prst="textPlain">
              <a:avLst/>
            </a:prstTxWarp>
            <a:spAutoFit/>
          </a:bodyPr>
          <a:lstStyle/>
          <a:p>
            <a:pPr algn="ctr">
              <a:defRPr/>
            </a:pPr>
            <a:r>
              <a:rPr lang="bn-BD" sz="4059" dirty="0">
                <a:ln w="0"/>
                <a:effectLst>
                  <a:outerShdw blurRad="38100" dist="19050" dir="2700000" algn="tl" rotWithShape="0">
                    <a:schemeClr val="dk1">
                      <a:alpha val="40000"/>
                    </a:schemeClr>
                  </a:outerShdw>
                </a:effectLst>
                <a:latin typeface="NikoshBAN" pitchFamily="2" charset="0"/>
                <a:cs typeface="NikoshBAN" pitchFamily="2" charset="0"/>
              </a:rPr>
              <a:t>মুল্যায়ন</a:t>
            </a:r>
            <a:endParaRPr lang="en-US" sz="4059"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0666"/>
          <a:stretch/>
        </p:blipFill>
        <p:spPr>
          <a:xfrm>
            <a:off x="3544711" y="1109486"/>
            <a:ext cx="4131733" cy="3114581"/>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228793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666" y="5077947"/>
            <a:ext cx="7124066" cy="1323439"/>
          </a:xfrm>
          <a:prstGeom prst="rect">
            <a:avLst/>
          </a:prstGeom>
        </p:spPr>
        <p:txBody>
          <a:bodyPr wrap="none">
            <a:spAutoFit/>
          </a:bodyPr>
          <a:lstStyle/>
          <a:p>
            <a:pPr marL="742950" indent="-742950">
              <a:buFont typeface="+mj-lt"/>
              <a:buAutoNum type="arabicPeriod"/>
            </a:pP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কার্যাবলি</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লিখ</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p>
          <a:p>
            <a:pPr marL="742950" indent="-742950">
              <a:buFont typeface="+mj-lt"/>
              <a:buAutoNum type="arabicPeriod"/>
            </a:pPr>
            <a:r>
              <a:rPr lang="as-IN" sz="4000" u="sng"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অপারেটিং সিস্টেম এর </a:t>
            </a:r>
            <a:r>
              <a:rPr lang="as-IN" sz="40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hlinkClick r:id="rId2"/>
              </a:rPr>
              <a:t>প্রকারভেদ</a:t>
            </a:r>
            <a:r>
              <a:rPr lang="en-US" sz="4000" u="sng"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লিখ</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p>
        </p:txBody>
      </p:sp>
      <p:sp>
        <p:nvSpPr>
          <p:cNvPr id="4" name="TextBox 1"/>
          <p:cNvSpPr>
            <a:spLocks noChangeArrowheads="1"/>
          </p:cNvSpPr>
          <p:nvPr/>
        </p:nvSpPr>
        <p:spPr bwMode="auto">
          <a:xfrm>
            <a:off x="4012241" y="281071"/>
            <a:ext cx="2998693" cy="522984"/>
          </a:xfrm>
          <a:prstGeom prst="roundRect">
            <a:avLst>
              <a:gd name="adj" fmla="val 16667"/>
            </a:avLst>
          </a:prstGeom>
          <a:noFill/>
          <a:ln w="57150" algn="ctr">
            <a:noFill/>
            <a:round/>
            <a:headEnd/>
            <a:tailEnd/>
          </a:ln>
          <a:effectLst>
            <a:glow rad="228600">
              <a:schemeClr val="accent4">
                <a:satMod val="175000"/>
                <a:alpha val="40000"/>
              </a:schemeClr>
            </a:glow>
          </a:effectLst>
        </p:spPr>
        <p:txBody>
          <a:bodyPr wrap="square" lIns="103724" tIns="51861" rIns="103724" bIns="51861" numCol="1">
            <a:prstTxWarp prst="textPlain">
              <a:avLst/>
            </a:prstTxWarp>
            <a:spAutoFit/>
          </a:bodyPr>
          <a:lstStyle/>
          <a:p>
            <a:pPr algn="ctr">
              <a:defRPr/>
            </a:pPr>
            <a:r>
              <a:rPr lang="bn-BD" sz="4500" dirty="0">
                <a:ln w="0"/>
                <a:effectLst>
                  <a:outerShdw blurRad="38100" dist="19050" dir="2700000" algn="tl" rotWithShape="0">
                    <a:schemeClr val="dk1">
                      <a:alpha val="40000"/>
                    </a:schemeClr>
                  </a:outerShdw>
                </a:effectLst>
                <a:latin typeface="NikoshBAN" pitchFamily="2" charset="0"/>
                <a:cs typeface="NikoshBAN" pitchFamily="2" charset="0"/>
              </a:rPr>
              <a:t>বাড়ির কাজ </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pic>
        <p:nvPicPr>
          <p:cNvPr id="5" name="Picture 2" descr="E:\New Accounting -9\indexBari11.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a:stretch>
            <a:fillRect/>
          </a:stretch>
        </p:blipFill>
        <p:spPr bwMode="auto">
          <a:xfrm>
            <a:off x="2944424" y="1085126"/>
            <a:ext cx="5352910" cy="3814252"/>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Tree>
    <p:extLst>
      <p:ext uri="{BB962C8B-B14F-4D97-AF65-F5344CB8AC3E}">
        <p14:creationId xmlns:p14="http://schemas.microsoft.com/office/powerpoint/2010/main" val="13862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640" y="310567"/>
            <a:ext cx="11549801" cy="6257657"/>
          </a:xfrm>
          <a:prstGeom prst="rect">
            <a:avLst/>
          </a:prstGeom>
          <a:effectLst>
            <a:glow rad="228600">
              <a:schemeClr val="accent2">
                <a:satMod val="175000"/>
                <a:alpha val="40000"/>
              </a:schemeClr>
            </a:glow>
          </a:effectLst>
        </p:spPr>
      </p:pic>
      <p:sp>
        <p:nvSpPr>
          <p:cNvPr id="7" name="Round Single Corner Rectangle 4"/>
          <p:cNvSpPr/>
          <p:nvPr/>
        </p:nvSpPr>
        <p:spPr>
          <a:xfrm>
            <a:off x="1674254" y="5409128"/>
            <a:ext cx="8873543" cy="778134"/>
          </a:xfrm>
          <a:prstGeom prst="flowChartAlternateProcess">
            <a:avLst/>
          </a:prstGeom>
          <a:noFill/>
          <a:ln w="38100">
            <a:noFill/>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lIns="117564" tIns="58782" rIns="117564" bIns="58782" anchor="ctr">
            <a:prstTxWarp prst="textPlain">
              <a:avLst/>
            </a:prstTxWarp>
          </a:bodyPr>
          <a:lstStyle/>
          <a:p>
            <a:pPr algn="ctr">
              <a:defRPr/>
            </a:pP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ক্লাসের</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সবাইকে</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ধন্যবাদ</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জানিয়ে</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শেষ</a:t>
            </a:r>
            <a:r>
              <a:rPr lang="en-US" sz="4000" b="1" spc="50" dirty="0"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 </a:t>
            </a:r>
            <a:r>
              <a:rPr lang="en-US" sz="4000" b="1" spc="50" dirty="0" err="1" smtClean="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rPr>
              <a:t>করছি</a:t>
            </a:r>
            <a:endParaRPr lang="en-US" sz="4000" b="1" spc="50" dirty="0">
              <a:ln w="9525" cmpd="sng">
                <a:solidFill>
                  <a:srgbClr val="FFFF00"/>
                </a:solidFill>
                <a:prstDash val="solid"/>
              </a:ln>
              <a:solidFill>
                <a:srgbClr val="FFFF00"/>
              </a:solidFill>
              <a:effectLst>
                <a:glow rad="228600">
                  <a:schemeClr val="accent2">
                    <a:satMod val="175000"/>
                    <a:alpha val="40000"/>
                  </a:schemeClr>
                </a:glow>
              </a:effectLst>
              <a:latin typeface="NikoshBAN" pitchFamily="2" charset="0"/>
              <a:cs typeface="NikoshBAN" pitchFamily="2" charset="0"/>
            </a:endParaRPr>
          </a:p>
        </p:txBody>
      </p:sp>
    </p:spTree>
    <p:extLst>
      <p:ext uri="{BB962C8B-B14F-4D97-AF65-F5344CB8AC3E}">
        <p14:creationId xmlns:p14="http://schemas.microsoft.com/office/powerpoint/2010/main" val="10667432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43235" y="48920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7" name="Frame 6"/>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Rectangle 3"/>
          <p:cNvSpPr/>
          <p:nvPr/>
        </p:nvSpPr>
        <p:spPr>
          <a:xfrm>
            <a:off x="1591235" y="5042647"/>
            <a:ext cx="8807824" cy="1178784"/>
          </a:xfrm>
          <a:prstGeom prst="rect">
            <a:avLst/>
          </a:prstGeom>
        </p:spPr>
        <p:txBody>
          <a:bodyPr wrap="square">
            <a:spAutoFit/>
          </a:bodyPr>
          <a:lstStyle/>
          <a:p>
            <a:pPr marL="504292" indent="-504292" algn="ctr">
              <a:buFont typeface="Wingdings" panose="05000000000000000000" pitchFamily="2" charset="2"/>
              <a:buChar char="Ø"/>
            </a:pP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সিস্টেমের</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সাহায্যেই</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ব্যবহারকারী</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ও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কম্পিউটারের</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মধ্যে</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যোগাযোগ</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স্থাপিত</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হয়</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4337250" y="4140148"/>
            <a:ext cx="3142207" cy="707886"/>
          </a:xfrm>
          <a:prstGeom prst="rect">
            <a:avLst/>
          </a:prstGeom>
          <a:solidFill>
            <a:srgbClr val="FFFF00"/>
          </a:solidFill>
        </p:spPr>
        <p:txBody>
          <a:bodyPr wrap="none">
            <a:spAutoFit/>
          </a:bodyPr>
          <a:lstStyle/>
          <a:p>
            <a:pPr algn="ctr"/>
            <a:r>
              <a:rPr lang="en-US" sz="40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অপারেটিং</a:t>
            </a:r>
            <a:r>
              <a:rPr lang="en-US" sz="40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a:t>
            </a:r>
            <a:r>
              <a:rPr lang="en-US" sz="40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9530" y="1227983"/>
            <a:ext cx="4168588" cy="2548693"/>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941" y="1227983"/>
            <a:ext cx="4235824" cy="2598285"/>
          </a:xfrm>
          <a:prstGeom prst="rect">
            <a:avLst/>
          </a:prstGeom>
          <a:ln>
            <a:noFill/>
          </a:ln>
          <a:effectLst>
            <a:softEdge rad="112500"/>
          </a:effectLst>
        </p:spPr>
      </p:pic>
    </p:spTree>
    <p:extLst>
      <p:ext uri="{BB962C8B-B14F-4D97-AF65-F5344CB8AC3E}">
        <p14:creationId xmlns:p14="http://schemas.microsoft.com/office/powerpoint/2010/main" val="3443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250" autoRev="1" fill="hold">
                                          <p:stCondLst>
                                            <p:cond delay="0"/>
                                          </p:stCondLst>
                                        </p:cTn>
                                        <p:tgtEl>
                                          <p:spTgt spid="5"/>
                                        </p:tgtEl>
                                        <p:attrNameLst>
                                          <p:attrName>ppt_w</p:attrName>
                                        </p:attrNameLst>
                                      </p:cBhvr>
                                    </p:anim>
                                    <p:anim by="(#ppt_w*0.50)" calcmode="lin" valueType="num">
                                      <p:cBhvr>
                                        <p:cTn id="25" dur="250" decel="50000" autoRev="1" fill="hold">
                                          <p:stCondLst>
                                            <p:cond delay="0"/>
                                          </p:stCondLst>
                                        </p:cTn>
                                        <p:tgtEl>
                                          <p:spTgt spid="5"/>
                                        </p:tgtEl>
                                        <p:attrNameLst>
                                          <p:attrName>ppt_x</p:attrName>
                                        </p:attrNameLst>
                                      </p:cBhvr>
                                    </p:anim>
                                    <p:anim from="(-#ppt_h/2)" to="(#ppt_y)" calcmode="lin" valueType="num">
                                      <p:cBhvr>
                                        <p:cTn id="26" dur="500" fill="hold">
                                          <p:stCondLst>
                                            <p:cond delay="0"/>
                                          </p:stCondLst>
                                        </p:cTn>
                                        <p:tgtEl>
                                          <p:spTgt spid="5"/>
                                        </p:tgtEl>
                                        <p:attrNameLst>
                                          <p:attrName>ppt_y</p:attrName>
                                        </p:attrNameLst>
                                      </p:cBhvr>
                                    </p:anim>
                                    <p:animRot by="21600000">
                                      <p:cBhvr>
                                        <p:cTn id="27"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36418" y="514966"/>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6" name="Frame 5"/>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Rectangle 3"/>
          <p:cNvSpPr/>
          <p:nvPr/>
        </p:nvSpPr>
        <p:spPr>
          <a:xfrm>
            <a:off x="1389529" y="5109883"/>
            <a:ext cx="8942294" cy="1167740"/>
          </a:xfrm>
          <a:prstGeom prst="rect">
            <a:avLst/>
          </a:prstGeom>
        </p:spPr>
        <p:txBody>
          <a:bodyPr wrap="square">
            <a:prstTxWarp prst="textPlain">
              <a:avLst/>
            </a:prstTxWarp>
            <a:spAutoFit/>
          </a:bodyPr>
          <a:lstStyle/>
          <a:p>
            <a:pPr marL="504292" indent="-504292" algn="ctr">
              <a:buFont typeface="Wingdings" panose="05000000000000000000" pitchFamily="2" charset="2"/>
              <a:buChar char="Ø"/>
            </a:pP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কম্পিউটারের</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সমস্ত</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উপকরণ</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ও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কাজকর্মকে</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পরিচালনা</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করতে</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কোন</a:t>
            </a:r>
            <a:r>
              <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ব্যবহার</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করা</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353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হয়</a:t>
            </a:r>
            <a:r>
              <a:rPr lang="en-US" sz="353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a:t>
            </a:r>
            <a:endParaRPr lang="en-US" sz="353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4169757" y="3970780"/>
            <a:ext cx="3142207" cy="707886"/>
          </a:xfrm>
          <a:prstGeom prst="rect">
            <a:avLst/>
          </a:prstGeom>
          <a:solidFill>
            <a:srgbClr val="FFFF00"/>
          </a:solidFill>
        </p:spPr>
        <p:txBody>
          <a:bodyPr wrap="none">
            <a:spAutoFit/>
          </a:bodyPr>
          <a:lstStyle/>
          <a:p>
            <a:pPr algn="ctr"/>
            <a:r>
              <a:rPr lang="en-US" sz="40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অপারেটিং</a:t>
            </a:r>
            <a:r>
              <a:rPr lang="en-US" sz="40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সিস্টেম</a:t>
            </a:r>
            <a:r>
              <a:rPr lang="en-US" sz="4000" dirty="0">
                <a:ln w="0"/>
                <a:effectLst>
                  <a:outerShdw blurRad="38100" dist="19050" dir="2700000" algn="tl" rotWithShape="0">
                    <a:schemeClr val="dk1">
                      <a:alpha val="40000"/>
                    </a:schemeClr>
                  </a:outerShdw>
                </a:effectLst>
                <a:latin typeface="NikoshBAN" panose="02000000000000000000" pitchFamily="2" charset="0"/>
                <a:ea typeface="Times New Roman" panose="02020603050405020304" pitchFamily="18"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706" y="1319177"/>
            <a:ext cx="4168588" cy="2420471"/>
          </a:xfrm>
          <a:prstGeom prst="rect">
            <a:avLst/>
          </a:prstGeom>
          <a:ln>
            <a:noFill/>
          </a:ln>
          <a:effectLst>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9530" y="1319177"/>
            <a:ext cx="4195482" cy="2420471"/>
          </a:xfrm>
          <a:prstGeom prst="rect">
            <a:avLst/>
          </a:prstGeom>
          <a:ln>
            <a:noFill/>
          </a:ln>
          <a:effectLst>
            <a:softEdge rad="112500"/>
          </a:effectLst>
        </p:spPr>
      </p:pic>
    </p:spTree>
    <p:extLst>
      <p:ext uri="{BB962C8B-B14F-4D97-AF65-F5344CB8AC3E}">
        <p14:creationId xmlns:p14="http://schemas.microsoft.com/office/powerpoint/2010/main" val="40909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5"/>
                                        </p:tgtEl>
                                        <p:attrNameLst>
                                          <p:attrName>style.visibility</p:attrName>
                                        </p:attrNameLst>
                                      </p:cBhvr>
                                      <p:to>
                                        <p:strVal val="visible"/>
                                      </p:to>
                                    </p:set>
                                    <p:anim by="(-#ppt_w*2)" calcmode="lin" valueType="num">
                                      <p:cBhvr rctx="PPT">
                                        <p:cTn id="24" dur="250" autoRev="1" fill="hold">
                                          <p:stCondLst>
                                            <p:cond delay="0"/>
                                          </p:stCondLst>
                                        </p:cTn>
                                        <p:tgtEl>
                                          <p:spTgt spid="5"/>
                                        </p:tgtEl>
                                        <p:attrNameLst>
                                          <p:attrName>ppt_w</p:attrName>
                                        </p:attrNameLst>
                                      </p:cBhvr>
                                    </p:anim>
                                    <p:anim by="(#ppt_w*0.50)" calcmode="lin" valueType="num">
                                      <p:cBhvr>
                                        <p:cTn id="25" dur="250" decel="50000" autoRev="1" fill="hold">
                                          <p:stCondLst>
                                            <p:cond delay="0"/>
                                          </p:stCondLst>
                                        </p:cTn>
                                        <p:tgtEl>
                                          <p:spTgt spid="5"/>
                                        </p:tgtEl>
                                        <p:attrNameLst>
                                          <p:attrName>ppt_x</p:attrName>
                                        </p:attrNameLst>
                                      </p:cBhvr>
                                    </p:anim>
                                    <p:anim from="(-#ppt_h/2)" to="(#ppt_y)" calcmode="lin" valueType="num">
                                      <p:cBhvr>
                                        <p:cTn id="26" dur="500" fill="hold">
                                          <p:stCondLst>
                                            <p:cond delay="0"/>
                                          </p:stCondLst>
                                        </p:cTn>
                                        <p:tgtEl>
                                          <p:spTgt spid="5"/>
                                        </p:tgtEl>
                                        <p:attrNameLst>
                                          <p:attrName>ppt_y</p:attrName>
                                        </p:attrNameLst>
                                      </p:cBhvr>
                                    </p:anim>
                                    <p:animRot by="21600000">
                                      <p:cBhvr>
                                        <p:cTn id="27"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17477" y="502087"/>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1" name="Frame 10"/>
          <p:cNvSpPr/>
          <p:nvPr/>
        </p:nvSpPr>
        <p:spPr>
          <a:xfrm>
            <a:off x="0" y="0"/>
            <a:ext cx="12192000" cy="6858000"/>
          </a:xfrm>
          <a:prstGeom prst="frame">
            <a:avLst>
              <a:gd name="adj1" fmla="val 2578"/>
            </a:avLst>
          </a:prstGeom>
          <a:solidFill>
            <a:srgbClr val="7030A0"/>
          </a:solidFill>
          <a:ln w="57150">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9" name="TextBox 8"/>
          <p:cNvSpPr txBox="1"/>
          <p:nvPr/>
        </p:nvSpPr>
        <p:spPr>
          <a:xfrm>
            <a:off x="862836" y="5266962"/>
            <a:ext cx="10466327"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err="1" smtClean="0">
                <a:latin typeface="NikoshBAN" pitchFamily="2" charset="0"/>
                <a:cs typeface="NikoshBAN" pitchFamily="2" charset="0"/>
              </a:rPr>
              <a:t>যে</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সফটওয়্যার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কিছু</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নিয়ন্ত্রন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তাকে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বলে</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0" name="TextBox 9"/>
          <p:cNvSpPr txBox="1"/>
          <p:nvPr/>
        </p:nvSpPr>
        <p:spPr>
          <a:xfrm>
            <a:off x="3501274" y="4061831"/>
            <a:ext cx="4913525" cy="707886"/>
          </a:xfrm>
          <a:prstGeom prst="rect">
            <a:avLst/>
          </a:prstGeom>
          <a:solidFill>
            <a:srgbClr val="FFFF00"/>
          </a:solidFill>
          <a:ln w="76200">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000" dirty="0" err="1" smtClean="0">
                <a:latin typeface="NikoshBAN" pitchFamily="2" charset="0"/>
                <a:cs typeface="NikoshBAN" pitchFamily="2" charset="0"/>
              </a:rPr>
              <a:t>অপারেটিং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সিস্টেম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সফটওয়্যার</a:t>
            </a:r>
            <a:endParaRPr lang="en-US" sz="40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721" y="1272302"/>
            <a:ext cx="4322175" cy="2482875"/>
          </a:xfrm>
          <a:prstGeom prst="rect">
            <a:avLst/>
          </a:prstGeom>
          <a:ln>
            <a:noFill/>
          </a:ln>
          <a:effectLst>
            <a:softEdge rad="11250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1599" y="1235995"/>
            <a:ext cx="4273149" cy="2482875"/>
          </a:xfrm>
          <a:prstGeom prst="rect">
            <a:avLst/>
          </a:prstGeom>
          <a:ln>
            <a:noFill/>
          </a:ln>
          <a:effectLst>
            <a:softEdge rad="112500"/>
          </a:effectLst>
        </p:spPr>
      </p:pic>
    </p:spTree>
    <p:extLst>
      <p:ext uri="{BB962C8B-B14F-4D97-AF65-F5344CB8AC3E}">
        <p14:creationId xmlns:p14="http://schemas.microsoft.com/office/powerpoint/2010/main" val="176154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by="(-#ppt_w*2)" calcmode="lin" valueType="num">
                                      <p:cBhvr rctx="PPT">
                                        <p:cTn id="24" dur="250" autoRev="1" fill="hold">
                                          <p:stCondLst>
                                            <p:cond delay="0"/>
                                          </p:stCondLst>
                                        </p:cTn>
                                        <p:tgtEl>
                                          <p:spTgt spid="10"/>
                                        </p:tgtEl>
                                        <p:attrNameLst>
                                          <p:attrName>ppt_w</p:attrName>
                                        </p:attrNameLst>
                                      </p:cBhvr>
                                    </p:anim>
                                    <p:anim by="(#ppt_w*0.50)" calcmode="lin" valueType="num">
                                      <p:cBhvr>
                                        <p:cTn id="25" dur="250" decel="50000" autoRev="1" fill="hold">
                                          <p:stCondLst>
                                            <p:cond delay="0"/>
                                          </p:stCondLst>
                                        </p:cTn>
                                        <p:tgtEl>
                                          <p:spTgt spid="10"/>
                                        </p:tgtEl>
                                        <p:attrNameLst>
                                          <p:attrName>ppt_x</p:attrName>
                                        </p:attrNameLst>
                                      </p:cBhvr>
                                    </p:anim>
                                    <p:anim from="(-#ppt_h/2)" to="(#ppt_y)" calcmode="lin" valueType="num">
                                      <p:cBhvr>
                                        <p:cTn id="26" dur="500" fill="hold">
                                          <p:stCondLst>
                                            <p:cond delay="0"/>
                                          </p:stCondLst>
                                        </p:cTn>
                                        <p:tgtEl>
                                          <p:spTgt spid="10"/>
                                        </p:tgtEl>
                                        <p:attrNameLst>
                                          <p:attrName>ppt_y</p:attrName>
                                        </p:attrNameLst>
                                      </p:cBhvr>
                                    </p:anim>
                                    <p:animRot by="21600000">
                                      <p:cBhvr>
                                        <p:cTn id="27" dur="5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36418" y="605118"/>
            <a:ext cx="6930239" cy="463561"/>
          </a:xfrm>
          <a:prstGeom prst="rect">
            <a:avLst/>
          </a:prstGeom>
          <a:noFill/>
        </p:spPr>
        <p:txBody>
          <a:bodyPr wrap="square" rtlCol="0">
            <a:prstTxWarp prst="textPlain">
              <a:avLst/>
            </a:prstTxWarp>
            <a:spAutoFit/>
          </a:bodyPr>
          <a:lstStyle/>
          <a:p>
            <a:pPr algn="ctr"/>
            <a:r>
              <a:rPr lang="en-US" sz="2824" dirty="0" err="1">
                <a:ln w="0"/>
                <a:effectLst>
                  <a:outerShdw blurRad="38100" dist="19050" dir="2700000" algn="tl" rotWithShape="0">
                    <a:schemeClr val="dk1">
                      <a:alpha val="40000"/>
                    </a:schemeClr>
                  </a:outerShdw>
                </a:effectLst>
                <a:latin typeface="NikoshBAN"/>
                <a:cs typeface="NikoshBAN" pitchFamily="2" charset="0"/>
              </a:rPr>
              <a:t>নিচের</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চিত্রটিতে আমরা কী দেখতে পাচ্ছি</a:t>
            </a:r>
            <a:r>
              <a:rPr lang="en-US" sz="2824" dirty="0">
                <a:ln w="0"/>
                <a:effectLst>
                  <a:outerShdw blurRad="38100" dist="19050" dir="2700000" algn="tl" rotWithShape="0">
                    <a:schemeClr val="dk1">
                      <a:alpha val="40000"/>
                    </a:schemeClr>
                  </a:outerShdw>
                </a:effectLst>
                <a:latin typeface="NikoshBAN"/>
                <a:cs typeface="NikoshBAN" pitchFamily="2" charset="0"/>
              </a:rPr>
              <a:t> </a:t>
            </a:r>
            <a:r>
              <a:rPr lang="bn-BD" sz="2824" dirty="0">
                <a:ln w="0"/>
                <a:effectLst>
                  <a:outerShdw blurRad="38100" dist="19050" dir="2700000" algn="tl" rotWithShape="0">
                    <a:schemeClr val="dk1">
                      <a:alpha val="40000"/>
                    </a:schemeClr>
                  </a:outerShdw>
                </a:effectLst>
                <a:latin typeface="NikoshBAN"/>
                <a:cs typeface="NikoshBAN" pitchFamily="2" charset="0"/>
              </a:rPr>
              <a:t>?</a:t>
            </a:r>
            <a:endParaRPr lang="en-US" sz="2824" dirty="0">
              <a:ln w="0"/>
              <a:effectLst>
                <a:outerShdw blurRad="38100" dist="19050" dir="2700000" algn="tl" rotWithShape="0">
                  <a:schemeClr val="dk1">
                    <a:alpha val="40000"/>
                  </a:schemeClr>
                </a:outerShdw>
              </a:effectLst>
              <a:latin typeface="NikoshBAN"/>
              <a:cs typeface="NikoshBAN" pitchFamily="2" charset="0"/>
            </a:endParaRPr>
          </a:p>
        </p:txBody>
      </p:sp>
      <p:sp>
        <p:nvSpPr>
          <p:cNvPr id="11" name="Frame 10"/>
          <p:cNvSpPr/>
          <p:nvPr/>
        </p:nvSpPr>
        <p:spPr>
          <a:xfrm>
            <a:off x="0" y="0"/>
            <a:ext cx="12192000" cy="6858000"/>
          </a:xfrm>
          <a:prstGeom prst="frame">
            <a:avLst>
              <a:gd name="adj1" fmla="val 2578"/>
            </a:avLst>
          </a:prstGeom>
          <a:solidFill>
            <a:srgbClr val="7030A0"/>
          </a:solidFill>
          <a:ln w="57150">
            <a:no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4" name="TextBox 13"/>
          <p:cNvSpPr txBox="1"/>
          <p:nvPr/>
        </p:nvSpPr>
        <p:spPr>
          <a:xfrm>
            <a:off x="6688784" y="3332615"/>
            <a:ext cx="3905236" cy="523220"/>
          </a:xfrm>
          <a:prstGeom prst="rect">
            <a:avLst/>
          </a:prstGeom>
          <a:noFill/>
        </p:spPr>
        <p:txBody>
          <a:bodyPr wrap="none" rtlCol="0">
            <a:spAutoFit/>
          </a:bodyPr>
          <a:lstStyle/>
          <a:p>
            <a:r>
              <a:rPr lang="en-US" sz="2800" dirty="0" err="1" smtClean="0">
                <a:latin typeface="NikoshBAN" pitchFamily="2" charset="0"/>
                <a:cs typeface="NikoshBAN" pitchFamily="2" charset="0"/>
              </a:rPr>
              <a:t>অপারেটিং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সিস্টেম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যা</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নিয়ন্ত্রন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endParaRPr lang="en-US" sz="2800" dirty="0">
              <a:latin typeface="NikoshBAN" pitchFamily="2" charset="0"/>
              <a:cs typeface="NikoshBAN" pitchFamily="2" charset="0"/>
            </a:endParaRPr>
          </a:p>
        </p:txBody>
      </p:sp>
      <p:sp>
        <p:nvSpPr>
          <p:cNvPr id="15" name="TextBox 14"/>
          <p:cNvSpPr txBox="1"/>
          <p:nvPr/>
        </p:nvSpPr>
        <p:spPr>
          <a:xfrm>
            <a:off x="1665504" y="3362980"/>
            <a:ext cx="2170787" cy="523220"/>
          </a:xfrm>
          <a:prstGeom prst="rect">
            <a:avLst/>
          </a:prstGeom>
          <a:noFill/>
        </p:spPr>
        <p:txBody>
          <a:bodyPr wrap="none" rtlCol="0">
            <a:spAutoFit/>
          </a:bodyPr>
          <a:lstStyle/>
          <a:p>
            <a:r>
              <a:rPr lang="en-US" sz="2800" dirty="0" err="1" smtClean="0">
                <a:latin typeface="NikoshBAN" pitchFamily="2" charset="0"/>
                <a:cs typeface="NikoshBAN" pitchFamily="2" charset="0"/>
              </a:rPr>
              <a:t>অপারেটিং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সিস্টেম</a:t>
            </a:r>
            <a:endParaRPr lang="en-US" sz="2800" dirty="0">
              <a:latin typeface="NikoshBAN" pitchFamily="2" charset="0"/>
              <a:cs typeface="NikoshBAN" pitchFamily="2" charset="0"/>
            </a:endParaRPr>
          </a:p>
        </p:txBody>
      </p:sp>
      <p:sp>
        <p:nvSpPr>
          <p:cNvPr id="16" name="TextBox 15"/>
          <p:cNvSpPr txBox="1"/>
          <p:nvPr/>
        </p:nvSpPr>
        <p:spPr>
          <a:xfrm>
            <a:off x="1269031" y="5156418"/>
            <a:ext cx="9324989" cy="646331"/>
          </a:xfrm>
          <a:prstGeom prst="rect">
            <a:avLst/>
          </a:prstGeom>
          <a:noFill/>
        </p:spPr>
        <p:txBody>
          <a:bodyPr wrap="none" rtlCol="0">
            <a:spAutoFit/>
          </a:bodyPr>
          <a:lstStyle/>
          <a:p>
            <a:pPr marL="457200" indent="-457200">
              <a:buFont typeface="Wingdings" panose="05000000000000000000" pitchFamily="2" charset="2"/>
              <a:buChar char="Ø"/>
            </a:pPr>
            <a:r>
              <a:rPr lang="en-US" sz="3600" dirty="0" err="1" smtClean="0">
                <a:latin typeface="NikoshBAN" pitchFamily="2" charset="0"/>
                <a:cs typeface="NikoshBAN" pitchFamily="2" charset="0"/>
              </a:rPr>
              <a:t>কম্পিউটারের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হার্ডওয়্যারকে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কর্মক্ষম</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করতে</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কিসের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প্রয়োজন</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7" name="TextBox 16"/>
          <p:cNvSpPr txBox="1"/>
          <p:nvPr/>
        </p:nvSpPr>
        <p:spPr>
          <a:xfrm>
            <a:off x="3618776" y="4139271"/>
            <a:ext cx="4913525" cy="707886"/>
          </a:xfrm>
          <a:prstGeom prst="rect">
            <a:avLst/>
          </a:prstGeom>
          <a:solidFill>
            <a:srgbClr val="FFFF00"/>
          </a:solidFill>
          <a:ln w="76200">
            <a:noFill/>
          </a:ln>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sz="4000" dirty="0" err="1" smtClean="0">
                <a:latin typeface="NikoshBAN" pitchFamily="2" charset="0"/>
                <a:cs typeface="NikoshBAN" pitchFamily="2" charset="0"/>
              </a:rPr>
              <a:t>অপারেটিং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সিস্টেম</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সফটওয়্যার</a:t>
            </a:r>
            <a:endParaRPr lang="en-US" sz="40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544" y="1263283"/>
            <a:ext cx="3789607" cy="2087913"/>
          </a:xfrm>
          <a:prstGeom prst="rect">
            <a:avLst/>
          </a:prstGeom>
          <a:ln>
            <a:noFill/>
          </a:ln>
          <a:effectLst>
            <a:softEdge rad="112500"/>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8784" y="1117788"/>
            <a:ext cx="3756751" cy="2165717"/>
          </a:xfrm>
          <a:prstGeom prst="rect">
            <a:avLst/>
          </a:prstGeom>
          <a:ln>
            <a:noFill/>
          </a:ln>
          <a:effectLst>
            <a:softEdge rad="112500"/>
          </a:effectLst>
        </p:spPr>
      </p:pic>
    </p:spTree>
    <p:extLst>
      <p:ext uri="{BB962C8B-B14F-4D97-AF65-F5344CB8AC3E}">
        <p14:creationId xmlns:p14="http://schemas.microsoft.com/office/powerpoint/2010/main" val="355180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17"/>
                                        </p:tgtEl>
                                        <p:attrNameLst>
                                          <p:attrName>style.visibility</p:attrName>
                                        </p:attrNameLst>
                                      </p:cBhvr>
                                      <p:to>
                                        <p:strVal val="visible"/>
                                      </p:to>
                                    </p:set>
                                    <p:anim by="(-#ppt_w*2)" calcmode="lin" valueType="num">
                                      <p:cBhvr rctx="PPT">
                                        <p:cTn id="34" dur="250" autoRev="1" fill="hold">
                                          <p:stCondLst>
                                            <p:cond delay="0"/>
                                          </p:stCondLst>
                                        </p:cTn>
                                        <p:tgtEl>
                                          <p:spTgt spid="17"/>
                                        </p:tgtEl>
                                        <p:attrNameLst>
                                          <p:attrName>ppt_w</p:attrName>
                                        </p:attrNameLst>
                                      </p:cBhvr>
                                    </p:anim>
                                    <p:anim by="(#ppt_w*0.50)" calcmode="lin" valueType="num">
                                      <p:cBhvr>
                                        <p:cTn id="35" dur="250" decel="50000" autoRev="1" fill="hold">
                                          <p:stCondLst>
                                            <p:cond delay="0"/>
                                          </p:stCondLst>
                                        </p:cTn>
                                        <p:tgtEl>
                                          <p:spTgt spid="17"/>
                                        </p:tgtEl>
                                        <p:attrNameLst>
                                          <p:attrName>ppt_x</p:attrName>
                                        </p:attrNameLst>
                                      </p:cBhvr>
                                    </p:anim>
                                    <p:anim from="(-#ppt_h/2)" to="(#ppt_y)" calcmode="lin" valueType="num">
                                      <p:cBhvr>
                                        <p:cTn id="36" dur="500" fill="hold">
                                          <p:stCondLst>
                                            <p:cond delay="0"/>
                                          </p:stCondLst>
                                        </p:cTn>
                                        <p:tgtEl>
                                          <p:spTgt spid="17"/>
                                        </p:tgtEl>
                                        <p:attrNameLst>
                                          <p:attrName>ppt_y</p:attrName>
                                        </p:attrNameLst>
                                      </p:cBhvr>
                                    </p:anim>
                                    <p:animRot by="21600000">
                                      <p:cBhvr>
                                        <p:cTn id="37" dur="500" fill="hold">
                                          <p:stCondLst>
                                            <p:cond delay="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4" name="Title 1"/>
          <p:cNvSpPr txBox="1">
            <a:spLocks/>
          </p:cNvSpPr>
          <p:nvPr/>
        </p:nvSpPr>
        <p:spPr>
          <a:xfrm>
            <a:off x="4270693" y="4800262"/>
            <a:ext cx="3417995" cy="61031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bn-BD" sz="32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  </a:t>
            </a:r>
            <a:r>
              <a:rPr lang="bn-BD" sz="4000" b="1" dirty="0" smtClean="0">
                <a:effectLst>
                  <a:glow rad="228600">
                    <a:schemeClr val="accent6">
                      <a:satMod val="175000"/>
                      <a:alpha val="40000"/>
                    </a:schemeClr>
                  </a:glow>
                </a:effectLst>
                <a:latin typeface="NikoshBAN" panose="02000000000000000000" pitchFamily="2" charset="0"/>
                <a:cs typeface="NikoshBAN" panose="02000000000000000000" pitchFamily="2" charset="0"/>
              </a:rPr>
              <a:t>আজকের পাঠের বিষয় </a:t>
            </a:r>
            <a:endParaRPr lang="en-US" sz="4000" b="1"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5" name="Text Placeholder 2"/>
          <p:cNvSpPr txBox="1">
            <a:spLocks/>
          </p:cNvSpPr>
          <p:nvPr/>
        </p:nvSpPr>
        <p:spPr>
          <a:xfrm>
            <a:off x="2822622" y="5390948"/>
            <a:ext cx="6314138" cy="100144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prstTxWarp prst="textPlain">
              <a:avLst/>
            </a:prstTxWarp>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r>
              <a:rPr lang="en-US" sz="5400" b="1" spc="50" dirty="0" err="1">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অপারেটিংসিস্টেম</a:t>
            </a:r>
            <a:r>
              <a:rPr lang="en-US" sz="5400" b="1" spc="50" dirty="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 </a:t>
            </a:r>
            <a:r>
              <a:rPr lang="en-US" sz="5400" b="1" spc="50" dirty="0" err="1">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rPr>
              <a:t>সফটওয়্যার</a:t>
            </a:r>
            <a:endParaRPr lang="en-US" sz="5400" b="1" spc="50" dirty="0">
              <a:ln w="9525" cmpd="sng">
                <a:solidFill>
                  <a:srgbClr val="FFFF00"/>
                </a:solidFill>
                <a:prstDash val="solid"/>
              </a:ln>
              <a:solidFill>
                <a:srgbClr val="FFFF00"/>
              </a:solidFill>
              <a:effectLst>
                <a:glow rad="228600">
                  <a:schemeClr val="accent5">
                    <a:satMod val="175000"/>
                    <a:alpha val="40000"/>
                  </a:schemeClr>
                </a:glow>
              </a:effectLst>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65076"/>
            <a:ext cx="5791200" cy="4348726"/>
          </a:xfrm>
          <a:prstGeom prst="rect">
            <a:avLst/>
          </a:prstGeom>
          <a:ln>
            <a:noFill/>
          </a:ln>
          <a:effectLst>
            <a:glow rad="228600">
              <a:schemeClr val="accent4">
                <a:satMod val="175000"/>
                <a:alpha val="40000"/>
              </a:schemeClr>
            </a:glow>
            <a:softEdge rad="112500"/>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27" y="365076"/>
            <a:ext cx="5607935" cy="4348726"/>
          </a:xfrm>
          <a:prstGeom prst="rect">
            <a:avLst/>
          </a:prstGeom>
          <a:ln>
            <a:noFill/>
          </a:ln>
          <a:effectLst>
            <a:glow rad="228600">
              <a:schemeClr val="accent4">
                <a:satMod val="175000"/>
                <a:alpha val="40000"/>
              </a:schemeClr>
            </a:glow>
            <a:softEdge rad="112500"/>
          </a:effectLst>
        </p:spPr>
      </p:pic>
    </p:spTree>
    <p:extLst>
      <p:ext uri="{BB962C8B-B14F-4D97-AF65-F5344CB8AC3E}">
        <p14:creationId xmlns:p14="http://schemas.microsoft.com/office/powerpoint/2010/main" val="220521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par>
                                <p:cTn id="8" presetID="8"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amond(in)">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 descr="Wallpaper04935"/>
          <p:cNvSpPr>
            <a:spLocks noChangeArrowheads="1"/>
          </p:cNvSpPr>
          <p:nvPr/>
        </p:nvSpPr>
        <p:spPr bwMode="auto">
          <a:xfrm>
            <a:off x="4800848" y="871941"/>
            <a:ext cx="2806273" cy="729982"/>
          </a:xfrm>
          <a:prstGeom prst="roundRect">
            <a:avLst>
              <a:gd name="adj" fmla="val 16667"/>
            </a:avLst>
          </a:prstGeom>
          <a:noFill/>
          <a:ln w="28575" algn="ctr">
            <a:noFill/>
            <a:round/>
            <a:headEnd/>
            <a:tailEnd/>
          </a:ln>
          <a:effectLst>
            <a:outerShdw dist="20000" dir="5400000" rotWithShape="0">
              <a:srgbClr val="000000">
                <a:alpha val="37999"/>
              </a:srgbClr>
            </a:outerShdw>
          </a:effectLst>
        </p:spPr>
        <p:txBody>
          <a:bodyPr lIns="103733" tIns="51866" rIns="103733" bIns="51866" numCol="1">
            <a:prstTxWarp prst="textPlain">
              <a:avLst/>
            </a:prstTxWarp>
            <a:spAutoFit/>
          </a:bodyPr>
          <a:lstStyle/>
          <a:p>
            <a:pPr algn="ctr">
              <a:defRPr/>
            </a:pPr>
            <a:r>
              <a:rPr lang="en-US" sz="4500" dirty="0" err="1">
                <a:ln w="0"/>
                <a:effectLst>
                  <a:outerShdw blurRad="38100" dist="19050" dir="2700000" algn="tl" rotWithShape="0">
                    <a:schemeClr val="dk1">
                      <a:alpha val="40000"/>
                    </a:schemeClr>
                  </a:outerShdw>
                </a:effectLst>
                <a:latin typeface="NikoshBAN" pitchFamily="2" charset="0"/>
                <a:cs typeface="NikoshBAN" pitchFamily="2" charset="0"/>
              </a:rPr>
              <a:t>শিখনফল</a:t>
            </a:r>
            <a:endParaRPr lang="en-US" sz="45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16" name="Frame 15"/>
          <p:cNvSpPr/>
          <p:nvPr/>
        </p:nvSpPr>
        <p:spPr>
          <a:xfrm>
            <a:off x="0" y="0"/>
            <a:ext cx="12192000" cy="6858000"/>
          </a:xfrm>
          <a:prstGeom prst="frame">
            <a:avLst>
              <a:gd name="adj1" fmla="val 2578"/>
            </a:avLst>
          </a:prstGeom>
          <a:solidFill>
            <a:srgbClr val="7030A0"/>
          </a:solidFill>
          <a:ln w="12700">
            <a:solidFill>
              <a:schemeClr val="tx1"/>
            </a:solidFill>
          </a:ln>
          <a:effectLst>
            <a:glow rad="228600">
              <a:schemeClr val="accent2">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2" name="Rectangle 1"/>
          <p:cNvSpPr/>
          <p:nvPr/>
        </p:nvSpPr>
        <p:spPr>
          <a:xfrm>
            <a:off x="1303662" y="2952689"/>
            <a:ext cx="9584675" cy="2554545"/>
          </a:xfrm>
          <a:prstGeom prst="rect">
            <a:avLst/>
          </a:prstGeom>
        </p:spPr>
        <p:txBody>
          <a:bodyPr wrap="none">
            <a:spAutoFit/>
          </a:bodyPr>
          <a:lstStyle/>
          <a:p>
            <a:pPr marL="742950" indent="-742950">
              <a:buFont typeface="+mj-lt"/>
              <a:buAutoNum type="arabicPeriod"/>
            </a:pP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সিস্টেম</a:t>
            </a:r>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ক</a:t>
            </a:r>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তা</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বলতে</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পারবে</a:t>
            </a:r>
            <a:endParaRPr lang="bn-IN" sz="4000" dirty="0">
              <a:ln w="0"/>
              <a:effectLst>
                <a:outerShdw blurRad="38100" dist="19050" dir="2700000" algn="tl" rotWithShape="0">
                  <a:schemeClr val="dk1">
                    <a:alpha val="40000"/>
                  </a:schemeClr>
                </a:outerShdw>
              </a:effectLst>
              <a:latin typeface="NikoshBAN" pitchFamily="2" charset="0"/>
              <a:cs typeface="NikoshBAN" pitchFamily="2" charset="0"/>
            </a:endParaRPr>
          </a:p>
          <a:p>
            <a:pPr marL="742950" indent="-742950">
              <a:buFont typeface="+mj-lt"/>
              <a:buAutoNum type="arabicPeriod"/>
            </a:pP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উদ্দেশ্য</a:t>
            </a:r>
            <a:r>
              <a:rPr lang="bn-IN" sz="4000" dirty="0">
                <a:ln w="0"/>
                <a:effectLst>
                  <a:outerShdw blurRad="38100" dist="19050" dir="2700000" algn="tl" rotWithShape="0">
                    <a:schemeClr val="dk1">
                      <a:alpha val="40000"/>
                    </a:schemeClr>
                  </a:outerShdw>
                </a:effectLst>
                <a:latin typeface="NikoshBAN" pitchFamily="2" charset="0"/>
                <a:cs typeface="NikoshBAN" pitchFamily="2" charset="0"/>
              </a:rPr>
              <a:t> বর্ণনা</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করতে </a:t>
            </a:r>
            <a:r>
              <a:rPr lang="bn-BD" sz="4000" dirty="0" smtClean="0">
                <a:ln w="0"/>
                <a:effectLst>
                  <a:outerShdw blurRad="38100" dist="19050" dir="2700000" algn="tl" rotWithShape="0">
                    <a:schemeClr val="dk1">
                      <a:alpha val="40000"/>
                    </a:schemeClr>
                  </a:outerShdw>
                </a:effectLst>
                <a:latin typeface="NikoshBAN" pitchFamily="2" charset="0"/>
                <a:cs typeface="NikoshBAN" pitchFamily="2" charset="0"/>
              </a:rPr>
              <a:t>পারবে</a:t>
            </a:r>
            <a:endPar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endParaRPr>
          </a:p>
          <a:p>
            <a:pPr marL="742950" indent="-742950">
              <a:buFont typeface="+mj-lt"/>
              <a:buAutoNum type="arabicPeriod"/>
            </a:pP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as-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প্রধান বৈশিষ্ট্য</a:t>
            </a:r>
            <a:r>
              <a:rPr lang="bn-IN" sz="4000" dirty="0">
                <a:ln w="0"/>
                <a:effectLst>
                  <a:outerShdw blurRad="38100" dist="19050" dir="2700000" algn="tl" rotWithShape="0">
                    <a:schemeClr val="dk1">
                      <a:alpha val="40000"/>
                    </a:schemeClr>
                  </a:outerShdw>
                </a:effectLst>
                <a:latin typeface="NikoshBAN" pitchFamily="2" charset="0"/>
                <a:cs typeface="NikoshBAN" pitchFamily="2" charset="0"/>
              </a:rPr>
              <a:t> বর্ণনা</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bn-BD" sz="4000" dirty="0">
                <a:ln w="0"/>
                <a:effectLst>
                  <a:outerShdw blurRad="38100" dist="19050" dir="2700000" algn="tl" rotWithShape="0">
                    <a:schemeClr val="dk1">
                      <a:alpha val="40000"/>
                    </a:schemeClr>
                  </a:outerShdw>
                </a:effectLst>
                <a:latin typeface="NikoshBAN" pitchFamily="2" charset="0"/>
                <a:cs typeface="NikoshBAN" pitchFamily="2" charset="0"/>
              </a:rPr>
              <a:t>করতে পারবে</a:t>
            </a:r>
            <a:r>
              <a:rPr lang="as-IN"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marL="742950" indent="-742950">
              <a:buFont typeface="+mj-lt"/>
              <a:buAutoNum type="arabicPeriod"/>
            </a:pPr>
            <a:r>
              <a:rPr lang="en-US" sz="4000" dirty="0" err="1" smtClean="0">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40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সিস্টেমের</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কার্যাবলি</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ব্যাখ্যা</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করতে</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পারবে</a:t>
            </a:r>
            <a:r>
              <a:rPr lang="bn-IN" sz="4000" dirty="0">
                <a:ln w="0"/>
                <a:effectLst>
                  <a:outerShdw blurRad="38100" dist="19050" dir="2700000" algn="tl" rotWithShape="0">
                    <a:schemeClr val="dk1">
                      <a:alpha val="40000"/>
                    </a:schemeClr>
                  </a:outerShdw>
                </a:effectLst>
                <a:latin typeface="NikoshBAN" pitchFamily="2" charset="0"/>
                <a:cs typeface="NikoshBAN" pitchFamily="2" charset="0"/>
              </a:rPr>
              <a:t>।</a:t>
            </a:r>
            <a:endParaRPr lang="bn-BD" sz="4000" dirty="0">
              <a:ln w="0"/>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3" name="Rectangle 2"/>
          <p:cNvSpPr/>
          <p:nvPr/>
        </p:nvSpPr>
        <p:spPr>
          <a:xfrm>
            <a:off x="989028" y="2020841"/>
            <a:ext cx="4437433" cy="707886"/>
          </a:xfrm>
          <a:prstGeom prst="rect">
            <a:avLst/>
          </a:prstGeom>
        </p:spPr>
        <p:txBody>
          <a:bodyPr wrap="none">
            <a:spAutoFit/>
          </a:bodyPr>
          <a:lstStyle/>
          <a:p>
            <a:r>
              <a:rPr lang="bn-IN" sz="4000" dirty="0">
                <a:latin typeface="NikoshBAN" panose="02000000000000000000" pitchFamily="2" charset="0"/>
                <a:cs typeface="NikoshBAN" panose="02000000000000000000" pitchFamily="2" charset="0"/>
              </a:rPr>
              <a:t>এই পাঠ শেষে শিক্ষার্থীরা---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9816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77273" y="354412"/>
            <a:ext cx="4270721" cy="707886"/>
          </a:xfrm>
          <a:prstGeom prst="rect">
            <a:avLst/>
          </a:prstGeom>
        </p:spPr>
        <p:txBody>
          <a:bodyPr wrap="none">
            <a:spAutoFit/>
          </a:bodyPr>
          <a:lstStyle/>
          <a:p>
            <a:pPr marL="571500" indent="-571500">
              <a:buFont typeface="Wingdings" panose="05000000000000000000" pitchFamily="2" charset="2"/>
              <a:buChar char="Ø"/>
            </a:pP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40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4000" dirty="0" err="1">
                <a:ln w="0"/>
                <a:effectLst>
                  <a:outerShdw blurRad="38100" dist="19050" dir="2700000" algn="tl" rotWithShape="0">
                    <a:schemeClr val="dk1">
                      <a:alpha val="40000"/>
                    </a:schemeClr>
                  </a:outerShdw>
                </a:effectLst>
                <a:latin typeface="NikoshBAN" pitchFamily="2" charset="0"/>
                <a:cs typeface="NikoshBAN" pitchFamily="2" charset="0"/>
              </a:rPr>
              <a:t>সিস্টেম</a:t>
            </a:r>
            <a:r>
              <a:rPr lang="en-US" sz="4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4000" dirty="0" err="1">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a:t>
            </a:r>
            <a:r>
              <a:rPr lang="en-US" sz="40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4000" dirty="0">
              <a:ln w="0"/>
              <a:effectLst>
                <a:outerShdw blurRad="38100" dist="19050" dir="2700000" algn="tl" rotWithShape="0">
                  <a:schemeClr val="dk1">
                    <a:alpha val="40000"/>
                  </a:schemeClr>
                </a:outerShdw>
              </a:effectLst>
            </a:endParaRPr>
          </a:p>
        </p:txBody>
      </p:sp>
      <p:sp>
        <p:nvSpPr>
          <p:cNvPr id="10" name="Frame 9"/>
          <p:cNvSpPr/>
          <p:nvPr/>
        </p:nvSpPr>
        <p:spPr>
          <a:xfrm>
            <a:off x="0" y="0"/>
            <a:ext cx="12192000" cy="6858000"/>
          </a:xfrm>
          <a:prstGeom prst="frame">
            <a:avLst>
              <a:gd name="adj1" fmla="val 2578"/>
            </a:avLst>
          </a:prstGeom>
          <a:solidFill>
            <a:srgbClr val="7030A0"/>
          </a:solidFill>
          <a:ln w="12700">
            <a:solidFill>
              <a:schemeClr val="tx1"/>
            </a:solidFill>
          </a:ln>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88">
              <a:solidFill>
                <a:schemeClr val="tx1"/>
              </a:solidFill>
            </a:endParaRPr>
          </a:p>
        </p:txBody>
      </p:sp>
      <p:sp>
        <p:nvSpPr>
          <p:cNvPr id="19" name="TextBox 18"/>
          <p:cNvSpPr txBox="1"/>
          <p:nvPr/>
        </p:nvSpPr>
        <p:spPr>
          <a:xfrm>
            <a:off x="661717" y="1062298"/>
            <a:ext cx="10656771" cy="2308324"/>
          </a:xfrm>
          <a:prstGeom prst="rect">
            <a:avLst/>
          </a:prstGeom>
          <a:noFill/>
        </p:spPr>
        <p:txBody>
          <a:bodyPr wrap="square" rtlCol="0">
            <a:spAutoFit/>
          </a:bodyPr>
          <a:lstStyle/>
          <a:p>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অপারেটিং</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সিস্টেম</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হচ্ছে</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এমন</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একটি</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সিস্টেম</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সফটওয়্যার</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যা</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কম্পিউটারের</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সকল</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কাজকে</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নিয়ন্ত্রন,তত্ত্বাবধায়ন</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ও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পর্যবেক্ষন</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en-US" sz="2400" dirty="0" err="1" smtClean="0">
                <a:ln w="0"/>
                <a:effectLst>
                  <a:outerShdw blurRad="38100" dist="19050" dir="2700000" algn="tl" rotWithShape="0">
                    <a:schemeClr val="dk1">
                      <a:alpha val="40000"/>
                    </a:schemeClr>
                  </a:outerShdw>
                </a:effectLst>
                <a:latin typeface="NikoshBAN" pitchFamily="2" charset="0"/>
                <a:cs typeface="NikoshBAN" pitchFamily="2" charset="0"/>
              </a:rPr>
              <a:t>করে</a:t>
            </a:r>
            <a:r>
              <a:rPr lang="en-US" sz="2400" dirty="0" smtClean="0">
                <a:ln w="0"/>
                <a:effectLst>
                  <a:outerShdw blurRad="38100" dist="19050" dir="2700000" algn="tl" rotWithShape="0">
                    <a:schemeClr val="dk1">
                      <a:alpha val="40000"/>
                    </a:schemeClr>
                  </a:outerShdw>
                </a:effectLst>
                <a:latin typeface="NikoshBAN" pitchFamily="2" charset="0"/>
                <a:cs typeface="NikoshBAN" pitchFamily="2" charset="0"/>
              </a:rPr>
              <a:t>।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অপারেটিং সিস্টেম বলতে কম্পিউটার প্রোগ্রামের এক্সিকিউশনকে নিয়ন্ত্রণ করে যে সফটওয়্যার তাকেই অপারেটিং সিস্টেম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বলে</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কম্পিউটারের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মেশিনারিজ ভাষাকে আরও সহজতর ভাবে প্রোগ্রামের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ইনপুটআউটপুট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এক্সিকিউশনকে নিয়ন্ত্রণ করে এবং যা সিডিউলিং, ডিবাগিং, ইনপুট/আউটপুট কন্ট্রোল, একাউন্টিং, কম্পাইলেশন, স্টোরেজ অ্যাসাইনমেন্ট, ডেটা ম্যানেজমেন্ট এবং আনুষঙ্গিক কাজ গুলো করে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থাকে</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তাই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অপারেটিং সিস্টেম</a:t>
            </a:r>
            <a:r>
              <a:rPr lang="en-US"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as-IN" sz="24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endParaRPr lang="en-US" sz="240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3" name="Rectangle 12"/>
          <p:cNvSpPr/>
          <p:nvPr/>
        </p:nvSpPr>
        <p:spPr>
          <a:xfrm>
            <a:off x="538181" y="3826971"/>
            <a:ext cx="11115637" cy="2308324"/>
          </a:xfrm>
          <a:prstGeom prst="rect">
            <a:avLst/>
          </a:prstGeom>
        </p:spPr>
        <p:txBody>
          <a:bodyPr wrap="square">
            <a:spAutoFit/>
          </a:bodyPr>
          <a:lstStyle/>
          <a:p>
            <a:r>
              <a:rPr lang="as-IN" sz="2400" b="1" dirty="0">
                <a:solidFill>
                  <a:srgbClr val="5F6368"/>
                </a:solidFill>
                <a:latin typeface="NikoshBAN" panose="02000000000000000000" pitchFamily="2" charset="0"/>
                <a:cs typeface="NikoshBAN" panose="02000000000000000000" pitchFamily="2" charset="0"/>
              </a:rPr>
              <a:t>অপারেটিং সিস্টেম</a:t>
            </a:r>
            <a:r>
              <a:rPr lang="as-IN" sz="2400" dirty="0">
                <a:solidFill>
                  <a:srgbClr val="4D5156"/>
                </a:solidFill>
                <a:latin typeface="NikoshBAN" panose="02000000000000000000" pitchFamily="2" charset="0"/>
                <a:cs typeface="NikoshBAN" panose="02000000000000000000" pitchFamily="2" charset="0"/>
              </a:rPr>
              <a:t> (ইংরেজি: </a:t>
            </a:r>
            <a:r>
              <a:rPr lang="en-US" sz="2400" b="1" dirty="0">
                <a:solidFill>
                  <a:srgbClr val="5F6368"/>
                </a:solidFill>
                <a:latin typeface="NikoshBAN" panose="02000000000000000000" pitchFamily="2" charset="0"/>
                <a:cs typeface="NikoshBAN" panose="02000000000000000000" pitchFamily="2" charset="0"/>
              </a:rPr>
              <a:t>Operating System</a:t>
            </a:r>
            <a:r>
              <a:rPr lang="en-US" sz="2400" dirty="0">
                <a:solidFill>
                  <a:srgbClr val="4D5156"/>
                </a:solidFill>
                <a:latin typeface="NikoshBAN" panose="02000000000000000000" pitchFamily="2" charset="0"/>
                <a:cs typeface="NikoshBAN" panose="02000000000000000000" pitchFamily="2" charset="0"/>
              </a:rPr>
              <a:t>, </a:t>
            </a:r>
            <a:r>
              <a:rPr lang="as-IN" sz="2400" dirty="0">
                <a:solidFill>
                  <a:srgbClr val="4D5156"/>
                </a:solidFill>
                <a:latin typeface="NikoshBAN" panose="02000000000000000000" pitchFamily="2" charset="0"/>
                <a:cs typeface="NikoshBAN" panose="02000000000000000000" pitchFamily="2" charset="0"/>
              </a:rPr>
              <a:t>সংক্ষেপে </a:t>
            </a:r>
            <a:r>
              <a:rPr lang="en-US" sz="2400" dirty="0">
                <a:solidFill>
                  <a:srgbClr val="4D5156"/>
                </a:solidFill>
                <a:latin typeface="NikoshBAN" panose="02000000000000000000" pitchFamily="2" charset="0"/>
                <a:cs typeface="NikoshBAN" panose="02000000000000000000" pitchFamily="2" charset="0"/>
              </a:rPr>
              <a:t>OS) </a:t>
            </a:r>
            <a:r>
              <a:rPr lang="as-IN" sz="2400" dirty="0">
                <a:solidFill>
                  <a:srgbClr val="4D5156"/>
                </a:solidFill>
                <a:latin typeface="NikoshBAN" panose="02000000000000000000" pitchFamily="2" charset="0"/>
                <a:cs typeface="NikoshBAN" panose="02000000000000000000" pitchFamily="2" charset="0"/>
              </a:rPr>
              <a:t>হলো একটি </a:t>
            </a:r>
            <a:r>
              <a:rPr lang="as-IN" sz="2400" b="1" dirty="0">
                <a:solidFill>
                  <a:srgbClr val="5F6368"/>
                </a:solidFill>
                <a:latin typeface="NikoshBAN" panose="02000000000000000000" pitchFamily="2" charset="0"/>
                <a:cs typeface="NikoshBAN" panose="02000000000000000000" pitchFamily="2" charset="0"/>
              </a:rPr>
              <a:t>সিস্টেম</a:t>
            </a:r>
            <a:r>
              <a:rPr lang="as-IN" sz="2400" dirty="0">
                <a:solidFill>
                  <a:srgbClr val="4D5156"/>
                </a:solidFill>
                <a:latin typeface="NikoshBAN" panose="02000000000000000000" pitchFamily="2" charset="0"/>
                <a:cs typeface="NikoshBAN" panose="02000000000000000000" pitchFamily="2" charset="0"/>
              </a:rPr>
              <a:t> সফটওয়্যার যা কম্পিউটার ও সফটওয়্যার এবং </a:t>
            </a:r>
            <a:r>
              <a:rPr lang="as-IN" sz="2400" dirty="0" smtClean="0">
                <a:solidFill>
                  <a:srgbClr val="4D5156"/>
                </a:solidFill>
                <a:latin typeface="NikoshBAN" panose="02000000000000000000" pitchFamily="2" charset="0"/>
                <a:cs typeface="NikoshBAN" panose="02000000000000000000" pitchFamily="2" charset="0"/>
              </a:rPr>
              <a:t>কম্পিউটার</a:t>
            </a:r>
            <a:r>
              <a:rPr lang="en-US" sz="2400" dirty="0">
                <a:solidFill>
                  <a:srgbClr val="4D5156"/>
                </a:solidFill>
                <a:latin typeface="NikoshBAN" panose="02000000000000000000" pitchFamily="2" charset="0"/>
                <a:cs typeface="NikoshBAN" panose="02000000000000000000" pitchFamily="2" charset="0"/>
              </a:rPr>
              <a:t> </a:t>
            </a:r>
            <a:r>
              <a:rPr lang="as-IN" sz="2400" dirty="0" smtClean="0">
                <a:solidFill>
                  <a:srgbClr val="4D5156"/>
                </a:solidFill>
                <a:latin typeface="NikoshBAN" panose="02000000000000000000" pitchFamily="2" charset="0"/>
                <a:cs typeface="NikoshBAN" panose="02000000000000000000" pitchFamily="2" charset="0"/>
              </a:rPr>
              <a:t>প্রোগ্রামের </a:t>
            </a:r>
            <a:r>
              <a:rPr lang="as-IN" sz="2400" dirty="0">
                <a:solidFill>
                  <a:srgbClr val="4D5156"/>
                </a:solidFill>
                <a:latin typeface="NikoshBAN" panose="02000000000000000000" pitchFamily="2" charset="0"/>
                <a:cs typeface="NikoshBAN" panose="02000000000000000000" pitchFamily="2" charset="0"/>
              </a:rPr>
              <a:t>জন্যে সাধারণ সেবা সরবরাহ করে</a:t>
            </a:r>
            <a:r>
              <a:rPr lang="as-IN" sz="2400" dirty="0" smtClean="0">
                <a:solidFill>
                  <a:srgbClr val="4D5156"/>
                </a:solidFill>
                <a:latin typeface="NikoshBAN" panose="02000000000000000000" pitchFamily="2" charset="0"/>
                <a:cs typeface="NikoshBAN" panose="02000000000000000000" pitchFamily="2" charset="0"/>
              </a:rPr>
              <a:t>।</a:t>
            </a:r>
            <a:r>
              <a:rPr lang="en-US" sz="2400" dirty="0" smtClean="0">
                <a:solidFill>
                  <a:srgbClr val="4D5156"/>
                </a:solidFill>
                <a:latin typeface="NikoshBAN" panose="02000000000000000000" pitchFamily="2" charset="0"/>
                <a:cs typeface="NikoshBAN" panose="02000000000000000000" pitchFamily="2" charset="0"/>
              </a:rPr>
              <a:t> </a:t>
            </a:r>
            <a:r>
              <a:rPr lang="as-IN" sz="2400" b="1" dirty="0" smtClean="0">
                <a:solidFill>
                  <a:srgbClr val="202124"/>
                </a:solidFill>
                <a:latin typeface="NikoshBAN" panose="02000000000000000000" pitchFamily="2" charset="0"/>
                <a:cs typeface="NikoshBAN" panose="02000000000000000000" pitchFamily="2" charset="0"/>
              </a:rPr>
              <a:t>অপারেটিংসিস্টেম</a:t>
            </a:r>
            <a:r>
              <a:rPr lang="as-IN" sz="2400" dirty="0">
                <a:solidFill>
                  <a:srgbClr val="202124"/>
                </a:solidFill>
                <a:latin typeface="NikoshBAN" panose="02000000000000000000" pitchFamily="2" charset="0"/>
                <a:cs typeface="NikoshBAN" panose="02000000000000000000" pitchFamily="2" charset="0"/>
              </a:rPr>
              <a:t> কম্পিউটার </a:t>
            </a:r>
            <a:endParaRPr lang="en-US" sz="2400" dirty="0" smtClean="0">
              <a:solidFill>
                <a:srgbClr val="202124"/>
              </a:solidFill>
              <a:latin typeface="NikoshBAN" panose="02000000000000000000" pitchFamily="2" charset="0"/>
              <a:cs typeface="NikoshBAN" panose="02000000000000000000" pitchFamily="2" charset="0"/>
            </a:endParaRPr>
          </a:p>
          <a:p>
            <a:r>
              <a:rPr lang="as-IN" sz="2400" dirty="0" smtClean="0">
                <a:solidFill>
                  <a:srgbClr val="202124"/>
                </a:solidFill>
                <a:latin typeface="NikoshBAN" panose="02000000000000000000" pitchFamily="2" charset="0"/>
                <a:cs typeface="NikoshBAN" panose="02000000000000000000" pitchFamily="2" charset="0"/>
              </a:rPr>
              <a:t>ও </a:t>
            </a:r>
            <a:r>
              <a:rPr lang="as-IN" sz="2400" dirty="0">
                <a:solidFill>
                  <a:srgbClr val="202124"/>
                </a:solidFill>
                <a:latin typeface="NikoshBAN" panose="02000000000000000000" pitchFamily="2" charset="0"/>
                <a:cs typeface="NikoshBAN" panose="02000000000000000000" pitchFamily="2" charset="0"/>
              </a:rPr>
              <a:t>ব্যহারকারীদের ইনপুট নেয় এবং বিভিন্ন টাস্ক ও কম্পিউটারের অভ্যন্তরীণ </a:t>
            </a:r>
            <a:r>
              <a:rPr lang="as-IN" sz="2400" b="1" dirty="0">
                <a:solidFill>
                  <a:srgbClr val="202124"/>
                </a:solidFill>
                <a:latin typeface="NikoshBAN" panose="02000000000000000000" pitchFamily="2" charset="0"/>
                <a:cs typeface="NikoshBAN" panose="02000000000000000000" pitchFamily="2" charset="0"/>
              </a:rPr>
              <a:t>সিস্টেম</a:t>
            </a:r>
            <a:r>
              <a:rPr lang="as-IN" sz="2400" dirty="0">
                <a:solidFill>
                  <a:srgbClr val="202124"/>
                </a:solidFill>
                <a:latin typeface="NikoshBAN" panose="02000000000000000000" pitchFamily="2" charset="0"/>
                <a:cs typeface="NikoshBAN" panose="02000000000000000000" pitchFamily="2" charset="0"/>
              </a:rPr>
              <a:t> </a:t>
            </a:r>
            <a:r>
              <a:rPr lang="as-IN" sz="2400" dirty="0" smtClean="0">
                <a:solidFill>
                  <a:srgbClr val="202124"/>
                </a:solidFill>
                <a:latin typeface="NikoshBAN" panose="02000000000000000000" pitchFamily="2" charset="0"/>
                <a:cs typeface="NikoshBAN" panose="02000000000000000000" pitchFamily="2" charset="0"/>
              </a:rPr>
              <a:t>সম্পদগুলি </a:t>
            </a:r>
            <a:r>
              <a:rPr lang="as-IN" sz="2400" dirty="0">
                <a:solidFill>
                  <a:srgbClr val="202124"/>
                </a:solidFill>
                <a:latin typeface="NikoshBAN" panose="02000000000000000000" pitchFamily="2" charset="0"/>
                <a:cs typeface="NikoshBAN" panose="02000000000000000000" pitchFamily="2" charset="0"/>
              </a:rPr>
              <a:t>বণ্টন ও ব্যবস্থাপনা করে ব্যবহারকারী ও অন্যান্য প্রোগ্রামকে সেবা </a:t>
            </a:r>
            <a:r>
              <a:rPr lang="as-IN" sz="2400" dirty="0" smtClean="0">
                <a:solidFill>
                  <a:srgbClr val="202124"/>
                </a:solidFill>
                <a:latin typeface="NikoshBAN" panose="02000000000000000000" pitchFamily="2" charset="0"/>
                <a:cs typeface="NikoshBAN" panose="02000000000000000000" pitchFamily="2" charset="0"/>
              </a:rPr>
              <a:t>প্রদান</a:t>
            </a:r>
            <a:r>
              <a:rPr lang="en-US" sz="2400" dirty="0" smtClean="0">
                <a:solidFill>
                  <a:srgbClr val="202124"/>
                </a:solidFill>
                <a:latin typeface="NikoshBAN" panose="02000000000000000000" pitchFamily="2" charset="0"/>
                <a:cs typeface="NikoshBAN" panose="02000000000000000000" pitchFamily="2" charset="0"/>
              </a:rPr>
              <a:t> </a:t>
            </a:r>
            <a:r>
              <a:rPr lang="as-IN" sz="2400" dirty="0" smtClean="0">
                <a:solidFill>
                  <a:srgbClr val="202124"/>
                </a:solidFill>
                <a:latin typeface="NikoshBAN" panose="02000000000000000000" pitchFamily="2" charset="0"/>
                <a:cs typeface="NikoshBAN" panose="02000000000000000000" pitchFamily="2" charset="0"/>
              </a:rPr>
              <a:t>করে।</a:t>
            </a:r>
            <a:r>
              <a:rPr lang="en-US" sz="2400" dirty="0" smtClean="0">
                <a:solidFill>
                  <a:srgbClr val="202124"/>
                </a:solidFill>
                <a:latin typeface="NikoshBAN" panose="02000000000000000000" pitchFamily="2" charset="0"/>
                <a:cs typeface="NikoshBAN" panose="02000000000000000000" pitchFamily="2" charset="0"/>
              </a:rPr>
              <a:t> </a:t>
            </a:r>
            <a:r>
              <a:rPr lang="as-IN" sz="2400" dirty="0">
                <a:solidFill>
                  <a:srgbClr val="000000"/>
                </a:solidFill>
                <a:latin typeface="NikoshBAN" panose="02000000000000000000" pitchFamily="2" charset="0"/>
                <a:cs typeface="NikoshBAN" panose="02000000000000000000" pitchFamily="2" charset="0"/>
              </a:rPr>
              <a:t>কম্পিউটারের জন্য নির্বাচিত অপারেটিং সিস্টেমের ধরণের উপর নির্ভর করে কিছু নির্দিষ্ট অ্যাপ্লিকেশন বা প্রোগ্রাম ব্যবহার করা সম্ভব হবে</a:t>
            </a:r>
            <a:r>
              <a:rPr lang="as-IN" sz="2400" dirty="0" smtClean="0">
                <a:solidFill>
                  <a:srgbClr val="000000"/>
                </a:solidFill>
                <a:latin typeface="NikoshBAN" panose="02000000000000000000" pitchFamily="2" charset="0"/>
                <a:cs typeface="NikoshBAN" panose="02000000000000000000" pitchFamily="2" charset="0"/>
              </a:rPr>
              <a:t>।</a:t>
            </a:r>
            <a:r>
              <a:rPr lang="en-US" sz="2400" dirty="0">
                <a:solidFill>
                  <a:srgbClr val="000000"/>
                </a:solidFill>
                <a:latin typeface="NikoshBAN" panose="02000000000000000000" pitchFamily="2" charset="0"/>
                <a:cs typeface="NikoshBAN" panose="02000000000000000000" pitchFamily="2" charset="0"/>
              </a:rPr>
              <a:t> </a:t>
            </a:r>
            <a:r>
              <a:rPr lang="as-IN" sz="2400" dirty="0" smtClean="0">
                <a:solidFill>
                  <a:srgbClr val="000000"/>
                </a:solidFill>
                <a:latin typeface="NikoshBAN" panose="02000000000000000000" pitchFamily="2" charset="0"/>
                <a:cs typeface="NikoshBAN" panose="02000000000000000000" pitchFamily="2" charset="0"/>
              </a:rPr>
              <a:t>সর্বাধিক </a:t>
            </a:r>
            <a:r>
              <a:rPr lang="as-IN" sz="2400" dirty="0">
                <a:solidFill>
                  <a:srgbClr val="000000"/>
                </a:solidFill>
                <a:latin typeface="NikoshBAN" panose="02000000000000000000" pitchFamily="2" charset="0"/>
                <a:cs typeface="NikoshBAN" panose="02000000000000000000" pitchFamily="2" charset="0"/>
              </a:rPr>
              <a:t>ব্যবহৃতগুলির মধ্যে </a:t>
            </a:r>
            <a:r>
              <a:rPr lang="as-IN" sz="2400" dirty="0" smtClean="0">
                <a:solidFill>
                  <a:srgbClr val="000000"/>
                </a:solidFill>
                <a:latin typeface="NikoshBAN" panose="02000000000000000000" pitchFamily="2" charset="0"/>
                <a:cs typeface="NikoshBAN" panose="02000000000000000000" pitchFamily="2" charset="0"/>
              </a:rPr>
              <a:t>রয়েছে</a:t>
            </a:r>
            <a:r>
              <a:rPr lang="en-US" sz="2400" dirty="0" smtClean="0">
                <a:solidFill>
                  <a:srgbClr val="000000"/>
                </a:solidFill>
                <a:latin typeface="NikoshBAN" panose="02000000000000000000" pitchFamily="2" charset="0"/>
                <a:cs typeface="NikoshBAN" panose="02000000000000000000" pitchFamily="2" charset="0"/>
              </a:rPr>
              <a:t> </a:t>
            </a:r>
            <a:r>
              <a:rPr lang="as-IN" sz="2400" dirty="0" smtClean="0">
                <a:solidFill>
                  <a:srgbClr val="000000"/>
                </a:solidFill>
                <a:latin typeface="NikoshBAN" panose="02000000000000000000" pitchFamily="2" charset="0"/>
                <a:cs typeface="NikoshBAN" panose="02000000000000000000" pitchFamily="2" charset="0"/>
              </a:rPr>
              <a:t>মাইক্রোসফ্ট </a:t>
            </a:r>
            <a:r>
              <a:rPr lang="en-US" sz="2400" dirty="0" smtClean="0">
                <a:solidFill>
                  <a:srgbClr val="000000"/>
                </a:solidFill>
                <a:latin typeface="NikoshBAN" panose="02000000000000000000" pitchFamily="2" charset="0"/>
                <a:cs typeface="NikoshBAN" panose="02000000000000000000" pitchFamily="2" charset="0"/>
              </a:rPr>
              <a:t>  </a:t>
            </a:r>
            <a:r>
              <a:rPr lang="as-IN" sz="2400" dirty="0" smtClean="0">
                <a:solidFill>
                  <a:srgbClr val="000000"/>
                </a:solidFill>
                <a:latin typeface="NikoshBAN" panose="02000000000000000000" pitchFamily="2" charset="0"/>
                <a:cs typeface="NikoshBAN" panose="02000000000000000000" pitchFamily="2" charset="0"/>
              </a:rPr>
              <a:t>উইন্ডোজ</a:t>
            </a:r>
            <a:r>
              <a:rPr lang="as-IN" sz="2400" dirty="0">
                <a:solidFill>
                  <a:srgbClr val="000000"/>
                </a:solidFill>
                <a:latin typeface="NikoshBAN" panose="02000000000000000000" pitchFamily="2" charset="0"/>
                <a:cs typeface="NikoshBAN" panose="02000000000000000000" pitchFamily="2" charset="0"/>
              </a:rPr>
              <a:t>, ডস, লিনাক্স, অ্যান্ড্রয়েড এবং </a:t>
            </a:r>
            <a:r>
              <a:rPr lang="as-IN" sz="2400" dirty="0" smtClean="0">
                <a:solidFill>
                  <a:srgbClr val="000000"/>
                </a:solidFill>
                <a:latin typeface="NikoshBAN" panose="02000000000000000000" pitchFamily="2" charset="0"/>
                <a:cs typeface="NikoshBAN" panose="02000000000000000000" pitchFamily="2" charset="0"/>
              </a:rPr>
              <a:t>আইওএস</a:t>
            </a:r>
            <a:r>
              <a:rPr lang="en-US" sz="2400" dirty="0" smtClean="0">
                <a:solidFill>
                  <a:srgbClr val="000000"/>
                </a:solidFill>
                <a:latin typeface="NikoshBAN" panose="02000000000000000000" pitchFamily="2" charset="0"/>
                <a:cs typeface="NikoshBAN" panose="02000000000000000000" pitchFamily="2" charset="0"/>
              </a:rPr>
              <a:t>  </a:t>
            </a:r>
            <a:r>
              <a:rPr lang="as-IN" sz="2400" dirty="0" smtClean="0">
                <a:solidFill>
                  <a:srgbClr val="000000"/>
                </a:solidFill>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14" name="Rectangle 13"/>
          <p:cNvSpPr/>
          <p:nvPr/>
        </p:nvSpPr>
        <p:spPr>
          <a:xfrm>
            <a:off x="2930214" y="3370622"/>
            <a:ext cx="5198859" cy="523220"/>
          </a:xfrm>
          <a:prstGeom prst="rect">
            <a:avLst/>
          </a:prstGeom>
        </p:spPr>
        <p:txBody>
          <a:bodyPr wrap="none">
            <a:spAutoFit/>
          </a:bodyPr>
          <a:lstStyle/>
          <a:p>
            <a:pPr marL="457200" indent="-457200">
              <a:buFont typeface="Wingdings" panose="05000000000000000000" pitchFamily="2" charset="2"/>
              <a:buChar char="Ø"/>
            </a:pPr>
            <a:r>
              <a:rPr lang="en-US" sz="2800" dirty="0" err="1">
                <a:latin typeface="NikoshBAN" pitchFamily="2" charset="0"/>
                <a:cs typeface="NikoshBAN" pitchFamily="2" charset="0"/>
              </a:rPr>
              <a:t>বহুল</a:t>
            </a:r>
            <a:r>
              <a:rPr lang="en-US" sz="2800" dirty="0">
                <a:latin typeface="NikoshBAN" pitchFamily="2" charset="0"/>
                <a:cs typeface="NikoshBAN" pitchFamily="2" charset="0"/>
              </a:rPr>
              <a:t> </a:t>
            </a:r>
            <a:r>
              <a:rPr lang="en-US" sz="2800" dirty="0" err="1">
                <a:latin typeface="NikoshBAN" pitchFamily="2" charset="0"/>
                <a:cs typeface="NikoshBAN" pitchFamily="2" charset="0"/>
              </a:rPr>
              <a:t>ব্যবহৃত</a:t>
            </a:r>
            <a:r>
              <a:rPr lang="en-US" sz="2800" dirty="0">
                <a:latin typeface="NikoshBAN" pitchFamily="2" charset="0"/>
                <a:cs typeface="NikoshBAN" pitchFamily="2" charset="0"/>
              </a:rPr>
              <a:t>  </a:t>
            </a:r>
            <a:r>
              <a:rPr lang="en-US" sz="2800" dirty="0" err="1">
                <a:latin typeface="NikoshBAN" pitchFamily="2" charset="0"/>
                <a:cs typeface="NikoshBAN" pitchFamily="2" charset="0"/>
              </a:rPr>
              <a:t>কয়েকটি</a:t>
            </a:r>
            <a:r>
              <a:rPr lang="en-US" sz="2800" dirty="0">
                <a:latin typeface="NikoshBAN" pitchFamily="2" charset="0"/>
                <a:cs typeface="NikoshBAN" pitchFamily="2" charset="0"/>
              </a:rPr>
              <a:t> </a:t>
            </a:r>
            <a:r>
              <a:rPr lang="en-US" sz="2800" dirty="0" err="1">
                <a:latin typeface="NikoshBAN" pitchFamily="2" charset="0"/>
                <a:cs typeface="NikoshBAN" pitchFamily="2" charset="0"/>
              </a:rPr>
              <a:t>অপারেটিং</a:t>
            </a:r>
            <a:r>
              <a:rPr lang="en-US" sz="2800" dirty="0">
                <a:latin typeface="NikoshBAN" pitchFamily="2" charset="0"/>
                <a:cs typeface="NikoshBAN" pitchFamily="2" charset="0"/>
              </a:rPr>
              <a:t> </a:t>
            </a:r>
            <a:r>
              <a:rPr lang="en-US" sz="2800" dirty="0" err="1">
                <a:latin typeface="NikoshBAN" pitchFamily="2" charset="0"/>
                <a:cs typeface="NikoshBAN" pitchFamily="2" charset="0"/>
              </a:rPr>
              <a:t>সিস্টেম</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5407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p:bldP spid="1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1750</TotalTime>
  <Words>920</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-apple-system</vt:lpstr>
      <vt:lpstr>Arial</vt:lpstr>
      <vt:lpstr>Calibri</vt:lpstr>
      <vt:lpstr>Calibri Light</vt:lpstr>
      <vt:lpstr>NikoshBAN</vt:lpstr>
      <vt:lpstr>Roboto</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NAYEM NIHAD NCC</dc:creator>
  <cp:lastModifiedBy>NCC  NCC</cp:lastModifiedBy>
  <cp:revision>324</cp:revision>
  <dcterms:created xsi:type="dcterms:W3CDTF">2020-07-05T15:19:14Z</dcterms:created>
  <dcterms:modified xsi:type="dcterms:W3CDTF">2021-09-30T02:49:15Z</dcterms:modified>
</cp:coreProperties>
</file>