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65" r:id="rId2"/>
    <p:sldId id="299" r:id="rId3"/>
    <p:sldId id="291" r:id="rId4"/>
    <p:sldId id="261" r:id="rId5"/>
    <p:sldId id="298" r:id="rId6"/>
    <p:sldId id="266" r:id="rId7"/>
    <p:sldId id="263" r:id="rId8"/>
    <p:sldId id="267" r:id="rId9"/>
    <p:sldId id="285" r:id="rId10"/>
    <p:sldId id="280" r:id="rId11"/>
    <p:sldId id="294" r:id="rId12"/>
    <p:sldId id="288" r:id="rId13"/>
    <p:sldId id="290" r:id="rId14"/>
    <p:sldId id="287" r:id="rId15"/>
    <p:sldId id="286" r:id="rId16"/>
    <p:sldId id="295" r:id="rId17"/>
    <p:sldId id="292" r:id="rId18"/>
    <p:sldId id="293" r:id="rId19"/>
    <p:sldId id="296" r:id="rId20"/>
    <p:sldId id="283" r:id="rId21"/>
    <p:sldId id="284" r:id="rId22"/>
    <p:sldId id="301" r:id="rId23"/>
    <p:sldId id="29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e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18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579FCB-A433-4499-9372-5F5851C0008C}" type="datetimeFigureOut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482ADE-0EC7-4F3C-B9F8-0AC1E9D0FE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359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4BBDC-B0F2-4A32-89A2-4E6A56DD635F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CC34A-D23E-4A8D-998F-04CFAC29D0C4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57783-8BD0-4738-8BE8-4D9B2F858648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AA643-1C68-4623-A8BC-60D6C3787DBD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B35D3-C842-4E67-B335-833537397B4F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7AA9F-05C2-470C-93F1-85FE9E7D2D7D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1AF86-A099-4610-AE4E-C860184A5834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CBF32-8897-4BB7-B686-DF507FE0E3B4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59E5E-BE07-41EA-B45C-6A2DF41BE58F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5B078-3B37-4C28-8A51-3171BF36DA86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F4E8E1-AED7-4BD4-A05F-7A21DB545133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28E19-C2C7-4FB8-84A9-18E16B0E01CE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Apurba Agriculture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528B2-A734-4EF3-AA1C-A433920626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983540"/>
            <a:ext cx="6324600" cy="156966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19900" b="1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bn-BD" sz="19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ত</a:t>
            </a:r>
            <a:r>
              <a:rPr lang="bn-BD" sz="199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199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9" descr="JUST FOR YO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854530" y="2488870"/>
            <a:ext cx="368234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32-Point Star 7"/>
          <p:cNvSpPr/>
          <p:nvPr/>
        </p:nvSpPr>
        <p:spPr>
          <a:xfrm>
            <a:off x="0" y="4572000"/>
            <a:ext cx="2651760" cy="20574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32-Point Star 8"/>
          <p:cNvSpPr/>
          <p:nvPr/>
        </p:nvSpPr>
        <p:spPr>
          <a:xfrm>
            <a:off x="2819400" y="2590800"/>
            <a:ext cx="2057400" cy="19050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5181600" y="1295400"/>
            <a:ext cx="1668780" cy="17526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32-Point Star 10"/>
          <p:cNvSpPr/>
          <p:nvPr/>
        </p:nvSpPr>
        <p:spPr>
          <a:xfrm>
            <a:off x="6781800" y="381000"/>
            <a:ext cx="2057400" cy="16002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533400" y="533400"/>
            <a:ext cx="2057400" cy="17526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স্বা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4800600" y="3962400"/>
            <a:ext cx="1668780" cy="1752600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6096000" y="5029200"/>
            <a:ext cx="2057400" cy="1600200"/>
          </a:xfrm>
          <a:prstGeom prst="star32">
            <a:avLst/>
          </a:prstGeom>
          <a:solidFill>
            <a:srgbClr val="FFC00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09" name="Picture 1" descr="E:\New folder (2)\Document\IMG_24526773110618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2971800"/>
            <a:ext cx="2057400" cy="1543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2222 L 0.00833 -0.563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E915E-1161-4054-91F7-75EE0522D54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84582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ছেলেদের  শারীরিক সমস্যা-</a:t>
            </a:r>
            <a:endParaRPr lang="en-US" sz="72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2181285"/>
            <a:ext cx="8763000" cy="452431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*স্বপ্ন দোষ,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*জ্ঞানের  অভাবে  অপরিস্কার  অপরিচ্ছন্নতা,</a:t>
            </a:r>
          </a:p>
          <a:p>
            <a:endParaRPr lang="bn-BD" sz="7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* বাত জ্বর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40).jpg"/>
          <p:cNvPicPr>
            <a:picLocks noChangeAspect="1"/>
          </p:cNvPicPr>
          <p:nvPr/>
        </p:nvPicPr>
        <p:blipFill>
          <a:blip r:embed="rId3"/>
          <a:srcRect l="77799"/>
          <a:stretch>
            <a:fillRect/>
          </a:stretch>
        </p:blipFill>
        <p:spPr>
          <a:xfrm>
            <a:off x="6629400" y="3276600"/>
            <a:ext cx="1295400" cy="1847850"/>
          </a:xfrm>
          <a:prstGeom prst="rect">
            <a:avLst/>
          </a:prstGeom>
        </p:spPr>
      </p:pic>
      <p:pic>
        <p:nvPicPr>
          <p:cNvPr id="12" name="Picture 11" descr="images (87).jpg"/>
          <p:cNvPicPr>
            <a:picLocks noChangeAspect="1"/>
          </p:cNvPicPr>
          <p:nvPr/>
        </p:nvPicPr>
        <p:blipFill>
          <a:blip r:embed="rId4"/>
          <a:srcRect l="34375"/>
          <a:stretch>
            <a:fillRect/>
          </a:stretch>
        </p:blipFill>
        <p:spPr>
          <a:xfrm>
            <a:off x="3886200" y="5029200"/>
            <a:ext cx="1600200" cy="1524000"/>
          </a:xfrm>
          <a:prstGeom prst="rect">
            <a:avLst/>
          </a:prstGeom>
        </p:spPr>
      </p:pic>
      <p:pic>
        <p:nvPicPr>
          <p:cNvPr id="13" name="Picture 12" descr="images (6).jpg"/>
          <p:cNvPicPr>
            <a:picLocks noChangeAspect="1"/>
          </p:cNvPicPr>
          <p:nvPr/>
        </p:nvPicPr>
        <p:blipFill>
          <a:blip r:embed="rId5"/>
          <a:srcRect l="27216" t="8759" r="46507"/>
          <a:stretch>
            <a:fillRect/>
          </a:stretch>
        </p:blipFill>
        <p:spPr>
          <a:xfrm>
            <a:off x="3886200" y="1905000"/>
            <a:ext cx="167640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5649008"/>
      </p:ext>
    </p:extLst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81000"/>
            <a:ext cx="84582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মেয়েদের ক্ষেত্রে   দৈহিক পরিবর্তন-</a:t>
            </a:r>
            <a:endParaRPr lang="en-US" sz="60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888159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১।বক্ষ/ স্তন উন্নত হওয়া-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47800" y="3954959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কোমর,পেছন মোটা হওয়া 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5311914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৪। মাসিক শু্রু হওয়া-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16).jpg"/>
          <p:cNvPicPr>
            <a:picLocks noChangeAspect="1"/>
          </p:cNvPicPr>
          <p:nvPr/>
        </p:nvPicPr>
        <p:blipFill>
          <a:blip r:embed="rId3"/>
          <a:srcRect l="56338"/>
          <a:stretch>
            <a:fillRect/>
          </a:stretch>
        </p:blipFill>
        <p:spPr>
          <a:xfrm>
            <a:off x="6324600" y="1447800"/>
            <a:ext cx="2019300" cy="2362200"/>
          </a:xfrm>
          <a:prstGeom prst="rect">
            <a:avLst/>
          </a:prstGeom>
        </p:spPr>
      </p:pic>
      <p:pic>
        <p:nvPicPr>
          <p:cNvPr id="14" name="Picture 13" descr="images (35).jpg"/>
          <p:cNvPicPr>
            <a:picLocks noChangeAspect="1"/>
          </p:cNvPicPr>
          <p:nvPr/>
        </p:nvPicPr>
        <p:blipFill>
          <a:blip r:embed="rId4"/>
          <a:srcRect r="18750"/>
          <a:stretch>
            <a:fillRect/>
          </a:stretch>
        </p:blipFill>
        <p:spPr>
          <a:xfrm>
            <a:off x="6324600" y="3886200"/>
            <a:ext cx="1981200" cy="2514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4800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প্রজনন অংগ পূর্নাঙ্গ হওয়া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4475"/>
          </a:xfrm>
        </p:spPr>
        <p:txBody>
          <a:bodyPr/>
          <a:lstStyle/>
          <a:p>
            <a:fld id="{9B3EE24E-6557-4247-8A51-64B89D02C5A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533400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i="1" dirty="0" smtClean="0">
                <a:latin typeface="NikoshBAN" pitchFamily="2" charset="0"/>
                <a:cs typeface="NikoshBAN" pitchFamily="2" charset="0"/>
              </a:rPr>
              <a:t>মেয়েদের  শারীরিক  সমস্যা -</a:t>
            </a:r>
            <a:endParaRPr lang="en-US" sz="7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1905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* ঋতুস্রাব বা  মাসিক জনিত  সমস্যা,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28800" y="383482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 মাসিকের সময় রক্ত  ক্ষরণ,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5105400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* মাথা  ব্যথা, তল পেট ব্যথা, সাদা স্রাব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.jpg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524000"/>
            <a:ext cx="2295525" cy="1828800"/>
          </a:xfrm>
          <a:prstGeom prst="rect">
            <a:avLst/>
          </a:prstGeom>
        </p:spPr>
      </p:pic>
      <p:pic>
        <p:nvPicPr>
          <p:cNvPr id="12" name="Picture 11" descr="images (6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3429000"/>
            <a:ext cx="2438400" cy="1447800"/>
          </a:xfrm>
          <a:prstGeom prst="rect">
            <a:avLst/>
          </a:prstGeom>
        </p:spPr>
      </p:pic>
      <p:pic>
        <p:nvPicPr>
          <p:cNvPr id="13" name="Picture 12" descr="images (7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5114925"/>
            <a:ext cx="2619375" cy="1743075"/>
          </a:xfrm>
          <a:prstGeom prst="rect">
            <a:avLst/>
          </a:prstGeom>
        </p:spPr>
      </p:pic>
      <p:pic>
        <p:nvPicPr>
          <p:cNvPr id="14" name="Picture 13" descr="images.jpg12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9825" y="4953000"/>
            <a:ext cx="2543175" cy="16002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4475"/>
          </a:xfrm>
        </p:spPr>
        <p:txBody>
          <a:bodyPr/>
          <a:lstStyle/>
          <a:p>
            <a:fld id="{9B3EE24E-6557-4247-8A51-64B89D02C5A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609600"/>
            <a:ext cx="8382000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এ সমস্যা থেকে  সমাধানের উপায় - </a:t>
            </a:r>
            <a:endParaRPr lang="en-US" sz="54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868680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বয়ঃ সন্ধিকালীন এই  সমস্যা গুলো প্রাকৃতিক নিয়ম । তাই ভয় ভিতি না করে স্বাভাবিক নিয়মে জীবন যাপন করতে হবে । এ ছাড়া  নিন্মক্ত  নিয়ম গুলো পালন করতে হবে--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276600"/>
            <a:ext cx="8686800" cy="35394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প্রচুর পানি পান করতে হবে,</a:t>
            </a:r>
          </a:p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সর্বদা পরিস্কার পরিচ্ছন্ন থাকতে হবে,</a:t>
            </a:r>
          </a:p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মাসিক চলাকালীন সময়ে সুতার কাপড়  বা স্বাস্থ্য সন্বমত  ন্যাপকিন ব্যবহার করতে হবে,</a:t>
            </a:r>
          </a:p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৪। প্রয়োজনে আয়রন  ট্যাবলেট  খেটে হবে,</a:t>
            </a:r>
          </a:p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৫। তল পেটে ব্যথা বেশি হলে ,কাচের বোতলে গরম পানি ভর্তি করে সেঁক   দিতে হবে। </a:t>
            </a:r>
          </a:p>
          <a:p>
            <a:r>
              <a:rPr lang="bn-BD" sz="28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৬। ব্যথা বেশি হলে ডাক্তারের পরামর্শ অনুসারে  ঔষধ সেবন করতে হবে । </a:t>
            </a:r>
            <a:endParaRPr lang="en-US" sz="28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z="1100" smtClean="0">
                <a:solidFill>
                  <a:schemeClr val="tx1"/>
                </a:solidFill>
              </a:rPr>
              <a:pPr/>
              <a:t>9/30/2021</a:t>
            </a:fld>
            <a:endParaRPr lang="en-US" sz="1100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04800"/>
            <a:ext cx="784860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বয়ঃসন্ধিকালে নিজেকে খাপ খাওয়ানোর উপায়-</a:t>
            </a:r>
            <a:endParaRPr lang="en-US" sz="40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1627287"/>
            <a:ext cx="5867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#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বয়ঃসন্ধিকালে শারীরিক ওমানসিক সমস্যা দেখা দেয়। তাই মা,বাবা ওনিকট আত্মীয়দের সাথে সরাসরি আলাপ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আলোচনা করতে হবে। সমস্যা জটিল হলে ডাক্তারের পরামর্শ নিতে হবে।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40475"/>
            <a:ext cx="2133600" cy="365125"/>
          </a:xfrm>
        </p:spPr>
        <p:txBody>
          <a:bodyPr/>
          <a:lstStyle/>
          <a:p>
            <a:fld id="{448528B2-A734-4EF3-AA1C-A433920626D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28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#মানসিক  স্বাস্থ্য ঠিক রাখার কৌশল-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990600"/>
            <a:ext cx="6324600" cy="563231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মানসিক স্বাস্থ্য ঠিক রাখার জন্য ছেলেমেয়েরা নিজেরাও সচেষ্ট থাকবে। এ সময় শারীরিক ও মানসিক পরিবর্তন গুলো  স্পষ্ট করে  বুঝতে হবে । না বুঝলে মা,বাবা, বড় ভাই ,বোনের সাথে সরাসরি কথা বলতে হবে।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এ ছাড়া গল্পের বই, খেলাধুলা, সাইকেল চালানো ,টি,ভি দেখলে মন মানসিকতা ভাল থাকে।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ages (2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990600"/>
            <a:ext cx="2209800" cy="2819400"/>
          </a:xfrm>
          <a:prstGeom prst="rect">
            <a:avLst/>
          </a:prstGeom>
        </p:spPr>
      </p:pic>
      <p:pic>
        <p:nvPicPr>
          <p:cNvPr id="12" name="Picture 11" descr="images (1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3810000"/>
            <a:ext cx="23622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81000"/>
            <a:ext cx="84582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অপরিনত বয়সে গর্ভধারন  জনিত সমস্যা-</a:t>
            </a:r>
            <a:endParaRPr lang="en-US" sz="4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1447800"/>
            <a:ext cx="8382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ছেলেদের ২১ ,মেয়েদের ১৮ বছরের আগে বিয়ে নয়। যদি হয় ,তবে বিভিন্ন জটিল পরিস্থিতিতে পড়তে হয় । যেমন -  গর্ভধারণ 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গর্ভধারণঃ  পুরুষের শুক্রানু , মেয়েদের ডিম্বানু র সাথে মিলিত হলে ,গর্ভে সন্তান উ ৎপন্ন হওয়া কে গর্ভধারণ বলে। যেমন – আমরা মায়ের পেটে যেভাবে জন্মেছি।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355300"/>
            <a:ext cx="8534400" cy="28931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 সময় যে সব লক্ষণ  দেখা যায় –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মাসিক বন্ধ হয়ে যাওয়া 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বমি,বমি ভাব অথবা বমি হওয়া,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মাথা ঘোরা,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বার,বার প্রস্রাব হওয়া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 (7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276725"/>
            <a:ext cx="1933575" cy="1743075"/>
          </a:xfrm>
          <a:prstGeom prst="rect">
            <a:avLst/>
          </a:prstGeom>
        </p:spPr>
      </p:pic>
      <p:pic>
        <p:nvPicPr>
          <p:cNvPr id="13" name="Picture 12" descr="images.jpg1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2800" y="4362450"/>
            <a:ext cx="1619250" cy="165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400"/>
            <a:ext cx="8686800" cy="655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25914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অপরিনত বয়সে </a:t>
            </a: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গর্ভধারণ ঘটলে যে সকল  সমস্যা  হয়-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8686800" cy="470898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১। স্বাস্থ্য ঝুকি,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২। স্বাস্থ্যগত সমস্যা,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৩। শিক্ষাগত সমস্যা,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৪। পারিবারিক  সমস্যা,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৫। আর্থিক সমস্যা,</a:t>
            </a:r>
          </a:p>
        </p:txBody>
      </p:sp>
      <p:pic>
        <p:nvPicPr>
          <p:cNvPr id="11" name="Picture 10" descr="download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057400"/>
            <a:ext cx="2924175" cy="1847850"/>
          </a:xfrm>
          <a:prstGeom prst="rect">
            <a:avLst/>
          </a:prstGeom>
        </p:spPr>
      </p:pic>
      <p:pic>
        <p:nvPicPr>
          <p:cNvPr id="12" name="Picture 11" descr="images (70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3962400"/>
            <a:ext cx="2857500" cy="23622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304800"/>
            <a:ext cx="82296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8000" b="1" i="1" dirty="0" smtClean="0">
                <a:latin typeface="NikoshBAN" pitchFamily="2" charset="0"/>
                <a:cs typeface="NikoshBAN" pitchFamily="2" charset="0"/>
              </a:rPr>
              <a:t>গর্ভপাত  ও তার  জটিলতা</a:t>
            </a:r>
            <a:endParaRPr lang="en-US" sz="80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1905000"/>
            <a:ext cx="87630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গর্ভপাতঃ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মেয়েদের গর্ভে অর্থাৎ জরায়ুতে ভ্রুণ বা সন্তান বৃদ্ধি পায় কিন্তু  ভ্রুণ জরায়ু থেকে বের হয়ে যাওয়া বা ইচ্ছা করে বের করে ফেলে দেওয়াকে গর্ভপাত বলে।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3581400"/>
            <a:ext cx="8534400" cy="30469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গর্ভপাতের জটিলতাঃ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মানসিক চাপ ও শারীরিক সমস্যা অর্থাৎ প্রচুর রক্ত ক্ষরণ ঘটে ,ফলে অনেক সময় মৃত্যুও  হতে পারে।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mages.jpg130.jpg"/>
          <p:cNvPicPr>
            <a:picLocks noChangeAspect="1"/>
          </p:cNvPicPr>
          <p:nvPr/>
        </p:nvPicPr>
        <p:blipFill>
          <a:blip r:embed="rId3"/>
          <a:srcRect l="19112" r="22201"/>
          <a:stretch>
            <a:fillRect/>
          </a:stretch>
        </p:blipFill>
        <p:spPr>
          <a:xfrm>
            <a:off x="5867400" y="819150"/>
            <a:ext cx="2895600" cy="3695700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610600" cy="144655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800" b="1" i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 -</a:t>
            </a:r>
            <a:endParaRPr lang="en-US" sz="8800" b="1" i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676400"/>
            <a:ext cx="86106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অপরিনত বয়সে গর্ভধারণের সমস্যা ও মুক্তির উপায় লিখ-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752671"/>
            <a:ext cx="129540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অপরিনত বয়সে গর্ভধারণ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2600" y="4343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2743200"/>
            <a:ext cx="2438400" cy="34163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 সমুহ </a:t>
            </a:r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১।স্বাস্থ্য ঝুকি,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 স্বাস্থ্যগত সমস্যা, 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শিক্ষাগত সমস্যা,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পারিবারিক  সমস্যা,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৫। আর্থিক সমস্যা,</a:t>
            </a: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2362200"/>
            <a:ext cx="2971800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i="1" dirty="0" smtClean="0">
                <a:latin typeface="NikoshBAN" pitchFamily="2" charset="0"/>
                <a:cs typeface="NikoshBAN" pitchFamily="2" charset="0"/>
              </a:rPr>
              <a:t>অকাল গর্ভধারন থেকে  পরিত্রানের উপায়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১৮ আগে বিয়ে নয়,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২।ধর্মীয় অনুশাষণ মানতে হবে,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৩।সামাজিক রীতিনীতি মেনে চলতে হবে,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৪।নিরাপদ যৌন সম্পর্ক হতে হবে।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53000" y="4572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1081861"/>
          </a:xfrm>
          <a:prstGeom prst="horizontalScroll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66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6600" b="1" i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67200" y="1981200"/>
            <a:ext cx="3505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 পরিচয়</a:t>
            </a:r>
          </a:p>
          <a:p>
            <a:pPr algn="ctr"/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ফয়েজুর রহমান ভূঞাঁ</a:t>
            </a:r>
          </a:p>
          <a:p>
            <a:pPr algn="ctr"/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(এম,এ ,বি ,পি ,এড)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সহককারি শিক্ষক(শারীরিক শিক্ষা)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বড়গোবিন্দপুর এ এম বি উচ্চ বিদ্যালয়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চান্দিনা ,কুমিল্লা।</a:t>
            </a:r>
          </a:p>
          <a:p>
            <a:pPr algn="ctr"/>
            <a:r>
              <a:rPr lang="bn-BD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মোবাল নং০১৭১০৯১৫৯২১</a:t>
            </a:r>
          </a:p>
        </p:txBody>
      </p:sp>
      <p:pic>
        <p:nvPicPr>
          <p:cNvPr id="11" name="Picture 10" descr="F:\Copy of DSC_27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71600"/>
            <a:ext cx="1905000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136525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6537325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61124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1314271"/>
            <a:ext cx="5486400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endParaRPr lang="en-US" sz="7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9200" y="3505200"/>
            <a:ext cx="64008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ছেলেদের ২১ বছর, মেয়েদের ১৮ বছরের আগে বিয়ে হলে  , কি  কি সমস্যা হতে পারে।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123983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8229600" y="6477001"/>
            <a:ext cx="643631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00800"/>
            <a:ext cx="965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832009"/>
            <a:ext cx="6629400" cy="221599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3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138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80117" y="3048000"/>
            <a:ext cx="6692283" cy="332398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 স্বপ্নদোষ কাকে বলে?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২।গর্ভধারণ কাকে বলে?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অল্প বয়সে গর্ভধারনের কুফল কি  কি ?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686800" cy="6452358"/>
          </a:xfrm>
          <a:prstGeom prst="rect">
            <a:avLst/>
          </a:prstGeom>
        </p:spPr>
      </p:pic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1097340"/>
            <a:ext cx="54864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9600" b="1" i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6800" y="4233208"/>
            <a:ext cx="6705600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অপরিনত বয়সে গর্ভপাতের ঝুকি সমূহ উল্লেখ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buying-a-h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362200"/>
            <a:ext cx="2819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buying-a-h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438400"/>
            <a:ext cx="1981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buying-a-hom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362200"/>
            <a:ext cx="24384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4" name="Picture 3" descr="ki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761" y="1213638"/>
            <a:ext cx="5685639" cy="4348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32-Point Star 6"/>
          <p:cNvSpPr/>
          <p:nvPr/>
        </p:nvSpPr>
        <p:spPr>
          <a:xfrm>
            <a:off x="1371600" y="914400"/>
            <a:ext cx="6172200" cy="5029200"/>
          </a:xfrm>
          <a:prstGeom prst="star32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9600" b="1" i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সকলকে ধন্যবাদ</a:t>
            </a:r>
            <a:endParaRPr lang="en-US" sz="9600" b="1" i="1" dirty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HANDWAV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3150" y="152400"/>
            <a:ext cx="2914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36000" cy="647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6200" y="6248400"/>
            <a:ext cx="149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953000" y="6324600"/>
            <a:ext cx="3352800" cy="288925"/>
          </a:xfrm>
        </p:spPr>
        <p:txBody>
          <a:bodyPr/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29600" y="6477001"/>
            <a:ext cx="762000" cy="244475"/>
          </a:xfrm>
        </p:spPr>
        <p:txBody>
          <a:bodyPr/>
          <a:lstStyle/>
          <a:p>
            <a:fld id="{9B3EE24E-6557-4247-8A51-64B89D02C5AD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166092"/>
            <a:ext cx="8686800" cy="646330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04802"/>
            <a:ext cx="8382000" cy="618630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2" name="Flowchart: Or 11"/>
          <p:cNvSpPr/>
          <p:nvPr/>
        </p:nvSpPr>
        <p:spPr>
          <a:xfrm>
            <a:off x="2209800" y="1295400"/>
            <a:ext cx="4343400" cy="4267200"/>
          </a:xfrm>
          <a:prstGeom prst="flowChartOr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Or 12"/>
          <p:cNvSpPr/>
          <p:nvPr/>
        </p:nvSpPr>
        <p:spPr>
          <a:xfrm>
            <a:off x="2026920" y="1385668"/>
            <a:ext cx="4267200" cy="4191000"/>
          </a:xfrm>
          <a:prstGeom prst="flowChartOr">
            <a:avLst/>
          </a:prstGeom>
          <a:solidFill>
            <a:srgbClr val="00B05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entagon 13"/>
          <p:cNvSpPr/>
          <p:nvPr/>
        </p:nvSpPr>
        <p:spPr>
          <a:xfrm>
            <a:off x="2667000" y="2286000"/>
            <a:ext cx="1717108" cy="609599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 flipH="1">
            <a:off x="4419600" y="2362200"/>
            <a:ext cx="1676400" cy="457200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Pentagon 15"/>
          <p:cNvSpPr/>
          <p:nvPr/>
        </p:nvSpPr>
        <p:spPr>
          <a:xfrm flipH="1">
            <a:off x="4267198" y="2895600"/>
            <a:ext cx="1905001" cy="59758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 শিক্ষা</a:t>
            </a:r>
            <a:r>
              <a:rPr lang="en-US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স্বাস্থ্যবিজ্ঞান</a:t>
            </a:r>
            <a:endParaRPr lang="en-US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Pentagon 16"/>
          <p:cNvSpPr/>
          <p:nvPr/>
        </p:nvSpPr>
        <p:spPr>
          <a:xfrm>
            <a:off x="2667000" y="3509496"/>
            <a:ext cx="1594460" cy="38809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Pentagon 17"/>
          <p:cNvSpPr/>
          <p:nvPr/>
        </p:nvSpPr>
        <p:spPr>
          <a:xfrm flipH="1">
            <a:off x="4419600" y="3569404"/>
            <a:ext cx="1552565" cy="392996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69442" y="4114800"/>
            <a:ext cx="1574158" cy="523220"/>
          </a:xfrm>
          <a:prstGeom prst="rect">
            <a:avLst/>
          </a:prstGeom>
          <a:noFill/>
          <a:ln w="92075" cmpd="dbl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</a:t>
            </a:r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Pentagon 19"/>
          <p:cNvSpPr/>
          <p:nvPr/>
        </p:nvSpPr>
        <p:spPr>
          <a:xfrm>
            <a:off x="2743200" y="3962087"/>
            <a:ext cx="1518260" cy="38809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95400" y="14783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পা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90800" y="1143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ঠ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7200" y="576352"/>
            <a:ext cx="1143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প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29200" y="1066800"/>
            <a:ext cx="198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রি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77000" y="231654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চি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24600" y="3810000"/>
            <a:ext cx="114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তি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2667000" y="3021686"/>
            <a:ext cx="1594459" cy="388094"/>
          </a:xfrm>
          <a:prstGeom prst="homePlate">
            <a:avLst/>
          </a:prstGeom>
          <a:noFill/>
          <a:ln w="92075" cap="rnd" cmpd="dbl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37600" cy="6553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z="1000" smtClean="0"/>
              <a:pPr/>
              <a:t>4</a:t>
            </a:fld>
            <a:endParaRPr lang="en-US" sz="1000"/>
          </a:p>
        </p:txBody>
      </p:sp>
      <p:pic>
        <p:nvPicPr>
          <p:cNvPr id="8" name="Picture 7" descr="images (6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81400"/>
            <a:ext cx="3200400" cy="2438400"/>
          </a:xfrm>
          <a:prstGeom prst="rect">
            <a:avLst/>
          </a:prstGeom>
        </p:spPr>
      </p:pic>
      <p:pic>
        <p:nvPicPr>
          <p:cNvPr id="9" name="Picture 8" descr="download (5).jpg"/>
          <p:cNvPicPr>
            <a:picLocks noChangeAspect="1"/>
          </p:cNvPicPr>
          <p:nvPr/>
        </p:nvPicPr>
        <p:blipFill>
          <a:blip r:embed="rId5"/>
          <a:srcRect l="24000"/>
          <a:stretch>
            <a:fillRect/>
          </a:stretch>
        </p:blipFill>
        <p:spPr>
          <a:xfrm>
            <a:off x="1143001" y="3581400"/>
            <a:ext cx="3505199" cy="2209800"/>
          </a:xfrm>
          <a:prstGeom prst="rect">
            <a:avLst/>
          </a:prstGeom>
        </p:spPr>
      </p:pic>
      <p:pic>
        <p:nvPicPr>
          <p:cNvPr id="11" name="Picture 10" descr="images.jpg13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6800" y="1752600"/>
            <a:ext cx="3581400" cy="1847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873204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b="1" i="1" dirty="0" smtClean="0">
                <a:latin typeface="NikoshBAN" pitchFamily="2" charset="0"/>
                <a:cs typeface="NikoshBAN" pitchFamily="2" charset="0"/>
              </a:rPr>
              <a:t>ছবি গুলো দেখে কি মনে  হয়?</a:t>
            </a:r>
            <a:endParaRPr lang="en-US" sz="66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98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8200" y="1752600"/>
            <a:ext cx="3200400" cy="184785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52400"/>
            <a:ext cx="8737600" cy="655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32-Point Star 7"/>
          <p:cNvSpPr/>
          <p:nvPr/>
        </p:nvSpPr>
        <p:spPr>
          <a:xfrm>
            <a:off x="1255542" y="990600"/>
            <a:ext cx="6858000" cy="4800600"/>
          </a:xfrm>
          <a:prstGeom prst="star32">
            <a:avLst>
              <a:gd name="adj" fmla="val 39753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শিরোনাম</a:t>
            </a:r>
            <a:endParaRPr lang="en-US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স্বাস্থ্য</a:t>
            </a:r>
            <a:endParaRPr 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52400"/>
            <a:ext cx="8890000" cy="6553200"/>
          </a:xfrm>
          <a:prstGeom prst="rect">
            <a:avLst/>
          </a:prstGeom>
        </p:spPr>
      </p:pic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>
                <a:solidFill>
                  <a:schemeClr val="tx1"/>
                </a:solidFill>
              </a:rPr>
              <a:pPr/>
              <a:t>9/30/2021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228600" y="192832"/>
            <a:ext cx="8534400" cy="1940768"/>
          </a:xfrm>
          <a:prstGeom prst="downArrowCallout">
            <a:avLst>
              <a:gd name="adj1" fmla="val 106237"/>
              <a:gd name="adj2" fmla="val 198163"/>
              <a:gd name="adj3" fmla="val 25000"/>
              <a:gd name="adj4" fmla="val 64977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47800" y="16002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u="sng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১। প্রজনন স্বাস্থ্য সম্পর্কে ব্যাখ্যা করতে পারবে ।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২। অপরিনত বয়সে গর্ভধারণের স্বাস্থ্য ঝুকি , এর প্রভাব এবং প্রতিরোধ ব্যবস্থা ব্যাখ্যা করতে পারবে। </a:t>
            </a: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৩। প্রজনন স্বাস্থ্য সম্পর্কে নিজেকে সুস্থ রাখতে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flower-photo-frames-free-download-for-mobile-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 dirty="0"/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533400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i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বয়ঃসন্ধিকাল কাকে বলে ?</a:t>
            </a:r>
            <a:endParaRPr lang="en-US" sz="8000" b="1" i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1600200"/>
            <a:ext cx="662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সাধারণ  ১০ –১৯ বছর বয়সের ছেলেমেদের দৈহিক ,মানসিক ও আচরণ গত যে সব  পরিবর্তন ঘটে , সেই সময় কালকে বয়ঃসন্ধি কাল বলে ।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বয়ঃসন্ধিকালের পরিবর্তন ৩ প্রকার—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 শারীরিক,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 মানসিক,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 আচরণগত</a:t>
            </a:r>
          </a:p>
        </p:txBody>
      </p:sp>
    </p:spTree>
    <p:extLst>
      <p:ext uri="{BB962C8B-B14F-4D97-AF65-F5344CB8AC3E}">
        <p14:creationId xmlns:p14="http://schemas.microsoft.com/office/powerpoint/2010/main" xmlns="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4432"/>
            <a:ext cx="8991600" cy="66935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81000"/>
            <a:ext cx="84582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বয়ঃসন্ধিকালে শারীরিক </a:t>
            </a:r>
            <a:r>
              <a:rPr lang="bn-BD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পরিবর্তনের কারণ-</a:t>
            </a:r>
            <a:endParaRPr lang="en-US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95400" y="175260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*হরমোনের প্রভাবে পরিবর্তন  ঘটে-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*ছেলেদের ক্ষেত্রে – টেস্টোস্টেরণ হরমোন </a:t>
            </a:r>
          </a:p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* মেয়েদের ক্ষেত্রে- - ইস্ট্রোজেন ও প্রজেস্টেরন  হরমোন।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 descr="flower-photo-frames-free-download-for-mobil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81000"/>
            <a:ext cx="82296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6477000" y="76201"/>
            <a:ext cx="2514600" cy="288925"/>
          </a:xfrm>
        </p:spPr>
        <p:txBody>
          <a:bodyPr/>
          <a:lstStyle/>
          <a:p>
            <a:fld id="{91825F19-B000-403F-A6FD-18A8A81DB850}" type="datetime1">
              <a:rPr lang="en-US" smtClean="0"/>
              <a:pPr/>
              <a:t>9/30/2021</a:t>
            </a:fld>
            <a:endParaRPr lang="en-US"/>
          </a:p>
        </p:txBody>
      </p:sp>
      <p:sp>
        <p:nvSpPr>
          <p:cNvPr id="6" name="Slide Number Placeholder 3"/>
          <p:cNvSpPr txBox="1">
            <a:spLocks/>
          </p:cNvSpPr>
          <p:nvPr/>
        </p:nvSpPr>
        <p:spPr>
          <a:xfrm>
            <a:off x="8229600" y="6477001"/>
            <a:ext cx="762000" cy="24447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B3EE24E-6557-4247-8A51-64B89D02C5A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6400800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Biplab</a:t>
            </a:r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Halder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8600"/>
            <a:ext cx="8763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6000" b="1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ছেলেদের ক্ষেত্রে- - দৈহিক পরিবর্তন </a:t>
            </a:r>
            <a:endParaRPr lang="en-US" sz="6000" b="1" i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1371600"/>
            <a:ext cx="419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 দাড়িঁ  গোফ  ওঠা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00200" y="3200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২।দ্রুত লম্বা হয়ে ওঠা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00200" y="3962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শরীরের বিভিন্ন স্থানে লোম গজানো-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200" y="4655403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৪। বীর্যপাত হওয়া 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images (3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143000"/>
            <a:ext cx="2190750" cy="2133600"/>
          </a:xfrm>
          <a:prstGeom prst="rect">
            <a:avLst/>
          </a:prstGeom>
        </p:spPr>
      </p:pic>
      <p:pic>
        <p:nvPicPr>
          <p:cNvPr id="14" name="Picture 13" descr="download.jpg"/>
          <p:cNvPicPr>
            <a:picLocks noChangeAspect="1"/>
          </p:cNvPicPr>
          <p:nvPr/>
        </p:nvPicPr>
        <p:blipFill>
          <a:blip r:embed="rId4"/>
          <a:srcRect l="35778" r="39333"/>
          <a:stretch>
            <a:fillRect/>
          </a:stretch>
        </p:blipFill>
        <p:spPr>
          <a:xfrm>
            <a:off x="7467600" y="3048000"/>
            <a:ext cx="685800" cy="3590925"/>
          </a:xfrm>
          <a:prstGeom prst="rect">
            <a:avLst/>
          </a:prstGeom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1687</TotalTime>
  <Words>920</Words>
  <Application>Microsoft Office PowerPoint</Application>
  <PresentationFormat>On-screen Show (4:3)</PresentationFormat>
  <Paragraphs>263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user</cp:lastModifiedBy>
  <cp:revision>356</cp:revision>
  <dcterms:created xsi:type="dcterms:W3CDTF">2015-04-16T02:28:16Z</dcterms:created>
  <dcterms:modified xsi:type="dcterms:W3CDTF">2021-09-30T10:55:45Z</dcterms:modified>
</cp:coreProperties>
</file>