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266" r:id="rId2"/>
    <p:sldId id="257" r:id="rId3"/>
    <p:sldId id="260" r:id="rId4"/>
    <p:sldId id="258" r:id="rId5"/>
    <p:sldId id="259" r:id="rId6"/>
    <p:sldId id="262" r:id="rId7"/>
    <p:sldId id="263" r:id="rId8"/>
    <p:sldId id="264" r:id="rId9"/>
    <p:sldId id="275" r:id="rId10"/>
    <p:sldId id="273" r:id="rId11"/>
    <p:sldId id="265" r:id="rId12"/>
    <p:sldId id="267" r:id="rId13"/>
    <p:sldId id="274" r:id="rId14"/>
    <p:sldId id="276" r:id="rId15"/>
    <p:sldId id="268" r:id="rId16"/>
    <p:sldId id="277" r:id="rId17"/>
    <p:sldId id="269" r:id="rId18"/>
    <p:sldId id="270" r:id="rId19"/>
    <p:sldId id="359" r:id="rId20"/>
    <p:sldId id="272" r:id="rId21"/>
    <p:sldId id="358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834" y="60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A1C918E-14C4-45F2-9CA0-61445CFEF77B}" type="datetimeFigureOut">
              <a:rPr lang="en-US" smtClean="0"/>
              <a:pPr/>
              <a:t>9/30/2021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9E9B2B2-A14F-4020-9C27-63FF598865EE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E9B2B2-A14F-4020-9C27-63FF598865EE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E9B2B2-A14F-4020-9C27-63FF598865EE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E9B2B2-A14F-4020-9C27-63FF598865EE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E9B2B2-A14F-4020-9C27-63FF598865EE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E9B2B2-A14F-4020-9C27-63FF598865EE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E9B2B2-A14F-4020-9C27-63FF598865EE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E9B2B2-A14F-4020-9C27-63FF598865EE}" type="slidenum">
              <a:rPr lang="en-US" smtClean="0"/>
              <a:pPr/>
              <a:t>17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9/30/2021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9/30/2021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9/30/2021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9/30/2021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9/30/2021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9/30/2021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9/30/2021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9/30/2021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9/30/2021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Frame 4">
            <a:extLst>
              <a:ext uri="{FF2B5EF4-FFF2-40B4-BE49-F238E27FC236}">
                <a16:creationId xmlns:a16="http://schemas.microsoft.com/office/drawing/2014/main" id="{3C2F34CD-2EBC-4B50-A5E6-F17F06CB114B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frame">
            <a:avLst>
              <a:gd name="adj1" fmla="val 2341"/>
            </a:avLst>
          </a:prstGeom>
          <a:solidFill>
            <a:schemeClr val="tx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9/30/2021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9/30/2021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9/30/2021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>
            <a:extLst>
              <a:ext uri="{FF2B5EF4-FFF2-40B4-BE49-F238E27FC236}">
                <a16:creationId xmlns:a16="http://schemas.microsoft.com/office/drawing/2014/main" id="{224E80A1-F0A2-4653-B0CB-BAD2B1763106}"/>
              </a:ext>
            </a:extLst>
          </p:cNvPr>
          <p:cNvSpPr/>
          <p:nvPr/>
        </p:nvSpPr>
        <p:spPr>
          <a:xfrm>
            <a:off x="1676400" y="381000"/>
            <a:ext cx="8305800" cy="1143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prstTxWarp prst="textWave4">
              <a:avLst/>
            </a:prstTxWarp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just"/>
            <a:r>
              <a:rPr lang="en-US" sz="6600" dirty="0" err="1">
                <a:solidFill>
                  <a:srgbClr val="FF00FF"/>
                </a:solidFill>
                <a:effectLst>
                  <a:reflection blurRad="6350" stA="55000" endA="300" endPos="455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আজকের</a:t>
            </a:r>
            <a:r>
              <a:rPr lang="en-US" sz="6600" dirty="0">
                <a:solidFill>
                  <a:srgbClr val="FF00FF"/>
                </a:solidFill>
                <a:effectLst>
                  <a:reflection blurRad="6350" stA="55000" endA="300" endPos="455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dirty="0" err="1">
                <a:solidFill>
                  <a:srgbClr val="FF00FF"/>
                </a:solidFill>
                <a:effectLst>
                  <a:reflection blurRad="6350" stA="55000" endA="300" endPos="455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ক্লাসে</a:t>
            </a:r>
            <a:r>
              <a:rPr lang="en-US" sz="6600" dirty="0">
                <a:solidFill>
                  <a:srgbClr val="FF00FF"/>
                </a:solidFill>
                <a:effectLst>
                  <a:reflection blurRad="6350" stA="55000" endA="300" endPos="455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dirty="0" err="1">
                <a:solidFill>
                  <a:srgbClr val="FF00FF"/>
                </a:solidFill>
                <a:effectLst>
                  <a:reflection blurRad="6350" stA="55000" endA="300" endPos="455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সবাই</a:t>
            </a:r>
            <a:r>
              <a:rPr lang="en-US" sz="6600" dirty="0">
                <a:solidFill>
                  <a:srgbClr val="FF00FF"/>
                </a:solidFill>
                <a:effectLst>
                  <a:reflection blurRad="6350" stA="55000" endA="300" endPos="455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dirty="0" err="1">
                <a:solidFill>
                  <a:srgbClr val="FF00FF"/>
                </a:solidFill>
                <a:effectLst>
                  <a:reflection blurRad="6350" stA="55000" endA="300" endPos="455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কে</a:t>
            </a:r>
            <a:r>
              <a:rPr lang="en-US" sz="6600" dirty="0">
                <a:solidFill>
                  <a:srgbClr val="FF00FF"/>
                </a:solidFill>
                <a:effectLst>
                  <a:reflection blurRad="6350" stA="55000" endA="300" endPos="455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dirty="0" err="1">
                <a:solidFill>
                  <a:srgbClr val="FF00FF"/>
                </a:solidFill>
                <a:effectLst>
                  <a:reflection blurRad="6350" stA="55000" endA="300" endPos="455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স্বাগত</a:t>
            </a:r>
            <a:endParaRPr lang="en-US" sz="6600" dirty="0">
              <a:solidFill>
                <a:srgbClr val="FF00FF"/>
              </a:solidFill>
              <a:effectLst>
                <a:reflection blurRad="6350" stA="55000" endA="300" endPos="45500" dir="5400000" sy="-100000" algn="bl" rotWithShape="0"/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115BBE76-2179-4854-B77B-82C6FAA4367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4275" y="1733550"/>
            <a:ext cx="4743450" cy="4743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391650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pic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28800" y="990600"/>
            <a:ext cx="8534400" cy="47244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038600" y="199140"/>
            <a:ext cx="367280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err="1">
                <a:latin typeface="NikoshBAN" pitchFamily="2" charset="0"/>
                <a:cs typeface="NikoshBAN" pitchFamily="2" charset="0"/>
              </a:rPr>
              <a:t>উদ্ভিজ্জ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খাদ্যদ্রব্যের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ছবি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810001" y="5791200"/>
            <a:ext cx="310052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err="1">
                <a:latin typeface="NikoshBAN" pitchFamily="2" charset="0"/>
                <a:cs typeface="NikoshBAN" pitchFamily="2" charset="0"/>
              </a:rPr>
              <a:t>বিভিন্ন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ধরনের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ডাল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038600" y="0"/>
            <a:ext cx="367280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err="1">
                <a:latin typeface="NikoshBAN" pitchFamily="2" charset="0"/>
                <a:cs typeface="NikoshBAN" pitchFamily="2" charset="0"/>
              </a:rPr>
              <a:t>উদ্ভিজ্জ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খাদ্যদ্রব্যের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ছবি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 descr="fruits-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00" y="685800"/>
            <a:ext cx="9144000" cy="54102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267201" y="6150114"/>
            <a:ext cx="304121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err="1">
                <a:latin typeface="NikoshBAN" pitchFamily="2" charset="0"/>
                <a:cs typeface="NikoshBAN" pitchFamily="2" charset="0"/>
              </a:rPr>
              <a:t>বিভিন্ন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ধরনের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ফল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12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7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1752600" y="5257801"/>
            <a:ext cx="84582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>
                <a:latin typeface="NikoshBAN" pitchFamily="2" charset="0"/>
                <a:cs typeface="NikoshBAN" pitchFamily="2" charset="0"/>
              </a:rPr>
              <a:t>প্রাণিজ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খাদ্যদ্রব্য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: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প্রাণী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থেকে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প্রাপ্ত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বিভিন্ন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ধরনের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খাবারকে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প্রাণিজ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খাদ্যদ্রব্য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বলে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pic>
        <p:nvPicPr>
          <p:cNvPr id="10" name="Picture 9" descr="maxresdefault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00" y="1066800"/>
            <a:ext cx="3276600" cy="3581400"/>
          </a:xfrm>
          <a:prstGeom prst="rect">
            <a:avLst/>
          </a:prstGeom>
        </p:spPr>
      </p:pic>
      <p:pic>
        <p:nvPicPr>
          <p:cNvPr id="11" name="Picture 10" descr="milk-l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76800" y="1066801"/>
            <a:ext cx="2590800" cy="3476625"/>
          </a:xfrm>
          <a:prstGeom prst="rect">
            <a:avLst/>
          </a:prstGeom>
        </p:spPr>
      </p:pic>
      <p:pic>
        <p:nvPicPr>
          <p:cNvPr id="12" name="Picture 11" descr="8af241cc556175898164bcacf2966daa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620001" y="1143001"/>
            <a:ext cx="2906677" cy="3271837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971800" y="152400"/>
            <a:ext cx="598593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000" dirty="0" err="1">
                <a:latin typeface="NikoshBAN" pitchFamily="2" charset="0"/>
                <a:cs typeface="NikoshBAN" pitchFamily="2" charset="0"/>
              </a:rPr>
              <a:t>নিচের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ছবিগুলো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ধরনের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খাদ্যদ্রব্য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0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3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25" dur="2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ownload (2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81201" y="990600"/>
            <a:ext cx="8272689" cy="46482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038600" y="0"/>
            <a:ext cx="369043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err="1">
                <a:latin typeface="NikoshBAN" pitchFamily="2" charset="0"/>
                <a:cs typeface="NikoshBAN" pitchFamily="2" charset="0"/>
              </a:rPr>
              <a:t>প্রাণিজ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খাদ্যদ্রব্যের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ছবি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257801" y="5943600"/>
            <a:ext cx="82266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err="1">
                <a:latin typeface="NikoshBAN" pitchFamily="2" charset="0"/>
                <a:cs typeface="NikoshBAN" pitchFamily="2" charset="0"/>
              </a:rPr>
              <a:t>ডিম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eshi-Fish_Bn2420190803132947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14513" y="1066800"/>
            <a:ext cx="8396287" cy="46482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038600" y="0"/>
            <a:ext cx="369043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err="1">
                <a:latin typeface="NikoshBAN" pitchFamily="2" charset="0"/>
                <a:cs typeface="NikoshBAN" pitchFamily="2" charset="0"/>
              </a:rPr>
              <a:t>প্রাণিজ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খাদ্যদ্রব্যের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ছবি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114800" y="5867400"/>
            <a:ext cx="5715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>
                <a:latin typeface="NikoshBAN" pitchFamily="2" charset="0"/>
                <a:cs typeface="NikoshBAN" pitchFamily="2" charset="0"/>
              </a:rPr>
              <a:t>বিভিন্ন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ধরনের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মাছ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038600" y="24581"/>
            <a:ext cx="369043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err="1">
                <a:latin typeface="NikoshBAN" pitchFamily="2" charset="0"/>
                <a:cs typeface="NikoshBAN" pitchFamily="2" charset="0"/>
              </a:rPr>
              <a:t>প্রাণিজ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খাদ্যদ্রব্যের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ছবি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 descr="163629_bangladesh_pratidin_5456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28800" y="762000"/>
            <a:ext cx="8534400" cy="51816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038600" y="6172200"/>
            <a:ext cx="2514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>
                <a:latin typeface="NikoshBAN" pitchFamily="2" charset="0"/>
                <a:cs typeface="NikoshBAN" pitchFamily="2" charset="0"/>
              </a:rPr>
              <a:t>মাংস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3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8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age-143417-1549916003-20200605082717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81201" y="914400"/>
            <a:ext cx="8114567" cy="4572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3" name="TextBox 2"/>
          <p:cNvSpPr txBox="1"/>
          <p:nvPr/>
        </p:nvSpPr>
        <p:spPr>
          <a:xfrm>
            <a:off x="4038600" y="0"/>
            <a:ext cx="369043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err="1">
                <a:latin typeface="NikoshBAN" pitchFamily="2" charset="0"/>
                <a:cs typeface="NikoshBAN" pitchFamily="2" charset="0"/>
              </a:rPr>
              <a:t>প্রাণিজ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খাদ্যদ্রব্যের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ছবি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495800" y="5867400"/>
            <a:ext cx="245451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err="1">
                <a:latin typeface="NikoshBAN" pitchFamily="2" charset="0"/>
                <a:cs typeface="NikoshBAN" pitchFamily="2" charset="0"/>
              </a:rPr>
              <a:t>দুগ্ধজাত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খাবার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epositphotos_395236364-stock-photo-natural-food-collage-food-background.jpg"/>
          <p:cNvPicPr>
            <a:picLocks noChangeAspect="1"/>
          </p:cNvPicPr>
          <p:nvPr/>
        </p:nvPicPr>
        <p:blipFill rotWithShape="1">
          <a:blip r:embed="rId3"/>
          <a:srcRect b="9532"/>
          <a:stretch/>
        </p:blipFill>
        <p:spPr>
          <a:xfrm>
            <a:off x="1524000" y="1371601"/>
            <a:ext cx="9144000" cy="480059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524001" y="1"/>
            <a:ext cx="865163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>
                <a:latin typeface="NikoshBAN" pitchFamily="2" charset="0"/>
                <a:cs typeface="NikoshBAN" pitchFamily="2" charset="0"/>
              </a:rPr>
              <a:t>দলীয়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কাজ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: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উৎস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অনুসারে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খাদ্যের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প্রকারভেদ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লেখ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।    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উদাহরণসহ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।</a:t>
            </a:r>
          </a:p>
        </p:txBody>
      </p:sp>
    </p:spTree>
  </p:cSld>
  <p:clrMapOvr>
    <a:masterClrMapping/>
  </p:clrMapOvr>
  <p:transition>
    <p:pull dir="d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C:\Users\user\Desktop\পপপপপপপ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181600" y="304801"/>
            <a:ext cx="5791200" cy="6143625"/>
          </a:xfrm>
          <a:prstGeom prst="rect">
            <a:avLst/>
          </a:prstGeom>
          <a:noFill/>
          <a:ln w="6350">
            <a:solidFill>
              <a:schemeClr val="tx1"/>
            </a:solidFill>
          </a:ln>
        </p:spPr>
      </p:pic>
      <p:sp>
        <p:nvSpPr>
          <p:cNvPr id="4" name="TextBox 3"/>
          <p:cNvSpPr txBox="1"/>
          <p:nvPr/>
        </p:nvSpPr>
        <p:spPr>
          <a:xfrm>
            <a:off x="1371600" y="1752600"/>
            <a:ext cx="3276600" cy="1323439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4000" dirty="0" err="1">
                <a:latin typeface="NikoshBAN" pitchFamily="2" charset="0"/>
                <a:cs typeface="NikoshBAN" pitchFamily="2" charset="0"/>
              </a:rPr>
              <a:t>পাঠ্যবইয়ের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পৃষ্ঠা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নং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২৮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পড়ি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7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2" dur="2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3958DEE6-AACF-4501-BC0C-98E3782FC7A5}"/>
              </a:ext>
            </a:extLst>
          </p:cNvPr>
          <p:cNvSpPr txBox="1"/>
          <p:nvPr/>
        </p:nvSpPr>
        <p:spPr>
          <a:xfrm>
            <a:off x="3276600" y="920621"/>
            <a:ext cx="5379999" cy="501675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000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মূল্যায়ন</a:t>
            </a:r>
            <a:endParaRPr lang="en-US" sz="40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  <a:p>
            <a:endParaRPr lang="en-US" sz="4000" dirty="0">
              <a:latin typeface="NikoshBAN" pitchFamily="2" charset="0"/>
              <a:cs typeface="NikoshBAN" pitchFamily="2" charset="0"/>
            </a:endParaRPr>
          </a:p>
          <a:p>
            <a:pPr marL="742950" indent="-742950">
              <a:buAutoNum type="arabicParenR"/>
            </a:pPr>
            <a:r>
              <a:rPr lang="en-US" sz="4000" dirty="0" err="1">
                <a:latin typeface="NikoshBAN" pitchFamily="2" charset="0"/>
                <a:cs typeface="NikoshBAN" pitchFamily="2" charset="0"/>
              </a:rPr>
              <a:t>উদ্ভিজ্জ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খাদ্যদ্রব্য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কাকে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বলে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?</a:t>
            </a:r>
          </a:p>
          <a:p>
            <a:pPr marL="742950" indent="-742950">
              <a:buAutoNum type="arabicParenR"/>
            </a:pPr>
            <a:endParaRPr lang="en-US" sz="4000" dirty="0">
              <a:latin typeface="NikoshBAN" pitchFamily="2" charset="0"/>
              <a:cs typeface="NikoshBAN" pitchFamily="2" charset="0"/>
            </a:endParaRPr>
          </a:p>
          <a:p>
            <a:pPr marL="742950" indent="-742950">
              <a:buAutoNum type="arabicParenR"/>
            </a:pPr>
            <a:r>
              <a:rPr lang="en-US" sz="4000" dirty="0" err="1">
                <a:latin typeface="NikoshBAN" pitchFamily="2" charset="0"/>
                <a:cs typeface="NikoshBAN" pitchFamily="2" charset="0"/>
              </a:rPr>
              <a:t>প্রাণিজ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খাদ্যদ্রব্য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কাকে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বলে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?</a:t>
            </a:r>
          </a:p>
          <a:p>
            <a:endParaRPr lang="en-US" sz="4000" dirty="0">
              <a:latin typeface="NikoshBAN" pitchFamily="2" charset="0"/>
              <a:cs typeface="NikoshBAN" pitchFamily="2" charset="0"/>
            </a:endParaRPr>
          </a:p>
          <a:p>
            <a:r>
              <a:rPr lang="en-US" sz="4000" dirty="0">
                <a:latin typeface="NikoshBAN" pitchFamily="2" charset="0"/>
                <a:cs typeface="NikoshBAN" pitchFamily="2" charset="0"/>
              </a:rPr>
              <a:t>৩)  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ডাল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ধরণের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খাদ্যদ্রব্য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?</a:t>
            </a:r>
          </a:p>
          <a:p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530438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7924800" y="4517721"/>
            <a:ext cx="3610622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বিষয়: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প্রাথমিক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বিজ্ঞান</a:t>
            </a:r>
            <a:endParaRPr lang="bn-IN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শ্রেণি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: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চতুর্থ</a:t>
            </a:r>
            <a:endParaRPr lang="bn-IN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অধ্যায়</a:t>
            </a:r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: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৪</a:t>
            </a:r>
          </a:p>
          <a:p>
            <a:pPr algn="ctr"/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815839" y="381000"/>
            <a:ext cx="256032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IN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পরিচি</a:t>
            </a:r>
            <a:r>
              <a:rPr lang="en-US" sz="5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তি</a:t>
            </a:r>
            <a:endParaRPr lang="en-US" sz="5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9" name="Picture 8" descr="Screenshot_20200111_17594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564880" y="1547508"/>
            <a:ext cx="2330461" cy="265807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64925023-6553-4CAF-BBD4-101BC1A838F3}"/>
              </a:ext>
            </a:extLst>
          </p:cNvPr>
          <p:cNvSpPr txBox="1"/>
          <p:nvPr/>
        </p:nvSpPr>
        <p:spPr>
          <a:xfrm rot="10800000" flipH="1" flipV="1">
            <a:off x="1098777" y="4242449"/>
            <a:ext cx="4768623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>
                <a:blipFill dpi="0" rotWithShape="1"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latin typeface="NikoshBAN" pitchFamily="2" charset="0"/>
                <a:cs typeface="NikoshBAN" pitchFamily="2" charset="0"/>
              </a:rPr>
              <a:t>মো রফিকুল ইসলাম</a:t>
            </a:r>
            <a:endParaRPr lang="bn-BD" sz="3200" dirty="0">
              <a:blipFill dpi="0" rotWithShape="1"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latin typeface="NikoshBAN" pitchFamily="2" charset="0"/>
              <a:cs typeface="NikoshBAN" pitchFamily="2" charset="0"/>
            </a:endParaRPr>
          </a:p>
          <a:p>
            <a:r>
              <a:rPr lang="bn-BD" sz="3200" dirty="0">
                <a:blipFill dpi="0" rotWithShape="1">
                  <a:blip r:embed="rId4"/>
                  <a:srcRect/>
                  <a:tile tx="0" ty="0" sx="100000" sy="100000" flip="none" algn="tl"/>
                </a:blipFill>
                <a:latin typeface="NikoshBAN" pitchFamily="2" charset="0"/>
                <a:cs typeface="NikoshBAN" pitchFamily="2" charset="0"/>
              </a:rPr>
              <a:t>সহকারি শিক্ষক</a:t>
            </a:r>
          </a:p>
          <a:p>
            <a:r>
              <a:rPr lang="bn-IN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দক্ষিন কামারকাঠী</a:t>
            </a:r>
            <a:r>
              <a:rPr lang="bn-BD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সঃ প্রাঃ বিদ্যালয়</a:t>
            </a:r>
          </a:p>
          <a:p>
            <a:r>
              <a:rPr lang="bn-IN" sz="320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NikoshBAN" pitchFamily="2" charset="0"/>
                <a:cs typeface="NikoshBAN" pitchFamily="2" charset="0"/>
              </a:rPr>
              <a:t>নেছারাবাদ, পিরোজপুর</a:t>
            </a:r>
            <a:endParaRPr lang="en-US" sz="3200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25F15DE6-01FB-4914-8144-CC6F023776EC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1427414"/>
            <a:ext cx="2330461" cy="256202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64914852"/>
      </p:ext>
    </p:extLst>
  </p:cSld>
  <p:clrMapOvr>
    <a:masterClrMapping/>
  </p:clrMapOvr>
  <p:transition spd="slow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3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057400" y="4419600"/>
            <a:ext cx="8092280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dirty="0" err="1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বাড়ির</a:t>
            </a:r>
            <a:r>
              <a:rPr lang="en-US" sz="4800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কাজ</a:t>
            </a:r>
            <a:r>
              <a:rPr lang="en-US" sz="4800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: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উদ্ভিজ্জ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প্রানিজ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খাদ্যদ্রব্যের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পাঁচটি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  <a:p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উদাহরণ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লিখে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আনবে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645A233-2CA5-495F-B512-F19C29E0001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7600" y="1165498"/>
            <a:ext cx="4254207" cy="224208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 spd="med">
    <p:cover dir="ru"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380F0E6-AF95-4009-9F19-5AB0B21C138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214312"/>
            <a:ext cx="11811000" cy="642937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5AC7F21C-D4A6-49A1-8A80-CD592D942E5F}"/>
              </a:ext>
            </a:extLst>
          </p:cNvPr>
          <p:cNvSpPr txBox="1"/>
          <p:nvPr/>
        </p:nvSpPr>
        <p:spPr>
          <a:xfrm>
            <a:off x="3962400" y="1981200"/>
            <a:ext cx="4841947" cy="209288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sz="130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ধন্যবাদ</a:t>
            </a:r>
          </a:p>
        </p:txBody>
      </p:sp>
    </p:spTree>
    <p:extLst>
      <p:ext uri="{BB962C8B-B14F-4D97-AF65-F5344CB8AC3E}">
        <p14:creationId xmlns:p14="http://schemas.microsoft.com/office/powerpoint/2010/main" val="5781701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905000" y="771197"/>
            <a:ext cx="8382000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>
                <a:latin typeface="NikoshBAN" pitchFamily="2" charset="0"/>
                <a:cs typeface="NikoshBAN" pitchFamily="2" charset="0"/>
              </a:rPr>
              <a:t>শিখনফল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:</a:t>
            </a:r>
          </a:p>
          <a:p>
            <a:r>
              <a:rPr lang="en-US" sz="4000" dirty="0" err="1">
                <a:latin typeface="NikoshBAN" pitchFamily="2" charset="0"/>
                <a:cs typeface="NikoshBAN" pitchFamily="2" charset="0"/>
              </a:rPr>
              <a:t>এই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শেষে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শিক্ষার্থীরা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  <a:p>
            <a:endParaRPr lang="en-US" sz="4000" dirty="0">
              <a:latin typeface="NikoshBAN" pitchFamily="2" charset="0"/>
              <a:cs typeface="NikoshBAN" pitchFamily="2" charset="0"/>
            </a:endParaRPr>
          </a:p>
          <a:p>
            <a:r>
              <a:rPr lang="en-US" sz="4000" dirty="0">
                <a:latin typeface="NikoshBAN" pitchFamily="2" charset="0"/>
                <a:cs typeface="NikoshBAN" pitchFamily="2" charset="0"/>
              </a:rPr>
              <a:t>৮.৪.১ 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খাদ্যের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উৎস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সম্পকে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বলতে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।</a:t>
            </a:r>
          </a:p>
          <a:p>
            <a:r>
              <a:rPr lang="en-US" sz="4000" dirty="0">
                <a:latin typeface="NikoshBAN" pitchFamily="2" charset="0"/>
                <a:cs typeface="NikoshBAN" pitchFamily="2" charset="0"/>
              </a:rPr>
              <a:t>৮.৪.২ 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উদ্ভিদ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থেকে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প্রাপ্ত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খাদ্যের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নাম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বলতে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।</a:t>
            </a:r>
          </a:p>
          <a:p>
            <a:r>
              <a:rPr lang="en-US" sz="4000" dirty="0">
                <a:latin typeface="NikoshBAN" pitchFamily="2" charset="0"/>
                <a:cs typeface="NikoshBAN" pitchFamily="2" charset="0"/>
              </a:rPr>
              <a:t>৮.৪.৩ 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প্রাণী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থেকে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প্রাপ্ত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খাদ্যের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নাম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বলতে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।</a:t>
            </a:r>
          </a:p>
          <a:p>
            <a:r>
              <a:rPr lang="en-US" sz="4000" dirty="0">
                <a:latin typeface="NikoshBAN" pitchFamily="2" charset="0"/>
                <a:cs typeface="NikoshBAN" pitchFamily="2" charset="0"/>
              </a:rPr>
              <a:t>৮.৪.৪ 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খাদ্যের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প্রকারভেদ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বলতে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।  </a:t>
            </a:r>
          </a:p>
        </p:txBody>
      </p:sp>
      <p:pic>
        <p:nvPicPr>
          <p:cNvPr id="3" name="Picture 2" descr="cbf71758c990abd9d67bf5944caac179.jpg"/>
          <p:cNvPicPr>
            <a:picLocks noChangeAspect="1"/>
          </p:cNvPicPr>
          <p:nvPr/>
        </p:nvPicPr>
        <p:blipFill rotWithShape="1">
          <a:blip r:embed="rId3"/>
          <a:srcRect l="1667" t="-44118" r="-1667" b="79412"/>
          <a:stretch/>
        </p:blipFill>
        <p:spPr>
          <a:xfrm>
            <a:off x="1524000" y="3886200"/>
            <a:ext cx="9144000" cy="1676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epositphotos_395236364-stock-photo-natural-food-collage-food-background.jpg"/>
          <p:cNvPicPr>
            <a:picLocks noChangeAspect="1"/>
          </p:cNvPicPr>
          <p:nvPr/>
        </p:nvPicPr>
        <p:blipFill rotWithShape="1">
          <a:blip r:embed="rId3"/>
          <a:srcRect l="1" r="-1667" b="8531"/>
          <a:stretch/>
        </p:blipFill>
        <p:spPr>
          <a:xfrm>
            <a:off x="1828800" y="914400"/>
            <a:ext cx="8305800" cy="531026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524000" y="0"/>
            <a:ext cx="914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>
                <a:latin typeface="NikoshBAN" pitchFamily="2" charset="0"/>
                <a:cs typeface="NikoshBAN" pitchFamily="2" charset="0"/>
              </a:rPr>
              <a:t>নিচের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ছবিটি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লক্ষ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অনুমান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কর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আজকের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পাঠের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বিষয়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 spd="slow">
    <p:split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et-different-foods-vector-25112369.jpg"/>
          <p:cNvPicPr>
            <a:picLocks noChangeAspect="1"/>
          </p:cNvPicPr>
          <p:nvPr/>
        </p:nvPicPr>
        <p:blipFill rotWithShape="1">
          <a:blip r:embed="rId2"/>
          <a:srcRect b="10000"/>
          <a:stretch/>
        </p:blipFill>
        <p:spPr>
          <a:xfrm>
            <a:off x="1524000" y="2286000"/>
            <a:ext cx="9144000" cy="41148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3" name="TextBox 2"/>
          <p:cNvSpPr txBox="1"/>
          <p:nvPr/>
        </p:nvSpPr>
        <p:spPr>
          <a:xfrm>
            <a:off x="914400" y="39231"/>
            <a:ext cx="89916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>
                <a:latin typeface="NikoshBAN" pitchFamily="2" charset="0"/>
                <a:cs typeface="NikoshBAN" pitchFamily="2" charset="0"/>
              </a:rPr>
              <a:t>আজকের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: </a:t>
            </a:r>
            <a:r>
              <a:rPr lang="en-US" sz="6000" dirty="0" err="1">
                <a:latin typeface="NikoshBAN" pitchFamily="2" charset="0"/>
                <a:cs typeface="NikoshBAN" pitchFamily="2" charset="0"/>
              </a:rPr>
              <a:t>খাদ্য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4000" dirty="0">
                <a:latin typeface="NikoshBAN" pitchFamily="2" charset="0"/>
                <a:cs typeface="NikoshBAN" pitchFamily="2" charset="0"/>
              </a:rPr>
              <a:t>    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অধ্যায়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:  ৪</a:t>
            </a:r>
          </a:p>
          <a:p>
            <a:pPr algn="ctr"/>
            <a:r>
              <a:rPr lang="en-US" sz="4000" dirty="0">
                <a:latin typeface="NikoshBAN" pitchFamily="2" charset="0"/>
                <a:cs typeface="NikoshBAN" pitchFamily="2" charset="0"/>
              </a:rPr>
              <a:t>                     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: 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খাদ্যের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উৎস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1.   CONTENT PROJECT BY TUMPA BARUA 2021\2.  PICTURE COLLECTION 2021\3. PICTURE  OF C4_ Sci _L 1 _ Paribesha Jib\2q1M5gK-Imgur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10800000">
            <a:off x="1219200" y="685800"/>
            <a:ext cx="9448800" cy="495300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1600200" y="5534562"/>
            <a:ext cx="90678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>
                <a:latin typeface="NikoshBAN" pitchFamily="2" charset="0"/>
                <a:cs typeface="NikoshBAN" pitchFamily="2" charset="0"/>
              </a:rPr>
              <a:t>পরিবেশের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বিভিন্ন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উদ্ভিদ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প্রাণী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থেকে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আমরা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নানা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রকম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খাবার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পেয়ে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থাকি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114800" y="152400"/>
            <a:ext cx="438453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err="1">
                <a:latin typeface="NikoshBAN" pitchFamily="2" charset="0"/>
                <a:cs typeface="NikoshBAN" pitchFamily="2" charset="0"/>
              </a:rPr>
              <a:t>ছবিতে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দেখতে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পাচ্ছো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7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9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/>
        </p:nvGraphicFramePr>
        <p:xfrm>
          <a:off x="2514600" y="2057400"/>
          <a:ext cx="7162800" cy="3429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81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581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331088">
                <a:tc>
                  <a:txBody>
                    <a:bodyPr/>
                    <a:lstStyle/>
                    <a:p>
                      <a:pPr algn="ctr"/>
                      <a:r>
                        <a:rPr lang="en-US" sz="4000" dirty="0" err="1">
                          <a:latin typeface="NikoshBAN" pitchFamily="2" charset="0"/>
                          <a:cs typeface="NikoshBAN" pitchFamily="2" charset="0"/>
                        </a:rPr>
                        <a:t>উদ্ভিজ্জ</a:t>
                      </a:r>
                      <a:r>
                        <a:rPr lang="en-US" sz="4000" baseline="0" dirty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4000" baseline="0" dirty="0" err="1">
                          <a:latin typeface="NikoshBAN" pitchFamily="2" charset="0"/>
                          <a:cs typeface="NikoshBAN" pitchFamily="2" charset="0"/>
                        </a:rPr>
                        <a:t>খাদ্যদ্রব্য</a:t>
                      </a:r>
                      <a:endParaRPr lang="en-US" sz="40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chemeClr val="accent4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dirty="0" err="1">
                          <a:latin typeface="NikoshBAN" pitchFamily="2" charset="0"/>
                          <a:cs typeface="NikoshBAN" pitchFamily="2" charset="0"/>
                        </a:rPr>
                        <a:t>প্রাণিজ</a:t>
                      </a:r>
                      <a:r>
                        <a:rPr lang="en-US" sz="4000" dirty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4000" dirty="0" err="1">
                          <a:latin typeface="NikoshBAN" pitchFamily="2" charset="0"/>
                          <a:cs typeface="NikoshBAN" pitchFamily="2" charset="0"/>
                        </a:rPr>
                        <a:t>খাদ্যদ্রব্য</a:t>
                      </a:r>
                      <a:endParaRPr lang="en-US" sz="40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chemeClr val="accent4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097912">
                <a:tc>
                  <a:txBody>
                    <a:bodyPr/>
                    <a:lstStyle/>
                    <a:p>
                      <a:endParaRPr lang="en-US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2057400" y="152401"/>
            <a:ext cx="83058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>
                <a:latin typeface="NikoshBAN" pitchFamily="2" charset="0"/>
                <a:cs typeface="NikoshBAN" pitchFamily="2" charset="0"/>
              </a:rPr>
              <a:t>একক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কাজ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: 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নিচের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ছকটিতে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উদ্ভিজ্জ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খাদ্যদ্রব্য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ও                                                                         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প্রাণিজ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খাদ্যদ্রব্যের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তালিকা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করি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 </a:t>
            </a:r>
          </a:p>
        </p:txBody>
      </p:sp>
    </p:spTree>
  </p:cSld>
  <p:clrMapOvr>
    <a:masterClrMapping/>
  </p:clrMapOvr>
  <p:transition>
    <p:cover dir="u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ownload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53000" y="1143000"/>
            <a:ext cx="2971800" cy="3581400"/>
          </a:xfrm>
          <a:prstGeom prst="rect">
            <a:avLst/>
          </a:prstGeom>
        </p:spPr>
      </p:pic>
      <p:pic>
        <p:nvPicPr>
          <p:cNvPr id="4" name="Picture 3" descr="download (1)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48626" y="1066800"/>
            <a:ext cx="2619375" cy="3810000"/>
          </a:xfrm>
          <a:prstGeom prst="rect">
            <a:avLst/>
          </a:prstGeom>
        </p:spPr>
      </p:pic>
      <p:pic>
        <p:nvPicPr>
          <p:cNvPr id="6" name="Picture 5" descr="Lalsak-2001040322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28800" y="1143000"/>
            <a:ext cx="3048000" cy="35052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971800" y="152400"/>
            <a:ext cx="598593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000" dirty="0" err="1">
                <a:latin typeface="NikoshBAN" pitchFamily="2" charset="0"/>
                <a:cs typeface="NikoshBAN" pitchFamily="2" charset="0"/>
              </a:rPr>
              <a:t>নিচের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ছবিগুলো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ধরনের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খাদ্যদ্রব্য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?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752600" y="5257801"/>
            <a:ext cx="84582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>
                <a:latin typeface="NikoshBAN" pitchFamily="2" charset="0"/>
                <a:cs typeface="NikoshBAN" pitchFamily="2" charset="0"/>
              </a:rPr>
              <a:t>উদ্ভিজ্জ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খাদ্যদ্রব্য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: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উদ্ভিদ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থেকে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প্রাপ্ত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বিভিন্ন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ধরনের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খাবারকে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উদ্ভিজ্জ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খাদ্যদ্রব্য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বলে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।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24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605269510_5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8800" y="990600"/>
            <a:ext cx="8534400" cy="45974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038600" y="0"/>
            <a:ext cx="367280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err="1">
                <a:latin typeface="NikoshBAN" pitchFamily="2" charset="0"/>
                <a:cs typeface="NikoshBAN" pitchFamily="2" charset="0"/>
              </a:rPr>
              <a:t>উদ্ভিজ্জ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খাদ্যদ্রব্যের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ছবি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810001" y="5791200"/>
            <a:ext cx="337945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err="1">
                <a:latin typeface="NikoshBAN" pitchFamily="2" charset="0"/>
                <a:cs typeface="NikoshBAN" pitchFamily="2" charset="0"/>
              </a:rPr>
              <a:t>বিভিন্ন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ধরনের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সবজি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>
          <a:defRPr sz="4000" dirty="0">
            <a:latin typeface="NikoshBAN" pitchFamily="2" charset="0"/>
            <a:cs typeface="NikoshBAN" pitchFamily="2" charset="0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235</TotalTime>
  <Words>254</Words>
  <Application>Microsoft Office PowerPoint</Application>
  <PresentationFormat>Widescreen</PresentationFormat>
  <Paragraphs>62</Paragraphs>
  <Slides>21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5" baseType="lpstr">
      <vt:lpstr>Arial</vt:lpstr>
      <vt:lpstr>Calibri</vt:lpstr>
      <vt:lpstr>NikoshBAN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user</dc:creator>
  <cp:lastModifiedBy>LENOVO</cp:lastModifiedBy>
  <cp:revision>83</cp:revision>
  <dcterms:created xsi:type="dcterms:W3CDTF">2006-08-16T00:00:00Z</dcterms:created>
  <dcterms:modified xsi:type="dcterms:W3CDTF">2021-09-30T14:31:45Z</dcterms:modified>
</cp:coreProperties>
</file>