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92" r:id="rId10"/>
    <p:sldId id="273" r:id="rId11"/>
    <p:sldId id="274" r:id="rId12"/>
    <p:sldId id="266" r:id="rId13"/>
    <p:sldId id="275" r:id="rId14"/>
    <p:sldId id="276" r:id="rId15"/>
    <p:sldId id="277" r:id="rId16"/>
    <p:sldId id="278" r:id="rId17"/>
    <p:sldId id="290" r:id="rId18"/>
    <p:sldId id="287" r:id="rId19"/>
    <p:sldId id="269" r:id="rId20"/>
    <p:sldId id="268" r:id="rId21"/>
    <p:sldId id="289" r:id="rId22"/>
    <p:sldId id="282" r:id="rId23"/>
    <p:sldId id="285" r:id="rId24"/>
    <p:sldId id="283" r:id="rId25"/>
    <p:sldId id="270" r:id="rId26"/>
    <p:sldId id="291" r:id="rId27"/>
    <p:sldId id="286" r:id="rId28"/>
    <p:sldId id="271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12" autoAdjust="0"/>
  </p:normalViewPr>
  <p:slideViewPr>
    <p:cSldViewPr>
      <p:cViewPr varScale="1">
        <p:scale>
          <a:sx n="71" d="100"/>
          <a:sy n="71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09834-5B8E-46B2-9182-8147D2301B84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1369D-7165-4DAE-9074-52E101E76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9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1369D-7165-4DAE-9074-52E101E768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5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্রর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1369D-7165-4DAE-9074-52E101E768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8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1369D-7165-4DAE-9074-52E101E768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65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1369D-7165-4DAE-9074-52E101E768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2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C4817-FC52-4E18-BFF3-B3A40D719367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45E6A-4977-421B-BFEA-193C9050A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C4817-FC52-4E18-BFF3-B3A40D719367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45E6A-4977-421B-BFEA-193C9050A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C4817-FC52-4E18-BFF3-B3A40D719367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45E6A-4977-421B-BFEA-193C9050A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C4817-FC52-4E18-BFF3-B3A40D719367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45E6A-4977-421B-BFEA-193C9050A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C4817-FC52-4E18-BFF3-B3A40D719367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45E6A-4977-421B-BFEA-193C9050A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C4817-FC52-4E18-BFF3-B3A40D719367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45E6A-4977-421B-BFEA-193C9050A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C4817-FC52-4E18-BFF3-B3A40D719367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45E6A-4977-421B-BFEA-193C9050A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C4817-FC52-4E18-BFF3-B3A40D719367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45E6A-4977-421B-BFEA-193C9050A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C4817-FC52-4E18-BFF3-B3A40D719367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45E6A-4977-421B-BFEA-193C9050A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C4817-FC52-4E18-BFF3-B3A40D719367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45E6A-4977-421B-BFEA-193C9050A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C4817-FC52-4E18-BFF3-B3A40D719367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45E6A-4977-421B-BFEA-193C9050AD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47C4817-FC52-4E18-BFF3-B3A40D719367}" type="datetimeFigureOut">
              <a:rPr lang="en-US" smtClean="0"/>
              <a:pPr/>
              <a:t>30-Sep-21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1E45E6A-4977-421B-BFEA-193C9050A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9783" y="2590800"/>
            <a:ext cx="3788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hanondaMJ " pitchFamily="2" charset="0"/>
                <a:cs typeface="NikoshBAN" pitchFamily="2" charset="0"/>
              </a:rPr>
              <a:t>সবাইকে</a:t>
            </a:r>
            <a:endParaRPr lang="en-US" sz="72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hanondaMJ 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066800"/>
            <a:ext cx="4365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hanondaMJ " pitchFamily="2" charset="0"/>
                <a:cs typeface="NikoshBAN" pitchFamily="2" charset="0"/>
              </a:rPr>
              <a:t>শারদ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hanondaMJ 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hanondaMJ " pitchFamily="2" charset="0"/>
                <a:cs typeface="NikoshBAN" pitchFamily="2" charset="0"/>
              </a:rPr>
              <a:t>প্রাতে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hanondaMJ 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4029164"/>
            <a:ext cx="523572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hanondaMJ " pitchFamily="2" charset="0"/>
                <a:cs typeface="NikoshBAN" pitchFamily="2" charset="0"/>
              </a:rPr>
              <a:t>শুভেচ্ছা।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86451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72954"/>
            <a:ext cx="8305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সেটকে সাধারণত ইংরেজি 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বড় হাতের অক্ষর দ্বারা </a:t>
            </a:r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প্রকাশ করা হয়।</a:t>
            </a:r>
            <a:endParaRPr lang="en-US" sz="6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B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C</a:t>
            </a:r>
            <a:r>
              <a:rPr lang="en-US" sz="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…..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X</a:t>
            </a:r>
            <a:r>
              <a:rPr lang="en-US" sz="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Y</a:t>
            </a:r>
            <a:r>
              <a:rPr lang="en-US" sz="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Z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3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3434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সেটের প্রত্যেক সদস্যকে সেটের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উপাদান(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lement)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14800" y="2133600"/>
            <a:ext cx="533400" cy="19050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62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1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{</a:t>
            </a:r>
            <a:r>
              <a:rPr lang="en-US" sz="115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a,</a:t>
            </a:r>
            <a:r>
              <a:rPr lang="en-US" sz="115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b,</a:t>
            </a:r>
            <a:r>
              <a:rPr lang="en-US" sz="115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c,</a:t>
            </a:r>
            <a:r>
              <a:rPr lang="en-US" sz="11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</a:t>
            </a:r>
            <a:r>
              <a:rPr lang="en-US" sz="115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}</a:t>
            </a:r>
            <a:endParaRPr lang="en-US" sz="115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3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25927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i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সেটের উপাদান প্রকাশের </a:t>
            </a:r>
            <a:r>
              <a:rPr lang="en-US" sz="4800" b="1" i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 	</a:t>
            </a:r>
            <a:r>
              <a:rPr lang="bn-BD" sz="4800" b="1" i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প্রতীক </a:t>
            </a:r>
            <a:r>
              <a:rPr lang="en-US" sz="3600" b="1" i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  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∈ </a:t>
            </a:r>
            <a:r>
              <a:rPr lang="en-US" sz="48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(Element)</a:t>
            </a:r>
            <a:endParaRPr lang="bn-BD" sz="3600" b="1" dirty="0" smtClean="0">
              <a:solidFill>
                <a:srgbClr val="00B050"/>
              </a:solidFill>
              <a:latin typeface="NikoshBAN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7200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সেটের উপাদান নয় </a:t>
            </a:r>
            <a:endParaRPr lang="en-US" sz="6000" dirty="0" smtClean="0">
              <a:solidFill>
                <a:srgbClr val="002060"/>
              </a:solidFill>
              <a:latin typeface="NikoshBAN"/>
              <a:cs typeface="NikoshBAN" pitchFamily="2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NikoshBAN"/>
              </a:rPr>
              <a:t>     </a:t>
            </a:r>
            <a:r>
              <a:rPr lang="en-US" sz="6000" b="1" dirty="0" smtClean="0">
                <a:solidFill>
                  <a:srgbClr val="7030A0"/>
                </a:solidFill>
                <a:latin typeface="NikoshBAN"/>
              </a:rPr>
              <a:t>∉</a:t>
            </a:r>
            <a:r>
              <a:rPr lang="en-US" sz="6000" dirty="0" smtClean="0">
                <a:solidFill>
                  <a:srgbClr val="FF0000"/>
                </a:solidFill>
                <a:latin typeface="NikoshBAN"/>
              </a:rPr>
              <a:t>(does not element)</a:t>
            </a:r>
            <a:endParaRPr lang="en-US" sz="6600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4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37602"/>
            <a:ext cx="8915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B={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a,b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}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হলে,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B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b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i="1" dirty="0" smtClean="0">
              <a:solidFill>
                <a:srgbClr val="C00000"/>
              </a:solidFill>
            </a:endParaRPr>
          </a:p>
          <a:p>
            <a:pPr algn="ctr"/>
            <a:r>
              <a:rPr lang="en-US" sz="6600" i="1" dirty="0" err="1" smtClean="0">
                <a:solidFill>
                  <a:srgbClr val="C00000"/>
                </a:solidFill>
              </a:rPr>
              <a:t>a</a:t>
            </a:r>
            <a:r>
              <a:rPr lang="en-US" sz="6600" dirty="0" err="1" smtClean="0">
                <a:solidFill>
                  <a:srgbClr val="C00000"/>
                </a:solidFill>
              </a:rPr>
              <a:t>∈</a:t>
            </a:r>
            <a:r>
              <a:rPr lang="en-US" sz="5400" dirty="0" err="1" smtClean="0">
                <a:solidFill>
                  <a:srgbClr val="C00000"/>
                </a:solidFill>
              </a:rPr>
              <a:t>B</a:t>
            </a:r>
            <a:r>
              <a:rPr lang="en-US" sz="5400" dirty="0" smtClean="0">
                <a:solidFill>
                  <a:srgbClr val="C00000"/>
                </a:solidFill>
              </a:rPr>
              <a:t>,</a:t>
            </a:r>
            <a:r>
              <a:rPr lang="en-US" sz="5400" i="1" dirty="0" smtClean="0">
                <a:solidFill>
                  <a:srgbClr val="C00000"/>
                </a:solidFill>
              </a:rPr>
              <a:t> </a:t>
            </a:r>
            <a:r>
              <a:rPr lang="en-US" sz="5400" i="1" dirty="0" err="1" smtClean="0">
                <a:solidFill>
                  <a:srgbClr val="C00000"/>
                </a:solidFill>
              </a:rPr>
              <a:t>b</a:t>
            </a:r>
            <a:r>
              <a:rPr lang="en-US" sz="6600" dirty="0" err="1" smtClean="0">
                <a:solidFill>
                  <a:srgbClr val="C00000"/>
                </a:solidFill>
              </a:rPr>
              <a:t>∈</a:t>
            </a:r>
            <a:r>
              <a:rPr lang="en-US" sz="5400" dirty="0" err="1" smtClean="0">
                <a:solidFill>
                  <a:srgbClr val="C00000"/>
                </a:solidFill>
              </a:rPr>
              <a:t>B</a:t>
            </a:r>
            <a:endParaRPr lang="en-US" sz="5400" dirty="0" smtClean="0"/>
          </a:p>
          <a:p>
            <a:pPr algn="ctr"/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" i="1" dirty="0" smtClean="0">
              <a:solidFill>
                <a:srgbClr val="002060"/>
              </a:solidFill>
              <a:latin typeface="NikoshBAN" pitchFamily="2" charset="0"/>
            </a:endParaRPr>
          </a:p>
          <a:p>
            <a:pPr algn="ctr"/>
            <a:endParaRPr lang="en-US" sz="600" i="1" dirty="0" smtClean="0">
              <a:solidFill>
                <a:srgbClr val="002060"/>
              </a:solidFill>
              <a:latin typeface="NikoshBAN" pitchFamily="2" charset="0"/>
            </a:endParaRPr>
          </a:p>
          <a:p>
            <a:pPr algn="ctr"/>
            <a:endParaRPr lang="en-US" sz="600" i="1" dirty="0" smtClean="0">
              <a:solidFill>
                <a:srgbClr val="002060"/>
              </a:solidFill>
              <a:latin typeface="NikoshBAN" pitchFamily="2" charset="0"/>
            </a:endParaRPr>
          </a:p>
          <a:p>
            <a:pPr algn="ctr"/>
            <a:r>
              <a:rPr lang="en-US" sz="600" i="1" dirty="0" smtClean="0">
                <a:solidFill>
                  <a:srgbClr val="002060"/>
                </a:solidFill>
                <a:latin typeface="NikoshBAN" pitchFamily="2" charset="0"/>
              </a:rPr>
              <a:t>                 </a:t>
            </a:r>
          </a:p>
          <a:p>
            <a:pPr algn="ctr"/>
            <a:endParaRPr lang="en-US" sz="600" i="1" dirty="0" smtClean="0">
              <a:solidFill>
                <a:srgbClr val="002060"/>
              </a:solidFill>
              <a:latin typeface="NikoshBAN" pitchFamily="2" charset="0"/>
            </a:endParaRPr>
          </a:p>
          <a:p>
            <a:pPr algn="ctr"/>
            <a:r>
              <a:rPr lang="en-US" sz="600" i="1" dirty="0" smtClean="0">
                <a:solidFill>
                  <a:srgbClr val="002060"/>
                </a:solidFill>
                <a:latin typeface="NikoshBAN" pitchFamily="2" charset="0"/>
              </a:rPr>
              <a:t>         </a:t>
            </a:r>
            <a:r>
              <a:rPr lang="en-US" sz="6600" i="1" dirty="0" err="1" smtClean="0">
                <a:solidFill>
                  <a:srgbClr val="FF0000"/>
                </a:solidFill>
              </a:rPr>
              <a:t>c</a:t>
            </a:r>
            <a:r>
              <a:rPr lang="en-US" sz="6000" dirty="0" err="1" smtClean="0">
                <a:solidFill>
                  <a:srgbClr val="FF0000"/>
                </a:solidFill>
              </a:rPr>
              <a:t>∉</a:t>
            </a:r>
            <a:r>
              <a:rPr lang="en-US" sz="5400" dirty="0" err="1" smtClean="0">
                <a:solidFill>
                  <a:srgbClr val="FF0000"/>
                </a:solidFill>
              </a:rPr>
              <a:t>B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52600" y="990600"/>
            <a:ext cx="1790700" cy="171898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09800" y="990600"/>
            <a:ext cx="3200400" cy="17189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143000" y="4419600"/>
            <a:ext cx="2819400" cy="11430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89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762000"/>
            <a:ext cx="7696200" cy="121920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দ্ধতিঃ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743200"/>
            <a:ext cx="3143250" cy="10668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তলিকাপদ্ধতিঃ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2743200"/>
            <a:ext cx="3886200" cy="990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সেট গঠন পদ্ধতিঃ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648200"/>
            <a:ext cx="3505200" cy="10668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A=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{</a:t>
            </a:r>
            <a:r>
              <a:rPr lang="en-US" sz="3600" dirty="0" err="1" smtClean="0">
                <a:solidFill>
                  <a:srgbClr val="FF0000"/>
                </a:solidFill>
                <a:latin typeface="Arial Black" pitchFamily="34" charset="0"/>
                <a:cs typeface="NikoshBAN" pitchFamily="2" charset="0"/>
              </a:rPr>
              <a:t>a,b,c,d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cs typeface="NikoshBAN" pitchFamily="2" charset="0"/>
              </a:rPr>
              <a:t>}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4648200"/>
            <a:ext cx="3657600" cy="10668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B={x: x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স্বাভাবিক বিজোড় সংখ্যা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}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400800" y="2057400"/>
            <a:ext cx="762000" cy="6096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209800" y="2057400"/>
            <a:ext cx="762000" cy="6096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2209800" y="3886200"/>
            <a:ext cx="762000" cy="6096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6400800" y="3810000"/>
            <a:ext cx="762000" cy="6096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7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95600"/>
            <a:ext cx="845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সসীম সেটঃ 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সেটের উপাদান সংখ্যা </a:t>
            </a:r>
            <a:endParaRPr lang="en-US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গণনা করে নির্ধারণ করা যায়।</a:t>
            </a:r>
          </a:p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উদাহরনঃ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513309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A</a:t>
            </a:r>
            <a:r>
              <a:rPr lang="en-US" sz="6600" dirty="0" smtClean="0">
                <a:solidFill>
                  <a:srgbClr val="0070C0"/>
                </a:solidFill>
              </a:rPr>
              <a:t>=</a:t>
            </a:r>
            <a:r>
              <a:rPr lang="en-US" sz="6600" dirty="0" smtClean="0"/>
              <a:t>{</a:t>
            </a:r>
            <a:r>
              <a:rPr lang="en-US" sz="6600" dirty="0" err="1" smtClean="0">
                <a:solidFill>
                  <a:srgbClr val="0070C0"/>
                </a:solidFill>
              </a:rPr>
              <a:t>a,</a:t>
            </a:r>
            <a:r>
              <a:rPr lang="en-US" sz="6600" dirty="0" err="1" smtClean="0">
                <a:solidFill>
                  <a:srgbClr val="C00000"/>
                </a:solidFill>
              </a:rPr>
              <a:t>b,</a:t>
            </a:r>
            <a:r>
              <a:rPr lang="en-US" sz="6600" dirty="0" err="1" smtClean="0">
                <a:solidFill>
                  <a:srgbClr val="7030A0"/>
                </a:solidFill>
              </a:rPr>
              <a:t>c,</a:t>
            </a:r>
            <a:r>
              <a:rPr lang="en-US" sz="6600" dirty="0" err="1" smtClean="0">
                <a:solidFill>
                  <a:srgbClr val="00B050"/>
                </a:solidFill>
              </a:rPr>
              <a:t>d</a:t>
            </a:r>
            <a:r>
              <a:rPr lang="bn-BD" sz="7200" dirty="0"/>
              <a:t>}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57200"/>
            <a:ext cx="2279650" cy="212725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62600" y="1752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 কাপ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00600" y="1219200"/>
            <a:ext cx="901700" cy="52098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433556" y="4939044"/>
            <a:ext cx="810288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3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225" y="1752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1" descr="C:\Documents and Settings\uj\Desktop\nayeemewudhkblog_1221421182_1-refl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36447"/>
            <a:ext cx="4543175" cy="27608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3120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আকাশে তারার সংখ্যা কত</a:t>
            </a:r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038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অসীম সেটঃ </a:t>
            </a:r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 সেটের উপাদান সংখ্যা গণনা করে নির্ধারন করা যায় না।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5769114"/>
                <a:ext cx="8458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স্বাভাবিক সংখ্যার সেট </a:t>
                </a:r>
                <a:r>
                  <a:rPr lang="en-US" sz="3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N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769114"/>
                <a:ext cx="845820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576" t="-15094" b="-4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505200" y="5105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উদাহরণঃ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 rot="2392929">
            <a:off x="7056217" y="5112218"/>
            <a:ext cx="457200" cy="546458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05400" y="2057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আকাশে অসংখ্য তারকা</a:t>
            </a:r>
            <a:r>
              <a:rPr lang="bn-BD" sz="1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5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5" grpId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1914525" cy="19700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457200"/>
            <a:ext cx="2143125" cy="2133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57200"/>
            <a:ext cx="2428875" cy="17891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086225"/>
            <a:ext cx="2047875" cy="22383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19600"/>
            <a:ext cx="2447925" cy="1866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438400"/>
            <a:ext cx="18288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43400"/>
            <a:ext cx="2390775" cy="19145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18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81200"/>
            <a:ext cx="5334000" cy="3641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650" y="312003"/>
            <a:ext cx="836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A={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a,b,c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}    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B={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c,d,e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}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2625804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A</a:t>
            </a:r>
            <a:r>
              <a:rPr lang="en-US" sz="6000" dirty="0"/>
              <a:t> </a:t>
            </a:r>
            <a:r>
              <a:rPr lang="en-US" sz="6600" dirty="0">
                <a:solidFill>
                  <a:srgbClr val="002060"/>
                </a:solidFill>
              </a:rPr>
              <a:t>∪</a:t>
            </a:r>
            <a:r>
              <a:rPr lang="en-US" sz="6000" dirty="0"/>
              <a:t> </a:t>
            </a:r>
            <a:r>
              <a:rPr lang="en-US" sz="6000" dirty="0">
                <a:solidFill>
                  <a:srgbClr val="00B0F0"/>
                </a:solidFill>
              </a:rPr>
              <a:t>B</a:t>
            </a:r>
            <a:r>
              <a:rPr lang="en-US" sz="6000" dirty="0">
                <a:solidFill>
                  <a:srgbClr val="002060"/>
                </a:solidFill>
              </a:rPr>
              <a:t> = </a:t>
            </a:r>
            <a:r>
              <a:rPr lang="en-US" sz="6000" dirty="0" smtClean="0"/>
              <a:t>{</a:t>
            </a:r>
            <a:r>
              <a:rPr lang="en-US" sz="6000" dirty="0" err="1" smtClean="0">
                <a:solidFill>
                  <a:schemeClr val="accent2"/>
                </a:solidFill>
              </a:rPr>
              <a:t>a,b,c,d,e</a:t>
            </a:r>
            <a:r>
              <a:rPr lang="en-US" sz="6000" dirty="0" smtClean="0"/>
              <a:t>}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2705100" y="800100"/>
            <a:ext cx="1447800" cy="1219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3263816" y="774784"/>
            <a:ext cx="1549568" cy="1371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3848100" y="800100"/>
            <a:ext cx="1524000" cy="1295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105400" y="1066800"/>
            <a:ext cx="15240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5638800" y="1143000"/>
            <a:ext cx="15240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140366" y="1136734"/>
            <a:ext cx="1473368" cy="723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5800" y="54102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সেটের প্রতীকঃ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002060"/>
                </a:solidFill>
              </a:rPr>
              <a:t>∪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1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" y="3276600"/>
            <a:ext cx="1397000" cy="154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1   3  5  7  9    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  </a:t>
            </a:r>
          </a:p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62800" y="3352800"/>
            <a:ext cx="1295400" cy="1409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B050"/>
              </a:solidFill>
            </a:endParaRPr>
          </a:p>
          <a:p>
            <a:pPr algn="ctr"/>
            <a:endParaRPr lang="en-US" dirty="0" smtClean="0">
              <a:solidFill>
                <a:srgbClr val="00B050"/>
              </a:solidFill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2 4 6 8 10</a:t>
            </a:r>
          </a:p>
          <a:p>
            <a:pPr algn="ctr"/>
            <a:endParaRPr lang="en-US" dirty="0" smtClean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6600" y="4114800"/>
            <a:ext cx="22860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 </a:t>
            </a:r>
            <a:r>
              <a:rPr lang="en-US" b="1" dirty="0" smtClean="0">
                <a:solidFill>
                  <a:srgbClr val="00B05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 3 </a:t>
            </a:r>
            <a:r>
              <a:rPr lang="en-US" b="1" dirty="0" smtClean="0">
                <a:solidFill>
                  <a:srgbClr val="00B050"/>
                </a:solidFill>
              </a:rPr>
              <a:t>4</a:t>
            </a:r>
            <a:r>
              <a:rPr lang="en-US" b="1" dirty="0" smtClean="0">
                <a:solidFill>
                  <a:srgbClr val="C00000"/>
                </a:solidFill>
              </a:rPr>
              <a:t> 5</a:t>
            </a:r>
            <a:r>
              <a:rPr lang="en-US" b="1" dirty="0" smtClean="0">
                <a:solidFill>
                  <a:srgbClr val="00B050"/>
                </a:solidFill>
              </a:rPr>
              <a:t> 6 </a:t>
            </a:r>
            <a:r>
              <a:rPr lang="en-US" b="1" dirty="0" smtClean="0">
                <a:solidFill>
                  <a:srgbClr val="C00000"/>
                </a:solidFill>
              </a:rPr>
              <a:t>7</a:t>
            </a:r>
            <a:r>
              <a:rPr lang="en-US" b="1" dirty="0" smtClean="0">
                <a:solidFill>
                  <a:srgbClr val="00B050"/>
                </a:solidFill>
              </a:rPr>
              <a:t> 8 </a:t>
            </a:r>
            <a:r>
              <a:rPr lang="en-US" b="1" dirty="0" smtClean="0">
                <a:solidFill>
                  <a:srgbClr val="C00000"/>
                </a:solidFill>
              </a:rPr>
              <a:t>9 </a:t>
            </a:r>
            <a:r>
              <a:rPr lang="en-US" b="1" dirty="0" smtClean="0">
                <a:solidFill>
                  <a:srgbClr val="00B050"/>
                </a:solidFill>
              </a:rPr>
              <a:t>10</a:t>
            </a:r>
          </a:p>
          <a:p>
            <a:pPr algn="ctr"/>
            <a:endParaRPr lang="en-US" dirty="0" smtClean="0">
              <a:solidFill>
                <a:srgbClr val="00B050"/>
              </a:solidFill>
            </a:endParaRPr>
          </a:p>
          <a:p>
            <a:pPr algn="ctr"/>
            <a:endParaRPr lang="en-US" dirty="0" smtClean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6858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সংযোগ সেটঃ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>
            <a:endCxn id="7" idx="2"/>
          </p:cNvCxnSpPr>
          <p:nvPr/>
        </p:nvCxnSpPr>
        <p:spPr>
          <a:xfrm>
            <a:off x="2057400" y="4343400"/>
            <a:ext cx="1219200" cy="80010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562600" y="4191000"/>
            <a:ext cx="1524000" cy="7620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0"/>
            <a:ext cx="2889251" cy="242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1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94795"/>
            <a:ext cx="8534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দেওয়া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আছে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, 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={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3,7,</a:t>
            </a:r>
            <a:r>
              <a:rPr lang="en-US" sz="6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,14},</a:t>
            </a:r>
          </a:p>
          <a:p>
            <a:pPr algn="ctr"/>
            <a:r>
              <a:rPr lang="en-US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B=</a:t>
            </a:r>
            <a:r>
              <a:rPr lang="en-US" sz="6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{9,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6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,28}</a:t>
            </a:r>
          </a:p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∪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3,7,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,14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∪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,28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5400" dirty="0" smtClean="0"/>
              <a:t>	 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={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3,7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9,14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334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উদাহরনঃ</a:t>
            </a:r>
            <a:endParaRPr lang="en-US" sz="66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5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A={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x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,z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}      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B={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x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y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}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895600"/>
            <a:ext cx="7175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  A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>
                <a:solidFill>
                  <a:srgbClr val="002060"/>
                </a:solidFill>
              </a:rPr>
              <a:t>∩ </a:t>
            </a:r>
            <a:r>
              <a:rPr lang="en-US" sz="6600" dirty="0">
                <a:solidFill>
                  <a:srgbClr val="0070C0"/>
                </a:solidFill>
              </a:rPr>
              <a:t>B</a:t>
            </a:r>
            <a:r>
              <a:rPr lang="en-US" sz="6600" dirty="0"/>
              <a:t> = </a:t>
            </a:r>
            <a:r>
              <a:rPr lang="en-US" sz="6600" dirty="0" smtClean="0">
                <a:solidFill>
                  <a:srgbClr val="002060"/>
                </a:solidFill>
              </a:rPr>
              <a:t>{</a:t>
            </a:r>
            <a:r>
              <a:rPr lang="en-US" sz="6600" dirty="0" err="1" smtClean="0">
                <a:solidFill>
                  <a:srgbClr val="002060"/>
                </a:solidFill>
              </a:rPr>
              <a:t>x,y</a:t>
            </a:r>
            <a:r>
              <a:rPr lang="en-US" sz="6600" dirty="0" smtClean="0">
                <a:solidFill>
                  <a:srgbClr val="002060"/>
                </a:solidFill>
              </a:rPr>
              <a:t>}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33600" y="1219200"/>
            <a:ext cx="4006850" cy="204771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30500" y="1211565"/>
            <a:ext cx="4248150" cy="21367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248400" y="1219200"/>
            <a:ext cx="838200" cy="21291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086600" y="1295400"/>
            <a:ext cx="533400" cy="20529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1219200"/>
            <a:ext cx="1301750" cy="33599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" y="51054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ছেদ সেটের প্রতীকঃ 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∩</a:t>
            </a:r>
            <a:endParaRPr lang="bn-BD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9750" y="4071319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Z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0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ছেদ সেটঃ</a:t>
            </a:r>
            <a:endParaRPr lang="en-US" sz="80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2286000" cy="1623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09800"/>
            <a:ext cx="2931100" cy="1453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0"/>
            <a:ext cx="2764138" cy="19524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457198" y="4101068"/>
            <a:ext cx="373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A={3,5,7} 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42672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B={o,2,5,7,9}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472211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50"/>
                </a:solidFill>
              </a:rPr>
              <a:t>A </a:t>
            </a:r>
            <a:r>
              <a:rPr lang="en-US" sz="6600" dirty="0">
                <a:solidFill>
                  <a:srgbClr val="7030A0"/>
                </a:solidFill>
              </a:rPr>
              <a:t>∩</a:t>
            </a:r>
            <a:r>
              <a:rPr lang="en-US" sz="6600" dirty="0"/>
              <a:t> </a:t>
            </a:r>
            <a:r>
              <a:rPr lang="en-US" sz="6600" dirty="0">
                <a:solidFill>
                  <a:srgbClr val="FF0000"/>
                </a:solidFill>
              </a:rPr>
              <a:t>B</a:t>
            </a:r>
            <a:r>
              <a:rPr lang="en-US" sz="6600" dirty="0"/>
              <a:t> </a:t>
            </a:r>
            <a:r>
              <a:rPr lang="en-US" sz="6600" dirty="0">
                <a:solidFill>
                  <a:srgbClr val="002060"/>
                </a:solidFill>
              </a:rPr>
              <a:t>=</a:t>
            </a:r>
            <a:r>
              <a:rPr lang="en-US" sz="6600" dirty="0"/>
              <a:t> </a:t>
            </a:r>
            <a:r>
              <a:rPr lang="en-US" sz="6600" dirty="0" smtClean="0">
                <a:solidFill>
                  <a:srgbClr val="002060"/>
                </a:solidFill>
              </a:rPr>
              <a:t>{</a:t>
            </a:r>
            <a:r>
              <a:rPr lang="en-US" sz="6600" dirty="0" smtClean="0">
                <a:solidFill>
                  <a:srgbClr val="00B050"/>
                </a:solidFill>
              </a:rPr>
              <a:t>5</a:t>
            </a:r>
            <a:r>
              <a:rPr lang="en-US" sz="6600" dirty="0" smtClean="0">
                <a:solidFill>
                  <a:srgbClr val="002060"/>
                </a:solidFill>
              </a:rPr>
              <a:t>,</a:t>
            </a:r>
            <a:r>
              <a:rPr lang="en-US" sz="6600" dirty="0" smtClean="0">
                <a:solidFill>
                  <a:srgbClr val="FF0000"/>
                </a:solidFill>
              </a:rPr>
              <a:t>7</a:t>
            </a:r>
            <a:r>
              <a:rPr lang="en-US" sz="6600" dirty="0" smtClean="0">
                <a:solidFill>
                  <a:srgbClr val="002060"/>
                </a:solidFill>
              </a:rPr>
              <a:t>}</a:t>
            </a:r>
            <a:endParaRPr lang="en-US" sz="6600" dirty="0">
              <a:solidFill>
                <a:srgbClr val="00206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26141" y="4558553"/>
            <a:ext cx="1249455" cy="125080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038601" y="4605258"/>
            <a:ext cx="1219201" cy="1109742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86049" y="4648198"/>
            <a:ext cx="3448052" cy="133546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267450" y="4648200"/>
            <a:ext cx="1047750" cy="1150097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314699" y="4605258"/>
            <a:ext cx="3848101" cy="126214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086600" y="4623375"/>
            <a:ext cx="706150" cy="116782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62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57400"/>
            <a:ext cx="5121088" cy="3553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7200"/>
            <a:ext cx="1600548" cy="152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3800" y="4648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6096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উপসেট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9906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চাঁদ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048000"/>
            <a:ext cx="189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পৃথীবি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800600" y="685800"/>
            <a:ext cx="1295400" cy="3810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324600" y="4648200"/>
            <a:ext cx="1066800" cy="53340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3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C 0.21527 -4.44444E-6 0.39166 0.16366 0.39166 0.36667 C 0.39166 0.56829 0.21527 0.73334 3.33333E-6 0.73334 C -0.21684 0.73334 -0.39167 0.56829 -0.39167 0.36667 C -0.39167 0.16366 -0.21684 -4.44444E-6 3.33333E-6 -4.44444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534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উপসেটঃ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A={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a,b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}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সেট।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সেটের উপাদান থেকে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{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a,b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},{a},{b}, </a:t>
            </a:r>
            <a:r>
              <a:rPr lang="en-US" sz="3600" dirty="0" smtClean="0">
                <a:solidFill>
                  <a:srgbClr val="FF0000"/>
                </a:solidFill>
              </a:rPr>
              <a:t>Ø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সেটগুলো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799" y="2281079"/>
            <a:ext cx="8686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{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a,b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},{a},{b},</a:t>
            </a:r>
            <a:r>
              <a:rPr lang="en-US" sz="2800" b="1" dirty="0" smtClean="0">
                <a:solidFill>
                  <a:srgbClr val="0070C0"/>
                </a:solidFill>
              </a:rPr>
              <a:t>Ø </a:t>
            </a:r>
            <a:r>
              <a:rPr lang="bn-BD" sz="2800" b="1" dirty="0" smtClean="0">
                <a:solidFill>
                  <a:srgbClr val="0070C0"/>
                </a:solidFill>
              </a:rPr>
              <a:t>প্রত্যেকটি</a:t>
            </a:r>
            <a:r>
              <a:rPr lang="en-US" sz="2800" b="1" dirty="0" smtClean="0">
                <a:solidFill>
                  <a:srgbClr val="0070C0"/>
                </a:solidFill>
              </a:rPr>
              <a:t> A </a:t>
            </a:r>
            <a:r>
              <a:rPr lang="en-US" sz="2800" b="1" dirty="0" err="1" smtClean="0">
                <a:solidFill>
                  <a:srgbClr val="0070C0"/>
                </a:solidFill>
              </a:rPr>
              <a:t>সেটের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উপসেট</a:t>
            </a:r>
            <a:r>
              <a:rPr lang="en-US" sz="2800" b="1" dirty="0" smtClean="0">
                <a:solidFill>
                  <a:srgbClr val="0070C0"/>
                </a:solidFill>
              </a:rPr>
              <a:t>।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819400"/>
            <a:ext cx="711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উপসেটের প্রতীক 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6000" dirty="0" smtClean="0">
                <a:solidFill>
                  <a:srgbClr val="C00000"/>
                </a:solidFill>
              </a:rPr>
              <a:t>⊂</a:t>
            </a:r>
            <a:endParaRPr lang="bn-BD" sz="44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উপসেট নয় এর প্রতীক </a:t>
            </a:r>
            <a:r>
              <a:rPr lang="en-US" sz="1200" dirty="0" smtClean="0"/>
              <a:t> </a:t>
            </a:r>
            <a:r>
              <a:rPr lang="en-US" sz="4800" dirty="0">
                <a:solidFill>
                  <a:srgbClr val="00B0F0"/>
                </a:solidFill>
              </a:rPr>
              <a:t>⊄</a:t>
            </a:r>
            <a:r>
              <a:rPr lang="en-US" sz="1200" dirty="0"/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49580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B=</a:t>
            </a:r>
            <a:r>
              <a:rPr lang="en-US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{</a:t>
            </a:r>
            <a:r>
              <a:rPr lang="en-US" sz="4400" dirty="0" smtClean="0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1 ,2 ,3}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0" y="5721866"/>
            <a:ext cx="694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1 </a:t>
            </a:r>
            <a:r>
              <a:rPr lang="en-US" sz="4400" dirty="0" smtClean="0">
                <a:solidFill>
                  <a:srgbClr val="C00000"/>
                </a:solidFill>
              </a:rPr>
              <a:t>⊂</a:t>
            </a:r>
            <a:r>
              <a:rPr lang="en-US" sz="4400" dirty="0" smtClean="0">
                <a:solidFill>
                  <a:srgbClr val="002060"/>
                </a:solidFill>
              </a:rPr>
              <a:t>B,</a:t>
            </a:r>
            <a:r>
              <a:rPr lang="en-US" sz="4400" dirty="0" smtClean="0">
                <a:solidFill>
                  <a:srgbClr val="0070C0"/>
                </a:solidFill>
              </a:rPr>
              <a:t> 2</a:t>
            </a:r>
            <a:r>
              <a:rPr lang="en-US" sz="4400" dirty="0" smtClean="0">
                <a:solidFill>
                  <a:srgbClr val="C00000"/>
                </a:solidFill>
              </a:rPr>
              <a:t>⊂</a:t>
            </a:r>
            <a:r>
              <a:rPr lang="en-US" sz="4400" dirty="0" smtClean="0">
                <a:solidFill>
                  <a:srgbClr val="002060"/>
                </a:solidFill>
              </a:rPr>
              <a:t>B </a:t>
            </a:r>
            <a:r>
              <a:rPr lang="en-US" sz="4400" dirty="0" smtClean="0">
                <a:solidFill>
                  <a:srgbClr val="0070C0"/>
                </a:solidFill>
              </a:rPr>
              <a:t>3</a:t>
            </a:r>
            <a:r>
              <a:rPr lang="en-US" sz="4400" dirty="0" smtClean="0">
                <a:solidFill>
                  <a:srgbClr val="C00000"/>
                </a:solidFill>
              </a:rPr>
              <a:t>⊂</a:t>
            </a:r>
            <a:r>
              <a:rPr lang="en-US" sz="4400" dirty="0" smtClean="0">
                <a:solidFill>
                  <a:srgbClr val="002060"/>
                </a:solidFill>
              </a:rPr>
              <a:t>B, </a:t>
            </a:r>
            <a:r>
              <a:rPr lang="en-US" sz="4400" dirty="0" smtClean="0">
                <a:solidFill>
                  <a:srgbClr val="C00000"/>
                </a:solidFill>
              </a:rPr>
              <a:t>5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smtClean="0">
                <a:solidFill>
                  <a:srgbClr val="00B0F0"/>
                </a:solidFill>
              </a:rPr>
              <a:t>⊄</a:t>
            </a:r>
            <a:r>
              <a:rPr lang="en-US" sz="4400" dirty="0" smtClean="0">
                <a:solidFill>
                  <a:srgbClr val="002060"/>
                </a:solidFill>
              </a:rPr>
              <a:t>B</a:t>
            </a:r>
            <a:endParaRPr lang="en-US" sz="4400" dirty="0">
              <a:solidFill>
                <a:srgbClr val="00206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56903" y="5243731"/>
            <a:ext cx="1486297" cy="83683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047603" y="5243731"/>
            <a:ext cx="456803" cy="69986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67200" y="5202198"/>
            <a:ext cx="50006" cy="74140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15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10600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1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pPr algn="ctr"/>
            <a:endParaRPr lang="en-US" sz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</a:rPr>
              <a:t>A</a:t>
            </a:r>
            <a:r>
              <a:rPr lang="en-US" sz="5400" dirty="0" smtClean="0">
                <a:solidFill>
                  <a:srgbClr val="FF0000"/>
                </a:solidFill>
              </a:rPr>
              <a:t>={1,3,5}, </a:t>
            </a:r>
            <a:r>
              <a:rPr lang="en-US" sz="5400" dirty="0">
                <a:solidFill>
                  <a:srgbClr val="002060"/>
                </a:solidFill>
              </a:rPr>
              <a:t>B</a:t>
            </a:r>
            <a:r>
              <a:rPr lang="en-US" sz="5400" dirty="0" smtClean="0">
                <a:solidFill>
                  <a:srgbClr val="002060"/>
                </a:solidFill>
              </a:rPr>
              <a:t>={3,4,6}</a:t>
            </a:r>
          </a:p>
          <a:p>
            <a:pPr algn="ctr"/>
            <a:endParaRPr lang="en-US" sz="1000" dirty="0" smtClean="0">
              <a:solidFill>
                <a:srgbClr val="7030A0"/>
              </a:solidFill>
            </a:endParaRPr>
          </a:p>
          <a:p>
            <a:pPr algn="ctr"/>
            <a:endParaRPr lang="en-US" sz="1000" dirty="0" smtClean="0">
              <a:solidFill>
                <a:srgbClr val="7030A0"/>
              </a:solidFill>
            </a:endParaRPr>
          </a:p>
          <a:p>
            <a:pPr algn="ctr"/>
            <a:r>
              <a:rPr lang="en-US" sz="6600" dirty="0" smtClean="0">
                <a:solidFill>
                  <a:srgbClr val="7030A0"/>
                </a:solidFill>
              </a:rPr>
              <a:t>A </a:t>
            </a:r>
            <a:r>
              <a:rPr lang="en-US" sz="8000" dirty="0">
                <a:solidFill>
                  <a:srgbClr val="7030A0"/>
                </a:solidFill>
              </a:rPr>
              <a:t>∪</a:t>
            </a:r>
            <a:r>
              <a:rPr lang="en-US" sz="6600" dirty="0">
                <a:solidFill>
                  <a:srgbClr val="7030A0"/>
                </a:solidFill>
              </a:rPr>
              <a:t> </a:t>
            </a:r>
            <a:r>
              <a:rPr lang="en-US" sz="6600" dirty="0" smtClean="0">
                <a:solidFill>
                  <a:srgbClr val="7030A0"/>
                </a:solidFill>
              </a:rPr>
              <a:t>B=?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2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দেখঃ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352800"/>
            <a:ext cx="838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</a:rPr>
              <a:t>A ∪ B</a:t>
            </a:r>
            <a:r>
              <a:rPr lang="en-US" sz="6600" dirty="0" smtClean="0">
                <a:solidFill>
                  <a:srgbClr val="0070C0"/>
                </a:solidFill>
              </a:rPr>
              <a:t>={1,3,4,5,6}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62561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57143"/>
            <a:ext cx="8305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A={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a,b,c,d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} 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B={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c,d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e}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endParaRPr lang="bn-BD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সেটের উপসেটগুলি নির্নয় কর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3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4607004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</a:rPr>
              <a:t>A ∩ B = ?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838200"/>
            <a:ext cx="8382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8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solidFill>
                  <a:srgbClr val="00B0F0"/>
                </a:solidFill>
              </a:rPr>
              <a:t>A=</a:t>
            </a:r>
            <a:r>
              <a:rPr lang="en-US" sz="4800" dirty="0">
                <a:solidFill>
                  <a:srgbClr val="00B0F0"/>
                </a:solidFill>
              </a:rPr>
              <a:t>{</a:t>
            </a:r>
            <a:r>
              <a:rPr lang="en-US" sz="4800" dirty="0" err="1" smtClean="0">
                <a:solidFill>
                  <a:srgbClr val="00B0F0"/>
                </a:solidFill>
              </a:rPr>
              <a:t>a,b,c</a:t>
            </a:r>
            <a:r>
              <a:rPr lang="en-US" sz="4800" dirty="0" smtClean="0">
                <a:solidFill>
                  <a:srgbClr val="00B0F0"/>
                </a:solidFill>
              </a:rPr>
              <a:t>}, </a:t>
            </a:r>
            <a:r>
              <a:rPr lang="en-US" sz="4800" dirty="0" smtClean="0">
                <a:solidFill>
                  <a:srgbClr val="002060"/>
                </a:solidFill>
              </a:rPr>
              <a:t>B={</a:t>
            </a:r>
            <a:r>
              <a:rPr lang="en-US" sz="4800" dirty="0" err="1" smtClean="0">
                <a:solidFill>
                  <a:srgbClr val="002060"/>
                </a:solidFill>
              </a:rPr>
              <a:t>b,c,d</a:t>
            </a:r>
            <a:r>
              <a:rPr lang="en-US" sz="4800" dirty="0" smtClean="0">
                <a:solidFill>
                  <a:srgbClr val="002060"/>
                </a:solidFill>
              </a:rPr>
              <a:t>}</a:t>
            </a:r>
            <a:r>
              <a:rPr lang="bn-BD" sz="4800" dirty="0" smtClean="0">
                <a:solidFill>
                  <a:srgbClr val="002060"/>
                </a:solidFill>
              </a:rPr>
              <a:t>হলে</a:t>
            </a:r>
            <a:endParaRPr lang="en-US" sz="5400" dirty="0" smtClean="0">
              <a:solidFill>
                <a:srgbClr val="002060"/>
              </a:solidFill>
            </a:endParaRPr>
          </a:p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A </a:t>
            </a:r>
            <a:r>
              <a:rPr lang="en-US" sz="8000" dirty="0" smtClean="0">
                <a:solidFill>
                  <a:srgbClr val="FF0000"/>
                </a:solidFill>
              </a:rPr>
              <a:t>∪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>
                <a:solidFill>
                  <a:srgbClr val="FF0000"/>
                </a:solidFill>
              </a:rPr>
              <a:t>B </a:t>
            </a:r>
            <a:r>
              <a:rPr lang="en-US" sz="6600" dirty="0" smtClean="0">
                <a:solidFill>
                  <a:srgbClr val="FF0000"/>
                </a:solidFill>
              </a:rPr>
              <a:t>=?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2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4820" y="1905000"/>
            <a:ext cx="749435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0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53291"/>
            <a:ext cx="8610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বিষয়ঃ</a:t>
            </a:r>
            <a:r>
              <a:rPr lang="en-US" sz="60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সাধারন গণিত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শ্রেনীঃ নবম</a:t>
            </a:r>
            <a:r>
              <a:rPr lang="en-US" sz="4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ওদশম</a:t>
            </a:r>
            <a:endParaRPr lang="bn-BD" sz="4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অধ্যায়ঃ দ্বিতীয়</a:t>
            </a:r>
          </a:p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/>
                <a:cs typeface="NikoshBAN" pitchFamily="2" charset="0"/>
              </a:rPr>
              <a:t>সময়ঃ</a:t>
            </a:r>
            <a:r>
              <a:rPr lang="en-US" sz="5400" dirty="0" smtClean="0">
                <a:solidFill>
                  <a:srgbClr val="C0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5400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৫</a:t>
            </a:r>
            <a:r>
              <a:rPr lang="bn-IN" sz="5400" dirty="0" smtClean="0">
                <a:solidFill>
                  <a:srgbClr val="C00000"/>
                </a:solidFill>
                <a:latin typeface="NikoshBAN"/>
                <a:cs typeface="NikoshBAN" pitchFamily="2" charset="0"/>
              </a:rPr>
              <a:t>০</a:t>
            </a:r>
            <a:r>
              <a:rPr lang="en-US" sz="5400" dirty="0" smtClean="0">
                <a:solidFill>
                  <a:srgbClr val="C00000"/>
                </a:solidFill>
                <a:latin typeface="NikoshBAN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C00000"/>
                </a:solidFill>
                <a:latin typeface="NikoshBAN"/>
                <a:cs typeface="NikoshBAN" pitchFamily="2" charset="0"/>
              </a:rPr>
              <a:t>মিনিট</a:t>
            </a:r>
            <a:endParaRPr lang="bn-BD" sz="5400" dirty="0">
              <a:solidFill>
                <a:srgbClr val="C0000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তারিখঃ </a:t>
            </a:r>
            <a:r>
              <a:rPr lang="en-US" sz="40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৩০</a:t>
            </a:r>
            <a:r>
              <a:rPr lang="en-US" sz="40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/০৯/২০২১খ্রি। </a:t>
            </a:r>
            <a:endParaRPr lang="bn-BD" sz="7200" b="1" dirty="0" smtClean="0">
              <a:solidFill>
                <a:srgbClr val="0070C0"/>
              </a:solidFill>
              <a:latin typeface="NikoshBAN"/>
              <a:cs typeface="NikoshBAN" pitchFamily="2" charset="0"/>
            </a:endParaRPr>
          </a:p>
          <a:p>
            <a:endParaRPr lang="bn-BD" sz="5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6" y="1146175"/>
            <a:ext cx="2286000" cy="2587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0"/>
            <a:ext cx="2542859" cy="2509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321175"/>
            <a:ext cx="2357681" cy="2079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43000"/>
            <a:ext cx="2092325" cy="2666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720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1066800"/>
            <a:ext cx="3200400" cy="153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02540" y="204281"/>
            <a:ext cx="8610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11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কয়েকটি ছবি লক্ষ্য করি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432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8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381000"/>
            <a:ext cx="5105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5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5400"/>
            <a:ext cx="868679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7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bn-BD" sz="1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39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0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95400"/>
            <a:ext cx="8153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 algn="ctr"/>
            <a:endParaRPr lang="en-US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endParaRPr lang="en-US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 ও উপস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ব্যাখা কর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endParaRPr lang="bn-BD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 প্রকাশের পদ্ধতি বর্ণনা করতে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।</a:t>
            </a:r>
            <a:endParaRPr lang="bn-IN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38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সেটঃ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বাস্তব বা চিন্তা জগতের বস্তুর সু-</a:t>
            </a:r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নির্ধারিত সংগ্রহকে সেট বলে।</a:t>
            </a:r>
          </a:p>
          <a:p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সেটের প্রতিকঃ</a:t>
            </a:r>
            <a:endParaRPr lang="en-US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124200"/>
            <a:ext cx="739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40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62200"/>
            <a:ext cx="4038600" cy="34204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7811" y="609600"/>
            <a:ext cx="75103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 প্রকাশের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r>
              <a:rPr lang="bn-BD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4971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2892</TotalTime>
  <Words>467</Words>
  <Application>Microsoft Office PowerPoint</Application>
  <PresentationFormat>On-screen Show (4:3)</PresentationFormat>
  <Paragraphs>126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 Black</vt:lpstr>
      <vt:lpstr>Calibri</vt:lpstr>
      <vt:lpstr>Cambria Math</vt:lpstr>
      <vt:lpstr>MohanondaMJ </vt:lpstr>
      <vt:lpstr>NikoshBAN</vt:lpstr>
      <vt:lpstr>Verdana</vt:lpstr>
      <vt:lpstr>Vrinda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Acer</cp:lastModifiedBy>
  <cp:revision>375</cp:revision>
  <dcterms:created xsi:type="dcterms:W3CDTF">2013-03-13T08:01:42Z</dcterms:created>
  <dcterms:modified xsi:type="dcterms:W3CDTF">2021-09-30T05:33:12Z</dcterms:modified>
</cp:coreProperties>
</file>