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66" r:id="rId6"/>
    <p:sldId id="263" r:id="rId7"/>
    <p:sldId id="264" r:id="rId8"/>
    <p:sldId id="262" r:id="rId9"/>
    <p:sldId id="261" r:id="rId10"/>
    <p:sldId id="282" r:id="rId11"/>
    <p:sldId id="265" r:id="rId12"/>
    <p:sldId id="276" r:id="rId13"/>
    <p:sldId id="281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268C0E"/>
    <a:srgbClr val="00CC99"/>
    <a:srgbClr val="FF0000"/>
    <a:srgbClr val="009900"/>
    <a:srgbClr val="CF0F8F"/>
    <a:srgbClr val="AAFCF2"/>
    <a:srgbClr val="808000"/>
    <a:srgbClr val="99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7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7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F3A">
            <a:lumMod val="60000"/>
            <a:lumOff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384" y="370679"/>
            <a:ext cx="8571719" cy="912210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80" y="1460310"/>
            <a:ext cx="5704643" cy="4908142"/>
          </a:xfrm>
          <a:prstGeom prst="ellipse">
            <a:avLst/>
          </a:prstGeom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2071" y="2123080"/>
            <a:ext cx="9676263" cy="2688039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—দেবগণ,জনগণ ইত্যাদি। </a:t>
            </a:r>
          </a:p>
          <a:p>
            <a:pPr algn="ctr"/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বৃন্দ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—শিক্ষকবৃন্দ,সুধীবৃন্দ ইত্যাদি।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মন্ডলী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—শিক্ষকমন্ডলী,সম্পাদকমন্ডলী ইত্যাদি। 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পন্ডিতবর্গ,মন্ত্রিবর্গ ইত্যাদি।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24000" y="668740"/>
            <a:ext cx="9144000" cy="8052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 প্রাণিবাচক মনুষ্য শব্দের বহুবচনে ব্যবহৃত শব্দ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608" y="1025954"/>
            <a:ext cx="9437829" cy="601842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21892" y="2483892"/>
            <a:ext cx="9087135" cy="166502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18B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রা, গুলি, গণ,বৃন্দ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একটি করে বাক্য লেখ।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32932" y="1225342"/>
            <a:ext cx="9526135" cy="21034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কবিকুল,পক্ষিকুল,মাতৃকুল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পর্বতসকল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মনুষ্যসকল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ভাইসব,পাখিসব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বৃক্ষসমূহ,মনুষ্যসমূহ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>
              <a:solidFill>
                <a:srgbClr val="CF0F8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37394" y="163773"/>
            <a:ext cx="9717211" cy="846161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প্রাণিবাচক ও অপ্রাণিবাচক শব্দের বহুবচনে ব্যবহৃত শব্দ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51128" y="3575713"/>
            <a:ext cx="9565945" cy="80521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অপ্রাণিবাচক শব্দে ব্যাবহৃত বহুবচনবোধক শব্দ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38699" y="4792639"/>
            <a:ext cx="9314601" cy="1717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আবালি,গুচ্ছ ,পুঞ্জ, মালা,রাজি,রাশি ইত্যাদি </a:t>
            </a:r>
          </a:p>
        </p:txBody>
      </p:sp>
    </p:spTree>
    <p:extLst>
      <p:ext uri="{BB962C8B-B14F-4D97-AF65-F5344CB8AC3E}">
        <p14:creationId xmlns:p14="http://schemas.microsoft.com/office/powerpoint/2010/main" val="18457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69158" y="341194"/>
            <a:ext cx="9853684" cy="262037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(ক) </a:t>
            </a:r>
            <a:r>
              <a:rPr lang="bn-IN" sz="32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শব্দের একবচনের ব্যবহারেও অনেক সময় বহুবচন বোঝানো হয়।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 বনে থাকে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,(একবচন ও বহুবচন)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পোকার আক্রমনে ফসল নষ্ট হয়,  বাগানে ফুল ফুটেছে।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(একবচন)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1266" y="3084394"/>
            <a:ext cx="10249468" cy="3220872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CF0F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 সময় </a:t>
            </a:r>
            <a:r>
              <a:rPr lang="bn-IN" sz="32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বিশেষ্য ও বিষেষণ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 দ্বিত্ব প্রয়োগেও বহুবচন সাধিত হয় যেমন-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বড় মাঠ,  লাল লাল ফুল,  হাঁড়ি হাঁড়ি সন্দেশ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</a:p>
          <a:p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একবচন বিশেষ্যের আগে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অজ্রস,অনেক,বহু,নানা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ইত্যাদি যোগ করে।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অজ্রস লোক, অনেক ছাত্র, নানা কথা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ইত্যাদি।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7025" y="577219"/>
            <a:ext cx="10016026" cy="637432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483890" y="1772296"/>
            <a:ext cx="7547213" cy="2526747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বচন অর্থ কী?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বচন কত প্রকার ও কী কী?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৩।গণ,বৃন্দ, মন্ডলী,বর্গ কোন ক্ষেত্রে ব্যবহার করতে হয়?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বড়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গাছ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বাক্যের বচন নির্ণয় কর।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99684" y="357130"/>
            <a:ext cx="9389659" cy="55727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37647" y="5841187"/>
            <a:ext cx="9967415" cy="614206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সব,রা,গুলা,কুল টা, টি, বৃন্দ শব্দ দিয়ে ১টি করে বাক্য লেখ ও বচন নির্ণয় কর।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2" y="1011854"/>
            <a:ext cx="8068723" cy="4615927"/>
          </a:xfrm>
          <a:prstGeom prst="rect">
            <a:avLst/>
          </a:prstGeom>
          <a:gradFill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</a:gradFill>
        </p:spPr>
      </p:pic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5715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US" sz="32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53" y="1173708"/>
            <a:ext cx="6017094" cy="499508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6" y="398385"/>
            <a:ext cx="10425064" cy="734381"/>
          </a:xfrm>
          <a:prstGeom prst="rect">
            <a:avLst/>
          </a:prstGeom>
          <a:solidFill>
            <a:srgbClr val="FFFF6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4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28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8302" y="2580687"/>
            <a:ext cx="3050887" cy="1896885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নবম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বিষয়ঃ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7"/>
            <a:ext cx="3766782" cy="1896885"/>
          </a:xfrm>
          <a:prstGeom prst="round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kern="0" dirty="0">
                <a:solidFill>
                  <a:srgbClr val="FF0000"/>
                </a:solidFill>
                <a:latin typeface="Calibri" panose="020F0502020204030204"/>
              </a:rPr>
              <a:t>  </a:t>
            </a:r>
            <a:r>
              <a:rPr lang="bn-IN" sz="2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lang="bn-IN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1361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8" y="2306625"/>
            <a:ext cx="2402751" cy="2526892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576" y="2580685"/>
            <a:ext cx="1323832" cy="189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F3A">
            <a:lumMod val="60000"/>
            <a:lumOff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8899" y="966535"/>
            <a:ext cx="9335069" cy="682388"/>
          </a:xfrm>
          <a:prstGeom prst="flowChartAlternateProcess">
            <a:avLst/>
          </a:prstGeom>
          <a:solidFill>
            <a:srgbClr val="002060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600" b="1" kern="0" dirty="0">
              <a:ln>
                <a:solidFill>
                  <a:srgbClr val="00FF00"/>
                </a:solidFill>
              </a:ln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76719" y="2074461"/>
            <a:ext cx="3125336" cy="3043451"/>
          </a:xfrm>
          <a:prstGeom prst="ellipse">
            <a:avLst/>
          </a:prstGeom>
          <a:ln w="57150">
            <a:solidFill>
              <a:srgbClr val="CF0F8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বচন</a:t>
            </a:r>
            <a:r>
              <a:rPr lang="en-US" sz="4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56098" y="923088"/>
            <a:ext cx="9184943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cap="sq" cmpd="sng" algn="ctr">
            <a:solidFill>
              <a:srgbClr val="FF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defRPr/>
            </a:pPr>
            <a:endParaRPr lang="bn-IN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bn-IN" sz="36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36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>
              <a:defRPr/>
            </a:pPr>
            <a:r>
              <a:rPr lang="bn-IN" sz="32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9028" y="2313934"/>
            <a:ext cx="8558238" cy="3186114"/>
          </a:xfrm>
          <a:prstGeom prst="roundRect">
            <a:avLst/>
          </a:prstGeom>
          <a:solidFill>
            <a:srgbClr val="AAFCF2"/>
          </a:solidFill>
          <a:ln w="57150" cap="flat" cmpd="sng" algn="ctr">
            <a:solidFill>
              <a:srgbClr val="CF0F8F"/>
            </a:solidFill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0" anchor="ctr">
            <a:prstTxWarp prst="textChevron">
              <a:avLst/>
            </a:prstTxWarp>
          </a:bodyPr>
          <a:lstStyle/>
          <a:p>
            <a:pPr>
              <a:defRPr/>
            </a:pPr>
            <a:r>
              <a:rPr lang="bn-IN" sz="2800" i="1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800" i="1" kern="0" dirty="0">
                <a:ln w="635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শিক্ষার্থীরা----- </a:t>
            </a:r>
          </a:p>
          <a:p>
            <a:pPr>
              <a:defRPr/>
            </a:pPr>
            <a:r>
              <a:rPr lang="bn-IN" sz="2400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400" kern="0" dirty="0">
              <a:ln>
                <a:solidFill>
                  <a:srgbClr val="002060"/>
                </a:solidFill>
              </a:ln>
              <a:solidFill>
                <a:srgbClr val="FF0066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বচন কাকে বলে তা বলতে পারবে; </a:t>
            </a:r>
            <a:endParaRPr lang="bn-IN" sz="28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8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২।বচনের প্রকারভেদ সংজ্ঞাসহ লেখতে পারবে; </a:t>
            </a:r>
            <a:endParaRPr lang="bn-IN" sz="28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8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৩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।একবচন ও বহুবচন গঠনের নিয়ম বর্ণনা করতে পারবে।  </a:t>
            </a:r>
            <a:r>
              <a:rPr lang="en-US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0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50878" y="1037435"/>
            <a:ext cx="2852382" cy="845956"/>
          </a:xfrm>
          <a:prstGeom prst="rightArrow">
            <a:avLst/>
          </a:prstGeom>
          <a:solidFill>
            <a:srgbClr val="99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26910" y="2688609"/>
            <a:ext cx="10209663" cy="22791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 একটি পারিভাষিক শব্দ।এর অর্থ সংখ্যার ধারণা। </a:t>
            </a: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 বিশেষ্য বা সর্বনামের সংখ্যাগত ধারণা প্রকাশের উপায়কে বচন বলে।  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17158" y="1119116"/>
            <a:ext cx="6550926" cy="641445"/>
          </a:xfrm>
          <a:prstGeom prst="roundRect">
            <a:avLst/>
          </a:prstGeom>
          <a:solidFill>
            <a:srgbClr val="99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 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5565" y="373741"/>
            <a:ext cx="10072254" cy="67713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4000" b="1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বচনের </a:t>
            </a:r>
            <a:r>
              <a:rPr lang="bn-IN" sz="4000" b="1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</a:t>
            </a:r>
            <a:r>
              <a:rPr lang="bn-IN" sz="4000" b="1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kern="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93492" y="4258101"/>
            <a:ext cx="6005015" cy="1733266"/>
          </a:xfrm>
          <a:prstGeom prst="roundRect">
            <a:avLst/>
          </a:prstGeom>
          <a:solidFill>
            <a:srgbClr val="6DF3F3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১। একবচন</a:t>
            </a: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২।বহুবচন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89026" y="1392072"/>
            <a:ext cx="5813948" cy="1146411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 ২প্রকার </a:t>
            </a:r>
            <a:endParaRPr lang="en-US" sz="40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20687" y="2483894"/>
            <a:ext cx="871182" cy="1678674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  <a:ln w="1905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85672" y="1047985"/>
            <a:ext cx="9820656" cy="581891"/>
          </a:xfrm>
          <a:prstGeom prst="flowChartAlternateProcess">
            <a:avLst/>
          </a:prstGeom>
          <a:solidFill>
            <a:srgbClr val="99FF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73721" y="2374710"/>
            <a:ext cx="7584679" cy="18049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বচন শব্দের অর্থ কী?   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 কাকে বলে?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৩। বচন কত প্রকার ও কী কী? 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91793" y="1091820"/>
            <a:ext cx="9208414" cy="26203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শব্দ দ্বারা কোন প্রাণী, বস্তু বা ব্যক্তির একটিমাত্র সংখ্যার ধারণা হয়,  তাকে একবচন বলে।</a:t>
            </a: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এলো,লোক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ক্লাসে এসেছেন 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32932" y="286608"/>
            <a:ext cx="9526135" cy="518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একবচন গঠনের নিয়ম 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44974" y="4039738"/>
            <a:ext cx="9102051" cy="24565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কেবলমাত্র বিশেষ্য ও সর্বনাম শব্দের বচনভেদ হয় ,কোন কোন সময়ে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টা,টি,খানা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,যোগ করে একবচন গঠন করতে হয়।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যেমন—গরু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খাতা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আমি,তুমি,সে ,গাছ,আম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 </a:t>
            </a: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4648" y="1010504"/>
            <a:ext cx="9567083" cy="24565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বাংলায় বহুবচন প্রকাশের জন্য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রা,এরা,গুলা,গুলি,গুলো,দিগ দের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 বিভক্তি যুক্ত এবং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সব,সকল, কূল,বৃন্দ,বর্গ নিচয়,রাজি,রাশি,পাল,মালা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আবালি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 যোগ করে বহুবচন গঠন করতে হয়। </a:t>
            </a:r>
            <a:endParaRPr lang="en-US" sz="32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44222" y="3773605"/>
            <a:ext cx="9469272" cy="27568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 প্রাণিবাচক শব্দের সঙ্গে ‘রা’বিভক্তি যুক্ত হয়।                  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ছাত্র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ছেলে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শিক্ষকে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b="1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গুলা,গুলি,গুলো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প্রাণিবাচক ও অপ্রাণিবাচক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বহুবচন গঠনে যুক্ত হয়। যেমন– আম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টক, মানুষ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ময়ুর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</a:p>
          <a:p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32932" y="286608"/>
            <a:ext cx="9526135" cy="518615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বহুবচন গঠনের নিয়ম 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497</Words>
  <Application>Microsoft Office PowerPoint</Application>
  <PresentationFormat>Widescreen</PresentationFormat>
  <Paragraphs>75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203</cp:revision>
  <dcterms:created xsi:type="dcterms:W3CDTF">2020-12-23T14:14:12Z</dcterms:created>
  <dcterms:modified xsi:type="dcterms:W3CDTF">2021-09-04T03:24:32Z</dcterms:modified>
</cp:coreProperties>
</file>