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272" r:id="rId4"/>
    <p:sldId id="263" r:id="rId5"/>
    <p:sldId id="258" r:id="rId6"/>
    <p:sldId id="274" r:id="rId7"/>
    <p:sldId id="266" r:id="rId8"/>
    <p:sldId id="275" r:id="rId9"/>
    <p:sldId id="260" r:id="rId10"/>
    <p:sldId id="257" r:id="rId11"/>
    <p:sldId id="264" r:id="rId12"/>
    <p:sldId id="277" r:id="rId13"/>
    <p:sldId id="261" r:id="rId14"/>
    <p:sldId id="268" r:id="rId15"/>
    <p:sldId id="276" r:id="rId16"/>
    <p:sldId id="270" r:id="rId17"/>
    <p:sldId id="259" r:id="rId18"/>
  </p:sldIdLst>
  <p:sldSz cx="10698163" cy="5943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i/preVimxfIHRD0dSySeSA" hashData="223jCROLWiF99O7skpjWmlluE7s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237" autoAdjust="0"/>
  </p:normalViewPr>
  <p:slideViewPr>
    <p:cSldViewPr>
      <p:cViewPr>
        <p:scale>
          <a:sx n="80" d="100"/>
          <a:sy n="80" d="100"/>
        </p:scale>
        <p:origin x="-684" y="-72"/>
      </p:cViewPr>
      <p:guideLst>
        <p:guide orient="horz" pos="1872"/>
        <p:guide pos="3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7DFF8-C358-4347-80AC-E0E469C5D518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2164E-6A5E-4613-812B-0F18340F8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2164E-6A5E-4613-812B-0F18340F88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62" y="1846370"/>
            <a:ext cx="9093439" cy="1274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725" y="3368040"/>
            <a:ext cx="7488714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6168" y="238020"/>
            <a:ext cx="2407087" cy="50713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08" y="238020"/>
            <a:ext cx="7042957" cy="50713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081" y="3819315"/>
            <a:ext cx="9093439" cy="11804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081" y="2519153"/>
            <a:ext cx="9093439" cy="130016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08" y="1386841"/>
            <a:ext cx="4725022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8233" y="1386841"/>
            <a:ext cx="4725022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08" y="1330433"/>
            <a:ext cx="4726880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08" y="1884893"/>
            <a:ext cx="4726880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4519" y="1330433"/>
            <a:ext cx="4728737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4519" y="1884893"/>
            <a:ext cx="4728737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08" y="236643"/>
            <a:ext cx="3519622" cy="1007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2685" y="236644"/>
            <a:ext cx="5980570" cy="50726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08" y="1243754"/>
            <a:ext cx="3519622" cy="4065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915" y="4160521"/>
            <a:ext cx="6418898" cy="4911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6915" y="531072"/>
            <a:ext cx="6418898" cy="3566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6915" y="4651696"/>
            <a:ext cx="6418898" cy="6975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08" y="238020"/>
            <a:ext cx="962834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08" y="1386841"/>
            <a:ext cx="9628347" cy="392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08" y="5508840"/>
            <a:ext cx="2496238" cy="316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5206" y="5508840"/>
            <a:ext cx="3387752" cy="316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017" y="5508840"/>
            <a:ext cx="2496238" cy="316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0281" y="533400"/>
            <a:ext cx="3615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সবাইকে স্বাগতম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1"/>
            <a:ext cx="10698163" cy="6210053"/>
          </a:xfrm>
          <a:prstGeom prst="frame">
            <a:avLst>
              <a:gd name="adj1" fmla="val 2654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57" tIns="43479" rIns="86957" bIns="4347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05737" y="221790"/>
            <a:ext cx="10286695" cy="5766477"/>
          </a:xfrm>
          <a:prstGeom prst="frame">
            <a:avLst>
              <a:gd name="adj1" fmla="val 146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57" tIns="43479" rIns="86957" bIns="4347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410" name="Picture 2" descr="Core-Renal Ultrasound | Sinai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7881" y="13716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205737" y="221790"/>
            <a:ext cx="10286695" cy="5766477"/>
          </a:xfrm>
          <a:prstGeom prst="frame">
            <a:avLst>
              <a:gd name="adj1" fmla="val 146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57" tIns="43479" rIns="86957" bIns="4347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1"/>
            <a:ext cx="10698163" cy="6210053"/>
          </a:xfrm>
          <a:prstGeom prst="frame">
            <a:avLst>
              <a:gd name="adj1" fmla="val 2654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57" tIns="43479" rIns="86957" bIns="4347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4681" y="304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বৃক্কের গঠন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281" y="1447800"/>
            <a:ext cx="365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বৃক্কের বাহ্যিক অংশগুলো হলো-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58081" y="2819400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।বৃক্ক ক্যাপসুল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58081" y="2362200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২।রেনাল ধমনি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58081" y="1981200"/>
            <a:ext cx="16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।রেনাল শিরা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58081" y="3581400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৫।ইউরেটার/মূত্রনালি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kh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081" y="1219200"/>
            <a:ext cx="3352800" cy="41174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701881" y="2590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বৃক্ক- ক্যাপসুল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9281" y="1600200"/>
            <a:ext cx="142899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রেনাল ধমনি 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482681" y="4724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ইউরেটার/মূত্রনালি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10881" y="16002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রেনাল শিরা 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825081" y="3048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হাইলাম (দরজা)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58081" y="3200400"/>
            <a:ext cx="121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৪।হাইলাম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10681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চিত্রের নির্দেশিত অংশ সম্পর্কে বলতে পারবে?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1881" y="5257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রেনাল শিরা হাইলামের ভিতর থেকে বের হয়। এ শিরা দিয়ে দেহ হতে রক্ত বৃক্কে প্রবেশ করে।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05881" y="52578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রেনাল ধমনি দিয়ে  শরীরের বিভিন্ন অঙ্গে রক্ত বাহিত হয়।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96281" y="5257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বৃক্ক সম্পূর্ণরূপে যে তন্তুময় আবরণ দ্বারা আবৃত থাকে তাকে ক্যাপসুল বলে।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05681" y="52578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বৃক্কের বাইরের পার্শ্ব উত্তল এবং ভিতরের পার্শ্ব অবতল।অবতল অংশের ভাঁজকে হাইলাম বলে।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15281" y="5257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হাইলামের ভিতর থেকে বের হয় ইউরেটার, এটি দিয়ে মূত্র বাইরে নিষ্কাশিত হয়।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8" grpId="0"/>
      <p:bldP spid="19" grpId="0"/>
      <p:bldP spid="25" grpId="0"/>
      <p:bldP spid="26" grpId="0"/>
      <p:bldP spid="27" grpId="0"/>
      <p:bldP spid="22" grpId="0"/>
      <p:bldP spid="20" grpId="0"/>
      <p:bldP spid="23" grpId="0"/>
      <p:bldP spid="23" grpId="1"/>
      <p:bldP spid="32" grpId="0"/>
      <p:bldP spid="32" grpId="1"/>
      <p:bldP spid="33" grpId="0"/>
      <p:bldP spid="33" grpId="1"/>
      <p:bldP spid="34" grpId="0"/>
      <p:bldP spid="34" grpId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881" y="838200"/>
            <a:ext cx="5562600" cy="4290109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205737" y="221790"/>
            <a:ext cx="10286695" cy="5766477"/>
          </a:xfrm>
          <a:prstGeom prst="frame">
            <a:avLst>
              <a:gd name="adj1" fmla="val 146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57" tIns="43479" rIns="86957" bIns="4347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1"/>
            <a:ext cx="10698163" cy="6210053"/>
          </a:xfrm>
          <a:prstGeom prst="frame">
            <a:avLst>
              <a:gd name="adj1" fmla="val 265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57" tIns="43479" rIns="86957" bIns="4347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481" y="1600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বৃক্কের অভ্যন্তরীণ অংশগুলো হলো-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6081" y="304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বৃক্কের গঠন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0481" y="2819400"/>
            <a:ext cx="1154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৩।নেফ্রন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10481" y="2438400"/>
            <a:ext cx="1909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২।সংগ্রাহী নালিকা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0481" y="3276600"/>
            <a:ext cx="1195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৪।কর্টেক্স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10481" y="3657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৫।মেডুলা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10481" y="4114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৬।পেলভিস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0481" y="2057400"/>
            <a:ext cx="195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১।রেনাল পিরামিড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16081" y="762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রেনাল পিরামিড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92281" y="152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সংগ্রাহী নালিকা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06681" y="2971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নেফ্রন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6644481" y="1066800"/>
            <a:ext cx="1371600" cy="381000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635081" y="1752600"/>
            <a:ext cx="457200" cy="158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9121775" y="2780506"/>
            <a:ext cx="381000" cy="158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81881" y="5257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কর্টেক্স এবং মেডুলা ৮-১০ টি রেনাল লবিউল এ বিভক্ত হয়। এদেরকে রেনাল পিরামিড বলে।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0881" y="5257800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প্রতিটি নেফ্রনের রেনাল টিউব্যুলের শেষ অংশগুলি অপেক্ষাকৃত মোটা যে নালিতে যুক্ত থাকে তাকে সংগ্রাহী নালিকা বলে।    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5481" y="52578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বৃক্কের গঠন ও কাজের একককে নেফ্রন বলে।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5681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চিত্রের নির্দেশিত অংশ সম্পর্কে বলতে পারবে?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oooq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681" y="990600"/>
            <a:ext cx="3886200" cy="397956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815681" y="2895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কর্টেক্স 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58681" y="4724400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মেডুলা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843881" y="52578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ক্যাপসুল-সংলগ্ন অংশকে কর্টেক্স এবং ভিতরের অংশকে মেডুলা বলে।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2" descr="Kidney Renal Pelvis Renal Artery PNG, Clipart, Anatomy, Circle, Clip Art,  Encapsulated Postscript, Fruit Free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2881" y="1219200"/>
            <a:ext cx="3962400" cy="3940629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4206081" y="2971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পেলভিস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120481" y="3200400"/>
            <a:ext cx="2057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453481" y="53340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SolaimanLipi" pitchFamily="65" charset="0"/>
                <a:cs typeface="SolaimanLipi" pitchFamily="65" charset="0"/>
              </a:rPr>
              <a:t> ইউরেটারের ফানেল আকৃতির প্রশস্ত অংশকে পেলভিস বলে।  </a:t>
            </a:r>
            <a:endParaRPr lang="en-US" sz="2000" dirty="0"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0"/>
                            </p:stCondLst>
                            <p:childTnLst>
                              <p:par>
                                <p:cTn id="2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  <p:bldP spid="19" grpId="0"/>
      <p:bldP spid="20" grpId="0"/>
      <p:bldP spid="21" grpId="0"/>
      <p:bldP spid="11" grpId="0"/>
      <p:bldP spid="13" grpId="0"/>
      <p:bldP spid="13" grpId="1"/>
      <p:bldP spid="14" grpId="0"/>
      <p:bldP spid="14" grpId="1"/>
      <p:bldP spid="15" grpId="0"/>
      <p:bldP spid="15" grpId="1"/>
      <p:bldP spid="23" grpId="0"/>
      <p:bldP spid="23" grpId="1"/>
      <p:bldP spid="26" grpId="0"/>
      <p:bldP spid="26" grpId="1"/>
      <p:bldP spid="27" grpId="0"/>
      <p:bldP spid="27" grpId="1"/>
      <p:bldP spid="24" grpId="0"/>
      <p:bldP spid="29" grpId="0"/>
      <p:bldP spid="29" grpId="1"/>
      <p:bldP spid="30" grpId="0"/>
      <p:bldP spid="30" grpId="1"/>
      <p:bldP spid="31" grpId="0"/>
      <p:bldP spid="31" grpId="1"/>
      <p:bldP spid="33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05737" y="221790"/>
            <a:ext cx="10286695" cy="5766477"/>
          </a:xfrm>
          <a:prstGeom prst="frame">
            <a:avLst>
              <a:gd name="adj1" fmla="val 146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57" tIns="43479" rIns="86957" bIns="4347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1"/>
            <a:ext cx="10698163" cy="6210053"/>
          </a:xfrm>
          <a:prstGeom prst="frame">
            <a:avLst>
              <a:gd name="adj1" fmla="val 265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57" tIns="43479" rIns="86957" bIns="4347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94" name="AutoShape 2" descr="Stages of Kidney Disease | Alport Syndrome Foun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Stages of Kidney Disease | Alport Syndrome Foun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29881" y="533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Kalpurush" pitchFamily="2" charset="0"/>
                <a:cs typeface="Kalpurush" pitchFamily="2" charset="0"/>
              </a:rPr>
              <a:t> বৃক্কের কাজ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5681" y="1828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IN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বৃক্ক মানব দেহ থেকে মূত্রের মাধ্যমে ক্ষতিকর নাইট্রোজেন জাতীয় পদার্থসহ বিভিন্ন বর্জ্য অপসারণ করে,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9481" y="28194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 বৃক্ক মানব দেহে সোডিয়াম,পটাসিয়াম,ক্লোরাইড ইত্যাদির পরিমান নিয়ন্ত্রণ করে,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9481" y="3276600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 এছাড়া বৃক্ক মানব দেহের রক্তচাপ নিয়ন্ত্রণ,পানি,অম্ল এবং ক্ষারের ভারসাম্য রক্ষা করে।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05737" y="221790"/>
            <a:ext cx="10286695" cy="5766477"/>
          </a:xfrm>
          <a:prstGeom prst="frame">
            <a:avLst>
              <a:gd name="adj1" fmla="val 146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57" tIns="43479" rIns="86957" bIns="4347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1"/>
            <a:ext cx="10698163" cy="6210053"/>
          </a:xfrm>
          <a:prstGeom prst="frame">
            <a:avLst>
              <a:gd name="adj1" fmla="val 265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57" tIns="43479" rIns="86957" bIns="4347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6" name="AutoShape 2" descr="External Kidney Anato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KIDNEY ANATOMY | Kidney Ch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06081" y="457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Kalpurush" pitchFamily="2" charset="0"/>
                <a:cs typeface="Kalpurush" pitchFamily="2" charset="0"/>
              </a:rPr>
              <a:t>জোড়ায় কাজ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281" y="11430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 মেডুলা কী? রেনাল শিরা এবং ইউরেটার এর মধ্যে পার্থক্য নির্ণয় কর।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8" name="Picture 7" descr="জোড়ায় কাজ-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481" y="1676400"/>
            <a:ext cx="5943600" cy="3967354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05737" y="221790"/>
            <a:ext cx="10286695" cy="5766477"/>
          </a:xfrm>
          <a:prstGeom prst="frame">
            <a:avLst>
              <a:gd name="adj1" fmla="val 146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57" tIns="43479" rIns="86957" bIns="4347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1"/>
            <a:ext cx="10698163" cy="6210053"/>
          </a:xfrm>
          <a:prstGeom prst="frame">
            <a:avLst>
              <a:gd name="adj1" fmla="val 265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57" tIns="43479" rIns="86957" bIns="4347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7081" y="5334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0881" y="1447800"/>
            <a:ext cx="5223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চিত্রের আলোকে ১-২ নং প্রশ্নের উত্তর দাওঃ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5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881" y="838200"/>
            <a:ext cx="1524000" cy="265329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8778081" y="1447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320881" y="3048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59081" y="1219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 </a:t>
            </a:r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8974024" y="2846120"/>
            <a:ext cx="41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00881" y="19812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চিহ্নিত অঙ্গের একক কোনটি?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6141" y="2504704"/>
            <a:ext cx="1396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ক) নিউরন 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96281" y="2514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খ) নেফ্রন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39281" y="2514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গ)সংগ্রাহী নালিকা 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72881" y="2590800"/>
            <a:ext cx="85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ঘ) বৃক্ক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65255" y="3192483"/>
            <a:ext cx="395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2756" y="3085605"/>
            <a:ext cx="4483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B-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তে যে পদার্থটি জমা থাকে তার উপাদান-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2964" y="3524002"/>
            <a:ext cx="97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পানি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91481" y="3505200"/>
            <a:ext cx="191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হিমোগ্লোবিন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72681" y="3505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ইউরোক্রোম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7081" y="3962400"/>
            <a:ext cx="269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নিচের কোনটি সঠিক?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3281" y="4572000"/>
            <a:ext cx="1337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48681" y="4572000"/>
            <a:ext cx="1394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96481" y="45720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20481" y="4572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ঘ)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4681" y="2362200"/>
            <a:ext cx="579113" cy="796808"/>
          </a:xfrm>
          <a:prstGeom prst="rect">
            <a:avLst/>
          </a:prstGeom>
        </p:spPr>
        <p:txBody>
          <a:bodyPr wrap="square" lIns="110613" tIns="55307" rIns="110613" bIns="55307">
            <a:spAutoFit/>
          </a:bodyPr>
          <a:lstStyle/>
          <a:p>
            <a:r>
              <a:rPr lang="en-US" sz="4300" dirty="0" smtClean="0">
                <a:ln w="12700">
                  <a:solidFill>
                    <a:schemeClr val="tx1"/>
                  </a:solidFill>
                </a:ln>
              </a:rPr>
              <a:t>×</a:t>
            </a:r>
            <a:endParaRPr lang="en-US" sz="4300" dirty="0">
              <a:ln w="12700">
                <a:solidFill>
                  <a:schemeClr val="tx1"/>
                </a:solidFill>
              </a:ln>
            </a:endParaRPr>
          </a:p>
        </p:txBody>
      </p:sp>
      <p:pic>
        <p:nvPicPr>
          <p:cNvPr id="1026" name="Picture 2" descr="C:\Users\User\Pictures\download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3881" y="2362200"/>
            <a:ext cx="990600" cy="762000"/>
          </a:xfrm>
          <a:prstGeom prst="rect">
            <a:avLst/>
          </a:prstGeom>
          <a:noFill/>
        </p:spPr>
      </p:pic>
      <p:pic>
        <p:nvPicPr>
          <p:cNvPr id="34" name="Picture 2" descr="C:\Users\User\Pictures\download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081" y="4419600"/>
            <a:ext cx="990600" cy="762000"/>
          </a:xfrm>
          <a:prstGeom prst="rect">
            <a:avLst/>
          </a:prstGeom>
          <a:noFill/>
        </p:spPr>
      </p:pic>
      <p:sp>
        <p:nvSpPr>
          <p:cNvPr id="41" name="Rectangle 40"/>
          <p:cNvSpPr/>
          <p:nvPr/>
        </p:nvSpPr>
        <p:spPr>
          <a:xfrm>
            <a:off x="5044281" y="4419600"/>
            <a:ext cx="579113" cy="796808"/>
          </a:xfrm>
          <a:prstGeom prst="rect">
            <a:avLst/>
          </a:prstGeom>
        </p:spPr>
        <p:txBody>
          <a:bodyPr wrap="square" lIns="110613" tIns="55307" rIns="110613" bIns="55307">
            <a:spAutoFit/>
          </a:bodyPr>
          <a:lstStyle/>
          <a:p>
            <a:r>
              <a:rPr lang="en-US" sz="4300" dirty="0" smtClean="0">
                <a:ln w="12700">
                  <a:solidFill>
                    <a:schemeClr val="tx1"/>
                  </a:solidFill>
                </a:ln>
              </a:rPr>
              <a:t>×</a:t>
            </a:r>
            <a:endParaRPr lang="en-US" sz="4300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520281" y="4419600"/>
            <a:ext cx="579113" cy="796808"/>
          </a:xfrm>
          <a:prstGeom prst="rect">
            <a:avLst/>
          </a:prstGeom>
        </p:spPr>
        <p:txBody>
          <a:bodyPr wrap="square" lIns="110613" tIns="55307" rIns="110613" bIns="55307">
            <a:spAutoFit/>
          </a:bodyPr>
          <a:lstStyle/>
          <a:p>
            <a:r>
              <a:rPr lang="en-US" sz="4300" dirty="0" smtClean="0">
                <a:ln w="12700">
                  <a:solidFill>
                    <a:schemeClr val="tx1"/>
                  </a:solidFill>
                </a:ln>
              </a:rPr>
              <a:t>×</a:t>
            </a:r>
            <a:endParaRPr lang="en-US" sz="4300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77081" y="4419600"/>
            <a:ext cx="579113" cy="796808"/>
          </a:xfrm>
          <a:prstGeom prst="rect">
            <a:avLst/>
          </a:prstGeom>
        </p:spPr>
        <p:txBody>
          <a:bodyPr wrap="square" lIns="110613" tIns="55307" rIns="110613" bIns="55307">
            <a:spAutoFit/>
          </a:bodyPr>
          <a:lstStyle/>
          <a:p>
            <a:r>
              <a:rPr lang="en-US" sz="4300" dirty="0" smtClean="0">
                <a:ln w="12700">
                  <a:solidFill>
                    <a:schemeClr val="tx1"/>
                  </a:solidFill>
                </a:ln>
              </a:rPr>
              <a:t>×</a:t>
            </a:r>
            <a:endParaRPr lang="en-US" sz="4300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196681" y="2362200"/>
            <a:ext cx="579113" cy="796808"/>
          </a:xfrm>
          <a:prstGeom prst="rect">
            <a:avLst/>
          </a:prstGeom>
        </p:spPr>
        <p:txBody>
          <a:bodyPr wrap="square" lIns="110613" tIns="55307" rIns="110613" bIns="55307">
            <a:spAutoFit/>
          </a:bodyPr>
          <a:lstStyle/>
          <a:p>
            <a:r>
              <a:rPr lang="en-US" sz="4300" dirty="0" smtClean="0">
                <a:ln w="12700">
                  <a:solidFill>
                    <a:schemeClr val="tx1"/>
                  </a:solidFill>
                </a:ln>
              </a:rPr>
              <a:t>×</a:t>
            </a:r>
            <a:endParaRPr lang="en-US" sz="4300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63081" y="2362200"/>
            <a:ext cx="579113" cy="796808"/>
          </a:xfrm>
          <a:prstGeom prst="rect">
            <a:avLst/>
          </a:prstGeom>
        </p:spPr>
        <p:txBody>
          <a:bodyPr wrap="square" lIns="110613" tIns="55307" rIns="110613" bIns="55307">
            <a:spAutoFit/>
          </a:bodyPr>
          <a:lstStyle/>
          <a:p>
            <a:r>
              <a:rPr lang="en-US" sz="4300" dirty="0" smtClean="0">
                <a:ln w="12700">
                  <a:solidFill>
                    <a:schemeClr val="tx1"/>
                  </a:solidFill>
                </a:ln>
              </a:rPr>
              <a:t>×</a:t>
            </a:r>
            <a:endParaRPr lang="en-US" sz="4300" dirty="0">
              <a:ln w="127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41" grpId="0"/>
      <p:bldP spid="42" grpId="0"/>
      <p:bldP spid="43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05737" y="221790"/>
            <a:ext cx="10286695" cy="5766477"/>
          </a:xfrm>
          <a:prstGeom prst="frame">
            <a:avLst>
              <a:gd name="adj1" fmla="val 146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57" tIns="43479" rIns="86957" bIns="4347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1"/>
            <a:ext cx="10698163" cy="6210053"/>
          </a:xfrm>
          <a:prstGeom prst="frame">
            <a:avLst>
              <a:gd name="adj1" fmla="val 265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57" tIns="43479" rIns="86957" bIns="4347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3281" y="457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3281" y="16764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3। চিত্রের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চিহ্নিত অংশটির নাম কী?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5681" y="1371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 </a:t>
            </a:r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005681" y="2133600"/>
            <a:ext cx="192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ক) রেনাল ধমনি  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05681" y="2590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খ) ডর্সাল অ্যাওর্টা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05681" y="3048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গ) রেনাল শিরা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05681" y="3505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ঘ) ইনফেরিওর ভেনাক্যাভা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39681" y="1066800"/>
            <a:ext cx="395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 descr="2121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281" y="1676400"/>
            <a:ext cx="1523999" cy="1969007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>
            <a:off x="7025481" y="15240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6568281" y="1981200"/>
            <a:ext cx="91598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29481" y="39624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 । বৃক্কের অবতল অংশের ভাঁজেকে কি বলে?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88808" y="4568041"/>
            <a:ext cx="151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ক) পেলভিস</a:t>
            </a:r>
            <a:r>
              <a:rPr lang="bn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529681" y="4572000"/>
            <a:ext cx="143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খ) হাইলাস 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196681" y="4572000"/>
            <a:ext cx="125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ঘ) কর্টেক্স 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901281" y="4572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গ) মেডুলা </a:t>
            </a:r>
            <a:endParaRPr lang="en-US" dirty="0"/>
          </a:p>
        </p:txBody>
      </p:sp>
      <p:pic>
        <p:nvPicPr>
          <p:cNvPr id="21" name="Picture 2" descr="C:\Users\User\Pictures\download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281" y="2057400"/>
            <a:ext cx="990600" cy="762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929481" y="2438400"/>
            <a:ext cx="579113" cy="796808"/>
          </a:xfrm>
          <a:prstGeom prst="rect">
            <a:avLst/>
          </a:prstGeom>
        </p:spPr>
        <p:txBody>
          <a:bodyPr wrap="square" lIns="110613" tIns="55307" rIns="110613" bIns="55307">
            <a:spAutoFit/>
          </a:bodyPr>
          <a:lstStyle/>
          <a:p>
            <a:r>
              <a:rPr lang="en-US" sz="4300" dirty="0" smtClean="0">
                <a:ln w="12700">
                  <a:solidFill>
                    <a:schemeClr val="tx1"/>
                  </a:solidFill>
                </a:ln>
              </a:rPr>
              <a:t>×</a:t>
            </a:r>
            <a:endParaRPr lang="en-US" sz="4300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29481" y="3276600"/>
            <a:ext cx="579113" cy="796808"/>
          </a:xfrm>
          <a:prstGeom prst="rect">
            <a:avLst/>
          </a:prstGeom>
        </p:spPr>
        <p:txBody>
          <a:bodyPr wrap="square" lIns="110613" tIns="55307" rIns="110613" bIns="55307">
            <a:spAutoFit/>
          </a:bodyPr>
          <a:lstStyle/>
          <a:p>
            <a:r>
              <a:rPr lang="en-US" sz="4300" dirty="0" smtClean="0">
                <a:ln w="12700">
                  <a:solidFill>
                    <a:schemeClr val="tx1"/>
                  </a:solidFill>
                </a:ln>
              </a:rPr>
              <a:t>×</a:t>
            </a:r>
            <a:endParaRPr lang="en-US" sz="4300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9481" y="2895600"/>
            <a:ext cx="579113" cy="796808"/>
          </a:xfrm>
          <a:prstGeom prst="rect">
            <a:avLst/>
          </a:prstGeom>
        </p:spPr>
        <p:txBody>
          <a:bodyPr wrap="square" lIns="110613" tIns="55307" rIns="110613" bIns="55307">
            <a:spAutoFit/>
          </a:bodyPr>
          <a:lstStyle/>
          <a:p>
            <a:r>
              <a:rPr lang="en-US" sz="4300" dirty="0" smtClean="0">
                <a:ln w="12700">
                  <a:solidFill>
                    <a:schemeClr val="tx1"/>
                  </a:solidFill>
                </a:ln>
              </a:rPr>
              <a:t>×</a:t>
            </a:r>
            <a:endParaRPr lang="en-US" sz="4300" dirty="0">
              <a:ln w="12700">
                <a:solidFill>
                  <a:schemeClr val="tx1"/>
                </a:solidFill>
              </a:ln>
            </a:endParaRPr>
          </a:p>
        </p:txBody>
      </p:sp>
      <p:pic>
        <p:nvPicPr>
          <p:cNvPr id="25" name="Picture 2" descr="C:\Users\User\Pictures\download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7281" y="4495800"/>
            <a:ext cx="990600" cy="762000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5120481" y="4419600"/>
            <a:ext cx="579113" cy="796808"/>
          </a:xfrm>
          <a:prstGeom prst="rect">
            <a:avLst/>
          </a:prstGeom>
        </p:spPr>
        <p:txBody>
          <a:bodyPr wrap="square" lIns="110613" tIns="55307" rIns="110613" bIns="55307">
            <a:spAutoFit/>
          </a:bodyPr>
          <a:lstStyle/>
          <a:p>
            <a:r>
              <a:rPr lang="en-US" sz="4300" dirty="0" smtClean="0">
                <a:ln w="12700">
                  <a:solidFill>
                    <a:schemeClr val="tx1"/>
                  </a:solidFill>
                </a:ln>
              </a:rPr>
              <a:t>×</a:t>
            </a:r>
            <a:endParaRPr lang="en-US" sz="4300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01281" y="4419600"/>
            <a:ext cx="579113" cy="796808"/>
          </a:xfrm>
          <a:prstGeom prst="rect">
            <a:avLst/>
          </a:prstGeom>
        </p:spPr>
        <p:txBody>
          <a:bodyPr wrap="square" lIns="110613" tIns="55307" rIns="110613" bIns="55307">
            <a:spAutoFit/>
          </a:bodyPr>
          <a:lstStyle/>
          <a:p>
            <a:r>
              <a:rPr lang="en-US" sz="4300" dirty="0" smtClean="0">
                <a:ln w="12700">
                  <a:solidFill>
                    <a:schemeClr val="tx1"/>
                  </a:solidFill>
                </a:ln>
              </a:rPr>
              <a:t>×</a:t>
            </a:r>
            <a:endParaRPr lang="en-US" sz="4300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1881" y="4419600"/>
            <a:ext cx="579113" cy="773414"/>
          </a:xfrm>
          <a:prstGeom prst="rect">
            <a:avLst/>
          </a:prstGeom>
        </p:spPr>
        <p:txBody>
          <a:bodyPr wrap="square" lIns="110613" tIns="55307" rIns="110613" bIns="55307">
            <a:spAutoFit/>
          </a:bodyPr>
          <a:lstStyle/>
          <a:p>
            <a:r>
              <a:rPr lang="en-US" sz="4300" dirty="0" smtClean="0">
                <a:ln w="12700">
                  <a:solidFill>
                    <a:schemeClr val="tx1"/>
                  </a:solidFill>
                </a:ln>
              </a:rPr>
              <a:t>×</a:t>
            </a:r>
            <a:endParaRPr lang="en-US" sz="4300" dirty="0">
              <a:ln w="127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6" grpId="0"/>
      <p:bldP spid="17" grpId="0"/>
      <p:bldP spid="18" grpId="0"/>
      <p:bldP spid="19" grpId="0"/>
      <p:bldP spid="43" grpId="0"/>
      <p:bldP spid="44" grpId="0"/>
      <p:bldP spid="45" grpId="0"/>
      <p:bldP spid="46" grpId="0"/>
      <p:bldP spid="47" grpId="0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05737" y="221790"/>
            <a:ext cx="10286695" cy="5766477"/>
          </a:xfrm>
          <a:prstGeom prst="frame">
            <a:avLst>
              <a:gd name="adj1" fmla="val 146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57" tIns="43479" rIns="86957" bIns="4347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1"/>
            <a:ext cx="10698163" cy="6210053"/>
          </a:xfrm>
          <a:prstGeom prst="frame">
            <a:avLst>
              <a:gd name="adj1" fmla="val 265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57" tIns="43479" rIns="86957" bIns="4347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34681" y="533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Kalpurush" pitchFamily="2" charset="0"/>
                <a:cs typeface="Kalpurush" pitchFamily="2" charset="0"/>
              </a:rPr>
              <a:t>বাড়ির কাজ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9481" y="10668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 মানবদেহে একজোড়া অঙ্গ আছে যা পানি ও রক্ত পরিস্রুত করে বর্জ্য পদার্থ নিঃসরণ করে- চিত্রসহ অঙ্গটির গুরুত্ব ব্যাখ্যা কর। 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2052" name="Picture 4" descr="স্বপ্ন কুটির&amp;#39; উপহার পাচ্ছেন সেই দম্পতি - Somoy Ne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7681" y="1828800"/>
            <a:ext cx="7165538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05737" y="221790"/>
            <a:ext cx="10286695" cy="5766477"/>
          </a:xfrm>
          <a:prstGeom prst="frame">
            <a:avLst>
              <a:gd name="adj1" fmla="val 146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57" tIns="43479" rIns="86957" bIns="4347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1"/>
            <a:ext cx="10698163" cy="6210053"/>
          </a:xfrm>
          <a:prstGeom prst="frame">
            <a:avLst>
              <a:gd name="adj1" fmla="val 265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57" tIns="43479" rIns="86957" bIns="4347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94" name="AutoShape 2" descr="Stages of Kidney Disease | Alport Syndrome Foun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Stages of Kidney Disease | Alport Syndrome Foun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20281" y="533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Kalpurush" pitchFamily="2" charset="0"/>
                <a:cs typeface="Kalpurush" pitchFamily="2" charset="0"/>
              </a:rPr>
              <a:t> সবাইকে ধন্যবাদ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Nephron - Servier Medical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8881" y="1524000"/>
            <a:ext cx="3314700" cy="415622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05737" y="221790"/>
            <a:ext cx="10286695" cy="5766477"/>
          </a:xfrm>
          <a:prstGeom prst="frame">
            <a:avLst>
              <a:gd name="adj1" fmla="val 146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57" tIns="43479" rIns="86957" bIns="4347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1"/>
            <a:ext cx="10698163" cy="6210053"/>
          </a:xfrm>
          <a:prstGeom prst="frame">
            <a:avLst>
              <a:gd name="adj1" fmla="val 265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57" tIns="43479" rIns="86957" bIns="4347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8081" y="2743200"/>
            <a:ext cx="4648200" cy="2554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মিল্লাত হোসেন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দারুল ইসলাম বালিকা উচ্চ বিদ্যালয়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চাটখিল,নোয়াখালী।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01858287107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0649" y="609600"/>
            <a:ext cx="2358333" cy="92333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2081" y="2743200"/>
            <a:ext cx="3460652" cy="2554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১০ম শ্রেণি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 অধ্যায়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মিনিট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তাং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02/09/2021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Mil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281" y="762000"/>
            <a:ext cx="1600200" cy="1813807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mages (22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681" y="3124200"/>
            <a:ext cx="3810000" cy="2286000"/>
          </a:xfrm>
          <a:prstGeom prst="rect">
            <a:avLst/>
          </a:prstGeom>
        </p:spPr>
      </p:pic>
      <p:pic>
        <p:nvPicPr>
          <p:cNvPr id="16" name="Picture 2" descr="Uric acid - bl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481" y="3276600"/>
            <a:ext cx="3886200" cy="2209800"/>
          </a:xfrm>
          <a:prstGeom prst="rect">
            <a:avLst/>
          </a:prstGeom>
          <a:noFill/>
        </p:spPr>
      </p:pic>
      <p:sp>
        <p:nvSpPr>
          <p:cNvPr id="12" name="Frame 11"/>
          <p:cNvSpPr/>
          <p:nvPr/>
        </p:nvSpPr>
        <p:spPr>
          <a:xfrm>
            <a:off x="0" y="1"/>
            <a:ext cx="10698163" cy="6210053"/>
          </a:xfrm>
          <a:prstGeom prst="frame">
            <a:avLst>
              <a:gd name="adj1" fmla="val 2654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57" tIns="43479" rIns="86957" bIns="4347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4" descr="স্ট্রোক, হার্ট অ্যাটাকের ঝুঁকি এড়াতে চান? জেনে নিন রোজ কতটুকু লবণ খাবেন -  Padma New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9481" y="838200"/>
            <a:ext cx="3886200" cy="2362200"/>
          </a:xfrm>
          <a:prstGeom prst="rect">
            <a:avLst/>
          </a:prstGeom>
          <a:noFill/>
        </p:spPr>
      </p:pic>
      <p:pic>
        <p:nvPicPr>
          <p:cNvPr id="14" name="Picture 13" descr="Urea-fertilizer-1024x6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8681" y="838200"/>
            <a:ext cx="3810000" cy="22700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96481" y="16002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লবণ</a:t>
            </a:r>
            <a:r>
              <a:rPr lang="bn-IN" sz="2000" dirty="0" smtClean="0"/>
              <a:t> 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758281" y="3581400"/>
            <a:ext cx="1982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ইউরিক এসিড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20681" y="12192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ইউরিয়া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20681" y="3657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ক্রিয়েটিনিন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77481" y="228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চিত্রে কী দেখতে পাচ্ছ?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10681" y="542038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মূত্রের সাথে নিষ্কাশিত ক্ষতিকর বর্জ্য পদার্থ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67681" y="2286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দেহের ক্ষতিকর বর্জ্য পদার্থ অপসারনকারী প্রধান অঙ্গের নাম কী?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82281" y="54203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কিডনি অথবা বৃক্ক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3" grpId="0"/>
      <p:bldP spid="25" grpId="0"/>
      <p:bldP spid="25" grpId="1"/>
      <p:bldP spid="27" grpId="0"/>
      <p:bldP spid="27" grpId="1"/>
      <p:bldP spid="2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05737" y="221790"/>
            <a:ext cx="10286695" cy="5766477"/>
          </a:xfrm>
          <a:prstGeom prst="frame">
            <a:avLst>
              <a:gd name="adj1" fmla="val 146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57" tIns="43479" rIns="86957" bIns="4347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1"/>
            <a:ext cx="10698163" cy="6210053"/>
          </a:xfrm>
          <a:prstGeom prst="frame">
            <a:avLst>
              <a:gd name="adj1" fmla="val 265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57" tIns="43479" rIns="86957" bIns="4347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LXTsSl8Iu4JdsWD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481" y="1295400"/>
            <a:ext cx="7391400" cy="4139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6281" y="213360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আজকের পাঠ-কিডনি অথবা বৃক্ক। </a:t>
            </a:r>
            <a:endParaRPr lang="en-US" sz="4400" u="sng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 (10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1" y="251052"/>
            <a:ext cx="10103821" cy="56925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60149" y="1567146"/>
            <a:ext cx="3417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5028" y="2150795"/>
            <a:ext cx="4828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মানুষের রেচনতন্ত্র ব্যাখ্যা করতে পারবে,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1563" y="2750012"/>
            <a:ext cx="5080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বৃক্কের গঠণ ও কাজ বর্ণনা করতে পারবে।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4681" y="533400"/>
            <a:ext cx="1731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05737" y="221790"/>
            <a:ext cx="10286695" cy="5766477"/>
          </a:xfrm>
          <a:prstGeom prst="frame">
            <a:avLst>
              <a:gd name="adj1" fmla="val 146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57" tIns="43479" rIns="86957" bIns="4347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1"/>
            <a:ext cx="10698163" cy="6210053"/>
          </a:xfrm>
          <a:prstGeom prst="frame">
            <a:avLst>
              <a:gd name="adj1" fmla="val 265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57" tIns="43479" rIns="86957" bIns="4347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the Urinary System Works on Make a 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5881" y="1371600"/>
            <a:ext cx="5418667" cy="304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24681" y="4953000"/>
            <a:ext cx="952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মূত্রের মাধ্যমে রেচন পদার্থ (নাইট্রোজেনঘটিত বর্জ্য পদার্থ) শরীর থেকে অপসারন হওয়া।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5081" y="609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ছবিতে কী দেখতে পাচ্ছ?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9081" y="6096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রেচন পদার্থ শরীর থেকে অপসারনে ব্যবহৃত অঙ্গ সমষ্টিকে কী বলে?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4681" y="48768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রেচনতন্ত্র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1"/>
            <a:ext cx="10698163" cy="6210053"/>
          </a:xfrm>
          <a:prstGeom prst="frame">
            <a:avLst>
              <a:gd name="adj1" fmla="val 265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57" tIns="43479" rIns="86957" bIns="4347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205737" y="221790"/>
            <a:ext cx="10286695" cy="5766477"/>
          </a:xfrm>
          <a:prstGeom prst="frame">
            <a:avLst>
              <a:gd name="adj1" fmla="val 146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57" tIns="43479" rIns="86957" bIns="4347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05737" y="221790"/>
            <a:ext cx="10286695" cy="5766477"/>
          </a:xfrm>
          <a:prstGeom prst="frame">
            <a:avLst>
              <a:gd name="adj1" fmla="val 146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57" tIns="43479" rIns="86957" bIns="4347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1"/>
            <a:ext cx="10698163" cy="6210053"/>
          </a:xfrm>
          <a:prstGeom prst="frame">
            <a:avLst>
              <a:gd name="adj1" fmla="val 265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57" tIns="43479" rIns="86957" bIns="4347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5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081" y="1371600"/>
            <a:ext cx="2133600" cy="3348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10881" y="4648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রেচনতন্ত্র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58681" y="1447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উর্ধ্ব মহাধমনী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2081" y="1905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বৃক্ক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8281" y="1447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নিম্ন মহাশিরা।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8681" y="2514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রেনাল ধমনি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9281" y="2819400"/>
            <a:ext cx="124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রেনালশিরা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1081" y="2971800"/>
            <a:ext cx="106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ইউরেটার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4881" y="3810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মূত্রথলি\মূত্রাশয়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58681" y="4267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মূত্রনালি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272881" y="1676400"/>
            <a:ext cx="6096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4282281" y="3048000"/>
            <a:ext cx="609600" cy="158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120481" y="44958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349081" y="4038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5349081" y="2743200"/>
            <a:ext cx="5334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958681" y="21336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358481" y="1752600"/>
            <a:ext cx="609600" cy="158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739481" y="3200400"/>
            <a:ext cx="1295400" cy="30480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501481" y="3200400"/>
            <a:ext cx="533400" cy="45720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5045075" y="2437606"/>
            <a:ext cx="6096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 flipV="1">
            <a:off x="4511675" y="2666206"/>
            <a:ext cx="762000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67681" y="6096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রেচনতন্ত্রের বিভিন্ন অংশের (অঙ্গের) নাম বলতে পারবে?  </a:t>
            </a:r>
            <a:r>
              <a:rPr lang="bn-IN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ok kaj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681" y="1981200"/>
            <a:ext cx="5637880" cy="3766162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205737" y="221790"/>
            <a:ext cx="10286695" cy="5766477"/>
          </a:xfrm>
          <a:prstGeom prst="frame">
            <a:avLst>
              <a:gd name="adj1" fmla="val 146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57" tIns="43479" rIns="86957" bIns="4347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1"/>
            <a:ext cx="10698163" cy="6210053"/>
          </a:xfrm>
          <a:prstGeom prst="frame">
            <a:avLst>
              <a:gd name="adj1" fmla="val 265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57" tIns="43479" rIns="86957" bIns="4347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2281" y="3810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একক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9681" y="1143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রেচনতন্ত্রের সংজ্ঞা  লিখ।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9681" y="15240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রেচনতন্ত্রের অঙ্গগুলোর নাম লিখ।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ilon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281" y="1219200"/>
            <a:ext cx="3048000" cy="3851753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205737" y="221790"/>
            <a:ext cx="10286695" cy="5766477"/>
          </a:xfrm>
          <a:prstGeom prst="frame">
            <a:avLst>
              <a:gd name="adj1" fmla="val 146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57" tIns="43479" rIns="86957" bIns="4347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1"/>
            <a:ext cx="10698163" cy="6210053"/>
          </a:xfrm>
          <a:prstGeom prst="frame">
            <a:avLst>
              <a:gd name="adj1" fmla="val 265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57" tIns="43479" rIns="86957" bIns="4347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2481" y="2667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রেনাল ধমনি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6081" y="381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বৃক্কের গঠন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081" y="1219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নেফ্রন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5481" y="3962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পেলভিস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3081" y="3505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বৃক্ক ক্যাপসুল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3081" y="4343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রেনালপিরামিড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9281" y="2743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মেডুলা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20681" y="1981200"/>
            <a:ext cx="848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কর্টেক্স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15881" y="1600200"/>
            <a:ext cx="168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সংগ্রাহী নালিকা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58281" y="4267200"/>
            <a:ext cx="1081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ইউরেটার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444081" y="2819400"/>
            <a:ext cx="5334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3367881" y="3200400"/>
            <a:ext cx="533400" cy="2286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25081" y="4495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72481" y="3124200"/>
            <a:ext cx="131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রেনাল শিরা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87923" y="4883727"/>
            <a:ext cx="2061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চিত্রঃবৃক্কের লম্বচ্ছেদ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 animBg="1"/>
      <p:bldP spid="17" grpId="0" animBg="1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618</Words>
  <Application>Microsoft Office PowerPoint</Application>
  <PresentationFormat>Custom</PresentationFormat>
  <Paragraphs>146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232</cp:revision>
  <dcterms:created xsi:type="dcterms:W3CDTF">2006-08-16T00:00:00Z</dcterms:created>
  <dcterms:modified xsi:type="dcterms:W3CDTF">2021-09-04T04:39:40Z</dcterms:modified>
</cp:coreProperties>
</file>