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619" r:id="rId2"/>
    <p:sldId id="621" r:id="rId3"/>
    <p:sldId id="654" r:id="rId4"/>
    <p:sldId id="623" r:id="rId5"/>
    <p:sldId id="656" r:id="rId6"/>
    <p:sldId id="657" r:id="rId7"/>
    <p:sldId id="658" r:id="rId8"/>
    <p:sldId id="659" r:id="rId9"/>
    <p:sldId id="660" r:id="rId10"/>
    <p:sldId id="661" r:id="rId11"/>
    <p:sldId id="662" r:id="rId12"/>
    <p:sldId id="663" r:id="rId13"/>
    <p:sldId id="664" r:id="rId14"/>
    <p:sldId id="665" r:id="rId15"/>
    <p:sldId id="666" r:id="rId16"/>
    <p:sldId id="667" r:id="rId17"/>
    <p:sldId id="668" r:id="rId18"/>
    <p:sldId id="669" r:id="rId19"/>
    <p:sldId id="670" r:id="rId20"/>
    <p:sldId id="67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CC0099"/>
    <a:srgbClr val="FF33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10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941DE-0641-4541-898B-7B254DA414D5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B5884-092A-461B-909B-98099D1B8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20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867DB-09BD-4DB2-AF08-7633C0F911E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885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AE7EE-6FFA-4FFD-8A0A-E2A495AC04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56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B0A92-A9E0-4F36-8664-0F32536D391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858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24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15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9875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74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1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54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09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88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51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6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65A10-76BB-40B7-96DA-A5AAF425E320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4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nargisat1981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C8A5FAE-A64D-4B23-A2A9-72FA77359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202541" cy="6858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734909" y="4539368"/>
            <a:ext cx="4708742" cy="2199362"/>
          </a:xfrm>
          <a:prstGeom prst="rect">
            <a:avLst/>
          </a:prstGeom>
          <a:noFill/>
        </p:spPr>
        <p:txBody>
          <a:bodyPr wrap="square" rtlCol="0">
            <a:prstTxWarp prst="textCurveUp">
              <a:avLst/>
            </a:prstTxWarp>
            <a:spAutoFit/>
          </a:bodyPr>
          <a:lstStyle/>
          <a:p>
            <a:r>
              <a:rPr lang="bn-BD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 </a:t>
            </a:r>
            <a:endParaRPr 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66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0256" y="175957"/>
            <a:ext cx="8263414" cy="897469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algn="ctr"/>
            <a:r>
              <a:rPr lang="bn-IN" sz="6000" dirty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</a:t>
            </a:r>
            <a:endParaRPr lang="en-US" sz="6000" b="1" dirty="0">
              <a:ln w="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72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37C1707-4E5B-409A-A3CB-502C9068ED45}"/>
              </a:ext>
            </a:extLst>
          </p:cNvPr>
          <p:cNvSpPr txBox="1"/>
          <p:nvPr/>
        </p:nvSpPr>
        <p:spPr>
          <a:xfrm>
            <a:off x="4973263" y="130123"/>
            <a:ext cx="1978916" cy="70788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790C02D-DE1B-4D58-91A0-F0280BEE5E9F}"/>
              </a:ext>
            </a:extLst>
          </p:cNvPr>
          <p:cNvSpPr txBox="1"/>
          <p:nvPr/>
        </p:nvSpPr>
        <p:spPr>
          <a:xfrm>
            <a:off x="531533" y="4790186"/>
            <a:ext cx="49845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খাসিয়াদের প্রধান খাদ্য ভাত, মাংস,শুটকি মাছ, মধু ইত্যাদি।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374E2679-24F1-4E99-A8DC-861DFF09B9B1}"/>
              </a:ext>
            </a:extLst>
          </p:cNvPr>
          <p:cNvGrpSpPr/>
          <p:nvPr/>
        </p:nvGrpSpPr>
        <p:grpSpPr>
          <a:xfrm>
            <a:off x="452843" y="1292147"/>
            <a:ext cx="5227092" cy="3411932"/>
            <a:chOff x="2442950" y="982647"/>
            <a:chExt cx="9586336" cy="4857077"/>
          </a:xfrm>
        </p:grpSpPr>
        <p:pic>
          <p:nvPicPr>
            <p:cNvPr id="6" name="Picture 5" descr="C:\Users\ZISAN\Desktop\saotal\vat1.jpg">
              <a:extLst>
                <a:ext uri="{FF2B5EF4-FFF2-40B4-BE49-F238E27FC236}">
                  <a16:creationId xmlns="" xmlns:a16="http://schemas.microsoft.com/office/drawing/2014/main" id="{29B88144-6987-43DD-93EE-C4C4EDF145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70244" y="982647"/>
              <a:ext cx="4687793" cy="2481541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7" name="Picture 3" descr="C:\Users\DPE\Downloads\MONIPURI\man555.jpg">
              <a:extLst>
                <a:ext uri="{FF2B5EF4-FFF2-40B4-BE49-F238E27FC236}">
                  <a16:creationId xmlns="" xmlns:a16="http://schemas.microsoft.com/office/drawing/2014/main" id="{DBB64DFB-D8E9-4CD5-9291-F72C79E699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58037" y="982647"/>
              <a:ext cx="4871249" cy="2498115"/>
            </a:xfrm>
            <a:prstGeom prst="rect">
              <a:avLst/>
            </a:prstGeom>
            <a:noFill/>
          </p:spPr>
        </p:pic>
        <p:pic>
          <p:nvPicPr>
            <p:cNvPr id="9" name="Picture 2" descr="C:\Users\ATAUR\Desktop\khasiya\mm.jpg">
              <a:extLst>
                <a:ext uri="{FF2B5EF4-FFF2-40B4-BE49-F238E27FC236}">
                  <a16:creationId xmlns="" xmlns:a16="http://schemas.microsoft.com/office/drawing/2014/main" id="{F2060308-071F-455F-8E1E-7E709468C8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171734" y="3464188"/>
              <a:ext cx="4816928" cy="2375535"/>
            </a:xfrm>
            <a:prstGeom prst="rect">
              <a:avLst/>
            </a:prstGeom>
            <a:noFill/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7D381792-6F49-451E-BDB6-364E7BBEA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42950" y="3466226"/>
              <a:ext cx="4728784" cy="2373498"/>
            </a:xfrm>
            <a:prstGeom prst="rect">
              <a:avLst/>
            </a:prstGeom>
            <a:noFill/>
          </p:spPr>
        </p:pic>
      </p:grp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A8CF80F1-B4DA-496A-9A51-F0B6499883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4195" y="1341022"/>
            <a:ext cx="5029482" cy="3411931"/>
          </a:xfrm>
          <a:prstGeom prst="rect">
            <a:avLst/>
          </a:prstGeom>
          <a:noFill/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D8D88758-A4FA-4E6A-A20E-A690AF686556}"/>
              </a:ext>
            </a:extLst>
          </p:cNvPr>
          <p:cNvSpPr/>
          <p:nvPr/>
        </p:nvSpPr>
        <p:spPr>
          <a:xfrm>
            <a:off x="6022852" y="4790186"/>
            <a:ext cx="594587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তারা পান-সুপারিকে খুবই পবিত্র মনে করে। বাড়িতে অতিথি এলে তারাপান-সুপারি দিয়ে আপ্যায়ন করে।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5225462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A38D392-98C8-4EE0-A279-C93792EB47CE}"/>
              </a:ext>
            </a:extLst>
          </p:cNvPr>
          <p:cNvSpPr txBox="1"/>
          <p:nvPr/>
        </p:nvSpPr>
        <p:spPr>
          <a:xfrm>
            <a:off x="5168629" y="127799"/>
            <a:ext cx="1869743" cy="70788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পোষাক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05B1C28-19EA-42E7-A00E-353D25EC8E7B}"/>
              </a:ext>
            </a:extLst>
          </p:cNvPr>
          <p:cNvSpPr txBox="1"/>
          <p:nvPr/>
        </p:nvSpPr>
        <p:spPr>
          <a:xfrm>
            <a:off x="193709" y="5429044"/>
            <a:ext cx="52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খাসি মেয়েরা কাজিম পিন নামক ব্লাউজ ও লুঙ্গি পরে।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0C6E913-74FA-48C0-A979-EF9AC4C647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4" y="1693295"/>
            <a:ext cx="5414633" cy="3679051"/>
          </a:xfrm>
          <a:prstGeom prst="rect">
            <a:avLst/>
          </a:prstGeom>
          <a:noFill/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C68E11D-CDBC-406D-A910-2A835EE4E894}"/>
              </a:ext>
            </a:extLst>
          </p:cNvPr>
          <p:cNvSpPr txBox="1"/>
          <p:nvPr/>
        </p:nvSpPr>
        <p:spPr>
          <a:xfrm>
            <a:off x="132381" y="990266"/>
            <a:ext cx="5336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খাসিয়া মেয়েদের পোষাক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2986C264-5EB5-4CA0-BEB3-E87FA6D41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4810" y="1634223"/>
            <a:ext cx="4170985" cy="3753866"/>
          </a:xfrm>
          <a:prstGeom prst="rect">
            <a:avLst/>
          </a:prstGeom>
          <a:noFill/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EB15F79-47F2-4497-B767-DDC98A120D56}"/>
              </a:ext>
            </a:extLst>
          </p:cNvPr>
          <p:cNvSpPr txBox="1"/>
          <p:nvPr/>
        </p:nvSpPr>
        <p:spPr>
          <a:xfrm>
            <a:off x="6874910" y="5430899"/>
            <a:ext cx="47447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ছেলেরা পকেট ছাড়া শার্ট ও লুঙ্গি পরেন, যার নাম ফুংগ মারুং।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72B413A-B4E1-48CB-983D-D6AB147CB3E5}"/>
              </a:ext>
            </a:extLst>
          </p:cNvPr>
          <p:cNvSpPr txBox="1"/>
          <p:nvPr/>
        </p:nvSpPr>
        <p:spPr>
          <a:xfrm>
            <a:off x="6874910" y="943537"/>
            <a:ext cx="4570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খাসিয়া ছেলেদের পোষাক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461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AB994F3-D00F-406C-A0C5-02EF553FB4C5}"/>
              </a:ext>
            </a:extLst>
          </p:cNvPr>
          <p:cNvSpPr txBox="1"/>
          <p:nvPr/>
        </p:nvSpPr>
        <p:spPr>
          <a:xfrm>
            <a:off x="4799321" y="141078"/>
            <a:ext cx="198361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76845A2-60E5-413F-BC84-666658B86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903" y="1123443"/>
            <a:ext cx="7294944" cy="4137175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D174FF9-A5BA-4CBC-848A-0266E647901A}"/>
              </a:ext>
            </a:extLst>
          </p:cNvPr>
          <p:cNvSpPr txBox="1"/>
          <p:nvPr/>
        </p:nvSpPr>
        <p:spPr>
          <a:xfrm>
            <a:off x="1740087" y="5270372"/>
            <a:ext cx="90282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খাসিরা বিভিন্ন দেব দেবীর পূজা করেন। তাদের প্রধান দেবতার নাম উব্লাই নাংথউ।</a:t>
            </a:r>
            <a:endParaRPr lang="en-US" sz="4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09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CE701C4-FDB8-4469-8F71-C6B3A7D65864}"/>
              </a:ext>
            </a:extLst>
          </p:cNvPr>
          <p:cNvSpPr txBox="1"/>
          <p:nvPr/>
        </p:nvSpPr>
        <p:spPr>
          <a:xfrm>
            <a:off x="3808380" y="435764"/>
            <a:ext cx="367807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D82C76E-3CCA-44C1-9C90-F7075704C4B9}"/>
              </a:ext>
            </a:extLst>
          </p:cNvPr>
          <p:cNvSpPr txBox="1"/>
          <p:nvPr/>
        </p:nvSpPr>
        <p:spPr>
          <a:xfrm>
            <a:off x="3492385" y="2908906"/>
            <a:ext cx="82948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খাসিয়াদের প্রধান খাবার কী কী?</a:t>
            </a:r>
          </a:p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খাসি জনগোষ্ঠী কী কাজ করে  জীবিকা নির্বাহ করে।</a:t>
            </a:r>
          </a:p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খাসি জনগোষ্ঠী সম্পর্কে যা জান শিক্ষকের সহায়তায় 	আলোচনা করো।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2EE0957-3AF6-4EA0-95DC-B04259CB1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761" y="2784351"/>
            <a:ext cx="2687294" cy="212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1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DB5DAD8-F646-40C9-885C-63FC0C021DAE}"/>
              </a:ext>
            </a:extLst>
          </p:cNvPr>
          <p:cNvSpPr txBox="1"/>
          <p:nvPr/>
        </p:nvSpPr>
        <p:spPr>
          <a:xfrm>
            <a:off x="5161551" y="201006"/>
            <a:ext cx="1868897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2" name="Picture 4" descr="Image result for খাসিয়াদের ধর্মীয় অনুষ্ঠান">
            <a:extLst>
              <a:ext uri="{FF2B5EF4-FFF2-40B4-BE49-F238E27FC236}">
                <a16:creationId xmlns="" xmlns:a16="http://schemas.microsoft.com/office/drawing/2014/main" id="{29617653-DEB4-47BE-BF21-52820D88A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1889" y="1399916"/>
            <a:ext cx="4226885" cy="288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9ADB206-17B7-4BA3-8B86-E10B958D49B7}"/>
              </a:ext>
            </a:extLst>
          </p:cNvPr>
          <p:cNvSpPr txBox="1"/>
          <p:nvPr/>
        </p:nvSpPr>
        <p:spPr>
          <a:xfrm>
            <a:off x="595951" y="4673254"/>
            <a:ext cx="110000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সকল ধর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 অনুষ্ঠান যেমন- পূজা পার্বণ, বিয়ে, খরা, অতিবৃষ্টি, ফসলহানি, ইত্যাদি অনুষ্ঠানে নাচ,গান করা হয়।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3EBDF33-F479-470F-A64E-52D1408739C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7720" y="1399916"/>
            <a:ext cx="3534900" cy="28911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37EE809-4C1D-4DFD-8504-273CBCF223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867" y="1399916"/>
            <a:ext cx="3556233" cy="288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0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34D4728-BAFE-40EF-B598-7C59A4BA1F3F}"/>
              </a:ext>
            </a:extLst>
          </p:cNvPr>
          <p:cNvSpPr txBox="1"/>
          <p:nvPr/>
        </p:nvSpPr>
        <p:spPr>
          <a:xfrm>
            <a:off x="1064514" y="199274"/>
            <a:ext cx="2988864" cy="76944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download.png">
            <a:extLst>
              <a:ext uri="{FF2B5EF4-FFF2-40B4-BE49-F238E27FC236}">
                <a16:creationId xmlns="" xmlns:a16="http://schemas.microsoft.com/office/drawing/2014/main" id="{89B93BEC-59BB-4727-9058-CEB6B46AF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514" y="2671742"/>
            <a:ext cx="2702254" cy="20162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E9FF609-B06C-4C00-88A3-84B84F391A97}"/>
              </a:ext>
            </a:extLst>
          </p:cNvPr>
          <p:cNvSpPr txBox="1"/>
          <p:nvPr/>
        </p:nvSpPr>
        <p:spPr>
          <a:xfrm>
            <a:off x="3907820" y="3229815"/>
            <a:ext cx="7219666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১। গাছ কাটলে পরিবেশের উপর কী 	ধরনের নেতিবাচক প্রভাব পড়বে?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C1D700A-99CD-4DCE-A7D2-34E7F1293E29}"/>
              </a:ext>
            </a:extLst>
          </p:cNvPr>
          <p:cNvSpPr txBox="1"/>
          <p:nvPr/>
        </p:nvSpPr>
        <p:spPr>
          <a:xfrm>
            <a:off x="4053378" y="1627807"/>
            <a:ext cx="752902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দলে আলোচনা করো ৫টি বাক্য লিখ?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54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EEF485E-2816-4F2A-83E1-ADFF7D12E81F}"/>
              </a:ext>
            </a:extLst>
          </p:cNvPr>
          <p:cNvSpPr txBox="1"/>
          <p:nvPr/>
        </p:nvSpPr>
        <p:spPr>
          <a:xfrm>
            <a:off x="1121389" y="511627"/>
            <a:ext cx="9539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বিশ্বপরিচয় বইয়ের ৮৪ ও ৮৫ পৃষ্ঠা খোল ।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089295A-6A2D-48D4-A69E-E1F17D5FAC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458" y="1399324"/>
            <a:ext cx="3816824" cy="494704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B15DD86-241C-4CB0-AF4E-F98C7F1093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731" y="1399324"/>
            <a:ext cx="3776374" cy="494704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4193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8C7A584-177E-40BE-82EA-8D0A3425BCBD}"/>
              </a:ext>
            </a:extLst>
          </p:cNvPr>
          <p:cNvSpPr txBox="1"/>
          <p:nvPr/>
        </p:nvSpPr>
        <p:spPr>
          <a:xfrm>
            <a:off x="171450" y="150125"/>
            <a:ext cx="201218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97ED977-6748-4986-BAAC-46D1A98CC2F6}"/>
              </a:ext>
            </a:extLst>
          </p:cNvPr>
          <p:cNvSpPr txBox="1"/>
          <p:nvPr/>
        </p:nvSpPr>
        <p:spPr>
          <a:xfrm>
            <a:off x="1590675" y="2806554"/>
            <a:ext cx="948711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গারো মত খাসিদের সমাজ ব্যবস্থা------------ ।</a:t>
            </a:r>
          </a:p>
          <a:p>
            <a:endParaRPr lang="bn-IN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২।খাসিয়াদের ভাষার লিখিত কোন ------------- নেই।</a:t>
            </a:r>
          </a:p>
          <a:p>
            <a:endParaRPr lang="bn-IN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৩।খাসিয়ারা বিভিন্ন দেবদেবীর----------------- করেন।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FBD6ECC-3219-4D44-9BCD-0B1F05C57830}"/>
              </a:ext>
            </a:extLst>
          </p:cNvPr>
          <p:cNvSpPr txBox="1"/>
          <p:nvPr/>
        </p:nvSpPr>
        <p:spPr>
          <a:xfrm>
            <a:off x="3438065" y="1019847"/>
            <a:ext cx="4218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 পূরন কর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9591FB2-ACC3-4DB5-B169-B1F0B929512C}"/>
              </a:ext>
            </a:extLst>
          </p:cNvPr>
          <p:cNvSpPr txBox="1"/>
          <p:nvPr/>
        </p:nvSpPr>
        <p:spPr>
          <a:xfrm>
            <a:off x="7440390" y="1666178"/>
            <a:ext cx="4257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উত্তরগুলো মিলিয়ে নেই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EABDB27-D14B-40D1-948E-23645D1B8BFF}"/>
              </a:ext>
            </a:extLst>
          </p:cNvPr>
          <p:cNvSpPr txBox="1"/>
          <p:nvPr/>
        </p:nvSpPr>
        <p:spPr>
          <a:xfrm>
            <a:off x="7842153" y="2544268"/>
            <a:ext cx="20859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মাতৃতান্ত্রিক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0BFE8FE-C693-42AA-A832-E5BA5CE9BD4F}"/>
              </a:ext>
            </a:extLst>
          </p:cNvPr>
          <p:cNvSpPr txBox="1"/>
          <p:nvPr/>
        </p:nvSpPr>
        <p:spPr>
          <a:xfrm>
            <a:off x="7842153" y="3894350"/>
            <a:ext cx="1771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বর্ণমালা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AC88AA8-B9BD-4E1B-96FE-E3CD1B6D5F30}"/>
              </a:ext>
            </a:extLst>
          </p:cNvPr>
          <p:cNvSpPr txBox="1"/>
          <p:nvPr/>
        </p:nvSpPr>
        <p:spPr>
          <a:xfrm>
            <a:off x="7374291" y="5128349"/>
            <a:ext cx="1814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পূজা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148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74A4733-3FEC-471F-B36F-834C5E4E11E0}"/>
              </a:ext>
            </a:extLst>
          </p:cNvPr>
          <p:cNvSpPr txBox="1"/>
          <p:nvPr/>
        </p:nvSpPr>
        <p:spPr>
          <a:xfrm>
            <a:off x="1980240" y="1624463"/>
            <a:ext cx="948711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খাসিয়াদের প্রধান খাবার কী কী?</a:t>
            </a:r>
          </a:p>
          <a:p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খাসিয়াদের ভাষার নাম কী? </a:t>
            </a:r>
          </a:p>
          <a:p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খাসিয়াদের জীবনযাত্রার ৩টি বাক্য লিখ?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খাসি জনগোষ্ঠী কী কাজ করে  জীবিকা নির্বাহ করে।</a:t>
            </a:r>
          </a:p>
          <a:p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৫। গাছ কাটলে পরিবেশের উপর কী 	ধরনের 	 			    	নেতিবাচক প্রভাব পড়বে?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A18B08E-5A99-4408-839B-F96DE1C21344}"/>
              </a:ext>
            </a:extLst>
          </p:cNvPr>
          <p:cNvSpPr txBox="1"/>
          <p:nvPr/>
        </p:nvSpPr>
        <p:spPr>
          <a:xfrm>
            <a:off x="346350" y="150125"/>
            <a:ext cx="201218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031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CB35E5D-2551-48A8-9FD2-4E7462A4529B}"/>
              </a:ext>
            </a:extLst>
          </p:cNvPr>
          <p:cNvSpPr txBox="1"/>
          <p:nvPr/>
        </p:nvSpPr>
        <p:spPr>
          <a:xfrm>
            <a:off x="1212848" y="255176"/>
            <a:ext cx="3128563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9F13A14-0831-4279-AE21-6CF07D06F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2" y="2315060"/>
            <a:ext cx="4161056" cy="28436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E24314B-31BE-43BC-B428-9D0805F9B558}"/>
              </a:ext>
            </a:extLst>
          </p:cNvPr>
          <p:cNvSpPr txBox="1"/>
          <p:nvPr/>
        </p:nvSpPr>
        <p:spPr>
          <a:xfrm>
            <a:off x="4954136" y="3136712"/>
            <a:ext cx="670105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খাসি জনগোষ্ঠীর জীবনযাত্রা  সম্পর্কে  ৫ টি বাক্য খাতায় লেখে আনবে।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795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944762" y="226893"/>
            <a:ext cx="2587965" cy="707886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0"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n w="0"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4000" dirty="0">
              <a:ln w="0">
                <a:solidFill>
                  <a:schemeClr val="bg1"/>
                </a:solidFill>
              </a:ln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32727" y="4235568"/>
            <a:ext cx="43677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</a:t>
            </a:r>
          </a:p>
          <a:p>
            <a:pPr algn="ctr"/>
            <a:r>
              <a:rPr lang="bn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</a:p>
          <a:p>
            <a:pPr algn="ctr"/>
            <a:r>
              <a:rPr lang="bn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(বাংলাদে</a:t>
            </a: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্ষুদ্র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-গ</a:t>
            </a: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ষ্ঠী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bn-IN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</a:t>
            </a:r>
            <a:r>
              <a:rPr lang="bn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  </a:t>
            </a: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5774" y="4235568"/>
            <a:ext cx="5274365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নার্গিস আক্তার </a:t>
            </a:r>
          </a:p>
          <a:p>
            <a:pPr algn="ctr"/>
            <a:r>
              <a:rPr lang="bn-IN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IN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ফজু খলিফা কান্দি সরকারি প্রাঃ বিদ্যালয়।</a:t>
            </a:r>
          </a:p>
          <a:p>
            <a:pPr algn="ctr"/>
            <a:r>
              <a:rPr lang="bn-IN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শিবচর, মাদারিপুর।</a:t>
            </a:r>
          </a:p>
          <a:p>
            <a:pPr algn="ctr"/>
            <a:r>
              <a:rPr lang="bn-IN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>
                <a:ln w="0"/>
                <a:solidFill>
                  <a:schemeClr val="tx1"/>
                </a:solidFill>
                <a:latin typeface="+mj-lt"/>
                <a:cs typeface="NikoshBAN" panose="02000000000000000000" pitchFamily="2" charset="0"/>
                <a:hlinkClick r:id="rId3"/>
              </a:rPr>
              <a:t>nargisat1981@gmail.com</a:t>
            </a:r>
            <a:r>
              <a:rPr lang="en-US" sz="1400" dirty="0">
                <a:ln w="0"/>
                <a:solidFill>
                  <a:schemeClr val="tx1"/>
                </a:solidFill>
                <a:latin typeface="+mj-lt"/>
                <a:cs typeface="NikoshBAN" panose="02000000000000000000" pitchFamily="2" charset="0"/>
              </a:rPr>
              <a:t> </a:t>
            </a:r>
            <a:endParaRPr lang="en-US" sz="24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62" y="2078135"/>
            <a:ext cx="1501988" cy="193428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166576" y="1373563"/>
            <a:ext cx="3232759" cy="70788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 w="0"/>
                <a:latin typeface="NikoshBAN" pitchFamily="2" charset="0"/>
                <a:cs typeface="NikoshBAN" pitchFamily="2" charset="0"/>
              </a:rPr>
              <a:t>উপস্থাপনায় </a:t>
            </a:r>
            <a:endParaRPr lang="en-US" sz="40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00425" y="1376877"/>
            <a:ext cx="3232759" cy="70788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4000" dirty="0">
              <a:ln w="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165" y="1549706"/>
            <a:ext cx="1393679" cy="4624854"/>
          </a:xfrm>
          <a:prstGeom prst="rect">
            <a:avLst/>
          </a:prstGeom>
        </p:spPr>
      </p:pic>
      <p:pic>
        <p:nvPicPr>
          <p:cNvPr id="10" name="Picture 9" descr="C:\Users\AKIL\Desktop\DSC_0000120.jpg">
            <a:extLst>
              <a:ext uri="{FF2B5EF4-FFF2-40B4-BE49-F238E27FC236}">
                <a16:creationId xmlns="" xmlns:a16="http://schemas.microsoft.com/office/drawing/2014/main" id="{AB86A6D8-1785-4F82-B483-201E1271D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44712" y="2307475"/>
            <a:ext cx="1343756" cy="17053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719008608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6" grpId="0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7E6B075-8399-4BE0-9930-E4ACC0A1DD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753"/>
            <a:ext cx="12192000" cy="6696494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96D6486-382B-4AB8-8ADF-A64D2A86CD3B}"/>
              </a:ext>
            </a:extLst>
          </p:cNvPr>
          <p:cNvSpPr txBox="1"/>
          <p:nvPr/>
        </p:nvSpPr>
        <p:spPr>
          <a:xfrm>
            <a:off x="2591272" y="161506"/>
            <a:ext cx="7712788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 এখানেই শেষ 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0C721A6-9F9D-463B-B9BB-AAA206103879}"/>
              </a:ext>
            </a:extLst>
          </p:cNvPr>
          <p:cNvSpPr txBox="1"/>
          <p:nvPr/>
        </p:nvSpPr>
        <p:spPr>
          <a:xfrm>
            <a:off x="3819394" y="2811491"/>
            <a:ext cx="6902637" cy="101566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6000" b="1" dirty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6000" b="1" dirty="0">
              <a:ln w="22225">
                <a:solidFill>
                  <a:srgbClr val="00B0F0"/>
                </a:solidFill>
                <a:prstDash val="solid"/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2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010" y="3848099"/>
            <a:ext cx="1543050" cy="2133600"/>
          </a:xfrm>
          <a:prstGeom prst="rect">
            <a:avLst/>
          </a:prstGeom>
        </p:spPr>
      </p:pic>
      <p:pic>
        <p:nvPicPr>
          <p:cNvPr id="8" name="Picture 7" descr="2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16226">
            <a:off x="5930359" y="4574649"/>
            <a:ext cx="1543050" cy="2088259"/>
          </a:xfrm>
          <a:prstGeom prst="rect">
            <a:avLst/>
          </a:prstGeom>
        </p:spPr>
      </p:pic>
      <p:pic>
        <p:nvPicPr>
          <p:cNvPr id="9" name="Picture 8" descr="2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411294">
            <a:off x="4101888" y="4579968"/>
            <a:ext cx="1543050" cy="2245888"/>
          </a:xfrm>
          <a:prstGeom prst="rect">
            <a:avLst/>
          </a:prstGeom>
        </p:spPr>
      </p:pic>
      <p:pic>
        <p:nvPicPr>
          <p:cNvPr id="11" name="Picture 10" descr="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721927" y="4259640"/>
            <a:ext cx="990600" cy="1943100"/>
          </a:xfrm>
          <a:prstGeom prst="rect">
            <a:avLst/>
          </a:prstGeom>
        </p:spPr>
      </p:pic>
      <p:pic>
        <p:nvPicPr>
          <p:cNvPr id="12" name="Picture 11" descr="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1327" y="4259640"/>
            <a:ext cx="1143000" cy="19431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523173" y="5461477"/>
            <a:ext cx="4114800" cy="1295400"/>
          </a:xfrm>
          <a:prstGeom prst="rect">
            <a:avLst/>
          </a:prstGeom>
          <a:noFill/>
        </p:spPr>
        <p:txBody>
          <a:bodyPr wrap="square" rtlCol="0">
            <a:prstTxWarp prst="textFadeLeft">
              <a:avLst>
                <a:gd name="adj" fmla="val 24369"/>
              </a:avLst>
            </a:prstTxWarp>
            <a:spAutoFit/>
          </a:bodyPr>
          <a:lstStyle/>
          <a:p>
            <a:pPr algn="ctr"/>
            <a:r>
              <a:rPr lang="bn-BD" sz="44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আবার দেখা হবে । </a:t>
            </a:r>
            <a:endParaRPr lang="en-US" sz="4400" b="1" dirty="0">
              <a:ln w="9525">
                <a:solidFill>
                  <a:srgbClr val="FFC000"/>
                </a:solidFill>
                <a:prstDash val="solid"/>
              </a:ln>
              <a:solidFill>
                <a:srgbClr val="0066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6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200"/>
                            </p:stCondLst>
                            <p:childTnLst>
                              <p:par>
                                <p:cTn id="1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A767A9B-48FA-41B0-A89A-84023DFEDB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3808" y="1005194"/>
            <a:ext cx="3814902" cy="260991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B811106-EF73-4F7B-8947-5904A2EFD60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4969" y="1013230"/>
            <a:ext cx="3840060" cy="259384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E220818-72DA-461B-967B-698C450E8E9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6288" y="3771654"/>
            <a:ext cx="3949943" cy="280405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24021F94-8A2F-4D85-B147-2624207DA73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4969" y="3827924"/>
            <a:ext cx="3840061" cy="276852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15AFAB00-BB52-4C60-BC91-20FBE5C0D7CC}"/>
              </a:ext>
            </a:extLst>
          </p:cNvPr>
          <p:cNvSpPr txBox="1"/>
          <p:nvPr/>
        </p:nvSpPr>
        <p:spPr>
          <a:xfrm>
            <a:off x="1543144" y="255595"/>
            <a:ext cx="7888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 এবং ভালোভাবে লক্ষ্য কর।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50A782B3-C54A-4FE8-BD27-1A68868F3CC0}"/>
              </a:ext>
            </a:extLst>
          </p:cNvPr>
          <p:cNvSpPr txBox="1"/>
          <p:nvPr/>
        </p:nvSpPr>
        <p:spPr>
          <a:xfrm>
            <a:off x="3500422" y="145169"/>
            <a:ext cx="4071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50E04326-3707-4304-A3C8-E8E456F473A8}"/>
              </a:ext>
            </a:extLst>
          </p:cNvPr>
          <p:cNvSpPr txBox="1"/>
          <p:nvPr/>
        </p:nvSpPr>
        <p:spPr>
          <a:xfrm>
            <a:off x="4038574" y="223442"/>
            <a:ext cx="4143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ক্ষুদ্র নৃ-গোষ্ঠী মানুষের ছবি।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66A8F0C-147B-4A97-A872-61EDAA45193D}"/>
              </a:ext>
            </a:extLst>
          </p:cNvPr>
          <p:cNvSpPr txBox="1"/>
          <p:nvPr/>
        </p:nvSpPr>
        <p:spPr>
          <a:xfrm>
            <a:off x="2593088" y="282292"/>
            <a:ext cx="7243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কি বলতে পার তারা কোন ক্ষুদ্র নৃ-গোষ্ঠীর মানুষ?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75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8" grpId="1"/>
      <p:bldP spid="20" grpId="0"/>
      <p:bldP spid="20" grpId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19261" y="679174"/>
            <a:ext cx="4724400" cy="838200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আমাদের আজকের পাঠ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03020" y="4727301"/>
            <a:ext cx="6698974" cy="7078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্ষুদ্র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-গ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ষ্ঠী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 </a:t>
            </a:r>
            <a:r>
              <a:rPr lang="as-IN" sz="40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ZISAN\Desktop\saotal\sa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00011" y="1907900"/>
            <a:ext cx="1847850" cy="2581275"/>
          </a:xfrm>
          <a:prstGeom prst="ellipse">
            <a:avLst/>
          </a:prstGeom>
          <a:noFill/>
        </p:spPr>
      </p:pic>
      <p:pic>
        <p:nvPicPr>
          <p:cNvPr id="3075" name="Picture 3" descr="C:\Users\ZISAN\Desktop\saotal\sa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57153" y="1907899"/>
            <a:ext cx="1775012" cy="2514600"/>
          </a:xfrm>
          <a:prstGeom prst="ellipse">
            <a:avLst/>
          </a:prstGeom>
          <a:noFill/>
        </p:spPr>
      </p:pic>
      <p:pic>
        <p:nvPicPr>
          <p:cNvPr id="11" name="Picture 2" descr="F:\HOBIGONJ PTI\ICT-2014\Primary text book\Image Book\BD &amp; Gloval Studies\BD_and_global_studies-4_Extracted_Images\page21output.jpg"/>
          <p:cNvPicPr>
            <a:picLocks noChangeAspect="1" noChangeArrowheads="1"/>
          </p:cNvPicPr>
          <p:nvPr/>
        </p:nvPicPr>
        <p:blipFill>
          <a:blip r:embed="rId5"/>
          <a:srcRect l="36759" t="27723" r="14704" b="46979"/>
          <a:stretch>
            <a:fillRect/>
          </a:stretch>
        </p:blipFill>
        <p:spPr bwMode="auto">
          <a:xfrm>
            <a:off x="5247861" y="1669774"/>
            <a:ext cx="4009292" cy="2895600"/>
          </a:xfrm>
          <a:prstGeom prst="round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9A2BC3A-DBA8-4F3E-8907-25A1890505F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54" y="979005"/>
            <a:ext cx="2703161" cy="474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14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E894562-6A47-469B-A943-752CAE9321A6}"/>
              </a:ext>
            </a:extLst>
          </p:cNvPr>
          <p:cNvSpPr txBox="1"/>
          <p:nvPr/>
        </p:nvSpPr>
        <p:spPr>
          <a:xfrm>
            <a:off x="3874825" y="531620"/>
            <a:ext cx="44423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97A06DA-A485-416A-ABAB-5E76CCDB7C33}"/>
              </a:ext>
            </a:extLst>
          </p:cNvPr>
          <p:cNvSpPr txBox="1"/>
          <p:nvPr/>
        </p:nvSpPr>
        <p:spPr>
          <a:xfrm>
            <a:off x="1305637" y="3457135"/>
            <a:ext cx="9580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2.1.8 </a:t>
            </a:r>
            <a:r>
              <a:rPr lang="as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ংস্ক</a:t>
            </a:r>
            <a:r>
              <a:rPr lang="as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র্ণ</a:t>
            </a:r>
            <a:r>
              <a:rPr lang="as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EAABD8C-B93F-4F93-A96B-DDDBA4ACEB52}"/>
              </a:ext>
            </a:extLst>
          </p:cNvPr>
          <p:cNvSpPr/>
          <p:nvPr/>
        </p:nvSpPr>
        <p:spPr>
          <a:xfrm>
            <a:off x="2309774" y="1951412"/>
            <a:ext cx="56252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 ............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02406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653776F-B423-4612-AF29-F22E4959767D}"/>
              </a:ext>
            </a:extLst>
          </p:cNvPr>
          <p:cNvSpPr txBox="1"/>
          <p:nvPr/>
        </p:nvSpPr>
        <p:spPr>
          <a:xfrm>
            <a:off x="2606723" y="213743"/>
            <a:ext cx="1978916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FB9767A-84DA-40C1-86BC-7D3C01DC9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9728" y="598464"/>
            <a:ext cx="4754391" cy="5661071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934EDA72-F1BB-4086-A747-AF9FF0FCBB44}"/>
              </a:ext>
            </a:extLst>
          </p:cNvPr>
          <p:cNvCxnSpPr>
            <a:cxnSpLocks/>
          </p:cNvCxnSpPr>
          <p:nvPr/>
        </p:nvCxnSpPr>
        <p:spPr>
          <a:xfrm>
            <a:off x="4936363" y="2398381"/>
            <a:ext cx="536769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A5413FE-804D-453C-96A2-97BE6F843DE1}"/>
              </a:ext>
            </a:extLst>
          </p:cNvPr>
          <p:cNvSpPr txBox="1"/>
          <p:nvPr/>
        </p:nvSpPr>
        <p:spPr>
          <a:xfrm>
            <a:off x="1610436" y="1655915"/>
            <a:ext cx="3325927" cy="40318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সিলেট বিভাগের বিভিন্ন এলাকায় খাসি জনগোষ্ঠী বাস করেন। অতীতে সিলেটে জয়ন্তা বা জৈন্তিয়া নামে রাজ্য ছিল। ধারণা করা হয়, খাসি জনগোষ্ঠী ঐ রাজ্যে বাস করতেন।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37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29BC7A6-62C3-4119-BC3A-45B6D8BB536B}"/>
              </a:ext>
            </a:extLst>
          </p:cNvPr>
          <p:cNvSpPr txBox="1"/>
          <p:nvPr/>
        </p:nvSpPr>
        <p:spPr>
          <a:xfrm>
            <a:off x="4858602" y="215354"/>
            <a:ext cx="2060805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3FF891D-89A5-43A7-90C8-EC689791C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2150" y="1029885"/>
            <a:ext cx="5507699" cy="37044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F3B4ACA-B9E9-4855-879D-A7902BA611CD}"/>
              </a:ext>
            </a:extLst>
          </p:cNvPr>
          <p:cNvSpPr txBox="1"/>
          <p:nvPr/>
        </p:nvSpPr>
        <p:spPr>
          <a:xfrm>
            <a:off x="1367051" y="4734342"/>
            <a:ext cx="94578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গারোদের মত খাসিদের নিজস্ব ভাষা আছে। তবে লিখিত কোন বর্ণমালা নেই। তাদের ভাষার নাম মনখেমে।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392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99B07B7-3FB4-465B-A853-B6A768C5DDF9}"/>
              </a:ext>
            </a:extLst>
          </p:cNvPr>
          <p:cNvSpPr txBox="1"/>
          <p:nvPr/>
        </p:nvSpPr>
        <p:spPr>
          <a:xfrm>
            <a:off x="4835383" y="284469"/>
            <a:ext cx="2521234" cy="83099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7AF867D-BFAC-4B3A-8801-FBDC83EB1CE9}"/>
              </a:ext>
            </a:extLst>
          </p:cNvPr>
          <p:cNvSpPr txBox="1"/>
          <p:nvPr/>
        </p:nvSpPr>
        <p:spPr>
          <a:xfrm>
            <a:off x="2565779" y="4156507"/>
            <a:ext cx="82013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খাসিয়াদের ভাষার নাম কী? </a:t>
            </a:r>
          </a:p>
          <a:p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খাসিয়াদের জীবনযাত্রার ৩টি বাক্য লিখ?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206BC65-72D5-4CED-A5EB-8927BC2D90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9"/>
          <a:stretch/>
        </p:blipFill>
        <p:spPr>
          <a:xfrm flipH="1">
            <a:off x="3796755" y="1115466"/>
            <a:ext cx="4598489" cy="32098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47171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A8B6B40-0F74-4F89-9646-8EAC89FD6244}"/>
              </a:ext>
            </a:extLst>
          </p:cNvPr>
          <p:cNvSpPr txBox="1"/>
          <p:nvPr/>
        </p:nvSpPr>
        <p:spPr>
          <a:xfrm>
            <a:off x="4198284" y="209973"/>
            <a:ext cx="3016160" cy="70788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সমাজ ব্যবস্থা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3070733-B819-402C-A13A-BC741FC7FE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50" y="1328503"/>
            <a:ext cx="4572004" cy="3077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8A4E83BA-9C28-421F-A0ED-E07F6DC1A682}"/>
              </a:ext>
            </a:extLst>
          </p:cNvPr>
          <p:cNvGrpSpPr/>
          <p:nvPr/>
        </p:nvGrpSpPr>
        <p:grpSpPr>
          <a:xfrm>
            <a:off x="6169150" y="1328503"/>
            <a:ext cx="5692358" cy="3085481"/>
            <a:chOff x="6270009" y="1070017"/>
            <a:chExt cx="5692358" cy="3085481"/>
          </a:xfrm>
        </p:grpSpPr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D983B2AB-75CC-41F7-9855-C3561CFF6B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35285" y="1071102"/>
              <a:ext cx="3727082" cy="3083310"/>
            </a:xfrm>
            <a:prstGeom prst="rect">
              <a:avLst/>
            </a:prstGeom>
            <a:noFill/>
          </p:spPr>
        </p:pic>
        <p:pic>
          <p:nvPicPr>
            <p:cNvPr id="18" name="Picture 17">
              <a:extLst>
                <a:ext uri="{FF2B5EF4-FFF2-40B4-BE49-F238E27FC236}">
                  <a16:creationId xmlns="" xmlns:a16="http://schemas.microsoft.com/office/drawing/2014/main" id="{EACFFA75-6237-466A-AC7C-5533A9D0AE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70010" y="2688348"/>
              <a:ext cx="1965275" cy="1467150"/>
            </a:xfrm>
            <a:prstGeom prst="rect">
              <a:avLst/>
            </a:prstGeom>
            <a:noFill/>
          </p:spPr>
        </p:pic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8F8F8310-4523-4EF4-B4B7-1434317609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70009" y="1070017"/>
              <a:ext cx="1965276" cy="1617246"/>
            </a:xfrm>
            <a:prstGeom prst="rect">
              <a:avLst/>
            </a:prstGeom>
            <a:noFill/>
          </p:spPr>
        </p:pic>
      </p:grp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B074FD43-1321-4D57-897C-DF1351B9F4F2}"/>
              </a:ext>
            </a:extLst>
          </p:cNvPr>
          <p:cNvSpPr txBox="1"/>
          <p:nvPr/>
        </p:nvSpPr>
        <p:spPr>
          <a:xfrm>
            <a:off x="90981" y="4539758"/>
            <a:ext cx="5545544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খাসি সমাজ মাতৃতান্ত্রিক। সম্পত্তির বেশির ভাগ পেয়ে থাকে পরিবারের  ছোট মেয়ে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40332AC2-0010-4642-B850-CF01B8C7CAE0}"/>
              </a:ext>
            </a:extLst>
          </p:cNvPr>
          <p:cNvSpPr txBox="1"/>
          <p:nvPr/>
        </p:nvSpPr>
        <p:spPr>
          <a:xfrm>
            <a:off x="6092374" y="4555872"/>
            <a:ext cx="57691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খাসিয়ারা কৃষিকাজ করে জীবিকা নির্বাহ করে। তারা প্রচুর পান ও মধুর চাষ করেন।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0836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491</Words>
  <Application>Microsoft Office PowerPoint</Application>
  <PresentationFormat>Widescreen</PresentationFormat>
  <Paragraphs>78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Nargis Akter</dc:creator>
  <cp:lastModifiedBy>Kawsar Ahamed</cp:lastModifiedBy>
  <cp:revision>142</cp:revision>
  <dcterms:created xsi:type="dcterms:W3CDTF">2019-11-01T16:25:23Z</dcterms:created>
  <dcterms:modified xsi:type="dcterms:W3CDTF">2021-09-04T04:25:37Z</dcterms:modified>
</cp:coreProperties>
</file>