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1"/>
  </p:notesMasterIdLst>
  <p:sldIdLst>
    <p:sldId id="321" r:id="rId2"/>
    <p:sldId id="369" r:id="rId3"/>
    <p:sldId id="263" r:id="rId4"/>
    <p:sldId id="273" r:id="rId5"/>
    <p:sldId id="316" r:id="rId6"/>
    <p:sldId id="323" r:id="rId7"/>
    <p:sldId id="353" r:id="rId8"/>
    <p:sldId id="367" r:id="rId9"/>
    <p:sldId id="366" r:id="rId10"/>
    <p:sldId id="354" r:id="rId11"/>
    <p:sldId id="356" r:id="rId12"/>
    <p:sldId id="357" r:id="rId13"/>
    <p:sldId id="358" r:id="rId14"/>
    <p:sldId id="359" r:id="rId15"/>
    <p:sldId id="370" r:id="rId16"/>
    <p:sldId id="365" r:id="rId17"/>
    <p:sldId id="361" r:id="rId18"/>
    <p:sldId id="269"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33CC"/>
    <a:srgbClr val="CC3300"/>
    <a:srgbClr val="800000"/>
    <a:srgbClr val="D60093"/>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0"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69696-54FB-46F3-81E3-C67D4D9C8A31}" type="datetimeFigureOut">
              <a:rPr lang="en-US" smtClean="0"/>
              <a:t>9/4/2021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6A20C-135C-4ACD-9E3D-1CE05BDA161B}" type="slidenum">
              <a:rPr lang="en-US" smtClean="0"/>
              <a:t>‹#›</a:t>
            </a:fld>
            <a:endParaRPr lang="en-US"/>
          </a:p>
        </p:txBody>
      </p:sp>
    </p:spTree>
    <p:extLst>
      <p:ext uri="{BB962C8B-B14F-4D97-AF65-F5344CB8AC3E}">
        <p14:creationId xmlns:p14="http://schemas.microsoft.com/office/powerpoint/2010/main" val="315525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extLst>
              <a:ext uri="{BEBA8EAE-BF5A-486C-A8C5-ECC9F3942E4B}">
                <a14:imgProps xmlns:a14="http://schemas.microsoft.com/office/drawing/2010/main">
                  <a14:imgLayer r:embed="rId3">
                    <a14:imgEffect>
                      <a14:sharpenSoften amount="-9000"/>
                    </a14:imgEffect>
                    <a14:imgEffect>
                      <a14:saturation sat="74000"/>
                    </a14:imgEffect>
                    <a14:imgEffect>
                      <a14:brightnessContrast bright="-10000" contras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8382000" y="838200"/>
            <a:ext cx="1524000" cy="1569660"/>
          </a:xfrm>
          <a:prstGeom prst="rect">
            <a:avLst/>
          </a:prstGeom>
          <a:solidFill>
            <a:schemeClr val="bg1"/>
          </a:solidFill>
          <a:ln w="38100">
            <a:solidFill>
              <a:srgbClr val="92D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accent3"/>
                </a:solidFill>
                <a:latin typeface="NikoshBAN" panose="02000000000000000000" pitchFamily="2" charset="0"/>
                <a:cs typeface="NikoshBAN" pitchFamily="2" charset="0"/>
              </a:rPr>
              <a:t>  </a:t>
            </a:r>
            <a:r>
              <a:rPr lang="en-US" sz="9600" b="1" dirty="0" err="1" smtClean="0">
                <a:ln/>
                <a:solidFill>
                  <a:schemeClr val="accent3">
                    <a:lumMod val="75000"/>
                  </a:schemeClr>
                </a:solidFill>
                <a:effectLst>
                  <a:outerShdw blurRad="38100" dist="38100" dir="2700000" algn="tl">
                    <a:srgbClr val="000000">
                      <a:alpha val="43137"/>
                    </a:srgbClr>
                  </a:outerShdw>
                </a:effectLst>
                <a:latin typeface="NikoshBAN" panose="02000000000000000000" pitchFamily="2" charset="0"/>
                <a:cs typeface="NikoshBAN" pitchFamily="2" charset="0"/>
              </a:rPr>
              <a:t>স্বা</a:t>
            </a:r>
            <a:endParaRPr lang="en-US" sz="9600" b="1" dirty="0">
              <a:ln/>
              <a:solidFill>
                <a:schemeClr val="accent3">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10058400" y="2667000"/>
            <a:ext cx="1524000" cy="1569660"/>
          </a:xfrm>
          <a:prstGeom prst="rect">
            <a:avLst/>
          </a:prstGeom>
          <a:solidFill>
            <a:schemeClr val="bg1"/>
          </a:solidFill>
          <a:ln w="38100">
            <a:solidFill>
              <a:srgbClr val="92D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9600" b="1" dirty="0" smtClean="0">
                <a:ln/>
                <a:solidFill>
                  <a:schemeClr val="accent3"/>
                </a:solidFill>
                <a:latin typeface="NikoshBAN" panose="02000000000000000000" pitchFamily="2" charset="0"/>
                <a:cs typeface="NikoshBAN" panose="02000000000000000000" pitchFamily="2" charset="0"/>
              </a:rPr>
              <a:t> </a:t>
            </a:r>
            <a:r>
              <a:rPr lang="en-US" sz="9600" b="1" dirty="0" smtClean="0">
                <a:ln/>
                <a:solidFill>
                  <a:schemeClr val="accent3">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sz="9600" b="1" dirty="0" smtClean="0">
                <a:ln/>
                <a:solidFill>
                  <a:schemeClr val="accent3"/>
                </a:solidFill>
                <a:latin typeface="NikoshBAN" panose="02000000000000000000" pitchFamily="2" charset="0"/>
                <a:cs typeface="NikoshBAN" panose="02000000000000000000" pitchFamily="2" charset="0"/>
              </a:rPr>
              <a:t> </a:t>
            </a:r>
            <a:endParaRPr lang="en-US" sz="9600" b="1" dirty="0">
              <a:ln/>
              <a:solidFill>
                <a:schemeClr val="accent3"/>
              </a:solidFill>
              <a:latin typeface="NikoshBAN" panose="02000000000000000000" pitchFamily="2" charset="0"/>
              <a:cs typeface="NikoshBAN" panose="02000000000000000000" pitchFamily="2" charset="0"/>
            </a:endParaRPr>
          </a:p>
        </p:txBody>
      </p:sp>
      <p:sp>
        <p:nvSpPr>
          <p:cNvPr id="12" name="TextBox 11"/>
          <p:cNvSpPr txBox="1"/>
          <p:nvPr/>
        </p:nvSpPr>
        <p:spPr>
          <a:xfrm>
            <a:off x="8382000" y="4572000"/>
            <a:ext cx="1524000" cy="1569660"/>
          </a:xfrm>
          <a:prstGeom prst="rect">
            <a:avLst/>
          </a:prstGeom>
          <a:solidFill>
            <a:schemeClr val="bg1"/>
          </a:solidFill>
          <a:ln w="38100">
            <a:solidFill>
              <a:srgbClr val="92D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9600" b="1" dirty="0" smtClean="0">
                <a:ln/>
                <a:solidFill>
                  <a:schemeClr val="accent3"/>
                </a:solidFill>
                <a:latin typeface="NikoshBAN" panose="02000000000000000000" pitchFamily="2" charset="0"/>
                <a:cs typeface="NikoshBAN" panose="02000000000000000000" pitchFamily="2" charset="0"/>
              </a:rPr>
              <a:t> </a:t>
            </a:r>
            <a:r>
              <a:rPr lang="en-US" sz="9600" b="1" dirty="0" smtClean="0">
                <a:ln/>
                <a:solidFill>
                  <a:schemeClr val="accent3">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endParaRPr lang="en-US" sz="9600" b="1" dirty="0">
              <a:ln/>
              <a:solidFill>
                <a:schemeClr val="accent3">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2580"/>
          <a:stretch/>
        </p:blipFill>
        <p:spPr>
          <a:xfrm>
            <a:off x="0" y="-9832"/>
            <a:ext cx="7772400" cy="6867832"/>
          </a:xfrm>
          <a:prstGeom prst="rect">
            <a:avLst/>
          </a:prstGeom>
        </p:spPr>
      </p:pic>
    </p:spTree>
    <p:extLst>
      <p:ext uri="{BB962C8B-B14F-4D97-AF65-F5344CB8AC3E}">
        <p14:creationId xmlns:p14="http://schemas.microsoft.com/office/powerpoint/2010/main" val="2070879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457200"/>
            <a:ext cx="4343400" cy="707886"/>
          </a:xfrm>
          <a:prstGeom prst="rect">
            <a:avLst/>
          </a:prstGeom>
          <a:noFill/>
          <a:ln>
            <a:solidFill>
              <a:schemeClr val="tx1"/>
            </a:solidFill>
          </a:ln>
        </p:spPr>
        <p:txBody>
          <a:bodyPr wrap="square" rtlCol="0">
            <a:spAutoFit/>
          </a:bodyPr>
          <a:lstStyle/>
          <a:p>
            <a:r>
              <a:rPr lang="en-US" altLang="en-US" sz="4000" b="1" dirty="0" err="1" smtClean="0">
                <a:solidFill>
                  <a:srgbClr val="000000"/>
                </a:solidFill>
                <a:latin typeface="NikoshBAN" panose="02000000000000000000" pitchFamily="2" charset="0"/>
                <a:cs typeface="NikoshBAN" panose="02000000000000000000" pitchFamily="2" charset="0"/>
              </a:rPr>
              <a:t>কোষদেহ</a:t>
            </a:r>
            <a:r>
              <a:rPr lang="en-US" altLang="en-US" sz="4000" b="1" dirty="0" smtClean="0">
                <a:solidFill>
                  <a:srgbClr val="000000"/>
                </a:solidFill>
                <a:latin typeface="NikoshBAN" panose="02000000000000000000" pitchFamily="2" charset="0"/>
                <a:cs typeface="NikoshBAN" panose="02000000000000000000" pitchFamily="2" charset="0"/>
              </a:rPr>
              <a:t> </a:t>
            </a:r>
            <a:r>
              <a:rPr lang="en-US" altLang="en-US" sz="4000" b="1" dirty="0" smtClean="0">
                <a:solidFill>
                  <a:srgbClr val="000000"/>
                </a:solidFill>
                <a:latin typeface="Times New Roman" panose="02020603050405020304" pitchFamily="18" charset="0"/>
                <a:cs typeface="Times New Roman" panose="02020603050405020304" pitchFamily="18" charset="0"/>
              </a:rPr>
              <a:t>(Cell body)     </a:t>
            </a:r>
          </a:p>
        </p:txBody>
      </p:sp>
      <p:sp>
        <p:nvSpPr>
          <p:cNvPr id="7" name="TextBox 6"/>
          <p:cNvSpPr txBox="1"/>
          <p:nvPr/>
        </p:nvSpPr>
        <p:spPr>
          <a:xfrm>
            <a:off x="609600" y="2514600"/>
            <a:ext cx="6553200" cy="1938992"/>
          </a:xfrm>
          <a:prstGeom prst="rect">
            <a:avLst/>
          </a:prstGeom>
          <a:noFill/>
        </p:spPr>
        <p:txBody>
          <a:bodyPr wrap="square" rtlCol="0">
            <a:spAutoFit/>
          </a:bodyPr>
          <a:lstStyle/>
          <a:p>
            <a:pPr marL="571500" indent="-571500">
              <a:buFont typeface="Wingdings" panose="05000000000000000000" pitchFamily="2" charset="2"/>
              <a:buChar char="Ø"/>
            </a:pPr>
            <a:r>
              <a:rPr lang="as-IN" sz="4000" dirty="0" smtClean="0">
                <a:latin typeface="NikoshBAN" panose="02000000000000000000" pitchFamily="2" charset="0"/>
                <a:cs typeface="NikoshBAN" panose="02000000000000000000" pitchFamily="2" charset="0"/>
              </a:rPr>
              <a:t>নিউরনের </a:t>
            </a:r>
            <a:r>
              <a:rPr lang="as-IN" sz="4000" dirty="0">
                <a:latin typeface="NikoshBAN" panose="02000000000000000000" pitchFamily="2" charset="0"/>
                <a:cs typeface="NikoshBAN" panose="02000000000000000000" pitchFamily="2" charset="0"/>
              </a:rPr>
              <a:t>গোলাকার, তারকাকার, বা ডিম্বাকার অংশ কোষদেহ নামে পরিচিত</a:t>
            </a:r>
            <a:r>
              <a:rPr lang="as-IN"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4908" t="-342" r="21325" b="61532"/>
          <a:stretch/>
        </p:blipFill>
        <p:spPr>
          <a:xfrm>
            <a:off x="8229600" y="1447800"/>
            <a:ext cx="3276600" cy="3621505"/>
          </a:xfrm>
          <a:prstGeom prst="rect">
            <a:avLst/>
          </a:prstGeom>
        </p:spPr>
      </p:pic>
    </p:spTree>
    <p:extLst>
      <p:ext uri="{BB962C8B-B14F-4D97-AF65-F5344CB8AC3E}">
        <p14:creationId xmlns:p14="http://schemas.microsoft.com/office/powerpoint/2010/main" val="143788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381000"/>
            <a:ext cx="3733800" cy="707886"/>
          </a:xfrm>
          <a:prstGeom prst="rect">
            <a:avLst/>
          </a:prstGeom>
          <a:noFill/>
          <a:ln>
            <a:solidFill>
              <a:schemeClr val="tx1"/>
            </a:solidFill>
          </a:ln>
        </p:spPr>
        <p:txBody>
          <a:bodyPr wrap="square" rtlCol="0">
            <a:spAutoFit/>
          </a:bodyPr>
          <a:lstStyle/>
          <a:p>
            <a:r>
              <a:rPr lang="en-US" altLang="en-US" sz="3200" dirty="0" smtClean="0">
                <a:solidFill>
                  <a:srgbClr val="000000"/>
                </a:solidFill>
                <a:latin typeface="NikoshBAN" panose="02000000000000000000" pitchFamily="2" charset="0"/>
                <a:cs typeface="NikoshBAN" panose="02000000000000000000" pitchFamily="2" charset="0"/>
              </a:rPr>
              <a:t> </a:t>
            </a:r>
            <a:r>
              <a:rPr lang="as-IN" sz="4000" b="1" dirty="0" smtClean="0">
                <a:latin typeface="NikoshBAN" panose="02000000000000000000" pitchFamily="2" charset="0"/>
                <a:cs typeface="NikoshBAN" panose="02000000000000000000" pitchFamily="2" charset="0"/>
              </a:rPr>
              <a:t>ডেনড্রন</a:t>
            </a:r>
            <a:r>
              <a:rPr lang="en-US" sz="4000" b="1" dirty="0" smtClean="0">
                <a:latin typeface="NikoshBAN" panose="02000000000000000000" pitchFamily="2" charset="0"/>
                <a:cs typeface="NikoshBAN" panose="02000000000000000000" pitchFamily="2" charset="0"/>
              </a:rPr>
              <a:t> </a:t>
            </a:r>
            <a:r>
              <a:rPr lang="en-US" altLang="en-US" sz="4000" b="1" dirty="0" smtClean="0">
                <a:solidFill>
                  <a:srgbClr val="000000"/>
                </a:solidFill>
                <a:latin typeface="NikoshBAN" panose="02000000000000000000" pitchFamily="2" charset="0"/>
                <a:cs typeface="NikoshBAN" panose="02000000000000000000" pitchFamily="2" charset="0"/>
              </a:rPr>
              <a:t>(</a:t>
            </a:r>
            <a:r>
              <a:rPr lang="en-US" altLang="en-US" sz="4000" b="1" dirty="0" smtClean="0">
                <a:solidFill>
                  <a:srgbClr val="000000"/>
                </a:solidFill>
                <a:latin typeface="Times New Roman" panose="02020603050405020304" pitchFamily="18" charset="0"/>
                <a:cs typeface="Times New Roman" panose="02020603050405020304" pitchFamily="18" charset="0"/>
              </a:rPr>
              <a:t>Dendron)</a:t>
            </a:r>
            <a:endParaRPr lang="en-US" altLang="en-US" sz="4000" b="1" dirty="0">
              <a:solidFill>
                <a:srgbClr val="0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447800"/>
            <a:ext cx="10744200" cy="2554545"/>
          </a:xfrm>
          <a:prstGeom prst="rect">
            <a:avLst/>
          </a:prstGeom>
          <a:noFill/>
        </p:spPr>
        <p:txBody>
          <a:bodyPr wrap="square" rtlCol="0">
            <a:spAutoFit/>
          </a:bodyPr>
          <a:lstStyle/>
          <a:p>
            <a:pPr marL="571500" indent="-571500">
              <a:buFont typeface="Wingdings" panose="05000000000000000000" pitchFamily="2" charset="2"/>
              <a:buChar char="Ø"/>
            </a:pPr>
            <a:r>
              <a:rPr lang="as-IN" sz="4000" dirty="0">
                <a:latin typeface="NikoshBAN" panose="02000000000000000000" pitchFamily="2" charset="0"/>
                <a:cs typeface="NikoshBAN" panose="02000000000000000000" pitchFamily="2" charset="0"/>
              </a:rPr>
              <a:t>কোষদেহের চারদিকে শাখাযুক্ত ক্ষুদ্র ক্ষুদ্র প্রলম্বিত অংশ</a:t>
            </a:r>
            <a:r>
              <a:rPr lang="as-IN"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as-IN" sz="4000" dirty="0" smtClean="0">
                <a:latin typeface="NikoshBAN" panose="02000000000000000000" pitchFamily="2" charset="0"/>
                <a:cs typeface="NikoshBAN" panose="02000000000000000000" pitchFamily="2" charset="0"/>
              </a:rPr>
              <a:t>ডেনড্রন </a:t>
            </a:r>
            <a:r>
              <a:rPr lang="as-IN" sz="4000" dirty="0">
                <a:latin typeface="NikoshBAN" panose="02000000000000000000" pitchFamily="2" charset="0"/>
                <a:cs typeface="NikoshBAN" panose="02000000000000000000" pitchFamily="2" charset="0"/>
              </a:rPr>
              <a:t>থেকে বের হওয়া শাখাকে বলে ডেনড্রাইট। </a:t>
            </a:r>
            <a:endParaRPr lang="en-US" sz="40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as-IN" sz="4000" dirty="0" smtClean="0">
                <a:latin typeface="NikoshBAN" panose="02000000000000000000" pitchFamily="2" charset="0"/>
                <a:cs typeface="NikoshBAN" panose="02000000000000000000" pitchFamily="2" charset="0"/>
              </a:rPr>
              <a:t>ডেনড্রন </a:t>
            </a:r>
            <a:r>
              <a:rPr lang="as-IN" sz="4000" dirty="0">
                <a:latin typeface="NikoshBAN" panose="02000000000000000000" pitchFamily="2" charset="0"/>
                <a:cs typeface="NikoshBAN" panose="02000000000000000000" pitchFamily="2" charset="0"/>
              </a:rPr>
              <a:t>শূন্য থেকে শতাধিক হতে পারে</a:t>
            </a:r>
            <a:r>
              <a:rPr lang="as-IN"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as-IN" sz="4000" dirty="0" smtClean="0">
                <a:latin typeface="NikoshBAN" panose="02000000000000000000" pitchFamily="2" charset="0"/>
                <a:cs typeface="NikoshBAN" panose="02000000000000000000" pitchFamily="2" charset="0"/>
              </a:rPr>
              <a:t>ডেনড্রাইট </a:t>
            </a:r>
            <a:r>
              <a:rPr lang="as-IN" sz="4000" dirty="0">
                <a:latin typeface="NikoshBAN" panose="02000000000000000000" pitchFamily="2" charset="0"/>
                <a:cs typeface="NikoshBAN" panose="02000000000000000000" pitchFamily="2" charset="0"/>
              </a:rPr>
              <a:t>স্নায়ু তাড়না গ্রহণ করে।</a:t>
            </a:r>
            <a:endParaRPr lang="en-US" sz="4000" dirty="0" smtClean="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376" t="2925" r="8102" b="3459"/>
          <a:stretch/>
        </p:blipFill>
        <p:spPr>
          <a:xfrm>
            <a:off x="8458200" y="2743200"/>
            <a:ext cx="2900517" cy="3505200"/>
          </a:xfrm>
          <a:prstGeom prst="rect">
            <a:avLst/>
          </a:prstGeom>
        </p:spPr>
      </p:pic>
    </p:spTree>
    <p:extLst>
      <p:ext uri="{BB962C8B-B14F-4D97-AF65-F5344CB8AC3E}">
        <p14:creationId xmlns:p14="http://schemas.microsoft.com/office/powerpoint/2010/main" val="11013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381000"/>
            <a:ext cx="2895600" cy="707886"/>
          </a:xfrm>
          <a:prstGeom prst="rect">
            <a:avLst/>
          </a:prstGeom>
          <a:noFill/>
          <a:ln>
            <a:solidFill>
              <a:schemeClr val="tx1"/>
            </a:solidFill>
          </a:ln>
        </p:spPr>
        <p:txBody>
          <a:bodyPr wrap="square" rtlCol="0">
            <a:spAutoFit/>
          </a:bodyPr>
          <a:lstStyle/>
          <a:p>
            <a:r>
              <a:rPr lang="as-IN" sz="4000" b="1" dirty="0">
                <a:latin typeface="NikoshBAN" panose="02000000000000000000" pitchFamily="2" charset="0"/>
                <a:cs typeface="NikoshBAN" panose="02000000000000000000" pitchFamily="2" charset="0"/>
              </a:rPr>
              <a:t>অ্যাক্সন</a:t>
            </a:r>
            <a:r>
              <a:rPr lang="en-US" altLang="en-US" sz="4000" b="1" dirty="0" smtClean="0">
                <a:solidFill>
                  <a:srgbClr val="000000"/>
                </a:solidFill>
                <a:latin typeface="NikoshBAN" panose="02000000000000000000" pitchFamily="2" charset="0"/>
                <a:cs typeface="NikoshBAN" panose="02000000000000000000" pitchFamily="2" charset="0"/>
              </a:rPr>
              <a:t> (</a:t>
            </a:r>
            <a:r>
              <a:rPr lang="en-US" altLang="en-US" sz="4000" b="1" dirty="0" smtClean="0">
                <a:solidFill>
                  <a:srgbClr val="000000"/>
                </a:solidFill>
                <a:latin typeface="Times New Roman" panose="02020603050405020304" pitchFamily="18" charset="0"/>
                <a:cs typeface="Times New Roman" panose="02020603050405020304" pitchFamily="18" charset="0"/>
              </a:rPr>
              <a:t>Axon)</a:t>
            </a:r>
            <a:endParaRPr lang="en-US" altLang="en-US" sz="4000" b="1" dirty="0">
              <a:solidFill>
                <a:srgbClr val="0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2286000"/>
            <a:ext cx="5257800" cy="2308324"/>
          </a:xfrm>
          <a:prstGeom prst="rect">
            <a:avLst/>
          </a:prstGeom>
          <a:noFill/>
        </p:spPr>
        <p:txBody>
          <a:bodyPr wrap="square" rtlCol="0">
            <a:spAutoFit/>
          </a:bodyPr>
          <a:lstStyle/>
          <a:p>
            <a:pPr marL="571500" indent="-571500">
              <a:buFont typeface="Wingdings" panose="05000000000000000000" pitchFamily="2" charset="2"/>
              <a:buChar char="Ø"/>
            </a:pPr>
            <a:r>
              <a:rPr lang="as-IN" sz="3600" dirty="0">
                <a:latin typeface="NikoshBAN" panose="02000000000000000000" pitchFamily="2" charset="0"/>
                <a:cs typeface="NikoshBAN" panose="02000000000000000000" pitchFamily="2" charset="0"/>
              </a:rPr>
              <a:t>কোষদেহ থেকে উৎপন্ন লম্বা তন্তুটি অ্যাক্সন। </a:t>
            </a:r>
            <a:endParaRPr lang="en-US" sz="36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en-US" sz="3600" dirty="0" err="1" smtClean="0">
                <a:latin typeface="NikoshBAN" panose="02000000000000000000" pitchFamily="2" charset="0"/>
                <a:cs typeface="NikoshBAN" panose="02000000000000000000" pitchFamily="2" charset="0"/>
              </a:rPr>
              <a:t>অ্যা</a:t>
            </a:r>
            <a:r>
              <a:rPr lang="as-IN" sz="3600" dirty="0" smtClean="0">
                <a:latin typeface="NikoshBAN" panose="02000000000000000000" pitchFamily="2" charset="0"/>
                <a:cs typeface="NikoshBAN" panose="02000000000000000000" pitchFamily="2" charset="0"/>
              </a:rPr>
              <a:t>ক্সন </a:t>
            </a:r>
            <a:r>
              <a:rPr lang="as-IN" sz="3600" dirty="0">
                <a:latin typeface="NikoshBAN" panose="02000000000000000000" pitchFamily="2" charset="0"/>
                <a:cs typeface="NikoshBAN" panose="02000000000000000000" pitchFamily="2" charset="0"/>
              </a:rPr>
              <a:t>এর চারপাশের আবরণকে বলে নিউরিলেমা। </a:t>
            </a:r>
            <a:endParaRPr lang="en-US" sz="3600" dirty="0" smtClean="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295400"/>
            <a:ext cx="4563374" cy="4572000"/>
          </a:xfrm>
          <a:prstGeom prst="rect">
            <a:avLst/>
          </a:prstGeom>
        </p:spPr>
      </p:pic>
    </p:spTree>
    <p:extLst>
      <p:ext uri="{BB962C8B-B14F-4D97-AF65-F5344CB8AC3E}">
        <p14:creationId xmlns:p14="http://schemas.microsoft.com/office/powerpoint/2010/main" val="278531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3733800"/>
            <a:ext cx="10210800" cy="1754326"/>
          </a:xfrm>
          <a:prstGeom prst="rect">
            <a:avLst/>
          </a:prstGeom>
          <a:noFill/>
        </p:spPr>
        <p:txBody>
          <a:bodyPr wrap="square" rtlCol="0">
            <a:spAutoFit/>
          </a:bodyPr>
          <a:lstStyle/>
          <a:p>
            <a:pPr marL="571500" indent="-571500">
              <a:buFont typeface="Wingdings" panose="05000000000000000000" pitchFamily="2" charset="2"/>
              <a:buChar char="q"/>
            </a:pPr>
            <a:r>
              <a:rPr lang="en-US" sz="3600" dirty="0">
                <a:latin typeface="NikoshBAN" panose="02000000000000000000" pitchFamily="2" charset="0"/>
                <a:cs typeface="NikoshBAN" panose="02000000000000000000" pitchFamily="2" charset="0"/>
              </a:rPr>
              <a:t>এ</a:t>
            </a:r>
            <a:r>
              <a:rPr lang="as-IN" sz="3600" dirty="0" smtClean="0">
                <a:latin typeface="NikoshBAN" panose="02000000000000000000" pitchFamily="2" charset="0"/>
                <a:cs typeface="NikoshBAN" panose="02000000000000000000" pitchFamily="2" charset="0"/>
              </a:rPr>
              <a:t>কটি </a:t>
            </a:r>
            <a:r>
              <a:rPr lang="as-IN" sz="3600" dirty="0">
                <a:latin typeface="NikoshBAN" panose="02000000000000000000" pitchFamily="2" charset="0"/>
                <a:cs typeface="NikoshBAN" panose="02000000000000000000" pitchFamily="2" charset="0"/>
              </a:rPr>
              <a:t>নিউরনের অ্যাক্সনের টারমিনালের সাথে দ্বিতীয় একটি নিউরনের ডেনড্রাইট সরাসরি যুক্ত থাকে না। </a:t>
            </a:r>
            <a:endParaRPr lang="en-US" sz="36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as-IN" sz="3600" dirty="0" smtClean="0">
                <a:latin typeface="NikoshBAN" panose="02000000000000000000" pitchFamily="2" charset="0"/>
                <a:cs typeface="NikoshBAN" panose="02000000000000000000" pitchFamily="2" charset="0"/>
              </a:rPr>
              <a:t>এই </a:t>
            </a:r>
            <a:r>
              <a:rPr lang="as-IN" sz="3600" dirty="0">
                <a:latin typeface="NikoshBAN" panose="02000000000000000000" pitchFamily="2" charset="0"/>
                <a:cs typeface="NikoshBAN" panose="02000000000000000000" pitchFamily="2" charset="0"/>
              </a:rPr>
              <a:t>সূক্ষ ফাঁকা সংযোগস্থলকে সিন্যাপস </a:t>
            </a:r>
            <a:r>
              <a:rPr lang="as-IN" sz="3600" dirty="0">
                <a:latin typeface="Times New Roman" panose="02020603050405020304" pitchFamily="18" charset="0"/>
                <a:cs typeface="NikoshBAN" panose="02000000000000000000" pitchFamily="2" charset="0"/>
              </a:rPr>
              <a:t>(</a:t>
            </a:r>
            <a:r>
              <a:rPr lang="en-US" sz="3600" dirty="0">
                <a:latin typeface="Times New Roman" panose="02020603050405020304" pitchFamily="18" charset="0"/>
                <a:cs typeface="Times New Roman" panose="02020603050405020304" pitchFamily="18" charset="0"/>
              </a:rPr>
              <a:t>Synapse) </a:t>
            </a:r>
            <a:r>
              <a:rPr lang="as-IN" sz="3600" dirty="0">
                <a:latin typeface="NikoshBAN" panose="02000000000000000000" pitchFamily="2" charset="0"/>
                <a:cs typeface="NikoshBAN" panose="02000000000000000000" pitchFamily="2" charset="0"/>
              </a:rPr>
              <a:t>বলে। </a:t>
            </a:r>
            <a:endParaRPr lang="en-US" sz="3600" dirty="0" smtClean="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914400"/>
            <a:ext cx="8001000" cy="2087785"/>
          </a:xfrm>
          <a:prstGeom prst="rect">
            <a:avLst/>
          </a:prstGeom>
        </p:spPr>
      </p:pic>
    </p:spTree>
    <p:extLst>
      <p:ext uri="{BB962C8B-B14F-4D97-AF65-F5344CB8AC3E}">
        <p14:creationId xmlns:p14="http://schemas.microsoft.com/office/powerpoint/2010/main" val="151594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4724400"/>
            <a:ext cx="9525000" cy="1323439"/>
          </a:xfrm>
          <a:prstGeom prst="rect">
            <a:avLst/>
          </a:prstGeom>
          <a:noFill/>
        </p:spPr>
        <p:txBody>
          <a:bodyPr wrap="square" rtlCol="0">
            <a:spAutoFit/>
          </a:bodyPr>
          <a:lstStyle/>
          <a:p>
            <a:pPr marL="457200" indent="-457200">
              <a:buFont typeface="Wingdings" panose="05000000000000000000" pitchFamily="2" charset="2"/>
              <a:buChar char="Ø"/>
            </a:pPr>
            <a:r>
              <a:rPr lang="as-IN" sz="4000" dirty="0">
                <a:latin typeface="NikoshBAN" panose="02000000000000000000" pitchFamily="2" charset="0"/>
                <a:cs typeface="NikoshBAN" panose="02000000000000000000" pitchFamily="2" charset="0"/>
              </a:rPr>
              <a:t>সিন্যাপসে নিউরোহিউমার নামক তরল পদার্থ থাকে</a:t>
            </a:r>
            <a:r>
              <a:rPr lang="as-IN"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4000" dirty="0" smtClean="0">
                <a:latin typeface="NikoshBAN" panose="02000000000000000000" pitchFamily="2" charset="0"/>
                <a:cs typeface="NikoshBAN" panose="02000000000000000000" pitchFamily="2" charset="0"/>
              </a:rPr>
              <a:t>মানুষের </a:t>
            </a:r>
            <a:r>
              <a:rPr lang="as-IN" sz="4000" dirty="0">
                <a:latin typeface="NikoshBAN" panose="02000000000000000000" pitchFamily="2" charset="0"/>
                <a:cs typeface="NikoshBAN" panose="02000000000000000000" pitchFamily="2" charset="0"/>
              </a:rPr>
              <a:t>মস্তিষ্কে প্রায় একশত বিলিয়ন নিউরন রয়েছে।</a:t>
            </a:r>
            <a:endParaRPr lang="en-US" sz="4000" dirty="0" smtClean="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036"/>
          <a:stretch/>
        </p:blipFill>
        <p:spPr>
          <a:xfrm>
            <a:off x="3352800" y="533400"/>
            <a:ext cx="4953000" cy="3701845"/>
          </a:xfrm>
          <a:prstGeom prst="rect">
            <a:avLst/>
          </a:prstGeom>
        </p:spPr>
      </p:pic>
    </p:spTree>
    <p:extLst>
      <p:ext uri="{BB962C8B-B14F-4D97-AF65-F5344CB8AC3E}">
        <p14:creationId xmlns:p14="http://schemas.microsoft.com/office/powerpoint/2010/main" val="157068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250" fill="hold"/>
                                        <p:tgtEl>
                                          <p:spTgt spid="7"/>
                                        </p:tgtEl>
                                        <p:attrNameLst>
                                          <p:attrName>ppt_x</p:attrName>
                                        </p:attrNameLst>
                                      </p:cBhvr>
                                      <p:tavLst>
                                        <p:tav tm="0">
                                          <p:val>
                                            <p:strVal val="#ppt_x"/>
                                          </p:val>
                                        </p:tav>
                                        <p:tav tm="100000">
                                          <p:val>
                                            <p:strVal val="#ppt_x"/>
                                          </p:val>
                                        </p:tav>
                                      </p:tavLst>
                                    </p:anim>
                                    <p:anim calcmode="lin" valueType="num">
                                      <p:cBhvr additive="base">
                                        <p:cTn id="13"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38200" y="2438400"/>
            <a:ext cx="10668000" cy="2554545"/>
          </a:xfrm>
          <a:prstGeom prst="rect">
            <a:avLst/>
          </a:prstGeom>
          <a:noFill/>
          <a:ln>
            <a:noFill/>
          </a:ln>
        </p:spPr>
        <p:txBody>
          <a:bodyPr wrap="square" rtlCol="0">
            <a:spAutoFit/>
          </a:bodyPr>
          <a:lstStyle/>
          <a:p>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তুমি </a:t>
            </a:r>
            <a:r>
              <a:rPr lang="as-IN" sz="4000" dirty="0">
                <a:latin typeface="NikoshBAN" panose="02000000000000000000" pitchFamily="2" charset="0"/>
                <a:cs typeface="NikoshBAN" panose="02000000000000000000" pitchFamily="2" charset="0"/>
              </a:rPr>
              <a:t>চোখ বন্ধ কর। কিছু দেখতে পাচ্ছ কি? কান হাত দিয়ে বন্ধ কর। কিছু শুনতে পাচ্ছ কি? তুমি পড়া মনে রাখ কীভাবে? এই কাজগুলো করতে তোমার দেহের কোন টিস্যু সাহায্য করে, তার একটি কোষের চিত্র অংকন কর ও এর বিভিন্ন অংশের নাম লেখ।</a:t>
            </a:r>
            <a:endParaRPr lang="en-US" sz="4000" b="1" dirty="0">
              <a:latin typeface="NikoshBAN" pitchFamily="2" charset="0"/>
              <a:cs typeface="NikoshBAN" pitchFamily="2" charset="0"/>
            </a:endParaRPr>
          </a:p>
        </p:txBody>
      </p:sp>
      <p:sp>
        <p:nvSpPr>
          <p:cNvPr id="8" name="Cloud Callout 7"/>
          <p:cNvSpPr/>
          <p:nvPr/>
        </p:nvSpPr>
        <p:spPr>
          <a:xfrm>
            <a:off x="8610600" y="381000"/>
            <a:ext cx="3200400" cy="1066800"/>
          </a:xfrm>
          <a:prstGeom prst="cloudCallout">
            <a:avLst>
              <a:gd name="adj1" fmla="val -31100"/>
              <a:gd name="adj2" fmla="val 94221"/>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NikoshBAN" pitchFamily="2" charset="0"/>
                <a:cs typeface="NikoshBAN" pitchFamily="2" charset="0"/>
              </a:rPr>
              <a:t>দলগত</a:t>
            </a:r>
            <a:r>
              <a:rPr lang="bn-BD" sz="4000" b="1" dirty="0">
                <a:solidFill>
                  <a:schemeClr val="tx1"/>
                </a:solidFill>
                <a:latin typeface="NikoshBAN" pitchFamily="2" charset="0"/>
                <a:cs typeface="NikoshBAN" pitchFamily="2" charset="0"/>
              </a:rPr>
              <a:t> কাজ </a:t>
            </a:r>
            <a:endParaRPr lang="en-US" sz="4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5861003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2133600"/>
            <a:ext cx="9144000" cy="2554545"/>
          </a:xfrm>
          <a:prstGeom prst="rect">
            <a:avLst/>
          </a:prstGeom>
          <a:noFill/>
        </p:spPr>
        <p:txBody>
          <a:bodyPr wrap="square" rtlCol="0">
            <a:spAutoFit/>
          </a:bodyPr>
          <a:lstStyle/>
          <a:p>
            <a:pPr marL="457200" indent="-457200">
              <a:buFont typeface="Wingdings" panose="05000000000000000000" pitchFamily="2" charset="2"/>
              <a:buChar char="Ø"/>
            </a:pP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উদ্দীপনা </a:t>
            </a:r>
            <a:r>
              <a:rPr lang="as-IN" sz="4000" dirty="0">
                <a:latin typeface="NikoshBAN" panose="02000000000000000000" pitchFamily="2" charset="0"/>
                <a:cs typeface="NikoshBAN" panose="02000000000000000000" pitchFamily="2" charset="0"/>
              </a:rPr>
              <a:t>বহন করে। </a:t>
            </a:r>
            <a:endParaRPr lang="en-US" sz="4000" dirty="0" smtClean="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উদ্দীপনা </a:t>
            </a:r>
            <a:r>
              <a:rPr lang="as-IN" sz="4000" dirty="0">
                <a:latin typeface="NikoshBAN" panose="02000000000000000000" pitchFamily="2" charset="0"/>
                <a:cs typeface="NikoshBAN" panose="02000000000000000000" pitchFamily="2" charset="0"/>
              </a:rPr>
              <a:t>বা ঘটনাকে স্মৃতিতে ধারণ করে।</a:t>
            </a:r>
            <a:endParaRPr lang="en-US" sz="4000" dirty="0" smtClean="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দেহের </a:t>
            </a:r>
            <a:r>
              <a:rPr lang="as-IN" sz="4000" dirty="0">
                <a:latin typeface="NikoshBAN" panose="02000000000000000000" pitchFamily="2" charset="0"/>
                <a:cs typeface="NikoshBAN" panose="02000000000000000000" pitchFamily="2" charset="0"/>
              </a:rPr>
              <a:t>বিভিন্ন অঙ্গের মধ্যে কাজের সমন্বয় সাধন </a:t>
            </a:r>
            <a:r>
              <a:rPr lang="as-IN" sz="4000" dirty="0"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a:t>
            </a:r>
            <a:r>
              <a:rPr lang="as-IN"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মস্তিষ্কে </a:t>
            </a:r>
            <a:r>
              <a:rPr lang="as-IN" sz="4000" dirty="0">
                <a:latin typeface="NikoshBAN" panose="02000000000000000000" pitchFamily="2" charset="0"/>
                <a:cs typeface="NikoshBAN" panose="02000000000000000000" pitchFamily="2" charset="0"/>
              </a:rPr>
              <a:t>স্মৃতিধারণ </a:t>
            </a:r>
            <a:r>
              <a:rPr lang="as-IN" sz="4000" dirty="0" smtClean="0">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a:t>
            </a:r>
            <a:r>
              <a:rPr lang="as-IN"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p:txBody>
      </p:sp>
      <p:sp>
        <p:nvSpPr>
          <p:cNvPr id="3" name="TextBox 2"/>
          <p:cNvSpPr txBox="1"/>
          <p:nvPr/>
        </p:nvSpPr>
        <p:spPr>
          <a:xfrm>
            <a:off x="4876800" y="381000"/>
            <a:ext cx="2514600" cy="707886"/>
          </a:xfrm>
          <a:prstGeom prst="rect">
            <a:avLst/>
          </a:prstGeom>
          <a:noFill/>
          <a:ln>
            <a:solidFill>
              <a:schemeClr val="tx1"/>
            </a:solidFill>
          </a:ln>
        </p:spPr>
        <p:txBody>
          <a:bodyPr wrap="square" rtlCol="0">
            <a:spAutoFit/>
          </a:bodyPr>
          <a:lstStyle/>
          <a:p>
            <a:r>
              <a:rPr lang="as-IN" sz="4000" b="1" dirty="0" smtClean="0">
                <a:latin typeface="NikoshBAN" panose="02000000000000000000" pitchFamily="2" charset="0"/>
                <a:cs typeface="NikoshBAN" panose="02000000000000000000" pitchFamily="2" charset="0"/>
              </a:rPr>
              <a:t>নিউরন</a:t>
            </a:r>
            <a:r>
              <a:rPr lang="en-US" sz="4000" b="1" dirty="0" err="1" smtClean="0">
                <a:latin typeface="NikoshBAN" panose="02000000000000000000" pitchFamily="2" charset="0"/>
                <a:cs typeface="NikoshBAN" panose="02000000000000000000" pitchFamily="2" charset="0"/>
              </a:rPr>
              <a:t>ের</a:t>
            </a:r>
            <a:r>
              <a:rPr lang="as-IN" sz="4000" b="1" dirty="0" smtClean="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কাজ</a:t>
            </a:r>
            <a:endParaRPr lang="en-US" altLang="en-US" sz="4000" b="1" dirty="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7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3124200"/>
            <a:ext cx="8077200" cy="1323439"/>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১। </a:t>
            </a:r>
            <a:r>
              <a:rPr lang="as-IN" sz="4000" dirty="0" smtClean="0">
                <a:latin typeface="NikoshBAN" panose="02000000000000000000" pitchFamily="2" charset="0"/>
                <a:cs typeface="NikoshBAN" panose="02000000000000000000" pitchFamily="2" charset="0"/>
              </a:rPr>
              <a:t>নিউরন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কাকে</a:t>
            </a:r>
            <a:r>
              <a:rPr lang="as-IN" sz="4000" dirty="0" smtClean="0">
                <a:latin typeface="NikoshBAN" panose="02000000000000000000" pitchFamily="2" charset="0"/>
                <a:cs typeface="NikoshBAN" panose="02000000000000000000" pitchFamily="2" charset="0"/>
              </a:rPr>
              <a:t> বলে</a:t>
            </a:r>
            <a:r>
              <a:rPr lang="en-US" sz="4000" dirty="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a:p>
            <a:r>
              <a:rPr lang="en-US" sz="4000" dirty="0" smtClean="0">
                <a:latin typeface="NikoshBAN" panose="02000000000000000000" pitchFamily="2" charset="0"/>
                <a:cs typeface="NikoshBAN" panose="02000000000000000000" pitchFamily="2" charset="0"/>
              </a:rPr>
              <a:t>২</a:t>
            </a:r>
            <a:r>
              <a:rPr lang="en-US"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মস্তিষ্কে স্মৃতিধারণ 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অঙ্গাণু</a:t>
            </a:r>
            <a:r>
              <a:rPr lang="en-US"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p:txBody>
      </p:sp>
      <p:sp>
        <p:nvSpPr>
          <p:cNvPr id="6" name="TextBox 5"/>
          <p:cNvSpPr txBox="1"/>
          <p:nvPr/>
        </p:nvSpPr>
        <p:spPr>
          <a:xfrm>
            <a:off x="4267200" y="762000"/>
            <a:ext cx="1828800" cy="830997"/>
          </a:xfrm>
          <a:prstGeom prst="rect">
            <a:avLst/>
          </a:prstGeom>
          <a:noFill/>
        </p:spPr>
        <p:txBody>
          <a:bodyPr wrap="square" rtlCol="0">
            <a:spAutoFit/>
          </a:bodyPr>
          <a:lstStyle/>
          <a:p>
            <a:r>
              <a:rPr lang="bn-BD" sz="4800" b="1" dirty="0" smtClean="0">
                <a:effectLst>
                  <a:outerShdw blurRad="38100" dist="38100" dir="2700000" algn="tl">
                    <a:srgbClr val="000000">
                      <a:alpha val="43137"/>
                    </a:srgbClr>
                  </a:outerShdw>
                </a:effectLst>
                <a:latin typeface="NikoshBAN" pitchFamily="2" charset="0"/>
                <a:cs typeface="NikoshBAN" pitchFamily="2" charset="0"/>
              </a:rPr>
              <a:t>মূল্যায়ন</a:t>
            </a:r>
            <a:endParaRPr lang="en-US" sz="48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634" t="2982" r="12832" b="2051"/>
          <a:stretch/>
        </p:blipFill>
        <p:spPr>
          <a:xfrm>
            <a:off x="9525000" y="609600"/>
            <a:ext cx="1905000"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7281786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105400"/>
            <a:ext cx="11353800" cy="707886"/>
          </a:xfrm>
          <a:prstGeom prst="rect">
            <a:avLst/>
          </a:prstGeom>
          <a:noFill/>
        </p:spPr>
        <p:txBody>
          <a:bodyPr wrap="square" rtlCol="0">
            <a:spAutoFit/>
          </a:bodyPr>
          <a:lstStyle/>
          <a:p>
            <a:pPr marL="571500" indent="-571500" algn="ctr">
              <a:buFont typeface="Wingdings" panose="05000000000000000000" pitchFamily="2" charset="2"/>
              <a:buChar char="q"/>
            </a:pPr>
            <a:r>
              <a:rPr lang="en-US" sz="4000" dirty="0" err="1" smtClean="0">
                <a:latin typeface="NikoshBAN" pitchFamily="2" charset="0"/>
                <a:cs typeface="NikoshBAN" pitchFamily="2" charset="0"/>
              </a:rPr>
              <a:t>উল্লিখিত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চিত্রের</a:t>
            </a:r>
            <a:r>
              <a:rPr lang="en-US" sz="4000" dirty="0" smtClean="0">
                <a:latin typeface="NikoshBAN" pitchFamily="2" charset="0"/>
                <a:cs typeface="NikoshBAN" pitchFamily="2" charset="0"/>
              </a:rPr>
              <a:t> </a:t>
            </a:r>
            <a:r>
              <a:rPr lang="en-US" sz="4000" dirty="0" smtClean="0">
                <a:latin typeface="Times New Roman" panose="02020603050405020304" pitchFamily="18" charset="0"/>
                <a:cs typeface="Times New Roman" panose="02020603050405020304" pitchFamily="18" charset="0"/>
              </a:rPr>
              <a:t>“A”</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অংশটি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কীভাবে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উদ্দীপনা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বহন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বর্ণনা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635" t="51899" r="7628" b="17563"/>
          <a:stretch/>
        </p:blipFill>
        <p:spPr>
          <a:xfrm>
            <a:off x="3505200" y="0"/>
            <a:ext cx="4267483" cy="1295400"/>
          </a:xfrm>
          <a:prstGeom prst="rect">
            <a:avLst/>
          </a:prstGeom>
        </p:spPr>
      </p:pic>
      <p:sp>
        <p:nvSpPr>
          <p:cNvPr id="7" name="Rectangle 6"/>
          <p:cNvSpPr/>
          <p:nvPr/>
        </p:nvSpPr>
        <p:spPr>
          <a:xfrm>
            <a:off x="4724400" y="533400"/>
            <a:ext cx="2177199" cy="769441"/>
          </a:xfrm>
          <a:prstGeom prst="rect">
            <a:avLst/>
          </a:prstGeom>
        </p:spPr>
        <p:txBody>
          <a:bodyPr wrap="none">
            <a:spAutoFit/>
          </a:bodyPr>
          <a:lstStyle/>
          <a:p>
            <a:r>
              <a:rPr lang="bn-BD" sz="4400" b="1" dirty="0">
                <a:latin typeface="NikoshBAN" pitchFamily="2" charset="0"/>
                <a:cs typeface="NikoshBAN" pitchFamily="2" charset="0"/>
              </a:rPr>
              <a:t>বাড়ির কাজ</a:t>
            </a:r>
            <a:endParaRPr lang="en-US" sz="4400" b="1" dirty="0">
              <a:latin typeface="NikoshBAN" pitchFamily="2" charset="0"/>
              <a:cs typeface="NikoshBAN" pitchFamily="2" charset="0"/>
            </a:endParaRPr>
          </a:p>
        </p:txBody>
      </p:sp>
      <p:sp>
        <p:nvSpPr>
          <p:cNvPr id="8" name="Minus 7"/>
          <p:cNvSpPr/>
          <p:nvPr/>
        </p:nvSpPr>
        <p:spPr>
          <a:xfrm>
            <a:off x="4419600" y="1143000"/>
            <a:ext cx="27432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371600"/>
            <a:ext cx="1905001" cy="3124200"/>
          </a:xfrm>
          <a:prstGeom prst="rect">
            <a:avLst/>
          </a:prstGeom>
        </p:spPr>
      </p:pic>
      <p:cxnSp>
        <p:nvCxnSpPr>
          <p:cNvPr id="10" name="Straight Arrow Connector 9"/>
          <p:cNvCxnSpPr/>
          <p:nvPr/>
        </p:nvCxnSpPr>
        <p:spPr>
          <a:xfrm>
            <a:off x="6553200" y="2590800"/>
            <a:ext cx="838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91400" y="2362200"/>
            <a:ext cx="3810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5600700" cy="3733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6781800" y="3962400"/>
            <a:ext cx="3810000" cy="1569660"/>
          </a:xfrm>
          <a:prstGeom prst="rect">
            <a:avLst/>
          </a:prstGeom>
          <a:noFill/>
        </p:spPr>
        <p:txBody>
          <a:bodyPr wrap="square" rtlCol="0">
            <a:spAutoFit/>
          </a:bodyPr>
          <a:lstStyle/>
          <a:p>
            <a:pPr algn="ctr"/>
            <a:r>
              <a:rPr lang="en-US" sz="9600" b="1" dirty="0" err="1" smtClean="0">
                <a:effectLst>
                  <a:outerShdw blurRad="38100" dist="38100" dir="2700000" algn="tl">
                    <a:srgbClr val="000000">
                      <a:alpha val="43137"/>
                    </a:srgbClr>
                  </a:outerShdw>
                </a:effectLst>
                <a:latin typeface="NikoshBAN" pitchFamily="2" charset="0"/>
                <a:cs typeface="NikoshBAN" pitchFamily="2" charset="0"/>
              </a:rPr>
              <a:t>ধন্যবাদ</a:t>
            </a:r>
            <a:endParaRPr lang="en-US" sz="96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7360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381000"/>
            <a:ext cx="2895600" cy="834629"/>
          </a:xfrm>
        </p:spPr>
        <p:txBody>
          <a:bodyPr>
            <a:noAutofit/>
          </a:bodyPr>
          <a:lstStyle/>
          <a:p>
            <a:r>
              <a:rPr lang="bn-BD" sz="4950" b="1" dirty="0">
                <a:latin typeface="NikoshBAN" pitchFamily="2" charset="0"/>
                <a:cs typeface="NikoshBAN" pitchFamily="2" charset="0"/>
              </a:rPr>
              <a:t> </a:t>
            </a:r>
            <a:r>
              <a:rPr lang="bn-BD" sz="6000" b="1" dirty="0">
                <a:latin typeface="NikoshBAN" pitchFamily="2" charset="0"/>
                <a:cs typeface="NikoshBAN" pitchFamily="2" charset="0"/>
              </a:rPr>
              <a:t>পরিচিতি</a:t>
            </a:r>
            <a:endParaRPr lang="en-US" sz="6000" b="1" dirty="0">
              <a:latin typeface="NikoshBAN" pitchFamily="2" charset="0"/>
              <a:cs typeface="NikoshBAN" pitchFamily="2" charset="0"/>
            </a:endParaRPr>
          </a:p>
        </p:txBody>
      </p:sp>
      <p:pic>
        <p:nvPicPr>
          <p:cNvPr id="6" name="Content Placeholder 3" descr="RUBAIYA_SULTANA_copy.jpg"/>
          <p:cNvPicPr>
            <a:picLocks noGrp="1" noChangeAspect="1"/>
          </p:cNvPicPr>
          <p:nvPr>
            <p:ph idx="1"/>
          </p:nvPr>
        </p:nvPicPr>
        <p:blipFill>
          <a:blip r:embed="rId2"/>
          <a:stretch>
            <a:fillRect/>
          </a:stretch>
        </p:blipFill>
        <p:spPr>
          <a:xfrm>
            <a:off x="1981200" y="1447800"/>
            <a:ext cx="2705100" cy="2536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600200" y="4267200"/>
            <a:ext cx="3505200" cy="1877437"/>
          </a:xfrm>
          <a:prstGeom prst="rect">
            <a:avLst/>
          </a:prstGeom>
          <a:noFill/>
        </p:spPr>
        <p:txBody>
          <a:bodyPr wrap="square" rtlCol="0">
            <a:spAutoFit/>
          </a:bodyPr>
          <a:lstStyle/>
          <a:p>
            <a:pPr algn="ctr"/>
            <a:r>
              <a:rPr lang="bn-BD" sz="3200" b="1" dirty="0">
                <a:effectLst>
                  <a:outerShdw blurRad="38100" dist="38100" dir="2700000" algn="tl">
                    <a:srgbClr val="000000">
                      <a:alpha val="43137"/>
                    </a:srgbClr>
                  </a:outerShdw>
                </a:effectLst>
                <a:latin typeface="SutonnyOMJ" pitchFamily="2" charset="0"/>
                <a:cs typeface="SutonnyOMJ" pitchFamily="2" charset="0"/>
              </a:rPr>
              <a:t>রুবাইয়া</a:t>
            </a:r>
            <a:r>
              <a:rPr lang="bn-BD" sz="3200" b="1" dirty="0">
                <a:effectLst>
                  <a:outerShdw blurRad="38100" dist="38100" dir="2700000" algn="tl">
                    <a:srgbClr val="000000">
                      <a:alpha val="43137"/>
                    </a:srgbClr>
                  </a:outerShdw>
                </a:effectLst>
                <a:latin typeface="NikoshBAN" pitchFamily="2" charset="0"/>
                <a:cs typeface="NikoshBAN" pitchFamily="2" charset="0"/>
              </a:rPr>
              <a:t> সুলতানা </a:t>
            </a:r>
          </a:p>
          <a:p>
            <a:pPr algn="ctr"/>
            <a:r>
              <a:rPr lang="bn-BD" sz="2800" b="1" dirty="0">
                <a:latin typeface="NikoshBAN" pitchFamily="2" charset="0"/>
                <a:cs typeface="NikoshBAN" pitchFamily="2" charset="0"/>
              </a:rPr>
              <a:t>সহকার</a:t>
            </a:r>
            <a:r>
              <a:rPr lang="en-US" sz="2800" b="1" dirty="0">
                <a:latin typeface="NikoshBAN" pitchFamily="2" charset="0"/>
                <a:cs typeface="NikoshBAN" pitchFamily="2" charset="0"/>
              </a:rPr>
              <a:t>ী</a:t>
            </a:r>
            <a:r>
              <a:rPr lang="bn-BD" sz="2800" b="1" dirty="0">
                <a:latin typeface="NikoshBAN" pitchFamily="2" charset="0"/>
                <a:cs typeface="NikoshBAN" pitchFamily="2" charset="0"/>
              </a:rPr>
              <a:t> শিক্ষক  </a:t>
            </a:r>
          </a:p>
          <a:p>
            <a:pPr algn="ctr"/>
            <a:r>
              <a:rPr lang="bn-BD" sz="2800" b="1" dirty="0">
                <a:latin typeface="NikoshBAN" pitchFamily="2" charset="0"/>
                <a:cs typeface="NikoshBAN" pitchFamily="2" charset="0"/>
              </a:rPr>
              <a:t>হাফিজ আহমেদ উচ্চ বিদ্যালয় কুমিল্লা </a:t>
            </a:r>
            <a:r>
              <a:rPr lang="en-US" sz="2800" b="1" dirty="0">
                <a:latin typeface="NikoshBAN" pitchFamily="2" charset="0"/>
                <a:cs typeface="NikoshBAN" pitchFamily="2" charset="0"/>
              </a:rPr>
              <a:t>।</a:t>
            </a:r>
          </a:p>
        </p:txBody>
      </p:sp>
      <p:sp>
        <p:nvSpPr>
          <p:cNvPr id="3" name="Rectangle 2"/>
          <p:cNvSpPr/>
          <p:nvPr/>
        </p:nvSpPr>
        <p:spPr>
          <a:xfrm>
            <a:off x="1676400" y="4267200"/>
            <a:ext cx="3429000" cy="1790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lumMod val="20000"/>
                  <a:lumOff val="80000"/>
                </a:schemeClr>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739" r="758"/>
          <a:stretch/>
        </p:blipFill>
        <p:spPr>
          <a:xfrm>
            <a:off x="7543800" y="1676400"/>
            <a:ext cx="2895600" cy="3742590"/>
          </a:xfrm>
          <a:prstGeom prst="rect">
            <a:avLst/>
          </a:prstGeom>
          <a:ln w="57150">
            <a:solidFill>
              <a:schemeClr val="accent3">
                <a:lumMod val="50000"/>
              </a:schemeClr>
            </a:solidFill>
          </a:ln>
        </p:spPr>
      </p:pic>
    </p:spTree>
    <p:extLst>
      <p:ext uri="{BB962C8B-B14F-4D97-AF65-F5344CB8AC3E}">
        <p14:creationId xmlns:p14="http://schemas.microsoft.com/office/powerpoint/2010/main" val="228185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33400" y="304800"/>
            <a:ext cx="3886200" cy="1295400"/>
          </a:xfrm>
          <a:prstGeom prst="rightArrow">
            <a:avLst>
              <a:gd name="adj1" fmla="val 66422"/>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tx1"/>
                </a:solidFill>
                <a:latin typeface="NikoshBAN" pitchFamily="2" charset="0"/>
                <a:cs typeface="NikoshBAN" pitchFamily="2" charset="0"/>
              </a:rPr>
              <a:t>চিত্র</a:t>
            </a:r>
            <a:r>
              <a:rPr lang="en-US" sz="4000" b="1" dirty="0" err="1" smtClean="0">
                <a:solidFill>
                  <a:schemeClr val="tx1"/>
                </a:solidFill>
                <a:latin typeface="NikoshBAN" pitchFamily="2" charset="0"/>
                <a:cs typeface="NikoshBAN" pitchFamily="2" charset="0"/>
              </a:rPr>
              <a:t>গুলো</a:t>
            </a:r>
            <a:r>
              <a:rPr lang="bn-BD" sz="4000" b="1" dirty="0" smtClean="0">
                <a:solidFill>
                  <a:schemeClr val="tx1"/>
                </a:solidFill>
                <a:latin typeface="NikoshBAN" pitchFamily="2" charset="0"/>
                <a:cs typeface="NikoshBAN" pitchFamily="2" charset="0"/>
              </a:rPr>
              <a:t> </a:t>
            </a:r>
            <a:r>
              <a:rPr lang="bn-BD" sz="4000" b="1" dirty="0">
                <a:solidFill>
                  <a:schemeClr val="tx1"/>
                </a:solidFill>
                <a:latin typeface="NikoshBAN" pitchFamily="2" charset="0"/>
                <a:cs typeface="NikoshBAN" pitchFamily="2" charset="0"/>
              </a:rPr>
              <a:t>লক্ষ্য কর</a:t>
            </a:r>
            <a:endParaRPr lang="en-US" sz="4000" b="1" dirty="0">
              <a:solidFill>
                <a:schemeClr val="tx1"/>
              </a:solidFill>
              <a:latin typeface="NikoshBAN" pitchFamily="2" charset="0"/>
              <a:cs typeface="NikoshBAN"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5873"/>
          <a:stretch/>
        </p:blipFill>
        <p:spPr>
          <a:xfrm>
            <a:off x="9372600" y="914400"/>
            <a:ext cx="2209800" cy="2730500"/>
          </a:xfrm>
          <a:prstGeom prst="rect">
            <a:avLst/>
          </a:prstGeom>
          <a:ln>
            <a:noFill/>
          </a:ln>
          <a:effectLst>
            <a:softEdge rad="1125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12" r="19262" b="-1742"/>
          <a:stretch/>
        </p:blipFill>
        <p:spPr>
          <a:xfrm>
            <a:off x="9296400" y="3886200"/>
            <a:ext cx="2343642" cy="2667000"/>
          </a:xfrm>
          <a:prstGeom prst="rect">
            <a:avLst/>
          </a:prstGeom>
          <a:ln>
            <a:noFill/>
          </a:ln>
          <a:effectLst>
            <a:softEdge rad="11250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038600"/>
            <a:ext cx="3741928" cy="2209800"/>
          </a:xfrm>
          <a:prstGeom prst="rect">
            <a:avLst/>
          </a:prstGeom>
          <a:ln>
            <a:noFill/>
          </a:ln>
          <a:effectLst>
            <a:softEdge rad="112500"/>
          </a:effec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7115" t="2384" r="18738" b="942"/>
          <a:stretch/>
        </p:blipFill>
        <p:spPr>
          <a:xfrm>
            <a:off x="5029200" y="1219200"/>
            <a:ext cx="3755571" cy="2286000"/>
          </a:xfrm>
          <a:prstGeom prst="rect">
            <a:avLst/>
          </a:prstGeom>
          <a:ln>
            <a:noFill/>
          </a:ln>
          <a:effectLst>
            <a:softEdge rad="112500"/>
          </a:effec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189" t="2868" b="9677"/>
          <a:stretch/>
        </p:blipFill>
        <p:spPr>
          <a:xfrm>
            <a:off x="838200" y="2286000"/>
            <a:ext cx="3581400" cy="247287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500" fill="hold"/>
                                        <p:tgtEl>
                                          <p:spTgt spid="11"/>
                                        </p:tgtEl>
                                        <p:attrNameLst>
                                          <p:attrName>ppt_w</p:attrName>
                                        </p:attrNameLst>
                                      </p:cBhvr>
                                      <p:tavLst>
                                        <p:tav tm="0">
                                          <p:val>
                                            <p:fltVal val="0"/>
                                          </p:val>
                                        </p:tav>
                                        <p:tav tm="100000">
                                          <p:val>
                                            <p:strVal val="#ppt_w"/>
                                          </p:val>
                                        </p:tav>
                                      </p:tavLst>
                                    </p:anim>
                                    <p:anim calcmode="lin" valueType="num">
                                      <p:cBhvr>
                                        <p:cTn id="14" dur="1500" fill="hold"/>
                                        <p:tgtEl>
                                          <p:spTgt spid="11"/>
                                        </p:tgtEl>
                                        <p:attrNameLst>
                                          <p:attrName>ppt_h</p:attrName>
                                        </p:attrNameLst>
                                      </p:cBhvr>
                                      <p:tavLst>
                                        <p:tav tm="0">
                                          <p:val>
                                            <p:fltVal val="0"/>
                                          </p:val>
                                        </p:tav>
                                        <p:tav tm="100000">
                                          <p:val>
                                            <p:strVal val="#ppt_h"/>
                                          </p:val>
                                        </p:tav>
                                      </p:tavLst>
                                    </p:anim>
                                    <p:animEffect transition="in" filter="fade">
                                      <p:cBhvr>
                                        <p:cTn id="15" dur="1500"/>
                                        <p:tgtEl>
                                          <p:spTgt spid="11"/>
                                        </p:tgtEl>
                                      </p:cBhvr>
                                    </p:animEffect>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500" fill="hold"/>
                                        <p:tgtEl>
                                          <p:spTgt spid="12"/>
                                        </p:tgtEl>
                                        <p:attrNameLst>
                                          <p:attrName>ppt_w</p:attrName>
                                        </p:attrNameLst>
                                      </p:cBhvr>
                                      <p:tavLst>
                                        <p:tav tm="0">
                                          <p:val>
                                            <p:fltVal val="0"/>
                                          </p:val>
                                        </p:tav>
                                        <p:tav tm="100000">
                                          <p:val>
                                            <p:strVal val="#ppt_w"/>
                                          </p:val>
                                        </p:tav>
                                      </p:tavLst>
                                    </p:anim>
                                    <p:anim calcmode="lin" valueType="num">
                                      <p:cBhvr>
                                        <p:cTn id="19" dur="1500" fill="hold"/>
                                        <p:tgtEl>
                                          <p:spTgt spid="12"/>
                                        </p:tgtEl>
                                        <p:attrNameLst>
                                          <p:attrName>ppt_h</p:attrName>
                                        </p:attrNameLst>
                                      </p:cBhvr>
                                      <p:tavLst>
                                        <p:tav tm="0">
                                          <p:val>
                                            <p:fltVal val="0"/>
                                          </p:val>
                                        </p:tav>
                                        <p:tav tm="100000">
                                          <p:val>
                                            <p:strVal val="#ppt_h"/>
                                          </p:val>
                                        </p:tav>
                                      </p:tavLst>
                                    </p:anim>
                                    <p:animEffect transition="in" filter="fade">
                                      <p:cBhvr>
                                        <p:cTn id="20" dur="1500"/>
                                        <p:tgtEl>
                                          <p:spTgt spid="12"/>
                                        </p:tgtEl>
                                      </p:cBhvr>
                                    </p:animEffect>
                                  </p:childTnLst>
                                </p:cTn>
                              </p:par>
                              <p:par>
                                <p:cTn id="21" presetID="5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500" fill="hold"/>
                                        <p:tgtEl>
                                          <p:spTgt spid="13"/>
                                        </p:tgtEl>
                                        <p:attrNameLst>
                                          <p:attrName>ppt_w</p:attrName>
                                        </p:attrNameLst>
                                      </p:cBhvr>
                                      <p:tavLst>
                                        <p:tav tm="0">
                                          <p:val>
                                            <p:fltVal val="0"/>
                                          </p:val>
                                        </p:tav>
                                        <p:tav tm="100000">
                                          <p:val>
                                            <p:strVal val="#ppt_w"/>
                                          </p:val>
                                        </p:tav>
                                      </p:tavLst>
                                    </p:anim>
                                    <p:anim calcmode="lin" valueType="num">
                                      <p:cBhvr>
                                        <p:cTn id="24" dur="1500" fill="hold"/>
                                        <p:tgtEl>
                                          <p:spTgt spid="13"/>
                                        </p:tgtEl>
                                        <p:attrNameLst>
                                          <p:attrName>ppt_h</p:attrName>
                                        </p:attrNameLst>
                                      </p:cBhvr>
                                      <p:tavLst>
                                        <p:tav tm="0">
                                          <p:val>
                                            <p:fltVal val="0"/>
                                          </p:val>
                                        </p:tav>
                                        <p:tav tm="100000">
                                          <p:val>
                                            <p:strVal val="#ppt_h"/>
                                          </p:val>
                                        </p:tav>
                                      </p:tavLst>
                                    </p:anim>
                                    <p:animEffect transition="in" filter="fade">
                                      <p:cBhvr>
                                        <p:cTn id="25" dur="1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500" fill="hold"/>
                                        <p:tgtEl>
                                          <p:spTgt spid="4"/>
                                        </p:tgtEl>
                                        <p:attrNameLst>
                                          <p:attrName>ppt_w</p:attrName>
                                        </p:attrNameLst>
                                      </p:cBhvr>
                                      <p:tavLst>
                                        <p:tav tm="0">
                                          <p:val>
                                            <p:fltVal val="0"/>
                                          </p:val>
                                        </p:tav>
                                        <p:tav tm="100000">
                                          <p:val>
                                            <p:strVal val="#ppt_w"/>
                                          </p:val>
                                        </p:tav>
                                      </p:tavLst>
                                    </p:anim>
                                    <p:anim calcmode="lin" valueType="num">
                                      <p:cBhvr>
                                        <p:cTn id="29" dur="1500" fill="hold"/>
                                        <p:tgtEl>
                                          <p:spTgt spid="4"/>
                                        </p:tgtEl>
                                        <p:attrNameLst>
                                          <p:attrName>ppt_h</p:attrName>
                                        </p:attrNameLst>
                                      </p:cBhvr>
                                      <p:tavLst>
                                        <p:tav tm="0">
                                          <p:val>
                                            <p:fltVal val="0"/>
                                          </p:val>
                                        </p:tav>
                                        <p:tav tm="100000">
                                          <p:val>
                                            <p:strVal val="#ppt_h"/>
                                          </p:val>
                                        </p:tav>
                                      </p:tavLst>
                                    </p:anim>
                                    <p:animEffect transition="in" filter="fade">
                                      <p:cBhvr>
                                        <p:cTn id="30" dur="1500"/>
                                        <p:tgtEl>
                                          <p:spTgt spid="4"/>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500" fill="hold"/>
                                        <p:tgtEl>
                                          <p:spTgt spid="5"/>
                                        </p:tgtEl>
                                        <p:attrNameLst>
                                          <p:attrName>ppt_w</p:attrName>
                                        </p:attrNameLst>
                                      </p:cBhvr>
                                      <p:tavLst>
                                        <p:tav tm="0">
                                          <p:val>
                                            <p:fltVal val="0"/>
                                          </p:val>
                                        </p:tav>
                                        <p:tav tm="100000">
                                          <p:val>
                                            <p:strVal val="#ppt_w"/>
                                          </p:val>
                                        </p:tav>
                                      </p:tavLst>
                                    </p:anim>
                                    <p:anim calcmode="lin" valueType="num">
                                      <p:cBhvr>
                                        <p:cTn id="34" dur="1500" fill="hold"/>
                                        <p:tgtEl>
                                          <p:spTgt spid="5"/>
                                        </p:tgtEl>
                                        <p:attrNameLst>
                                          <p:attrName>ppt_h</p:attrName>
                                        </p:attrNameLst>
                                      </p:cBhvr>
                                      <p:tavLst>
                                        <p:tav tm="0">
                                          <p:val>
                                            <p:fltVal val="0"/>
                                          </p:val>
                                        </p:tav>
                                        <p:tav tm="100000">
                                          <p:val>
                                            <p:strVal val="#ppt_h"/>
                                          </p:val>
                                        </p:tav>
                                      </p:tavLst>
                                    </p:anim>
                                    <p:animEffect transition="in" filter="fade">
                                      <p:cBhvr>
                                        <p:cTn id="3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4572000" y="5410200"/>
            <a:ext cx="2590800" cy="68580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NikoshBAN" pitchFamily="2" charset="0"/>
              <a:cs typeface="NikoshBAN" pitchFamily="2" charset="0"/>
            </a:endParaRPr>
          </a:p>
        </p:txBody>
      </p:sp>
      <p:sp>
        <p:nvSpPr>
          <p:cNvPr id="4" name="Wave 3"/>
          <p:cNvSpPr/>
          <p:nvPr/>
        </p:nvSpPr>
        <p:spPr>
          <a:xfrm>
            <a:off x="3733800" y="381000"/>
            <a:ext cx="4181168" cy="762000"/>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b="1" dirty="0">
                <a:solidFill>
                  <a:schemeClr val="tx1"/>
                </a:solidFill>
                <a:latin typeface="NikoshBAN" pitchFamily="2" charset="0"/>
                <a:cs typeface="NikoshBAN" pitchFamily="2" charset="0"/>
              </a:rPr>
              <a:t> </a:t>
            </a:r>
            <a:r>
              <a:rPr lang="bn-BD" sz="5400" b="1" dirty="0">
                <a:solidFill>
                  <a:schemeClr val="tx1"/>
                </a:solidFill>
                <a:latin typeface="NikoshBAN" pitchFamily="2" charset="0"/>
                <a:cs typeface="NikoshBAN" pitchFamily="2" charset="0"/>
              </a:rPr>
              <a:t>পাঠ শিরোনাম </a:t>
            </a:r>
            <a:endParaRPr lang="en-US" sz="5400" b="1" dirty="0">
              <a:solidFill>
                <a:schemeClr val="tx1"/>
              </a:solidFill>
              <a:latin typeface="NikoshBAN" pitchFamily="2" charset="0"/>
              <a:cs typeface="NikoshBAN" pitchFamily="2" charset="0"/>
            </a:endParaRPr>
          </a:p>
        </p:txBody>
      </p:sp>
      <p:sp>
        <p:nvSpPr>
          <p:cNvPr id="5" name="Rectangle 4"/>
          <p:cNvSpPr/>
          <p:nvPr/>
        </p:nvSpPr>
        <p:spPr>
          <a:xfrm>
            <a:off x="4876800" y="5334000"/>
            <a:ext cx="2507418" cy="707886"/>
          </a:xfrm>
          <a:prstGeom prst="rect">
            <a:avLst/>
          </a:prstGeom>
        </p:spPr>
        <p:txBody>
          <a:bodyPr wrap="none">
            <a:spAutoFit/>
          </a:bodyPr>
          <a:lstStyle/>
          <a:p>
            <a:r>
              <a:rPr lang="as-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স্নায়ুতন্ত্রের </a:t>
            </a:r>
            <a:r>
              <a:rPr lang="en-US" sz="4000" b="1" dirty="0" smtClean="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গঠন</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882" t="2188" r="2614" b="3668"/>
          <a:stretch/>
        </p:blipFill>
        <p:spPr>
          <a:xfrm>
            <a:off x="5181600" y="1371600"/>
            <a:ext cx="1905000" cy="37338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75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2362200"/>
            <a:ext cx="8077200" cy="2431435"/>
          </a:xfrm>
          <a:prstGeom prst="rect">
            <a:avLst/>
          </a:prstGeom>
          <a:noFill/>
        </p:spPr>
        <p:txBody>
          <a:bodyPr wrap="square" rtlCol="0">
            <a:spAutoFit/>
          </a:bodyPr>
          <a:lstStyle/>
          <a:p>
            <a:r>
              <a:rPr lang="bn-BD" sz="4400" dirty="0">
                <a:latin typeface="NikoshBAN" pitchFamily="2" charset="0"/>
                <a:cs typeface="NikoshBAN" pitchFamily="2" charset="0"/>
              </a:rPr>
              <a:t>এই পাঠ শেষে শিক্ষার্থীরা ---</a:t>
            </a:r>
            <a:endParaRPr lang="bn-BD" sz="3600" dirty="0">
              <a:latin typeface="NikoshBAN" pitchFamily="2" charset="0"/>
              <a:cs typeface="NikoshBAN" pitchFamily="2" charset="0"/>
            </a:endParaRPr>
          </a:p>
          <a:p>
            <a:pPr>
              <a:buFont typeface="Wingdings" pitchFamily="2" charset="2"/>
              <a:buChar char="Ø"/>
            </a:pPr>
            <a:r>
              <a:rPr lang="en-US" sz="3200" dirty="0" smtClean="0">
                <a:solidFill>
                  <a:srgbClr val="000000"/>
                </a:solidFill>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স্নায়ুটিস্যু বা স্নায়ুকলা</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কী</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তা</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বলতে </a:t>
            </a:r>
            <a:r>
              <a:rPr lang="bn-BD" sz="3600" dirty="0">
                <a:latin typeface="NikoshBAN" pitchFamily="2" charset="0"/>
                <a:cs typeface="NikoshBAN" pitchFamily="2" charset="0"/>
              </a:rPr>
              <a:t>পারবে</a:t>
            </a:r>
            <a:r>
              <a:rPr lang="en-US" sz="3600" dirty="0" smtClean="0">
                <a:latin typeface="NikoshBAN" pitchFamily="2" charset="0"/>
                <a:cs typeface="NikoshBAN" pitchFamily="2" charset="0"/>
              </a:rPr>
              <a:t>;</a:t>
            </a:r>
          </a:p>
          <a:p>
            <a:pPr>
              <a:buFont typeface="Wingdings" pitchFamily="2" charset="2"/>
              <a:buChar char="Ø"/>
            </a:pPr>
            <a:r>
              <a:rPr lang="en-US" sz="3600" dirty="0" smtClean="0">
                <a:solidFill>
                  <a:srgbClr val="000000"/>
                </a:solidFill>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স্নায়ু</a:t>
            </a:r>
            <a:r>
              <a:rPr lang="en-US" sz="3600" dirty="0" err="1" smtClean="0">
                <a:latin typeface="NikoshBAN" panose="02000000000000000000" pitchFamily="2" charset="0"/>
                <a:cs typeface="NikoshBAN" panose="02000000000000000000" pitchFamily="2" charset="0"/>
              </a:rPr>
              <a:t>তন্ত্রের</a:t>
            </a:r>
            <a:r>
              <a:rPr lang="en-US" sz="3600" dirty="0" smtClean="0">
                <a:solidFill>
                  <a:srgbClr val="000000"/>
                </a:solidFill>
                <a:latin typeface="NikoshBAN" panose="02000000000000000000" pitchFamily="2" charset="0"/>
                <a:cs typeface="NikoshBAN" panose="02000000000000000000" pitchFamily="2" charset="0"/>
              </a:rPr>
              <a:t> গঠন</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সম্পর্কে </a:t>
            </a:r>
            <a:r>
              <a:rPr lang="en-US" sz="3600" dirty="0" smtClean="0">
                <a:latin typeface="NikoshBAN" pitchFamily="2" charset="0"/>
                <a:cs typeface="NikoshBAN" pitchFamily="2" charset="0"/>
              </a:rPr>
              <a:t>আলোচনা</a:t>
            </a:r>
            <a:r>
              <a:rPr lang="en-US" sz="3600" dirty="0">
                <a:latin typeface="NikoshBAN" pitchFamily="2" charset="0"/>
                <a:cs typeface="NikoshBAN" pitchFamily="2" charset="0"/>
              </a:rPr>
              <a:t> করতে</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পারবে</a:t>
            </a:r>
            <a:r>
              <a:rPr lang="en-US" sz="3600" dirty="0" smtClean="0">
                <a:latin typeface="NikoshBAN" pitchFamily="2" charset="0"/>
                <a:cs typeface="NikoshBAN" pitchFamily="2" charset="0"/>
              </a:rPr>
              <a:t>;</a:t>
            </a:r>
            <a:endParaRPr lang="bn-BD" sz="3600" dirty="0">
              <a:latin typeface="NikoshBAN" pitchFamily="2" charset="0"/>
              <a:cs typeface="NikoshBAN" pitchFamily="2" charset="0"/>
            </a:endParaRPr>
          </a:p>
          <a:p>
            <a:pPr>
              <a:buFont typeface="Wingdings" pitchFamily="2" charset="2"/>
              <a:buChar char="Ø"/>
            </a:pP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নিউরনের</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কাজ</a:t>
            </a:r>
            <a:r>
              <a:rPr lang="en-US" sz="3600" b="1"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a:latin typeface="NikoshBAN" pitchFamily="2" charset="0"/>
                <a:cs typeface="NikoshBAN" pitchFamily="2" charset="0"/>
              </a:rPr>
              <a:t>করতে </a:t>
            </a:r>
            <a:r>
              <a:rPr lang="en-US" sz="3600" dirty="0" err="1">
                <a:latin typeface="NikoshBAN" pitchFamily="2" charset="0"/>
                <a:cs typeface="NikoshBAN" pitchFamily="2" charset="0"/>
              </a:rPr>
              <a:t>পারবে</a:t>
            </a:r>
            <a:r>
              <a:rPr lang="en-US" sz="3600" dirty="0">
                <a:latin typeface="NikoshBAN" pitchFamily="2" charset="0"/>
                <a:cs typeface="NikoshBAN" pitchFamily="2" charset="0"/>
              </a:rPr>
              <a:t>; </a:t>
            </a:r>
            <a:endParaRPr lang="bn-BD" sz="3600" dirty="0">
              <a:latin typeface="NikoshBAN" pitchFamily="2" charset="0"/>
              <a:cs typeface="NikoshBAN" pitchFamily="2" charset="0"/>
            </a:endParaRPr>
          </a:p>
        </p:txBody>
      </p:sp>
      <p:sp>
        <p:nvSpPr>
          <p:cNvPr id="5" name="Up Ribbon 4"/>
          <p:cNvSpPr/>
          <p:nvPr/>
        </p:nvSpPr>
        <p:spPr>
          <a:xfrm>
            <a:off x="3124200" y="762000"/>
            <a:ext cx="5105400" cy="838200"/>
          </a:xfrm>
          <a:prstGeom prst="ribbon2">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24400" y="762000"/>
            <a:ext cx="1620078" cy="707886"/>
          </a:xfrm>
          <a:prstGeom prst="rect">
            <a:avLst/>
          </a:prstGeom>
          <a:noFill/>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itchFamily="2" charset="0"/>
                <a:cs typeface="NikoshBAN" pitchFamily="2" charset="0"/>
              </a:rPr>
              <a:t>শিখনফল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79547154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4038600"/>
            <a:ext cx="10287000" cy="1938992"/>
          </a:xfrm>
          <a:prstGeom prst="rect">
            <a:avLst/>
          </a:prstGeom>
          <a:noFill/>
        </p:spPr>
        <p:txBody>
          <a:bodyPr wrap="square" rtlCol="0">
            <a:spAutoFit/>
          </a:bodyPr>
          <a:lstStyle/>
          <a:p>
            <a:pPr algn="ctr"/>
            <a:r>
              <a:rPr lang="as-IN" sz="4000" dirty="0">
                <a:latin typeface="NikoshBAN" panose="02000000000000000000" pitchFamily="2" charset="0"/>
                <a:cs typeface="NikoshBAN" panose="02000000000000000000" pitchFamily="2" charset="0"/>
              </a:rPr>
              <a:t>যে কলা দেহের সব ধরনের সংবেদন ও উদ্দীপনা গ্রহণ করে এবং তা পরিবহনের মাধ্যমে উদ্দীপনা অনুসারে উপযুক্ত প্রতিবেদন সৃষ্টি করে, সেটাই স্নায়ুটিস্যু বা স্নায়ুকলা</a:t>
            </a:r>
            <a:r>
              <a:rPr lang="as-IN"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327"/>
          <a:stretch/>
        </p:blipFill>
        <p:spPr>
          <a:xfrm>
            <a:off x="4343400" y="381000"/>
            <a:ext cx="2857500" cy="29570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5755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5181600"/>
            <a:ext cx="7848600" cy="707886"/>
          </a:xfrm>
          <a:prstGeom prst="rect">
            <a:avLst/>
          </a:prstGeom>
          <a:noFill/>
          <a:ln w="12700">
            <a:solidFill>
              <a:schemeClr val="tx1"/>
            </a:solidFill>
          </a:ln>
        </p:spPr>
        <p:txBody>
          <a:bodyPr wrap="square" rtlCol="0">
            <a:spAutoFit/>
          </a:bodyPr>
          <a:lstStyle/>
          <a:p>
            <a:pPr algn="ctr"/>
            <a:r>
              <a:rPr lang="as-IN" sz="4000" dirty="0">
                <a:latin typeface="NikoshBAN" panose="02000000000000000000" pitchFamily="2" charset="0"/>
                <a:cs typeface="NikoshBAN" panose="02000000000000000000" pitchFamily="2" charset="0"/>
              </a:rPr>
              <a:t>স্নায়ুতন্ত্রের গঠন ও কাজের একককে নিউরন বলে।</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1" y="609600"/>
            <a:ext cx="3581400" cy="37917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96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362200" y="2209800"/>
            <a:ext cx="6934200" cy="707886"/>
          </a:xfrm>
          <a:prstGeom prst="rect">
            <a:avLst/>
          </a:prstGeom>
          <a:noFill/>
        </p:spPr>
        <p:txBody>
          <a:bodyPr wrap="square" rtlCol="0">
            <a:spAutoFit/>
          </a:bodyPr>
          <a:lstStyle/>
          <a:p>
            <a:pPr marL="1028700" lvl="1" indent="-571500">
              <a:buFont typeface="Wingdings" panose="05000000000000000000" pitchFamily="2" charset="2"/>
              <a:buChar char="q"/>
            </a:pPr>
            <a:r>
              <a:rPr lang="as-IN" sz="4000" dirty="0">
                <a:latin typeface="NikoshBAN" panose="02000000000000000000" pitchFamily="2" charset="0"/>
                <a:cs typeface="NikoshBAN" panose="02000000000000000000" pitchFamily="2" charset="0"/>
              </a:rPr>
              <a:t>স্নায়ুটিস্যু বা </a:t>
            </a:r>
            <a:r>
              <a:rPr lang="as-IN" sz="4000" dirty="0" smtClean="0">
                <a:latin typeface="NikoshBAN" panose="02000000000000000000" pitchFamily="2" charset="0"/>
                <a:cs typeface="NikoshBAN" panose="02000000000000000000" pitchFamily="2" charset="0"/>
              </a:rPr>
              <a:t>স্নায়ুকলা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7" name="Cloud Callout 6"/>
          <p:cNvSpPr/>
          <p:nvPr/>
        </p:nvSpPr>
        <p:spPr>
          <a:xfrm>
            <a:off x="457200" y="304800"/>
            <a:ext cx="3200400" cy="1143000"/>
          </a:xfrm>
          <a:prstGeom prst="cloudCallout">
            <a:avLst>
              <a:gd name="adj1" fmla="val 29551"/>
              <a:gd name="adj2" fmla="val 779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solidFill>
                  <a:schemeClr val="tx1"/>
                </a:solidFill>
                <a:latin typeface="NikoshBAN" pitchFamily="2" charset="0"/>
                <a:cs typeface="NikoshBAN" pitchFamily="2" charset="0"/>
              </a:rPr>
              <a:t>একক কাজ </a:t>
            </a:r>
            <a:endParaRPr lang="en-US" sz="4400" b="1"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3581400"/>
            <a:ext cx="3886200" cy="2592065"/>
          </a:xfrm>
          <a:prstGeom prst="rect">
            <a:avLst/>
          </a:prstGeom>
        </p:spPr>
      </p:pic>
    </p:spTree>
    <p:extLst>
      <p:ext uri="{BB962C8B-B14F-4D97-AF65-F5344CB8AC3E}">
        <p14:creationId xmlns:p14="http://schemas.microsoft.com/office/powerpoint/2010/main" val="1189281292"/>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2667000" cy="769441"/>
          </a:xfrm>
          <a:prstGeom prst="rect">
            <a:avLst/>
          </a:prstGeom>
          <a:noFill/>
          <a:ln w="38100">
            <a:solidFill>
              <a:schemeClr val="tx1"/>
            </a:solidFill>
          </a:ln>
        </p:spPr>
        <p:txBody>
          <a:bodyPr wrap="square" rtlCol="0">
            <a:spAutoFit/>
          </a:bodyPr>
          <a:lstStyle/>
          <a:p>
            <a:r>
              <a:rPr lang="en-US" sz="4400" b="1" dirty="0" err="1" smtClean="0">
                <a:latin typeface="NikoshBAN" panose="02000000000000000000" pitchFamily="2" charset="0"/>
                <a:cs typeface="NikoshBAN" panose="02000000000000000000" pitchFamily="2" charset="0"/>
              </a:rPr>
              <a:t>নিউরনের</a:t>
            </a:r>
            <a:r>
              <a:rPr lang="en-US" sz="4400" b="1" dirty="0" smtClean="0">
                <a:latin typeface="NikoshBAN" panose="02000000000000000000" pitchFamily="2" charset="0"/>
                <a:cs typeface="NikoshBAN" panose="02000000000000000000" pitchFamily="2" charset="0"/>
              </a:rPr>
              <a:t> গঠন</a:t>
            </a:r>
            <a:endParaRPr lang="en-US" sz="4400" b="1" dirty="0">
              <a:latin typeface="NikoshBAN" panose="02000000000000000000" pitchFamily="2" charset="0"/>
              <a:cs typeface="NikoshBAN" panose="02000000000000000000" pitchFamily="2" charset="0"/>
            </a:endParaRPr>
          </a:p>
        </p:txBody>
      </p:sp>
      <p:sp>
        <p:nvSpPr>
          <p:cNvPr id="3" name="Rectangle 2"/>
          <p:cNvSpPr/>
          <p:nvPr/>
        </p:nvSpPr>
        <p:spPr>
          <a:xfrm>
            <a:off x="1246624" y="1905000"/>
            <a:ext cx="6407523" cy="4401205"/>
          </a:xfrm>
          <a:prstGeom prst="rect">
            <a:avLst/>
          </a:prstGeom>
        </p:spPr>
        <p:txBody>
          <a:bodyPr wrap="none">
            <a:spAutoFit/>
          </a:bodyPr>
          <a:lstStyle/>
          <a:p>
            <a:pPr algn="ctr"/>
            <a:r>
              <a:rPr lang="as-IN" sz="4000" dirty="0">
                <a:latin typeface="NikoshBAN" panose="02000000000000000000" pitchFamily="2" charset="0"/>
                <a:cs typeface="NikoshBAN" panose="02000000000000000000" pitchFamily="2" charset="0"/>
              </a:rPr>
              <a:t>প্রতিটি নিউরন </a:t>
            </a:r>
            <a:r>
              <a:rPr lang="en-US" sz="4000" dirty="0" err="1" smtClean="0">
                <a:latin typeface="NikoshBAN" panose="02000000000000000000" pitchFamily="2" charset="0"/>
                <a:cs typeface="NikoshBAN" panose="02000000000000000000" pitchFamily="2" charset="0"/>
              </a:rPr>
              <a:t>তিন</a:t>
            </a:r>
            <a:r>
              <a:rPr lang="as-IN" sz="4000" dirty="0" smtClean="0">
                <a:latin typeface="NikoshBAN" panose="02000000000000000000" pitchFamily="2" charset="0"/>
                <a:cs typeface="NikoshBAN" panose="02000000000000000000" pitchFamily="2" charset="0"/>
              </a:rPr>
              <a:t>টি </a:t>
            </a:r>
            <a:r>
              <a:rPr lang="as-IN" sz="4000" dirty="0">
                <a:latin typeface="NikoshBAN" panose="02000000000000000000" pitchFamily="2" charset="0"/>
                <a:cs typeface="NikoshBAN" panose="02000000000000000000" pitchFamily="2" charset="0"/>
              </a:rPr>
              <a:t>অংশ নিয়ে </a:t>
            </a:r>
            <a:r>
              <a:rPr lang="as-IN" sz="4000" dirty="0" smtClean="0">
                <a:latin typeface="NikoshBAN" panose="02000000000000000000" pitchFamily="2" charset="0"/>
                <a:cs typeface="NikoshBAN" panose="02000000000000000000" pitchFamily="2" charset="0"/>
              </a:rPr>
              <a:t>গঠিত</a:t>
            </a:r>
            <a:r>
              <a:rPr lang="en-US" sz="4000" dirty="0" smtClean="0">
                <a:latin typeface="NikoshBAN" panose="02000000000000000000" pitchFamily="2" charset="0"/>
                <a:cs typeface="NikoshBAN" panose="02000000000000000000" pitchFamily="2" charset="0"/>
              </a:rPr>
              <a:t>-</a:t>
            </a:r>
            <a:r>
              <a:rPr lang="as-IN"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a:p>
            <a:pPr algn="ctr"/>
            <a:endParaRPr lang="en-US"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as-IN" sz="4000" dirty="0" smtClean="0">
                <a:latin typeface="NikoshBAN" panose="02000000000000000000" pitchFamily="2" charset="0"/>
                <a:cs typeface="NikoshBAN" panose="02000000000000000000" pitchFamily="2" charset="0"/>
              </a:rPr>
              <a:t>কোষদেহ</a:t>
            </a:r>
            <a:endParaRPr lang="en-US"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en-US" sz="4000" dirty="0" smtClean="0">
                <a:latin typeface="NikoshBAN" panose="02000000000000000000" pitchFamily="2" charset="0"/>
                <a:cs typeface="NikoshBAN" panose="02000000000000000000" pitchFamily="2" charset="0"/>
              </a:rPr>
              <a:t>ডেনড্রন </a:t>
            </a:r>
            <a:r>
              <a:rPr lang="as-IN" sz="4000" dirty="0" smtClean="0">
                <a:latin typeface="NikoshBAN" panose="02000000000000000000" pitchFamily="2" charset="0"/>
                <a:cs typeface="NikoshBAN" panose="02000000000000000000" pitchFamily="2" charset="0"/>
              </a:rPr>
              <a:t>এবং</a:t>
            </a:r>
            <a:endParaRPr lang="en-US" sz="40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as-IN" sz="4000" dirty="0" smtClean="0">
                <a:latin typeface="NikoshBAN" panose="02000000000000000000" pitchFamily="2" charset="0"/>
                <a:cs typeface="NikoshBAN" panose="02000000000000000000" pitchFamily="2" charset="0"/>
              </a:rPr>
              <a:t>অ্যাক্সন</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p>
            <a:pPr marL="571500" indent="-571500" algn="ctr">
              <a:buFont typeface="Wingdings" panose="05000000000000000000" pitchFamily="2" charset="2"/>
              <a:buChar char="q"/>
            </a:pPr>
            <a:endParaRPr lang="en-US" sz="4000" dirty="0" smtClean="0">
              <a:latin typeface="NikoshBAN" panose="02000000000000000000" pitchFamily="2" charset="0"/>
              <a:cs typeface="NikoshBAN" panose="02000000000000000000" pitchFamily="2" charset="0"/>
            </a:endParaRPr>
          </a:p>
          <a:p>
            <a:pPr marL="571500" indent="-571500" algn="ctr">
              <a:buFont typeface="Wingdings" panose="05000000000000000000" pitchFamily="2" charset="2"/>
              <a:buChar char="q"/>
            </a:pPr>
            <a:endParaRPr lang="en-US" sz="4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1219200"/>
            <a:ext cx="3506433" cy="4495800"/>
          </a:xfrm>
          <a:prstGeom prst="rect">
            <a:avLst/>
          </a:prstGeom>
        </p:spPr>
      </p:pic>
    </p:spTree>
    <p:extLst>
      <p:ext uri="{BB962C8B-B14F-4D97-AF65-F5344CB8AC3E}">
        <p14:creationId xmlns:p14="http://schemas.microsoft.com/office/powerpoint/2010/main" val="112037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3667</TotalTime>
  <Words>345</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NikoshBAN</vt:lpstr>
      <vt:lpstr>SutonnyOMJ</vt:lpstr>
      <vt:lpstr>Times New Roman</vt:lpstr>
      <vt:lpstr>Wingdings</vt:lpstr>
      <vt:lpstr>Office Theme</vt:lpstr>
      <vt:lpstr>PowerPoint Presentation</vt:lpstr>
      <vt:lpstr>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7</dc:creator>
  <cp:lastModifiedBy>Dell</cp:lastModifiedBy>
  <cp:revision>596</cp:revision>
  <dcterms:created xsi:type="dcterms:W3CDTF">2006-08-16T00:00:00Z</dcterms:created>
  <dcterms:modified xsi:type="dcterms:W3CDTF">2021-09-04T16:59:41Z</dcterms:modified>
</cp:coreProperties>
</file>