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0" r:id="rId2"/>
    <p:sldId id="282" r:id="rId3"/>
    <p:sldId id="260" r:id="rId4"/>
    <p:sldId id="269" r:id="rId5"/>
    <p:sldId id="263" r:id="rId6"/>
    <p:sldId id="278" r:id="rId7"/>
    <p:sldId id="279" r:id="rId8"/>
    <p:sldId id="266" r:id="rId9"/>
    <p:sldId id="276" r:id="rId10"/>
    <p:sldId id="277" r:id="rId11"/>
    <p:sldId id="268" r:id="rId12"/>
    <p:sldId id="267" r:id="rId13"/>
    <p:sldId id="264" r:id="rId14"/>
    <p:sldId id="274" r:id="rId15"/>
    <p:sldId id="275" r:id="rId16"/>
    <p:sldId id="261" r:id="rId17"/>
    <p:sldId id="262" r:id="rId18"/>
    <p:sldId id="272" r:id="rId19"/>
    <p:sldId id="273" r:id="rId20"/>
    <p:sldId id="270" r:id="rId21"/>
    <p:sldId id="281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A7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72F81-CFCB-4DBC-9B2F-93F7F02D04B2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A55B-1DD6-4F49-B20A-E0F724D4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55B-1DD6-4F49-B20A-E0F724D41D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808" y="2514601"/>
            <a:ext cx="8893343" cy="2262781"/>
          </a:xfrm>
        </p:spPr>
        <p:txBody>
          <a:bodyPr anchor="b">
            <a:normAutofit/>
          </a:bodyPr>
          <a:lstStyle>
            <a:lvl1pPr>
              <a:defRPr sz="53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2808" y="4777380"/>
            <a:ext cx="889334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0336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4529541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7" y="609600"/>
            <a:ext cx="8893343" cy="3117040"/>
          </a:xfrm>
        </p:spPr>
        <p:txBody>
          <a:bodyPr anchor="ctr">
            <a:normAutofit/>
          </a:bodyPr>
          <a:lstStyle>
            <a:lvl1pPr algn="l">
              <a:defRPr sz="47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807" y="4354046"/>
            <a:ext cx="889334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31781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3244140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899" y="609600"/>
            <a:ext cx="8373160" cy="2895600"/>
          </a:xfrm>
        </p:spPr>
        <p:txBody>
          <a:bodyPr anchor="ctr">
            <a:normAutofit/>
          </a:bodyPr>
          <a:lstStyle>
            <a:lvl1pPr algn="l">
              <a:defRPr sz="47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66910" y="3505200"/>
            <a:ext cx="751790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807" y="4354046"/>
            <a:ext cx="889334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78" y="31781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3244140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1547" y="648005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7355" y="290530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55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8" y="2438401"/>
            <a:ext cx="8893344" cy="2724845"/>
          </a:xfrm>
        </p:spPr>
        <p:txBody>
          <a:bodyPr anchor="b">
            <a:normAutofit/>
          </a:bodyPr>
          <a:lstStyle>
            <a:lvl1pPr algn="l">
              <a:defRPr sz="478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2808" y="5181600"/>
            <a:ext cx="889334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491172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0497" y="4983088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2899" y="609600"/>
            <a:ext cx="8373160" cy="2895600"/>
          </a:xfrm>
        </p:spPr>
        <p:txBody>
          <a:bodyPr anchor="ctr">
            <a:normAutofit/>
          </a:bodyPr>
          <a:lstStyle>
            <a:lvl1pPr algn="l">
              <a:defRPr sz="47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2807" y="4343400"/>
            <a:ext cx="889334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accent1"/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2808" y="5181600"/>
            <a:ext cx="889334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78" y="491172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0497" y="4983088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1547" y="648005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87355" y="290530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01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7" y="627407"/>
            <a:ext cx="8893343" cy="2880020"/>
          </a:xfrm>
        </p:spPr>
        <p:txBody>
          <a:bodyPr anchor="ctr">
            <a:normAutofit/>
          </a:bodyPr>
          <a:lstStyle>
            <a:lvl1pPr algn="l">
              <a:defRPr sz="478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2807" y="4343400"/>
            <a:ext cx="889334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accent1"/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2808" y="5181600"/>
            <a:ext cx="889334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491172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0497" y="4983088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818" y="627406"/>
            <a:ext cx="2202140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2807" y="627406"/>
            <a:ext cx="6460976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1" y="624110"/>
            <a:ext cx="888964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807" y="2133600"/>
            <a:ext cx="8893344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7" y="2058750"/>
            <a:ext cx="8893343" cy="1468800"/>
          </a:xfrm>
        </p:spPr>
        <p:txBody>
          <a:bodyPr anchor="b"/>
          <a:lstStyle>
            <a:lvl1pPr algn="l">
              <a:defRPr sz="39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807" y="3530129"/>
            <a:ext cx="8893343" cy="860400"/>
          </a:xfrm>
        </p:spPr>
        <p:txBody>
          <a:bodyPr anchor="t"/>
          <a:lstStyle>
            <a:lvl1pPr marL="0" indent="0" algn="l">
              <a:buNone/>
              <a:defRPr sz="1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31781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3244140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2806" y="2133600"/>
            <a:ext cx="4303192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2958" y="2126222"/>
            <a:ext cx="4303192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787783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01" y="1972703"/>
            <a:ext cx="3982854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2807" y="2548966"/>
            <a:ext cx="4332149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8059" y="1969475"/>
            <a:ext cx="3989108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9227" y="2545738"/>
            <a:ext cx="432794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497" y="787783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7" y="446088"/>
            <a:ext cx="3496527" cy="976312"/>
          </a:xfrm>
        </p:spPr>
        <p:txBody>
          <a:bodyPr anchor="b"/>
          <a:lstStyle>
            <a:lvl1pPr algn="l">
              <a:defRPr sz="199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369" y="446089"/>
            <a:ext cx="516878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2807" y="1598613"/>
            <a:ext cx="3496527" cy="4262436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71437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08" y="4800600"/>
            <a:ext cx="8893344" cy="566738"/>
          </a:xfrm>
        </p:spPr>
        <p:txBody>
          <a:bodyPr anchor="b">
            <a:normAutofit/>
          </a:bodyPr>
          <a:lstStyle>
            <a:lvl1pPr algn="l">
              <a:defRPr sz="239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2807" y="634965"/>
            <a:ext cx="8893344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2808" y="5367338"/>
            <a:ext cx="8893344" cy="493712"/>
          </a:xfrm>
        </p:spPr>
        <p:txBody>
          <a:bodyPr>
            <a:normAutofit/>
          </a:bodyPr>
          <a:lstStyle>
            <a:lvl1pPr marL="0" indent="0">
              <a:buNone/>
              <a:defRPr sz="11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78" y="4911726"/>
            <a:ext cx="158459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0497" y="4983088"/>
            <a:ext cx="777838" cy="365125"/>
          </a:xfrm>
        </p:spPr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44462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154" y="-786"/>
            <a:ext cx="235084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4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6510" y="624110"/>
            <a:ext cx="888964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807" y="2133600"/>
            <a:ext cx="889334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5979" y="6130437"/>
            <a:ext cx="1143447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2B0F-FD28-42F0-A2E0-2BAC674AA18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07" y="6135809"/>
            <a:ext cx="760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0497" y="787783"/>
            <a:ext cx="777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rgbClr val="FEFFFF"/>
                </a:solidFill>
              </a:defRPr>
            </a:lvl1pPr>
          </a:lstStyle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6057" rtl="0" eaLnBrk="1" latinLnBrk="0" hangingPunct="1">
        <a:spcBef>
          <a:spcPct val="0"/>
        </a:spcBef>
        <a:buNone/>
        <a:defRPr sz="359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043" indent="-342043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093" indent="-285036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0143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6200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2257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8314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647700"/>
            <a:ext cx="10235353" cy="586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396622" y="1295400"/>
            <a:ext cx="5082559" cy="2394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4963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endParaRPr lang="en-US" sz="14963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519" y="3581400"/>
            <a:ext cx="4560689" cy="2394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4963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4963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6519" y="541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572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7215" y="1106269"/>
            <a:ext cx="255390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6519" y="2438400"/>
            <a:ext cx="6858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গ্রীষ্মকালে আমাদের দেশে যে ঝড় হয় তাই</a:t>
            </a:r>
          </a:p>
          <a:p>
            <a:r>
              <a:rPr lang="bn-IN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নামে পরিচিত। সষ্ণারণশীল ধূসর মেঘ সোজা উপরে উঠে গিয়ে জমা হয়। পরবর্তীতে এই মেঘ ঘনীভূত হয়ে ঝড়ো হাওয়া, ভারীবৃষ্টি,বজ্রবৃষ্টি,শিলাবৃষ্টি ইত্যাদি সৃষ্টি করে। এটাই কালবৈশাখী।</a:t>
            </a:r>
            <a:endParaRPr lang="en-US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6519" y="29437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 সর্বোচ্চ ২০ কিলোমিটার এলাকা বিস্তৃত হতে। </a:t>
            </a:r>
            <a:endParaRPr lang="en-US" sz="40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519" y="1066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 কত কিলোমিটার এলাকা বিস্তৃত হতে পারে?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429434"/>
            <a:ext cx="4876800" cy="3209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319" y="5486400"/>
            <a:ext cx="2590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119" y="53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519" y="114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519" y="1981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হলো নিম্নচাপের ফলে সৃষ্ট ঘূর্ণায়মান সামুদ্রিক বজ্রঝড়। এটি ৫০০ থেকে ৮০০ কিলোমিটার এলাকা জুড়ে বিস্তৃত হয়। অত্যধিক গরমের ফলে ভারত মহাসাগর ও বঙ্গোপসাগরের পানি ব্যাপকহারে বাষ্পে পরিণত হয়। এর ফলে ঐ সকল স্থানে সৃষ্ট নিম্নচাপ থেকেই তৈরি হয় ঘূর্ণিঝড়। 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438" y="1958876"/>
            <a:ext cx="664448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১।ঘূর্ণিঝড়ের সময় দমকা হাওয়া বইতে থাকে ও মুষলধারে বৃষ্টি হয়। 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কখনো কখনো ঘুর্ণিঝড়ের ফলে জলোচ্ছ্বাসের সৃষ্টি হয়।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5519" y="114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ঘূর্ণিঝড়ের সময় কী কী হয়?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519" y="1143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ঘূর্ণিঝড়ের ফলে কী কী ক্ষতি হয়?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5519" y="19812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১।ঘূর্ণিঝড়ের ফলে সৃষ্ট জলোচ্ছ্বাসে লোকালয় প্লাবিত হয়ে ব্যাপক ক্ষতি হয়।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মাঝে মাঝে জলোচ্ছ্বাসের ফলে সমুদ্র উপকূলবর্তী অষ্ণলে তীব্র জোয়ারের সৃষ্টি হয় এবং সবকিছু ভাসিয়ে নিয়ে যায়।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3" y="1265523"/>
            <a:ext cx="3391861" cy="42208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1719" y="5334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3719" y="1524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 কী 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3719" y="269754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 হলো সরু ফানেল আকৃতির ঘূর্ণায়মান শক্তিশালী বায়ুপ্রবাহ। এই বায়ুপ্রবাহ আকাশের বজ্রমেঘের স্তর থেকে ভূপৃষ্ঠ পর্যন্ত বিস্তৃত হয়। 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3719" y="14726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টর্নেডোর ফলে কী কী ক্ষতি হতে পারে?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719" y="2743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ঘরবাড়ির ছাদ উড়িয়ে নিয়ে যেতে পারে।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দেয়াল ভেঙ্গে যেতে পারে। 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ফসলের ব্যাপক ক্ষতি হতে পারে।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শক্তিশালী টর্নেডো বড় বড় স্থাপনা ভেঙ্গে ফেলতে পারে।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6119" y="571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472625"/>
            <a:ext cx="4724400" cy="3574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6200000">
            <a:off x="5547519" y="2133600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397129">
            <a:off x="6734460" y="3055069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971080">
            <a:off x="4671718" y="4233639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700501">
            <a:off x="4372851" y="3025800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469760">
            <a:off x="6255437" y="4373553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719" y="609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 আবহাওয়া...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85519" y="2514600"/>
            <a:ext cx="1981200" cy="1981200"/>
            <a:chOff x="8671719" y="838200"/>
            <a:chExt cx="1828800" cy="1676400"/>
          </a:xfrm>
        </p:grpSpPr>
        <p:sp>
          <p:nvSpPr>
            <p:cNvPr id="18" name="Oval 17"/>
            <p:cNvSpPr/>
            <p:nvPr/>
          </p:nvSpPr>
          <p:spPr>
            <a:xfrm>
              <a:off x="8671719" y="838200"/>
              <a:ext cx="1828800" cy="1676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3411" y="1057472"/>
              <a:ext cx="1219200" cy="132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আবহাওয়ার </a:t>
              </a:r>
            </a:p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নিয়ামক  পরিবর্তণের প্রভাব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85519" y="304800"/>
            <a:ext cx="1981200" cy="1752600"/>
            <a:chOff x="9205119" y="3124200"/>
            <a:chExt cx="1981200" cy="1752600"/>
          </a:xfrm>
        </p:grpSpPr>
        <p:sp>
          <p:nvSpPr>
            <p:cNvPr id="25" name="Oval 24"/>
            <p:cNvSpPr/>
            <p:nvPr/>
          </p:nvSpPr>
          <p:spPr>
            <a:xfrm>
              <a:off x="9205119" y="3124200"/>
              <a:ext cx="1981200" cy="1752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86119" y="35052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তাপদাহ ও শৈতপ্রবাহ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47719" y="2057400"/>
            <a:ext cx="1981200" cy="1752600"/>
            <a:chOff x="7681119" y="609600"/>
            <a:chExt cx="1981200" cy="1752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681119" y="609600"/>
              <a:ext cx="1981200" cy="1752600"/>
              <a:chOff x="9205119" y="3124200"/>
              <a:chExt cx="1981200" cy="1752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205119" y="3124200"/>
                <a:ext cx="1981200" cy="17526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586119" y="35052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7985919" y="1219200"/>
              <a:ext cx="12522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কালবৈশাখী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33319" y="4572000"/>
            <a:ext cx="1981200" cy="1752600"/>
            <a:chOff x="9281319" y="1600200"/>
            <a:chExt cx="1981200" cy="1752600"/>
          </a:xfrm>
        </p:grpSpPr>
        <p:grpSp>
          <p:nvGrpSpPr>
            <p:cNvPr id="36" name="Group 35"/>
            <p:cNvGrpSpPr/>
            <p:nvPr/>
          </p:nvGrpSpPr>
          <p:grpSpPr>
            <a:xfrm>
              <a:off x="9281319" y="1600200"/>
              <a:ext cx="1981200" cy="1752600"/>
              <a:chOff x="7681119" y="609600"/>
              <a:chExt cx="1981200" cy="1752600"/>
            </a:xfrm>
          </p:grpSpPr>
          <p:grpSp>
            <p:nvGrpSpPr>
              <p:cNvPr id="37" name="Group 29"/>
              <p:cNvGrpSpPr/>
              <p:nvPr/>
            </p:nvGrpSpPr>
            <p:grpSpPr>
              <a:xfrm>
                <a:off x="7681119" y="609600"/>
                <a:ext cx="1981200" cy="1752600"/>
                <a:chOff x="9205119" y="3124200"/>
                <a:chExt cx="1981200" cy="17526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9205119" y="3124200"/>
                  <a:ext cx="1981200" cy="175260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586119" y="3505200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985919" y="12192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9814719" y="2209800"/>
              <a:ext cx="861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টর্নেডো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23319" y="1981200"/>
            <a:ext cx="1981200" cy="1752600"/>
            <a:chOff x="9128919" y="685800"/>
            <a:chExt cx="1981200" cy="1752600"/>
          </a:xfrm>
        </p:grpSpPr>
        <p:grpSp>
          <p:nvGrpSpPr>
            <p:cNvPr id="43" name="Group 42"/>
            <p:cNvGrpSpPr/>
            <p:nvPr/>
          </p:nvGrpSpPr>
          <p:grpSpPr>
            <a:xfrm>
              <a:off x="9128919" y="685800"/>
              <a:ext cx="1981200" cy="1752600"/>
              <a:chOff x="7681119" y="609600"/>
              <a:chExt cx="1981200" cy="1752600"/>
            </a:xfrm>
          </p:grpSpPr>
          <p:grpSp>
            <p:nvGrpSpPr>
              <p:cNvPr id="44" name="Group 29"/>
              <p:cNvGrpSpPr/>
              <p:nvPr/>
            </p:nvGrpSpPr>
            <p:grpSpPr>
              <a:xfrm>
                <a:off x="7681119" y="609600"/>
                <a:ext cx="1981200" cy="1752600"/>
                <a:chOff x="9205119" y="3124200"/>
                <a:chExt cx="1981200" cy="1752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9205119" y="3124200"/>
                  <a:ext cx="1981200" cy="175260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586119" y="3505200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7985919" y="12192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433719" y="1295400"/>
              <a:ext cx="12763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বন্যা ও খরা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09119" y="4343400"/>
            <a:ext cx="1981200" cy="1752600"/>
            <a:chOff x="9509919" y="1600200"/>
            <a:chExt cx="1981200" cy="1752600"/>
          </a:xfrm>
        </p:grpSpPr>
        <p:grpSp>
          <p:nvGrpSpPr>
            <p:cNvPr id="50" name="Group 49"/>
            <p:cNvGrpSpPr/>
            <p:nvPr/>
          </p:nvGrpSpPr>
          <p:grpSpPr>
            <a:xfrm>
              <a:off x="9509919" y="1600200"/>
              <a:ext cx="1981200" cy="1752600"/>
              <a:chOff x="9128919" y="685800"/>
              <a:chExt cx="1981200" cy="17526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28919" y="685800"/>
                <a:ext cx="1981200" cy="1752600"/>
                <a:chOff x="7681119" y="609600"/>
                <a:chExt cx="1981200" cy="1752600"/>
              </a:xfrm>
            </p:grpSpPr>
            <p:grpSp>
              <p:nvGrpSpPr>
                <p:cNvPr id="53" name="Group 29"/>
                <p:cNvGrpSpPr/>
                <p:nvPr/>
              </p:nvGrpSpPr>
              <p:grpSpPr>
                <a:xfrm>
                  <a:off x="7681119" y="609600"/>
                  <a:ext cx="1981200" cy="1752600"/>
                  <a:chOff x="9205119" y="3124200"/>
                  <a:chExt cx="1981200" cy="1752600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9205119" y="3124200"/>
                    <a:ext cx="1981200" cy="1752600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9586119" y="3505200"/>
                    <a:ext cx="1295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endParaRPr lang="en-US" sz="24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7985919" y="1219200"/>
                  <a:ext cx="1847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9433719" y="12954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10043319" y="1828800"/>
              <a:ext cx="12053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ঘূর্ণিঝড়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 সাইক্লোন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119" y="381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...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319" y="1371600"/>
            <a:ext cx="6705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/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</a:t>
            </a:r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</a:p>
          <a:p>
            <a:pPr marL="571500" lvl="0" indent="-571500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5919" y="2765136"/>
            <a:ext cx="11353800" cy="2797464"/>
            <a:chOff x="365919" y="2765136"/>
            <a:chExt cx="7239000" cy="2797464"/>
          </a:xfrm>
        </p:grpSpPr>
        <p:grpSp>
          <p:nvGrpSpPr>
            <p:cNvPr id="14" name="Group 13"/>
            <p:cNvGrpSpPr/>
            <p:nvPr/>
          </p:nvGrpSpPr>
          <p:grpSpPr>
            <a:xfrm>
              <a:off x="365919" y="2765136"/>
              <a:ext cx="7239000" cy="2721264"/>
              <a:chOff x="2176072" y="1494076"/>
              <a:chExt cx="7747417" cy="272126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15" name="Group 7"/>
              <p:cNvGrpSpPr/>
              <p:nvPr/>
            </p:nvGrpSpPr>
            <p:grpSpPr>
              <a:xfrm>
                <a:off x="2176072" y="1494076"/>
                <a:ext cx="7747417" cy="2721264"/>
                <a:chOff x="2370944" y="1411025"/>
                <a:chExt cx="6544456" cy="2721264"/>
              </a:xfrm>
            </p:grpSpPr>
            <p:sp>
              <p:nvSpPr>
                <p:cNvPr id="17" name="Rectangle 2"/>
                <p:cNvSpPr/>
                <p:nvPr/>
              </p:nvSpPr>
              <p:spPr>
                <a:xfrm>
                  <a:off x="2370944" y="1411025"/>
                  <a:ext cx="6544456" cy="5546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370944" y="1958166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70944" y="2485595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70944" y="3034493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70944" y="3577653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176072" y="1548340"/>
                <a:ext cx="774741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আবহাওয়ার নিয়ামক পরিবর্তণের প্রভাব কী কী লিখ।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65919" y="3276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919" y="38100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919" y="43828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119" y="49162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8719" y="1143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কাজ...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2895600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শৈতপ্রবাহ কী লিখ।</a:t>
            </a:r>
          </a:p>
          <a:p>
            <a:r>
              <a:rPr lang="bn-IN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কালবৈশাখী কী লিখ।</a:t>
            </a:r>
          </a:p>
          <a:p>
            <a:r>
              <a:rPr lang="bn-IN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ঘূর্ণিঝড় কী লিখ।</a:t>
            </a:r>
            <a:endParaRPr lang="en-US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2719" y="1447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সংযুক্তি 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319" y="3352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৭৮ ও ৭৯ পৃষ্ঠা বের করে মনোযোগ সহকারে পড়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9319" y="762000"/>
            <a:ext cx="11065026" cy="5334000"/>
            <a:chOff x="502293" y="762000"/>
            <a:chExt cx="11065026" cy="53340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293" y="762000"/>
              <a:ext cx="5308752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9519" y="914400"/>
              <a:ext cx="5257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719" y="609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919" y="1752600"/>
            <a:ext cx="10439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 প্রতি বছর কোনটি দেখা যায়?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বন্যা            (খ) ভূমিকম্প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তাপদাহ         (ঘ) তুষার পাত 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কাল বৈশাখী ঝড় কত কিমি এলাকা বিস্তৃত হতে পারে?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১০ কিমি         (খ) ১৫ কিমি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২০ কিমি         (ঘ) ২৫ কিমি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127919" y="4876800"/>
            <a:ext cx="559268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051719" y="2514600"/>
            <a:ext cx="489358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519" y="838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919" y="25908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ঘূর্ণিঝড় সম্পর্কে পাঁচটি</a:t>
            </a:r>
          </a:p>
          <a:p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 লিখ।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625034" y="58058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7719" y="2971801"/>
            <a:ext cx="2286000" cy="584775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30691" y="6781801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508919" y="0"/>
            <a:ext cx="9144000" cy="6858000"/>
          </a:xfrm>
          <a:prstGeom prst="frame">
            <a:avLst>
              <a:gd name="adj1" fmla="val 3469"/>
            </a:avLst>
          </a:prstGeom>
          <a:ln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6719" y="3048001"/>
            <a:ext cx="2057400" cy="58477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89919" y="3657262"/>
            <a:ext cx="3429000" cy="249299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মোঃরাসেল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মজলিশপুর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নিকলী,কিশোরগঞ্জ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01913451626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raselictbrahm@gmail.com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C:\Users\sb\Pictures\Saved Pictures\51968842_2302170336720928_21640130572719226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919" y="554951"/>
            <a:ext cx="1447800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852319" y="3882612"/>
            <a:ext cx="4437744" cy="2308324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 আবহাওয়া ও জলবায়ু </a:t>
            </a:r>
          </a:p>
          <a:p>
            <a:r>
              <a:rPr lang="bn-I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বিরূপ আবহাওয়া </a:t>
            </a:r>
          </a:p>
        </p:txBody>
      </p:sp>
    </p:spTree>
    <p:extLst>
      <p:ext uri="{BB962C8B-B14F-4D97-AF65-F5344CB8AC3E}">
        <p14:creationId xmlns:p14="http://schemas.microsoft.com/office/powerpoint/2010/main" val="8439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1719" y="1828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3276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বাড়ি থেকে কাল বৈশাখী ঝড়ের</a:t>
            </a:r>
          </a:p>
          <a:p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কারণ লিখে আনবে।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" y="160506"/>
            <a:ext cx="11857792" cy="65369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0345" y="388541"/>
            <a:ext cx="8057217" cy="56183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7955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  <a:endParaRPr lang="as-IN" sz="17955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1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719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519" y="2438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319" y="34478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-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পরিবর্তণে নিয়ামক বা উপাদান সমূহের প্রভাব ব্যাখ্যা করতে পারবে।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319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নিবিড় ভাবে পর্যবেক্ষণ কর ...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281" y="2286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umulus_clouds_in_fair_wea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319" y="1219200"/>
            <a:ext cx="28956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rai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719" y="1143000"/>
            <a:ext cx="3124200" cy="1676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tree-in-f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519" y="3276600"/>
            <a:ext cx="27432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3119" y="1143000"/>
            <a:ext cx="28956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99319" y="2743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মেঘ</a:t>
            </a:r>
            <a:endParaRPr 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319" y="2819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1319" y="487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1319" y="2743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m\Desktop\hera\picture\2906833028_9ed0b3b4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0719" y="3276600"/>
            <a:ext cx="29718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7" name="Picture 5" descr="C:\Users\m\Desktop\hera\picture\Annual_Average_Temperature_M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9319" y="3200400"/>
            <a:ext cx="2667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5014119" y="4876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</a:t>
            </a:r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1319" y="4876800"/>
            <a:ext cx="1143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3719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গুলোকে আবহাওয়ার কী বলে?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19" y="533400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গুলোকে আবহাওয়ার নিয়ামক বা উপাদান বলে।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1919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3" grpId="0"/>
      <p:bldP spid="14" grpId="0"/>
      <p:bldP spid="15" grpId="0"/>
      <p:bldP spid="18" grpId="0"/>
      <p:bldP spid="19" grpId="0"/>
      <p:bldP spid="28" grpId="0"/>
      <p:bldP spid="29" grpId="0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3281" y="2286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mulus_clouds_in_fair_wea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319" y="1219200"/>
            <a:ext cx="2057400" cy="192024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ra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119" y="304801"/>
            <a:ext cx="1981200" cy="167639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6" descr="tree-in-f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067" y="3733800"/>
            <a:ext cx="2217652" cy="1905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8719" y="1219200"/>
            <a:ext cx="1981200" cy="18288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850357" y="3200400"/>
            <a:ext cx="17065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মেঘ</a:t>
            </a:r>
            <a:endParaRPr 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119" y="38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719" y="586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881" y="3119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m\Desktop\hera\picture\2906833028_9ed0b3b4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319" y="4800600"/>
            <a:ext cx="2057400" cy="176348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4" name="Picture 5" descr="C:\Users\m\Desktop\hera\picture\Annual_Average_Temperature_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919" y="3657600"/>
            <a:ext cx="1828800" cy="16002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7223919" y="601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</a:t>
            </a:r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90719" y="5481935"/>
            <a:ext cx="1143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6993530" flipH="1">
            <a:off x="5067366" y="2634809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9081" y="2438400"/>
            <a:ext cx="2103438" cy="1905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3719" y="2971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flipH="1">
            <a:off x="6233319" y="4343400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3567237" flipH="1">
            <a:off x="5062059" y="3697284"/>
            <a:ext cx="381000" cy="505844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4295700" flipH="1">
            <a:off x="7330941" y="2577674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975431" flipH="1">
            <a:off x="7330792" y="3704907"/>
            <a:ext cx="381000" cy="467593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 flipH="1">
            <a:off x="6187281" y="1981199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8319" y="457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 বা নিয়ামক ...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8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8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8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7919" y="6096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319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719" y="109162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 কী?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0319" y="486490"/>
            <a:ext cx="676671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তাপদাহের ফলে কী  কী সমস্যা হয়?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719" y="20574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অস্বাভাবিক তাপদাহের ফলে ফসল উৎপাদন মারাত্নকভাবে ব্যাহত হয়।</a:t>
            </a:r>
          </a:p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তাপদাহের ফলে কখনো কখনো মানুষসহ হাজার হাজার জীবের মৃত্যু হয়।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7519" y="30480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 গরম আবহাওয়ার দীর্ঘস্থায়ী অবস্থাই হলো তাপদাহ।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6" y="2057400"/>
            <a:ext cx="4068536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1" grpId="0"/>
      <p:bldP spid="12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919" y="6096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919" y="563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শৈতপ্রবাহ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3719" y="175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শৈতপ্রবাহ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519" y="25146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শুষ্ক ও শীতল বায়ু আমাদের দেশের উপর দিয়ে প্রবাহের ফলে শীতকালে তাপমাত্রা কখনো কখনো অস্বাভাবিকভাবে কমে যায়। এই অবস্থাই হলো শৈতপ্রবাহ।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1" y="2382889"/>
            <a:ext cx="4545635" cy="25540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719" y="5486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5519" y="6096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1719" y="1143000"/>
            <a:ext cx="693170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 বাংলাদেশের এক পষ্ণমাংশ পানিতে </a:t>
            </a:r>
          </a:p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 যায়?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1719" y="2624078"/>
            <a:ext cx="70104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বর্ষাকালে অর্থাৎ জুন থেকে সেপ্টেম্বর মাসে বাংলাদেশের এক পষ্ণমাংশ পানিতে </a:t>
            </a:r>
          </a:p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 যায়। তবে ভয়াবহ বন্যার সময় বাংলাদেশের দুই তৃতীয়াংশ পানির নিচে তলিয়ে যায়।</a:t>
            </a:r>
            <a:endParaRPr lang="en-US" sz="3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2286000"/>
            <a:ext cx="3602373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519" y="5334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719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319" y="1524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 দেখা দেয় কেনো?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1319" y="2743200"/>
            <a:ext cx="646191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লম্বা সময় আবহাওয়া শুষ্ক থাকলে খরা দেখা দেয়।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1319" y="15488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খরার কারণ কী?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319" y="2743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অস্বাভাবিক কম বৃষ্টিপাত ও উচ্চ তাপমাত্রাই হলো খরার কারণ। 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1319" y="15488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কোন অঞ্চলে খরা সৃষ্টি হয় 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319" y="2743200"/>
            <a:ext cx="64619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উত্তর-পশ্চিম অঞ্চলে খরা সৃষ্টি হয়।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0" y="2362200"/>
            <a:ext cx="4354286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1279</TotalTime>
  <Words>708</Words>
  <Application>Microsoft Office PowerPoint</Application>
  <PresentationFormat>Custom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Rasel</cp:lastModifiedBy>
  <cp:revision>186</cp:revision>
  <dcterms:created xsi:type="dcterms:W3CDTF">2017-05-27T03:39:00Z</dcterms:created>
  <dcterms:modified xsi:type="dcterms:W3CDTF">2021-09-02T12:05:29Z</dcterms:modified>
</cp:coreProperties>
</file>