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78" r:id="rId3"/>
    <p:sldId id="298" r:id="rId4"/>
    <p:sldId id="260" r:id="rId5"/>
    <p:sldId id="261" r:id="rId6"/>
    <p:sldId id="301" r:id="rId7"/>
    <p:sldId id="263" r:id="rId8"/>
    <p:sldId id="287" r:id="rId9"/>
    <p:sldId id="299" r:id="rId10"/>
    <p:sldId id="302" r:id="rId11"/>
    <p:sldId id="303" r:id="rId12"/>
    <p:sldId id="304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60B23-F1E4-461D-A4B2-C0A489A3C38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ECA9D4-57B3-42CD-95D4-8A82390E2205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শব্দের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অর্থগত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A85AB510-0E1D-4772-8147-83091A74535A}" type="parTrans" cxnId="{4F302347-E523-4C6D-A520-CAD27C768AE1}">
      <dgm:prSet/>
      <dgm:spPr/>
      <dgm:t>
        <a:bodyPr/>
        <a:lstStyle/>
        <a:p>
          <a:endParaRPr lang="en-US"/>
        </a:p>
      </dgm:t>
    </dgm:pt>
    <dgm:pt modelId="{C6C31BF5-A57A-4791-9C57-3BF1EC59B46C}" type="sibTrans" cxnId="{4F302347-E523-4C6D-A520-CAD27C768AE1}">
      <dgm:prSet/>
      <dgm:spPr/>
      <dgm:t>
        <a:bodyPr/>
        <a:lstStyle/>
        <a:p>
          <a:endParaRPr lang="en-US"/>
        </a:p>
      </dgm:t>
    </dgm:pt>
    <dgm:pt modelId="{8BBA3D48-1C77-49DE-8CA7-551DB2E767C6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যৌগিক</a:t>
          </a:r>
          <a:endParaRPr lang="en-US" dirty="0"/>
        </a:p>
      </dgm:t>
    </dgm:pt>
    <dgm:pt modelId="{081CD88C-BE42-47E3-86A3-F19960FB5B9B}" type="parTrans" cxnId="{2170B7C1-9E5C-433F-9E31-99D69E027D53}">
      <dgm:prSet/>
      <dgm:spPr/>
      <dgm:t>
        <a:bodyPr/>
        <a:lstStyle/>
        <a:p>
          <a:endParaRPr lang="en-US"/>
        </a:p>
      </dgm:t>
    </dgm:pt>
    <dgm:pt modelId="{C6CD9835-327E-4B4F-A02C-708419720D74}" type="sibTrans" cxnId="{2170B7C1-9E5C-433F-9E31-99D69E027D53}">
      <dgm:prSet/>
      <dgm:spPr/>
      <dgm:t>
        <a:bodyPr/>
        <a:lstStyle/>
        <a:p>
          <a:endParaRPr lang="en-US"/>
        </a:p>
      </dgm:t>
    </dgm:pt>
    <dgm:pt modelId="{3CA56DE4-8248-4DBE-BCD9-F78B6D72F777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যোগরূঢ়</a:t>
          </a:r>
          <a:endParaRPr lang="en-US" dirty="0"/>
        </a:p>
      </dgm:t>
    </dgm:pt>
    <dgm:pt modelId="{EEC0BA39-BACF-488C-BF1F-DEDEBFDC7D54}" type="parTrans" cxnId="{67D18E7E-00DB-464B-B90B-9CE743EAF7AA}">
      <dgm:prSet/>
      <dgm:spPr/>
      <dgm:t>
        <a:bodyPr/>
        <a:lstStyle/>
        <a:p>
          <a:endParaRPr lang="en-US"/>
        </a:p>
      </dgm:t>
    </dgm:pt>
    <dgm:pt modelId="{951C073A-22BA-4A6A-9F90-97524B5036B3}" type="sibTrans" cxnId="{67D18E7E-00DB-464B-B90B-9CE743EAF7AA}">
      <dgm:prSet/>
      <dgm:spPr/>
      <dgm:t>
        <a:bodyPr/>
        <a:lstStyle/>
        <a:p>
          <a:endParaRPr lang="en-US"/>
        </a:p>
      </dgm:t>
    </dgm:pt>
    <dgm:pt modelId="{334ED566-64DC-42DB-B8DE-0A2434A4E986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রূঢ়ি</a:t>
          </a:r>
          <a:endParaRPr lang="en-US" dirty="0"/>
        </a:p>
      </dgm:t>
    </dgm:pt>
    <dgm:pt modelId="{99E23025-8D4E-43E5-8A4C-D3592670FD7C}" type="parTrans" cxnId="{6FB74E13-CA8D-48FE-A5B1-6283F14C8B41}">
      <dgm:prSet/>
      <dgm:spPr/>
      <dgm:t>
        <a:bodyPr/>
        <a:lstStyle/>
        <a:p>
          <a:endParaRPr lang="en-US"/>
        </a:p>
      </dgm:t>
    </dgm:pt>
    <dgm:pt modelId="{B569B230-3904-4214-ACDB-5019EE1E0FD0}" type="sibTrans" cxnId="{6FB74E13-CA8D-48FE-A5B1-6283F14C8B41}">
      <dgm:prSet/>
      <dgm:spPr/>
      <dgm:t>
        <a:bodyPr/>
        <a:lstStyle/>
        <a:p>
          <a:endParaRPr lang="en-US"/>
        </a:p>
      </dgm:t>
    </dgm:pt>
    <dgm:pt modelId="{564F9C38-7384-4C1A-B069-D97A0E037B44}" type="pres">
      <dgm:prSet presAssocID="{AEE60B23-F1E4-461D-A4B2-C0A489A3C38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27259DB-9BAE-42D2-AF88-951DEC83F455}" type="pres">
      <dgm:prSet presAssocID="{7CECA9D4-57B3-42CD-95D4-8A82390E2205}" presName="singleCycle" presStyleCnt="0"/>
      <dgm:spPr/>
    </dgm:pt>
    <dgm:pt modelId="{20AD89E6-235E-48FE-8036-2ED5BF5B29F7}" type="pres">
      <dgm:prSet presAssocID="{7CECA9D4-57B3-42CD-95D4-8A82390E2205}" presName="singleCenter" presStyleLbl="node1" presStyleIdx="0" presStyleCnt="4" custScaleX="120551">
        <dgm:presLayoutVars>
          <dgm:chMax val="7"/>
          <dgm:chPref val="7"/>
        </dgm:presLayoutVars>
      </dgm:prSet>
      <dgm:spPr/>
    </dgm:pt>
    <dgm:pt modelId="{5CB1BD04-25B2-4CF1-B1D5-6E2936655F1E}" type="pres">
      <dgm:prSet presAssocID="{081CD88C-BE42-47E3-86A3-F19960FB5B9B}" presName="Name56" presStyleLbl="parChTrans1D2" presStyleIdx="0" presStyleCnt="3"/>
      <dgm:spPr/>
    </dgm:pt>
    <dgm:pt modelId="{848D5BA0-DCAA-42F8-9424-C802297EF8AE}" type="pres">
      <dgm:prSet presAssocID="{8BBA3D48-1C77-49DE-8CA7-551DB2E767C6}" presName="text0" presStyleLbl="node1" presStyleIdx="1" presStyleCnt="4" custScaleX="166544">
        <dgm:presLayoutVars>
          <dgm:bulletEnabled val="1"/>
        </dgm:presLayoutVars>
      </dgm:prSet>
      <dgm:spPr/>
    </dgm:pt>
    <dgm:pt modelId="{51410A03-97DF-4A13-B341-E17424BEDB4D}" type="pres">
      <dgm:prSet presAssocID="{EEC0BA39-BACF-488C-BF1F-DEDEBFDC7D54}" presName="Name56" presStyleLbl="parChTrans1D2" presStyleIdx="1" presStyleCnt="3"/>
      <dgm:spPr/>
    </dgm:pt>
    <dgm:pt modelId="{F466E2AE-2BD2-4134-88AB-E513121419D4}" type="pres">
      <dgm:prSet presAssocID="{3CA56DE4-8248-4DBE-BCD9-F78B6D72F777}" presName="text0" presStyleLbl="node1" presStyleIdx="2" presStyleCnt="4" custScaleX="160698">
        <dgm:presLayoutVars>
          <dgm:bulletEnabled val="1"/>
        </dgm:presLayoutVars>
      </dgm:prSet>
      <dgm:spPr/>
    </dgm:pt>
    <dgm:pt modelId="{40699C2E-92E6-49FE-BF2D-728C49714A29}" type="pres">
      <dgm:prSet presAssocID="{99E23025-8D4E-43E5-8A4C-D3592670FD7C}" presName="Name56" presStyleLbl="parChTrans1D2" presStyleIdx="2" presStyleCnt="3"/>
      <dgm:spPr/>
    </dgm:pt>
    <dgm:pt modelId="{E9C7B0A9-B04D-4B58-93ED-82415DAA3C44}" type="pres">
      <dgm:prSet presAssocID="{334ED566-64DC-42DB-B8DE-0A2434A4E986}" presName="text0" presStyleLbl="node1" presStyleIdx="3" presStyleCnt="4" custScaleX="150019">
        <dgm:presLayoutVars>
          <dgm:bulletEnabled val="1"/>
        </dgm:presLayoutVars>
      </dgm:prSet>
      <dgm:spPr/>
    </dgm:pt>
  </dgm:ptLst>
  <dgm:cxnLst>
    <dgm:cxn modelId="{700F8901-13EE-4B47-A23A-37D92B8CDB27}" type="presOf" srcId="{7CECA9D4-57B3-42CD-95D4-8A82390E2205}" destId="{20AD89E6-235E-48FE-8036-2ED5BF5B29F7}" srcOrd="0" destOrd="0" presId="urn:microsoft.com/office/officeart/2008/layout/RadialCluster"/>
    <dgm:cxn modelId="{4DB40504-B05A-44B4-966F-7AFB4F841B53}" type="presOf" srcId="{081CD88C-BE42-47E3-86A3-F19960FB5B9B}" destId="{5CB1BD04-25B2-4CF1-B1D5-6E2936655F1E}" srcOrd="0" destOrd="0" presId="urn:microsoft.com/office/officeart/2008/layout/RadialCluster"/>
    <dgm:cxn modelId="{6FB74E13-CA8D-48FE-A5B1-6283F14C8B41}" srcId="{7CECA9D4-57B3-42CD-95D4-8A82390E2205}" destId="{334ED566-64DC-42DB-B8DE-0A2434A4E986}" srcOrd="2" destOrd="0" parTransId="{99E23025-8D4E-43E5-8A4C-D3592670FD7C}" sibTransId="{B569B230-3904-4214-ACDB-5019EE1E0FD0}"/>
    <dgm:cxn modelId="{C713AB3A-120E-4DA0-85FA-FC716548682C}" type="presOf" srcId="{99E23025-8D4E-43E5-8A4C-D3592670FD7C}" destId="{40699C2E-92E6-49FE-BF2D-728C49714A29}" srcOrd="0" destOrd="0" presId="urn:microsoft.com/office/officeart/2008/layout/RadialCluster"/>
    <dgm:cxn modelId="{4F302347-E523-4C6D-A520-CAD27C768AE1}" srcId="{AEE60B23-F1E4-461D-A4B2-C0A489A3C381}" destId="{7CECA9D4-57B3-42CD-95D4-8A82390E2205}" srcOrd="0" destOrd="0" parTransId="{A85AB510-0E1D-4772-8147-83091A74535A}" sibTransId="{C6C31BF5-A57A-4791-9C57-3BF1EC59B46C}"/>
    <dgm:cxn modelId="{E3B9226C-4E98-40EA-B615-71D7E495757D}" type="presOf" srcId="{EEC0BA39-BACF-488C-BF1F-DEDEBFDC7D54}" destId="{51410A03-97DF-4A13-B341-E17424BEDB4D}" srcOrd="0" destOrd="0" presId="urn:microsoft.com/office/officeart/2008/layout/RadialCluster"/>
    <dgm:cxn modelId="{67D18E7E-00DB-464B-B90B-9CE743EAF7AA}" srcId="{7CECA9D4-57B3-42CD-95D4-8A82390E2205}" destId="{3CA56DE4-8248-4DBE-BCD9-F78B6D72F777}" srcOrd="1" destOrd="0" parTransId="{EEC0BA39-BACF-488C-BF1F-DEDEBFDC7D54}" sibTransId="{951C073A-22BA-4A6A-9F90-97524B5036B3}"/>
    <dgm:cxn modelId="{96665BAB-2EC6-48CF-8A61-90923CD0696F}" type="presOf" srcId="{AEE60B23-F1E4-461D-A4B2-C0A489A3C381}" destId="{564F9C38-7384-4C1A-B069-D97A0E037B44}" srcOrd="0" destOrd="0" presId="urn:microsoft.com/office/officeart/2008/layout/RadialCluster"/>
    <dgm:cxn modelId="{254C90B1-04F4-456A-A562-245A2989D2E6}" type="presOf" srcId="{8BBA3D48-1C77-49DE-8CA7-551DB2E767C6}" destId="{848D5BA0-DCAA-42F8-9424-C802297EF8AE}" srcOrd="0" destOrd="0" presId="urn:microsoft.com/office/officeart/2008/layout/RadialCluster"/>
    <dgm:cxn modelId="{2170B7C1-9E5C-433F-9E31-99D69E027D53}" srcId="{7CECA9D4-57B3-42CD-95D4-8A82390E2205}" destId="{8BBA3D48-1C77-49DE-8CA7-551DB2E767C6}" srcOrd="0" destOrd="0" parTransId="{081CD88C-BE42-47E3-86A3-F19960FB5B9B}" sibTransId="{C6CD9835-327E-4B4F-A02C-708419720D74}"/>
    <dgm:cxn modelId="{D103EEFA-474A-4E10-B1A8-153292D17932}" type="presOf" srcId="{3CA56DE4-8248-4DBE-BCD9-F78B6D72F777}" destId="{F466E2AE-2BD2-4134-88AB-E513121419D4}" srcOrd="0" destOrd="0" presId="urn:microsoft.com/office/officeart/2008/layout/RadialCluster"/>
    <dgm:cxn modelId="{786046FF-9293-42CF-BEDA-5FF77060431C}" type="presOf" srcId="{334ED566-64DC-42DB-B8DE-0A2434A4E986}" destId="{E9C7B0A9-B04D-4B58-93ED-82415DAA3C44}" srcOrd="0" destOrd="0" presId="urn:microsoft.com/office/officeart/2008/layout/RadialCluster"/>
    <dgm:cxn modelId="{D0328E5A-A94A-48D8-83DD-2680BE4D77D0}" type="presParOf" srcId="{564F9C38-7384-4C1A-B069-D97A0E037B44}" destId="{B27259DB-9BAE-42D2-AF88-951DEC83F455}" srcOrd="0" destOrd="0" presId="urn:microsoft.com/office/officeart/2008/layout/RadialCluster"/>
    <dgm:cxn modelId="{36F7A69B-68B4-42F7-B2BB-BC67A8E211D7}" type="presParOf" srcId="{B27259DB-9BAE-42D2-AF88-951DEC83F455}" destId="{20AD89E6-235E-48FE-8036-2ED5BF5B29F7}" srcOrd="0" destOrd="0" presId="urn:microsoft.com/office/officeart/2008/layout/RadialCluster"/>
    <dgm:cxn modelId="{175720A8-A73E-400C-97F5-23F2AA7DE03C}" type="presParOf" srcId="{B27259DB-9BAE-42D2-AF88-951DEC83F455}" destId="{5CB1BD04-25B2-4CF1-B1D5-6E2936655F1E}" srcOrd="1" destOrd="0" presId="urn:microsoft.com/office/officeart/2008/layout/RadialCluster"/>
    <dgm:cxn modelId="{6BB127F4-E1CF-483D-A751-C326FBF1965E}" type="presParOf" srcId="{B27259DB-9BAE-42D2-AF88-951DEC83F455}" destId="{848D5BA0-DCAA-42F8-9424-C802297EF8AE}" srcOrd="2" destOrd="0" presId="urn:microsoft.com/office/officeart/2008/layout/RadialCluster"/>
    <dgm:cxn modelId="{724628CC-1637-41EE-972C-4D4C387011E5}" type="presParOf" srcId="{B27259DB-9BAE-42D2-AF88-951DEC83F455}" destId="{51410A03-97DF-4A13-B341-E17424BEDB4D}" srcOrd="3" destOrd="0" presId="urn:microsoft.com/office/officeart/2008/layout/RadialCluster"/>
    <dgm:cxn modelId="{9071A151-D58C-4C8C-BE84-2EF8755E71E5}" type="presParOf" srcId="{B27259DB-9BAE-42D2-AF88-951DEC83F455}" destId="{F466E2AE-2BD2-4134-88AB-E513121419D4}" srcOrd="4" destOrd="0" presId="urn:microsoft.com/office/officeart/2008/layout/RadialCluster"/>
    <dgm:cxn modelId="{447E9DAC-C360-4421-9A29-093827292A0B}" type="presParOf" srcId="{B27259DB-9BAE-42D2-AF88-951DEC83F455}" destId="{40699C2E-92E6-49FE-BF2D-728C49714A29}" srcOrd="5" destOrd="0" presId="urn:microsoft.com/office/officeart/2008/layout/RadialCluster"/>
    <dgm:cxn modelId="{F5B2C89D-ABF1-4B4D-B8FE-978A21AB15EA}" type="presParOf" srcId="{B27259DB-9BAE-42D2-AF88-951DEC83F455}" destId="{E9C7B0A9-B04D-4B58-93ED-82415DAA3C4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D89E6-235E-48FE-8036-2ED5BF5B29F7}">
      <dsp:nvSpPr>
        <dsp:cNvPr id="0" name=""/>
        <dsp:cNvSpPr/>
      </dsp:nvSpPr>
      <dsp:spPr>
        <a:xfrm>
          <a:off x="3933762" y="2737139"/>
          <a:ext cx="2127733" cy="1765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শব্দের</a:t>
          </a: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অর্থগত</a:t>
          </a: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400" kern="1200" dirty="0"/>
        </a:p>
      </dsp:txBody>
      <dsp:txXfrm>
        <a:off x="4019922" y="2823299"/>
        <a:ext cx="1955413" cy="1592686"/>
      </dsp:txXfrm>
    </dsp:sp>
    <dsp:sp modelId="{5CB1BD04-25B2-4CF1-B1D5-6E2936655F1E}">
      <dsp:nvSpPr>
        <dsp:cNvPr id="0" name=""/>
        <dsp:cNvSpPr/>
      </dsp:nvSpPr>
      <dsp:spPr>
        <a:xfrm rot="16200000">
          <a:off x="4378589" y="2118100"/>
          <a:ext cx="12380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807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D5BA0-DCAA-42F8-9424-C802297EF8AE}">
      <dsp:nvSpPr>
        <dsp:cNvPr id="0" name=""/>
        <dsp:cNvSpPr/>
      </dsp:nvSpPr>
      <dsp:spPr>
        <a:xfrm>
          <a:off x="4012891" y="316506"/>
          <a:ext cx="1969473" cy="1182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যৌগিক</a:t>
          </a:r>
          <a:endParaRPr lang="en-US" sz="3500" kern="1200" dirty="0"/>
        </a:p>
      </dsp:txBody>
      <dsp:txXfrm>
        <a:off x="4070619" y="374234"/>
        <a:ext cx="1854017" cy="1067098"/>
      </dsp:txXfrm>
    </dsp:sp>
    <dsp:sp modelId="{51410A03-97DF-4A13-B341-E17424BEDB4D}">
      <dsp:nvSpPr>
        <dsp:cNvPr id="0" name=""/>
        <dsp:cNvSpPr/>
      </dsp:nvSpPr>
      <dsp:spPr>
        <a:xfrm rot="1800000">
          <a:off x="6035621" y="4330428"/>
          <a:ext cx="3862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624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6E2AE-2BD2-4134-88AB-E513121419D4}">
      <dsp:nvSpPr>
        <dsp:cNvPr id="0" name=""/>
        <dsp:cNvSpPr/>
      </dsp:nvSpPr>
      <dsp:spPr>
        <a:xfrm>
          <a:off x="6395997" y="4384295"/>
          <a:ext cx="1900341" cy="1182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যোগরূঢ়</a:t>
          </a:r>
          <a:endParaRPr lang="en-US" sz="3500" kern="1200" dirty="0"/>
        </a:p>
      </dsp:txBody>
      <dsp:txXfrm>
        <a:off x="6453725" y="4442023"/>
        <a:ext cx="1784885" cy="1067098"/>
      </dsp:txXfrm>
    </dsp:sp>
    <dsp:sp modelId="{40699C2E-92E6-49FE-BF2D-728C49714A29}">
      <dsp:nvSpPr>
        <dsp:cNvPr id="0" name=""/>
        <dsp:cNvSpPr/>
      </dsp:nvSpPr>
      <dsp:spPr>
        <a:xfrm rot="9000000">
          <a:off x="3505359" y="4348656"/>
          <a:ext cx="4591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91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7B0A9-B04D-4B58-93ED-82415DAA3C44}">
      <dsp:nvSpPr>
        <dsp:cNvPr id="0" name=""/>
        <dsp:cNvSpPr/>
      </dsp:nvSpPr>
      <dsp:spPr>
        <a:xfrm>
          <a:off x="1762061" y="4384295"/>
          <a:ext cx="1774056" cy="1182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রূঢ়ি</a:t>
          </a:r>
          <a:endParaRPr lang="en-US" sz="3600" kern="1200" dirty="0"/>
        </a:p>
      </dsp:txBody>
      <dsp:txXfrm>
        <a:off x="1819789" y="4442023"/>
        <a:ext cx="1658600" cy="1067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11D39-31EE-42FA-AFC1-7EA6FC4CE023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6DAAF-513C-462B-AA5B-B415EE69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1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45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91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49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F0437-1D80-4035-B42D-2FE46A9CAF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92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F0437-1D80-4035-B42D-2FE46A9CAF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27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F0437-1D80-4035-B42D-2FE46A9CAF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52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F0437-1D80-4035-B42D-2FE46A9CAF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5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98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F0437-1D80-4035-B42D-2FE46A9CAF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F0437-1D80-4035-B42D-2FE46A9CAF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65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68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F0437-1D80-4035-B42D-2FE46A9CAF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05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9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7299-1FD1-4F5B-B4F2-0F9823064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CDC228-8649-4B41-B6C0-F41AD81E4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15567-5211-46B8-9944-086D4D133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582-2C2D-4DAA-8EF1-7BDB0A932B5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96C11-2ACC-4D86-8F72-6D3CEAD5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210EA-B192-4271-8F94-10F6A90A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8640-8922-4C5C-9DC6-7859878E8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9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8982E-7500-48A7-9FF3-BC0C4CB2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AF44E-BCE4-4CA6-B838-9874530E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7C057-0962-4266-B8AE-3C0F6D0E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582-2C2D-4DAA-8EF1-7BDB0A932B5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75ED7-E691-4F53-B713-7BD735A5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01AD3-2907-4E7F-B1C0-09ACBC7B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8640-8922-4C5C-9DC6-7859878E8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8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871152-606A-452C-ACA6-5FF48CA8F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2C404-F006-4EE0-AE8F-227A6554B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30133-02DA-40DF-82DC-276475B30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582-2C2D-4DAA-8EF1-7BDB0A932B5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51D58-B54E-4267-9B72-BCDB4127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F8E0B-3219-43AC-A30F-E5315C9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8640-8922-4C5C-9DC6-7859878E8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5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548FE-061C-419B-BD29-67EBC531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C4EDC-428D-4AA6-85C9-E8FFBE3BB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8A482-A4E3-4DD5-BFF5-FDAEC721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582-2C2D-4DAA-8EF1-7BDB0A932B5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C556D-1951-4E47-AA80-2A29EDAD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3A6FD-9874-4BD9-AAE2-571476B7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8640-8922-4C5C-9DC6-7859878E8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4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C60F0-ED08-4554-AE8E-9D68F7FC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AC212-164F-414E-90C2-93025FEC2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7194B-101E-4B00-B122-67C31D1A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582-2C2D-4DAA-8EF1-7BDB0A932B5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44A49-97E4-40B5-A270-B14A9A1E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3D86D-D861-41E4-B090-AE47C9E3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8640-8922-4C5C-9DC6-7859878E8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AECF-614A-4928-927E-CAE1D7D1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C13DE-6445-4818-B826-70E757B64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E2C8A-22DF-4AB0-9361-5E71D0EC6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3FAD3-4F95-4680-9A4B-63736BDD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582-2C2D-4DAA-8EF1-7BDB0A932B5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1ED77-35A0-4EF8-A934-43A5339F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23EED-2A56-4515-B2E6-00918B65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8640-8922-4C5C-9DC6-7859878E8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6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9CB7-954E-4B2E-B37B-08D76375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939A3-B191-4680-BCBA-F13940DCF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B9F2E-8DBA-44C9-BECD-F61DFDDAF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5B967B-C01C-4831-84A1-633B0DE6E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C372B-5DD0-46A1-92B6-F8713AF56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9630B8-3C7A-4EF7-8468-BB8B995BB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582-2C2D-4DAA-8EF1-7BDB0A932B5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E8696F-387C-4CFC-9B82-9A48DE7B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AEC5FD-7A3A-4C38-9487-F6B71D8D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8640-8922-4C5C-9DC6-7859878E8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A670-1F2C-4A2E-A3F5-04405D66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678068-5155-400D-AEC2-FAA7EF5D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582-2C2D-4DAA-8EF1-7BDB0A932B5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0EB54-10B3-4E4B-AC14-74296424E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0233-8C85-4D4D-B84E-87F05AE3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8640-8922-4C5C-9DC6-7859878E8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F2E73-09AF-4D3C-ACDE-819DB8E3E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582-2C2D-4DAA-8EF1-7BDB0A932B5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BBAE2D-5C26-4FB0-8AA0-44868D2A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D0D88-781A-4CBD-8DC2-7C6F0054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8640-8922-4C5C-9DC6-7859878E8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9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88F3-EF84-4805-86E0-EE8CD08E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A573E-5C29-4085-BF67-F25B07F0A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D8397-019C-4E27-8431-9F0F2EF7D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6B572-23FA-484D-A6DF-013D69F7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582-2C2D-4DAA-8EF1-7BDB0A932B5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7577A-9CD3-43C3-8559-A869F116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FF145-C371-432B-82ED-5C21E2C3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8640-8922-4C5C-9DC6-7859878E8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7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BF68F-12CE-4EB3-8165-A05C2B76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5931D-03CB-420A-AE77-CA7F05040E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EA658-83A8-48EE-BA1C-CA9C9C56B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07701-FE79-4A91-BF8C-AEE544F6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582-2C2D-4DAA-8EF1-7BDB0A932B5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AAA00-FBA6-4B72-93E2-35DF5B927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EC380-5794-49EC-9D06-582BE566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78640-8922-4C5C-9DC6-7859878E8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9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B1E4C-E2C0-488D-A89D-752D3B59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6C18E-8207-4E1F-A912-58217A75E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563C4-BC96-43D7-93FB-16B236194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C582-2C2D-4DAA-8EF1-7BDB0A932B5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6AB21-9556-4D42-BE94-A3B0024F4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CB5C3-64F0-48C8-8187-F98209389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78640-8922-4C5C-9DC6-7859878E8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6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09E96-058F-45C3-A2FE-019811E4A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3830" y="1"/>
            <a:ext cx="604433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C565B7-4141-4E64-8407-75D8F177E28F}"/>
              </a:ext>
            </a:extLst>
          </p:cNvPr>
          <p:cNvSpPr txBox="1"/>
          <p:nvPr/>
        </p:nvSpPr>
        <p:spPr>
          <a:xfrm>
            <a:off x="2590800" y="91052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মৌলিক শব্দ</a:t>
            </a:r>
            <a:endParaRPr lang="en-US" sz="7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DC790C-9DCA-4B53-86F3-FE81A47EB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986145"/>
              </p:ext>
            </p:extLst>
          </p:nvPr>
        </p:nvGraphicFramePr>
        <p:xfrm>
          <a:off x="4182056" y="3832580"/>
          <a:ext cx="4800600" cy="4003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63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3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BFE5255-AB64-434C-9984-04A8677AC8F8}"/>
              </a:ext>
            </a:extLst>
          </p:cNvPr>
          <p:cNvSpPr txBox="1"/>
          <p:nvPr/>
        </p:nvSpPr>
        <p:spPr>
          <a:xfrm>
            <a:off x="55684" y="5602069"/>
            <a:ext cx="11550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 সকল শব্দকে বিশ্লেষণ করা যায়না সেগুলোই মৌলিক শব্দ।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0AD1E-5456-4316-9F22-908C6574C5A1}"/>
              </a:ext>
            </a:extLst>
          </p:cNvPr>
          <p:cNvSpPr txBox="1"/>
          <p:nvPr/>
        </p:nvSpPr>
        <p:spPr>
          <a:xfrm>
            <a:off x="2120361" y="4621926"/>
            <a:ext cx="286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ক+ল+ম=কলম</a:t>
            </a:r>
            <a:endParaRPr lang="en-US" sz="3600" dirty="0"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C6A0B-A0F7-4FCB-9663-52C977B04E13}"/>
              </a:ext>
            </a:extLst>
          </p:cNvPr>
          <p:cNvSpPr txBox="1"/>
          <p:nvPr/>
        </p:nvSpPr>
        <p:spPr>
          <a:xfrm>
            <a:off x="7330860" y="4357344"/>
            <a:ext cx="330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গো+লা+প=গোলাপ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কলম আবিস্কারের ইতিহাস">
            <a:extLst>
              <a:ext uri="{FF2B5EF4-FFF2-40B4-BE49-F238E27FC236}">
                <a16:creationId xmlns:a16="http://schemas.microsoft.com/office/drawing/2014/main" id="{0F862495-3ECB-4E6F-A941-CD31AA8D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3" y="1887794"/>
            <a:ext cx="4800600" cy="2049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গোলাপ ফুলের ভেষজ গুণ | লাইফস্টাইল | The Daily Ittefaq">
            <a:extLst>
              <a:ext uri="{FF2B5EF4-FFF2-40B4-BE49-F238E27FC236}">
                <a16:creationId xmlns:a16="http://schemas.microsoft.com/office/drawing/2014/main" id="{127FC25A-955A-4513-9FE3-73AE8C735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421" y="1834343"/>
            <a:ext cx="3561617" cy="2156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1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498D18-EE25-4C7B-AEBF-3E5654FD649C}"/>
              </a:ext>
            </a:extLst>
          </p:cNvPr>
          <p:cNvSpPr txBox="1"/>
          <p:nvPr/>
        </p:nvSpPr>
        <p:spPr>
          <a:xfrm>
            <a:off x="2514600" y="762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সাধিত শব্দ</a:t>
            </a:r>
            <a:endParaRPr lang="en-US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85A286-F9F5-4F29-98BF-40E7892B6788}"/>
              </a:ext>
            </a:extLst>
          </p:cNvPr>
          <p:cNvSpPr txBox="1"/>
          <p:nvPr/>
        </p:nvSpPr>
        <p:spPr>
          <a:xfrm>
            <a:off x="21021" y="4953000"/>
            <a:ext cx="11883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যে সকল শব্দকে বিশ্লেষণ করলে আলাদা অর্থবোধক </a:t>
            </a:r>
            <a:endParaRPr lang="bn-IN" sz="4000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শব্দ পাওয়া যায় তাদেরকে সাধিত  শব্দ বলে।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CC186-846B-4E57-845B-1F16A23D8F80}"/>
              </a:ext>
            </a:extLst>
          </p:cNvPr>
          <p:cNvSpPr txBox="1"/>
          <p:nvPr/>
        </p:nvSpPr>
        <p:spPr>
          <a:xfrm>
            <a:off x="648432" y="4051906"/>
            <a:ext cx="3879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bn-BD" sz="4000" i="0" u="none" strike="noStrike" kern="1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+অন্ত</a:t>
            </a:r>
            <a:r>
              <a:rPr lang="en-US" sz="4000" b="1" i="0" u="none" strike="noStrike" kern="1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চলন্ত</a:t>
            </a:r>
            <a:endParaRPr lang="en-US" sz="4000" b="0" i="0" u="none" strike="noStrike" dirty="0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2278BC-CD31-4266-85DA-B10C20072260}"/>
              </a:ext>
            </a:extLst>
          </p:cNvPr>
          <p:cNvSpPr txBox="1"/>
          <p:nvPr/>
        </p:nvSpPr>
        <p:spPr>
          <a:xfrm>
            <a:off x="8172075" y="4051906"/>
            <a:ext cx="33714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পূঁজ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পুজারী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124" name="Picture 4" descr="রজস্বলা মহিলাদের কী পুজোয় অংশগ্রহণ করা উচিত! এই বিষয়ে কী বলেছে সনাতন ধর্ম">
            <a:extLst>
              <a:ext uri="{FF2B5EF4-FFF2-40B4-BE49-F238E27FC236}">
                <a16:creationId xmlns:a16="http://schemas.microsoft.com/office/drawing/2014/main" id="{7856169D-15B8-462B-881D-7AC431D8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33" y="1496590"/>
            <a:ext cx="3897190" cy="2362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রাজধানীতে চলন্ত ট্রেনে ছিনতাই, আহত ১">
            <a:extLst>
              <a:ext uri="{FF2B5EF4-FFF2-40B4-BE49-F238E27FC236}">
                <a16:creationId xmlns:a16="http://schemas.microsoft.com/office/drawing/2014/main" id="{43C30AD3-6380-4BA6-BC1C-F89F21700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1" y="1348947"/>
            <a:ext cx="4019926" cy="226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2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AAB8BB-2BB4-4171-98F6-617DE1AB3F0A}"/>
              </a:ext>
            </a:extLst>
          </p:cNvPr>
          <p:cNvSpPr txBox="1"/>
          <p:nvPr/>
        </p:nvSpPr>
        <p:spPr>
          <a:xfrm>
            <a:off x="1840523" y="5625677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“হাত” মৌলিক শব্দ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0C4EA-2524-4C1B-8B4B-6007FAE28734}"/>
              </a:ext>
            </a:extLst>
          </p:cNvPr>
          <p:cNvSpPr txBox="1"/>
          <p:nvPr/>
        </p:nvSpPr>
        <p:spPr>
          <a:xfrm>
            <a:off x="7353300" y="5276850"/>
            <a:ext cx="536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  “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ফুলেল” সাধিত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99E1B5-41FB-41D6-8C9E-180CDACCA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5" y="3429000"/>
            <a:ext cx="4804064" cy="2048434"/>
          </a:xfrm>
          <a:prstGeom prst="rect">
            <a:avLst/>
          </a:prstGeom>
        </p:spPr>
      </p:pic>
      <p:pic>
        <p:nvPicPr>
          <p:cNvPr id="7170" name="Picture 2" descr="গোলাপ ফুলের ছবি- 2021">
            <a:extLst>
              <a:ext uri="{FF2B5EF4-FFF2-40B4-BE49-F238E27FC236}">
                <a16:creationId xmlns:a16="http://schemas.microsoft.com/office/drawing/2014/main" id="{C3B87694-5547-4CB7-9F4F-A6D0A3B6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3429000"/>
            <a:ext cx="3584330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96B0DB-5FD7-4C5E-B63C-4250D12591FE}"/>
              </a:ext>
            </a:extLst>
          </p:cNvPr>
          <p:cNvSpPr txBox="1"/>
          <p:nvPr/>
        </p:nvSpPr>
        <p:spPr>
          <a:xfrm>
            <a:off x="2778904" y="1380566"/>
            <a:ext cx="6255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শব্দের গঠনমূলক শ্রেণীবিভাগ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37B52DC-3394-4A21-A57D-1CABFEB6F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" y="0"/>
            <a:ext cx="12192000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B9C7AC-A306-4321-9134-7E72D5734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685" y="-8401"/>
            <a:ext cx="12206937" cy="6866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067E20-CC28-4619-8CA3-85FDF80554BB}"/>
              </a:ext>
            </a:extLst>
          </p:cNvPr>
          <p:cNvSpPr txBox="1"/>
          <p:nvPr/>
        </p:nvSpPr>
        <p:spPr>
          <a:xfrm>
            <a:off x="3802626" y="1041606"/>
            <a:ext cx="4557251" cy="1323439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algn="ctr"/>
            <a:r>
              <a:rPr lang="bn-IN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A9B3D-77E2-4B86-B8D0-8A75A11D61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2175" y="4373231"/>
            <a:ext cx="1217571" cy="1984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981C0-1AFF-4D9A-B706-62E5F5FEB8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58"/>
          <a:stretch/>
        </p:blipFill>
        <p:spPr>
          <a:xfrm>
            <a:off x="9036698" y="4373231"/>
            <a:ext cx="1042595" cy="1984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96077F-DDD0-4BA1-978C-E5461D5200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9631" y="4373231"/>
            <a:ext cx="1217571" cy="19848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E01765-B679-40FB-993D-F695E2044D2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0657">
            <a:off x="8266840" y="476940"/>
            <a:ext cx="3786067" cy="1348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8C7896-141D-48C7-A140-02370CE9CBE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8900" y="4373231"/>
            <a:ext cx="984679" cy="19848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CE47E0-1AF1-4991-904F-D3090B1DF60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3917" y="4373231"/>
            <a:ext cx="1217571" cy="19848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2C826F-D662-41AE-80C8-F338D01CB29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"/>
          <a:stretch/>
        </p:blipFill>
        <p:spPr>
          <a:xfrm>
            <a:off x="3585270" y="4373231"/>
            <a:ext cx="1217571" cy="19848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1D5612-9947-4C51-9289-FDA3E1999FE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119" y="4373231"/>
            <a:ext cx="988739" cy="1984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0D8888-C04A-4AE9-93A0-BE921E1F76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9052" y="4373231"/>
            <a:ext cx="1217571" cy="19848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F34C7F-D229-464D-A103-36804BE2FA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95"/>
          <a:stretch/>
        </p:blipFill>
        <p:spPr>
          <a:xfrm>
            <a:off x="-29681" y="4373231"/>
            <a:ext cx="1046655" cy="198488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86A1FCA-A032-4891-90C3-C89581363D52}"/>
              </a:ext>
            </a:extLst>
          </p:cNvPr>
          <p:cNvGrpSpPr/>
          <p:nvPr/>
        </p:nvGrpSpPr>
        <p:grpSpPr>
          <a:xfrm>
            <a:off x="3721112" y="1591407"/>
            <a:ext cx="4200757" cy="2426677"/>
            <a:chOff x="1347189" y="1600200"/>
            <a:chExt cx="7034811" cy="49807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BB16F50-F618-44E8-AEDD-F1B0B6BC0AA9}"/>
                </a:ext>
              </a:extLst>
            </p:cNvPr>
            <p:cNvSpPr/>
            <p:nvPr/>
          </p:nvSpPr>
          <p:spPr>
            <a:xfrm>
              <a:off x="1347189" y="1600200"/>
              <a:ext cx="7034811" cy="2371766"/>
            </a:xfrm>
            <a:prstGeom prst="rect">
              <a:avLst/>
            </a:prstGeom>
            <a:noFill/>
            <a:ln w="57150">
              <a:solidFill>
                <a:srgbClr val="1F0D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2C89AA-D044-41C8-B8B1-D4A1B22F1ADA}"/>
                </a:ext>
              </a:extLst>
            </p:cNvPr>
            <p:cNvSpPr/>
            <p:nvPr/>
          </p:nvSpPr>
          <p:spPr>
            <a:xfrm>
              <a:off x="1347189" y="4031261"/>
              <a:ext cx="7034811" cy="2549649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608411-BFFD-4929-A212-AB5E40BC5E58}"/>
                </a:ext>
              </a:extLst>
            </p:cNvPr>
            <p:cNvSpPr/>
            <p:nvPr/>
          </p:nvSpPr>
          <p:spPr>
            <a:xfrm>
              <a:off x="1347189" y="1600200"/>
              <a:ext cx="2615211" cy="49807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pc="150" dirty="0">
                  <a:ln w="11430"/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পাশের শব্দগুলো কোনটি কোন ধরণের শব্দ</a:t>
              </a:r>
              <a:endParaRPr lang="en-US" spc="150" dirty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IN" spc="150" dirty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pc="150" dirty="0">
                  <a:ln w="11430"/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তার উৎপত্তি ব্যাখ্যা কর। </a:t>
              </a:r>
              <a:endParaRPr lang="en-US" spc="150" dirty="0">
                <a:ln w="11430"/>
                <a:solidFill>
                  <a:srgbClr val="003300"/>
                </a:solidFill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EB30DD1-EC3A-4C69-8101-0A7629118BA8}"/>
              </a:ext>
            </a:extLst>
          </p:cNvPr>
          <p:cNvSpPr/>
          <p:nvPr/>
        </p:nvSpPr>
        <p:spPr>
          <a:xfrm>
            <a:off x="5334001" y="2010495"/>
            <a:ext cx="678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spc="150" dirty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নাক</a:t>
            </a:r>
            <a:endParaRPr lang="en-US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F7CE3A-AEF0-4255-BDDC-0AFDBC3D2B77}"/>
              </a:ext>
            </a:extLst>
          </p:cNvPr>
          <p:cNvSpPr/>
          <p:nvPr/>
        </p:nvSpPr>
        <p:spPr>
          <a:xfrm>
            <a:off x="6541076" y="2057400"/>
            <a:ext cx="1262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spc="150" dirty="0">
                <a:ln w="11430"/>
                <a:solidFill>
                  <a:srgbClr val="CC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82C5A6-4254-4023-AF0D-3ADA8C6991C7}"/>
              </a:ext>
            </a:extLst>
          </p:cNvPr>
          <p:cNvSpPr/>
          <p:nvPr/>
        </p:nvSpPr>
        <p:spPr>
          <a:xfrm>
            <a:off x="6386188" y="3318828"/>
            <a:ext cx="128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spc="150" dirty="0">
                <a:ln w="11430"/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জলধি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851D4A-70CF-47F0-86D4-44674CF06064}"/>
              </a:ext>
            </a:extLst>
          </p:cNvPr>
          <p:cNvSpPr/>
          <p:nvPr/>
        </p:nvSpPr>
        <p:spPr>
          <a:xfrm>
            <a:off x="5252599" y="3296768"/>
            <a:ext cx="801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9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598D37-BF87-459B-9A60-A63AB9C2FD10}"/>
              </a:ext>
            </a:extLst>
          </p:cNvPr>
          <p:cNvSpPr/>
          <p:nvPr/>
        </p:nvSpPr>
        <p:spPr>
          <a:xfrm>
            <a:off x="3863426" y="650631"/>
            <a:ext cx="3867463" cy="5321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0B87F7-A84F-4FB3-B2AA-E6DCB98A83B2}"/>
              </a:ext>
            </a:extLst>
          </p:cNvPr>
          <p:cNvSpPr txBox="1"/>
          <p:nvPr/>
        </p:nvSpPr>
        <p:spPr>
          <a:xfrm>
            <a:off x="1544320" y="1666240"/>
            <a:ext cx="670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‘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তৈল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‘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পঙ্কজ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  ?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‘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65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7CE20DA-C342-475E-9535-2700A04EF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96" y="0"/>
            <a:ext cx="12206747" cy="6887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BE3E30-DA43-4009-B3A6-139880489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093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5DAC71-6E36-4630-8995-E9DE23AF6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99" y="114885"/>
            <a:ext cx="12221496" cy="68870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D8B0BC-AC14-4875-A232-D0BFD3842190}"/>
              </a:ext>
            </a:extLst>
          </p:cNvPr>
          <p:cNvSpPr txBox="1"/>
          <p:nvPr/>
        </p:nvSpPr>
        <p:spPr>
          <a:xfrm>
            <a:off x="3795251" y="2167857"/>
            <a:ext cx="4557251" cy="132343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bn-IN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15B2F-440A-4FE3-917B-81B054CBE728}"/>
              </a:ext>
            </a:extLst>
          </p:cNvPr>
          <p:cNvSpPr txBox="1"/>
          <p:nvPr/>
        </p:nvSpPr>
        <p:spPr>
          <a:xfrm>
            <a:off x="955040" y="3303164"/>
            <a:ext cx="10871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ভান্ডার বৃদ্ধিতে কোন ধরণের শব্দের গুরুত্ব সবচেয়ে বেশি বলে মনে কর?</a:t>
            </a:r>
            <a:r>
              <a:rPr lang="bn-IN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 উত্তরের পক্ষে যুক্তি লিপিবদ্ধ কর।</a:t>
            </a:r>
          </a:p>
        </p:txBody>
      </p:sp>
    </p:spTree>
    <p:extLst>
      <p:ext uri="{BB962C8B-B14F-4D97-AF65-F5344CB8AC3E}">
        <p14:creationId xmlns:p14="http://schemas.microsoft.com/office/powerpoint/2010/main" val="37506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ED8EAB6-B1B4-49F3-956E-5481A0442775}"/>
              </a:ext>
            </a:extLst>
          </p:cNvPr>
          <p:cNvGrpSpPr/>
          <p:nvPr/>
        </p:nvGrpSpPr>
        <p:grpSpPr>
          <a:xfrm>
            <a:off x="2578540" y="650188"/>
            <a:ext cx="7034920" cy="4838095"/>
            <a:chOff x="490142" y="725139"/>
            <a:chExt cx="7034920" cy="48380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2706CF-8DFC-4D29-BE5D-54704476B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142" y="725139"/>
              <a:ext cx="7034920" cy="483809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282ED2C-6C8A-4170-A1D7-687E4DE9A985}"/>
                </a:ext>
              </a:extLst>
            </p:cNvPr>
            <p:cNvSpPr txBox="1"/>
            <p:nvPr/>
          </p:nvSpPr>
          <p:spPr>
            <a:xfrm>
              <a:off x="2900984" y="1650996"/>
              <a:ext cx="462407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 </a:t>
              </a:r>
              <a:endPara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7FEEF8-78B2-4831-8FA7-B21B96517FE6}"/>
              </a:ext>
            </a:extLst>
          </p:cNvPr>
          <p:cNvGrpSpPr/>
          <p:nvPr/>
        </p:nvGrpSpPr>
        <p:grpSpPr>
          <a:xfrm>
            <a:off x="-7034920" y="434269"/>
            <a:ext cx="7034920" cy="4838095"/>
            <a:chOff x="490142" y="725139"/>
            <a:chExt cx="7034920" cy="48380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227CA5B-4008-4B2A-9500-C6E948963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142" y="725139"/>
              <a:ext cx="7034920" cy="483809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D06EF7-8A52-4A14-AA3E-FFE15D41466C}"/>
                </a:ext>
              </a:extLst>
            </p:cNvPr>
            <p:cNvSpPr txBox="1"/>
            <p:nvPr/>
          </p:nvSpPr>
          <p:spPr>
            <a:xfrm>
              <a:off x="2900984" y="1650996"/>
              <a:ext cx="462407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 </a:t>
              </a:r>
              <a:endPara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65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78841 0.0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4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oor">
            <a:hlinkClick r:id="" action="ppaction://media"/>
            <a:extLst>
              <a:ext uri="{FF2B5EF4-FFF2-40B4-BE49-F238E27FC236}">
                <a16:creationId xmlns:a16="http://schemas.microsoft.com/office/drawing/2014/main" id="{79A3C07B-5608-42BC-B4E4-BA354A1830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12306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5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41659D-6D71-4272-A204-E7B0166DBF0D}"/>
              </a:ext>
            </a:extLst>
          </p:cNvPr>
          <p:cNvSpPr txBox="1"/>
          <p:nvPr/>
        </p:nvSpPr>
        <p:spPr>
          <a:xfrm>
            <a:off x="2577884" y="0"/>
            <a:ext cx="7036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6E398F7-6D35-4191-B491-1A269FE75D37}"/>
              </a:ext>
            </a:extLst>
          </p:cNvPr>
          <p:cNvSpPr/>
          <p:nvPr/>
        </p:nvSpPr>
        <p:spPr>
          <a:xfrm rot="5400000">
            <a:off x="4832209" y="208415"/>
            <a:ext cx="728421" cy="179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F03655A-F6FF-4993-8309-A5E8645F0E2F}"/>
              </a:ext>
            </a:extLst>
          </p:cNvPr>
          <p:cNvSpPr/>
          <p:nvPr/>
        </p:nvSpPr>
        <p:spPr>
          <a:xfrm rot="16200000">
            <a:off x="6631370" y="208415"/>
            <a:ext cx="728421" cy="179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FD94B-BF6F-4568-936E-04D325AF29B5}"/>
              </a:ext>
            </a:extLst>
          </p:cNvPr>
          <p:cNvSpPr txBox="1"/>
          <p:nvPr/>
        </p:nvSpPr>
        <p:spPr>
          <a:xfrm>
            <a:off x="335117" y="4145665"/>
            <a:ext cx="4861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খাতুন </a:t>
            </a:r>
          </a:p>
          <a:p>
            <a:pPr algn="ctr"/>
            <a:r>
              <a:rPr lang="bn-IN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কাড়াপাড়া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IN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 </a:t>
            </a:r>
          </a:p>
          <a:p>
            <a:pPr algn="ctr"/>
            <a:r>
              <a:rPr lang="bn-IN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নংঃ ০১৭২৫৬৬৬৩৯৪ 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hosnearakhatun4@gmail.com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7FBBB01-688D-4261-9DE6-DF996EC96AD9}"/>
              </a:ext>
            </a:extLst>
          </p:cNvPr>
          <p:cNvSpPr/>
          <p:nvPr/>
        </p:nvSpPr>
        <p:spPr>
          <a:xfrm>
            <a:off x="5780866" y="1534199"/>
            <a:ext cx="630265" cy="728421"/>
          </a:xfrm>
          <a:prstGeom prst="triangle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DF8A2BE-8322-455C-B11B-B9BBE8DAB16A}"/>
              </a:ext>
            </a:extLst>
          </p:cNvPr>
          <p:cNvSpPr/>
          <p:nvPr/>
        </p:nvSpPr>
        <p:spPr>
          <a:xfrm rot="10800000">
            <a:off x="5780865" y="5626016"/>
            <a:ext cx="630265" cy="728421"/>
          </a:xfrm>
          <a:prstGeom prst="triangl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3B0C-81BF-4780-9BA9-90D0ED5E8418}"/>
              </a:ext>
            </a:extLst>
          </p:cNvPr>
          <p:cNvCxnSpPr/>
          <p:nvPr/>
        </p:nvCxnSpPr>
        <p:spPr>
          <a:xfrm>
            <a:off x="5780866" y="2371106"/>
            <a:ext cx="0" cy="316178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0E106B-2429-4FC5-AF34-725E3F31968D}"/>
              </a:ext>
            </a:extLst>
          </p:cNvPr>
          <p:cNvCxnSpPr/>
          <p:nvPr/>
        </p:nvCxnSpPr>
        <p:spPr>
          <a:xfrm>
            <a:off x="6380132" y="2355608"/>
            <a:ext cx="0" cy="316178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ghtning Bolt 12">
            <a:extLst>
              <a:ext uri="{FF2B5EF4-FFF2-40B4-BE49-F238E27FC236}">
                <a16:creationId xmlns:a16="http://schemas.microsoft.com/office/drawing/2014/main" id="{54AE804F-AF33-4F97-8EB1-FD9FDF609209}"/>
              </a:ext>
            </a:extLst>
          </p:cNvPr>
          <p:cNvSpPr/>
          <p:nvPr/>
        </p:nvSpPr>
        <p:spPr>
          <a:xfrm>
            <a:off x="5938432" y="2355608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4" name="Lightning Bolt 13">
            <a:extLst>
              <a:ext uri="{FF2B5EF4-FFF2-40B4-BE49-F238E27FC236}">
                <a16:creationId xmlns:a16="http://schemas.microsoft.com/office/drawing/2014/main" id="{CDE207E4-FA28-4B59-9B70-14278A162B6F}"/>
              </a:ext>
            </a:extLst>
          </p:cNvPr>
          <p:cNvSpPr/>
          <p:nvPr/>
        </p:nvSpPr>
        <p:spPr>
          <a:xfrm>
            <a:off x="5907438" y="3459864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Lightning Bolt 14">
            <a:extLst>
              <a:ext uri="{FF2B5EF4-FFF2-40B4-BE49-F238E27FC236}">
                <a16:creationId xmlns:a16="http://schemas.microsoft.com/office/drawing/2014/main" id="{60C27DFC-37C8-492F-B7C9-C458EE76F39E}"/>
              </a:ext>
            </a:extLst>
          </p:cNvPr>
          <p:cNvSpPr/>
          <p:nvPr/>
        </p:nvSpPr>
        <p:spPr>
          <a:xfrm>
            <a:off x="5907438" y="4502393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2CFEC4-EA02-4C86-BA58-79AAEF433B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208" y="1025860"/>
            <a:ext cx="2554935" cy="2755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643437-AF9C-49A4-B46C-7F3F03DE4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286" y="1311485"/>
            <a:ext cx="2152075" cy="27251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465F4F-9BA9-470E-B39B-8E864CB140B6}"/>
              </a:ext>
            </a:extLst>
          </p:cNvPr>
          <p:cNvSpPr txBox="1"/>
          <p:nvPr/>
        </p:nvSpPr>
        <p:spPr>
          <a:xfrm>
            <a:off x="7217393" y="4145665"/>
            <a:ext cx="47934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		: ৯ম-১০ম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          : 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ভাষার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ব্যাকরণ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		: 2য়</a:t>
            </a:r>
          </a:p>
          <a:p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		: 50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মিনিট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		: ০৪/০৯/২০২১ </a:t>
            </a:r>
          </a:p>
        </p:txBody>
      </p:sp>
    </p:spTree>
    <p:extLst>
      <p:ext uri="{BB962C8B-B14F-4D97-AF65-F5344CB8AC3E}">
        <p14:creationId xmlns:p14="http://schemas.microsoft.com/office/powerpoint/2010/main" val="1217666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/>
      <p:bldP spid="8" grpId="0" animBg="1"/>
      <p:bldP spid="9" grpId="0" animBg="1"/>
      <p:bldP spid="13" grpId="0" animBg="1"/>
      <p:bldP spid="14" grpId="0" animBg="1"/>
      <p:bldP spid="15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3DFC07-B91B-483D-9C6B-423557E03FC3}"/>
              </a:ext>
            </a:extLst>
          </p:cNvPr>
          <p:cNvSpPr txBox="1"/>
          <p:nvPr/>
        </p:nvSpPr>
        <p:spPr>
          <a:xfrm>
            <a:off x="3011713" y="351892"/>
            <a:ext cx="6168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407D8C-0399-4B9A-B5D8-BBCA34D7F9DD}"/>
              </a:ext>
            </a:extLst>
          </p:cNvPr>
          <p:cNvCxnSpPr>
            <a:cxnSpLocks/>
          </p:cNvCxnSpPr>
          <p:nvPr/>
        </p:nvCxnSpPr>
        <p:spPr>
          <a:xfrm>
            <a:off x="3570514" y="1193853"/>
            <a:ext cx="5050971" cy="0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triangle"/>
          </a:ln>
          <a:effectLst>
            <a:outerShdw blurRad="152400" dist="63500" dir="6600000" sx="105000" sy="105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BF9C495-3204-46BD-8D02-538792F7ADE3}"/>
              </a:ext>
            </a:extLst>
          </p:cNvPr>
          <p:cNvSpPr txBox="1"/>
          <p:nvPr/>
        </p:nvSpPr>
        <p:spPr>
          <a:xfrm>
            <a:off x="3852706" y="1627509"/>
            <a:ext cx="46230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8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E370A-BDEA-4587-9476-F87F8A76C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3439">
            <a:off x="3877142" y="119580"/>
            <a:ext cx="1334860" cy="1295622"/>
          </a:xfrm>
          <a:prstGeom prst="rect">
            <a:avLst/>
          </a:prstGeom>
        </p:spPr>
      </p:pic>
      <p:pic>
        <p:nvPicPr>
          <p:cNvPr id="1026" name="Picture 2" descr="শব্দ ও তার প্রকারভেদ । Sobdo - Borno Gayan">
            <a:extLst>
              <a:ext uri="{FF2B5EF4-FFF2-40B4-BE49-F238E27FC236}">
                <a16:creationId xmlns:a16="http://schemas.microsoft.com/office/drawing/2014/main" id="{45AF64DD-C111-42DF-B9E1-21AB5160F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44" y="2971800"/>
            <a:ext cx="5141912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8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0.02083 0.06736 L 0.04036 4.44444E-6 L 0.06132 0.06736 L 0.08229 4.44444E-6 L 0.10182 0.06736 L 0.12291 4.44444E-6 L 0.14244 0.06736 L 0.16328 4.44444E-6 L 0.18424 0.06736 L 0.20377 4.44444E-6 L 0.22487 0.06736 L 0.2444 4.44444E-6 L 0.26536 0.06736 L 0.28632 4.44444E-6 L 0.30586 0.06736 L 0.32695 4.44444E-6 " pathEditMode="relative" rAng="0" ptsTypes="AAAAAAAAAAAAAAAAA">
                                      <p:cBhvr>
                                        <p:cTn id="8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33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7C8B-CC08-4894-B4AA-9E853FBC5F8F}"/>
              </a:ext>
            </a:extLst>
          </p:cNvPr>
          <p:cNvSpPr txBox="1"/>
          <p:nvPr/>
        </p:nvSpPr>
        <p:spPr>
          <a:xfrm>
            <a:off x="4048579" y="348006"/>
            <a:ext cx="4209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3D61AC-1DA8-4139-8ECF-980101B858BC}"/>
              </a:ext>
            </a:extLst>
          </p:cNvPr>
          <p:cNvCxnSpPr>
            <a:cxnSpLocks/>
          </p:cNvCxnSpPr>
          <p:nvPr/>
        </p:nvCxnSpPr>
        <p:spPr>
          <a:xfrm flipH="1">
            <a:off x="4492172" y="1363669"/>
            <a:ext cx="3207657" cy="0"/>
          </a:xfrm>
          <a:prstGeom prst="straightConnector1">
            <a:avLst/>
          </a:prstGeom>
          <a:ln w="88900">
            <a:solidFill>
              <a:srgbClr val="0070C0"/>
            </a:solidFill>
            <a:headEnd type="triangle"/>
            <a:tailEnd type="triangle"/>
          </a:ln>
          <a:effectLst>
            <a:outerShdw blurRad="152400" dist="63500" dir="4800000" sx="105000" sy="105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222B9D6-457A-4E0F-9111-428D9FFFEE39}"/>
              </a:ext>
            </a:extLst>
          </p:cNvPr>
          <p:cNvSpPr txBox="1"/>
          <p:nvPr/>
        </p:nvSpPr>
        <p:spPr>
          <a:xfrm>
            <a:off x="1843310" y="3626682"/>
            <a:ext cx="10724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মৌলিক শব্দ লিখতে পারবে।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7B8277-3262-4C26-B260-F2D0D5D93B41}"/>
              </a:ext>
            </a:extLst>
          </p:cNvPr>
          <p:cNvSpPr txBox="1"/>
          <p:nvPr/>
        </p:nvSpPr>
        <p:spPr>
          <a:xfrm>
            <a:off x="1843310" y="2402325"/>
            <a:ext cx="1101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 ভাষার শব্দের শ্রেণিবিভাগ করতে পারবে।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1BE5B5-E3AF-450E-BBF0-368B2EFAA2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52510">
            <a:off x="4971099" y="413612"/>
            <a:ext cx="1714942" cy="1714942"/>
          </a:xfrm>
          <a:prstGeom prst="rect">
            <a:avLst/>
          </a:prstGeom>
        </p:spPr>
      </p:pic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21D466DA-08E0-4DA3-AEA8-C52CC62B6887}"/>
              </a:ext>
            </a:extLst>
          </p:cNvPr>
          <p:cNvSpPr/>
          <p:nvPr/>
        </p:nvSpPr>
        <p:spPr>
          <a:xfrm>
            <a:off x="367849" y="2285233"/>
            <a:ext cx="1214203" cy="711417"/>
          </a:xfrm>
          <a:prstGeom prst="ribbon2">
            <a:avLst>
              <a:gd name="adj1" fmla="val 18774"/>
              <a:gd name="adj2" fmla="val 57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bbon: Tilted Up 20">
            <a:extLst>
              <a:ext uri="{FF2B5EF4-FFF2-40B4-BE49-F238E27FC236}">
                <a16:creationId xmlns:a16="http://schemas.microsoft.com/office/drawing/2014/main" id="{EAFEDB18-DC2A-4CBE-B280-20ED6BD69803}"/>
              </a:ext>
            </a:extLst>
          </p:cNvPr>
          <p:cNvSpPr/>
          <p:nvPr/>
        </p:nvSpPr>
        <p:spPr>
          <a:xfrm>
            <a:off x="367847" y="3429000"/>
            <a:ext cx="1214203" cy="711417"/>
          </a:xfrm>
          <a:prstGeom prst="ribbon2">
            <a:avLst>
              <a:gd name="adj1" fmla="val 18774"/>
              <a:gd name="adj2" fmla="val 57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D510E-401C-4307-A2F9-99027C9BD0CC}"/>
              </a:ext>
            </a:extLst>
          </p:cNvPr>
          <p:cNvSpPr txBox="1"/>
          <p:nvPr/>
        </p:nvSpPr>
        <p:spPr>
          <a:xfrm>
            <a:off x="1843310" y="5039236"/>
            <a:ext cx="10724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রূঢ়ি শব্দ নির্নয় করতে পারবে।</a:t>
            </a:r>
          </a:p>
        </p:txBody>
      </p:sp>
      <p:sp>
        <p:nvSpPr>
          <p:cNvPr id="10" name="Ribbon: Tilted Up 9">
            <a:extLst>
              <a:ext uri="{FF2B5EF4-FFF2-40B4-BE49-F238E27FC236}">
                <a16:creationId xmlns:a16="http://schemas.microsoft.com/office/drawing/2014/main" id="{F717335C-FF1C-4C9F-B940-AEF5D6B62C51}"/>
              </a:ext>
            </a:extLst>
          </p:cNvPr>
          <p:cNvSpPr/>
          <p:nvPr/>
        </p:nvSpPr>
        <p:spPr>
          <a:xfrm>
            <a:off x="367847" y="4954018"/>
            <a:ext cx="1214203" cy="711417"/>
          </a:xfrm>
          <a:prstGeom prst="ribbon2">
            <a:avLst>
              <a:gd name="adj1" fmla="val 18774"/>
              <a:gd name="adj2" fmla="val 57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1101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4.79167E-6 0.00023 C -0.00026 -0.00278 -0.00052 -0.00556 -0.00052 -0.00834 C -0.00143 -0.05324 0.00573 -0.04375 -0.0026 -0.05371 C -0.00234 -0.05486 -0.00169 -0.05602 -0.00156 -0.05741 C -0.00156 -0.0588 -0.00286 -0.06181 -0.00312 -0.06297 C -0.00299 -0.06505 -0.00325 -0.0676 -0.0026 -0.06945 C -0.00234 -0.07037 -0.0013 -0.06991 -0.00052 -0.07037 C 0.0004 -0.07061 0.00157 -0.07084 0.00261 -0.0713 C 0.00313 -0.07223 0.00339 -0.07361 0.00417 -0.07408 C 0.0056 -0.07477 0.0073 -0.07454 0.00886 -0.075 L 0.01459 -0.0757 C 0.01615 -0.07523 0.01771 -0.075 0.01928 -0.07408 C 0.02006 -0.07338 0.02058 -0.07199 0.02136 -0.0713 C 0.02188 -0.07061 0.02448 -0.06945 0.025 -0.06945 C 0.02618 -0.06273 0.02435 -0.07037 0.02709 -0.06482 C 0.02748 -0.06366 0.02774 -0.06227 0.02813 -0.06111 C 0.02735 -0.05926 0.02709 -0.05672 0.02605 -0.05556 C 0.02553 -0.05486 0.025 -0.05394 0.02448 -0.05371 C 0.01615 -0.04838 0.01641 -0.04977 0.00678 -0.04908 C 0.00053 -0.04537 0.00756 -0.04977 0.01875 -0.04723 C 0.01941 -0.04699 0.0198 -0.04537 0.02032 -0.04445 C 0.02006 -0.04098 0.02006 -0.0375 0.0198 -0.03426 C 0.01967 -0.03311 0.01967 -0.03195 0.01928 -0.03148 C 0.01862 -0.03056 0.01784 -0.03079 0.01719 -0.03056 C 0.01693 -0.03033 0.01394 -0.02616 0.01355 -0.02778 C 0.01303 -0.02917 0.01381 -0.03125 0.01459 -0.03241 C 0.01537 -0.03357 0.01667 -0.03334 0.01771 -0.03426 C 0.02084 -0.03635 0.01954 -0.03519 0.02188 -0.03797 C 0.02266 -0.0375 0.0237 -0.03773 0.02448 -0.03704 C 0.02553 -0.03565 0.02461 -0.02894 0.02448 -0.02871 C 0.02383 -0.02732 0.02266 -0.02801 0.02188 -0.02778 C 0.01836 -0.02963 0.02175 -0.02686 0.0198 -0.03148 C 0.01941 -0.03218 0.01875 -0.03264 0.01823 -0.03334 C 0.01836 -0.03565 0.01849 -0.03982 0.01928 -0.0426 C 0.01954 -0.04352 0.0198 -0.04445 0.02032 -0.04537 C 0.02071 -0.0463 0.02123 -0.04723 0.02188 -0.04815 C 0.02227 -0.04861 0.02292 -0.04861 0.02344 -0.04908 C 0.02631 -0.04815 0.02956 -0.04885 0.0323 -0.0463 C 0.03334 -0.04514 0.0323 -0.04167 0.03282 -0.03982 C 0.03321 -0.03773 0.0349 -0.03426 0.0349 -0.03403 C 0.0375 -0.01551 0.03659 -0.02686 0.03542 3.33333E-6 C 0.03334 -0.01111 0.03594 0.00602 0.03646 -0.00463 C 0.03659 -0.00811 0.03581 -0.01135 0.03542 -0.01482 C 0.03516 -0.01667 0.03464 -0.01852 0.03438 -0.02037 L 0.03386 -0.02315 C 0.03399 -0.02709 0.03399 -0.03102 0.03438 -0.03519 C 0.03451 -0.03681 0.03529 -0.03797 0.03542 -0.03982 C 0.03568 -0.05023 0.03516 -0.05047 0.03334 -0.05834 C 0.03308 -0.05741 0.03269 -0.05648 0.03282 -0.05556 C 0.03282 -0.05417 0.03334 -0.05278 0.03386 -0.05186 C 0.03581 -0.04746 0.04206 -0.04908 0.04323 -0.04908 C 0.04375 -0.04815 0.04415 -0.04699 0.0448 -0.0463 C 0.04662 -0.04398 0.04701 -0.04699 0.04532 -0.0426 C 0.04584 -0.04167 0.04623 -0.04051 0.04688 -0.03982 C 0.04857 -0.03773 0.05157 -0.03936 0.05313 -0.03982 C 0.05339 -0.04051 0.05534 -0.04491 0.05573 -0.0463 C 0.05599 -0.04699 0.05599 -0.04815 0.05625 -0.04908 C 0.05652 -0.04815 0.05717 -0.04723 0.0573 -0.0463 C 0.05743 -0.04283 0.05704 -0.03936 0.05678 -0.03611 C 0.05665 -0.03496 0.05652 -0.03403 0.05625 -0.03334 C 0.05573 -0.03218 0.05521 -0.03125 0.05469 -0.03056 C 0.05378 -0.02917 0.05209 -0.02755 0.05105 -0.02686 C 0.05053 -0.02639 0.04987 -0.02639 0.04948 -0.02593 C 0.04584 -0.02269 0.05027 -0.02477 0.04532 -0.02315 C 0.0487 -0.02223 0.05222 -0.0213 0.05573 -0.02037 C 0.05769 -0.01968 0.05691 -0.01922 0.05886 -0.0176 C 0.05964 -0.01667 0.06055 -0.01621 0.06146 -0.01574 C 0.06172 -0.01505 0.06407 -0.01135 0.06407 -0.01019 C 0.06407 -0.00903 0.06329 -0.00834 0.06303 -0.00741 C 0.06524 0.00648 0.06459 0.00486 0.06459 -0.02686 C 0.06459 -0.03797 0.0642 -0.04908 0.06407 -0.06019 C 0.06342 -0.05787 0.06133 -0.05232 0.06355 -0.05 C 0.06472 -0.04861 0.06628 -0.05047 0.06771 -0.05093 C 0.07631 -0.05047 0.08516 -0.05301 0.09375 -0.05 C 0.09532 -0.04931 0.0931 -0.04445 0.09271 -0.04167 C 0.09258 -0.04074 0.09232 -0.03982 0.09219 -0.03889 C 0.09089 -0.03056 0.09232 -0.03889 0.09115 -0.03241 C 0.09128 -0.02686 0.09128 -0.0213 0.09167 -0.01574 C 0.09219 -0.00625 0.09467 -0.0257 0.09323 -0.00186 C 0.0931 -0.00047 0.09206 -0.00348 0.09167 -0.00463 C 0.09102 -0.00579 0.09063 -0.00695 0.09011 -0.00834 C 0.08985 -0.00926 0.08972 -0.01019 0.08959 -0.01111 C 0.0892 -0.01343 0.0892 -0.01621 0.08855 -0.01852 C 0.08829 -0.01922 0.0875 -0.01898 0.08698 -0.01945 C 0.08269 -0.02686 0.08503 -0.02523 0.08073 -0.02686 C 0.07917 -0.02639 0.07735 -0.02709 0.07605 -0.02593 C 0.07553 -0.02547 0.07631 -0.02385 0.07657 -0.02315 C 0.07683 -0.02199 0.07709 -0.02107 0.07761 -0.02037 C 0.07813 -0.01945 0.07891 -0.01852 0.07969 -0.01852 C 0.08021 -0.01852 0.07865 -0.01968 0.07813 -0.02037 C 0.07943 -0.02732 0.07761 -0.02037 0.0849 -0.02408 C 0.08607 -0.02454 0.08672 -0.02732 0.08803 -0.02778 L 0.09063 -0.02871 C 0.09115 -0.02963 0.09154 -0.03056 0.09219 -0.03148 C 0.09375 -0.0338 0.09389 -0.03264 0.09532 -0.03611 C 0.0961 -0.03797 0.09636 -0.04028 0.09688 -0.0426 C 0.09584 -0.06366 0.09467 -0.05301 0.09792 -0.05186 C 0.09974 -0.05093 0.1017 -0.05116 0.10365 -0.05093 C 0.10378 -0.04931 0.10352 -0.04746 0.10417 -0.0463 C 0.10456 -0.04514 0.1056 -0.04584 0.10625 -0.04537 C 0.10678 -0.04491 0.1073 -0.04398 0.10782 -0.04352 C 0.10951 -0.04167 0.11055 -0.04098 0.1125 -0.03982 C 0.11277 -0.03889 0.11342 -0.03797 0.11355 -0.03704 C 0.11368 -0.03426 0.11381 -0.03102 0.11303 -0.02871 C 0.11237 -0.02709 0.11094 -0.02755 0.1099 -0.02686 L 0.1073 -0.025 C 0.10704 -0.02408 0.10652 -0.02315 0.10678 -0.02223 C 0.10717 -0.02014 0.11029 -0.01968 0.11094 -0.01945 C 0.11146 -0.01875 0.11198 -0.01829 0.1125 -0.0176 C 0.1129 -0.01667 0.11316 -0.01551 0.11355 -0.01482 C 0.11394 -0.01366 0.11459 -0.01297 0.11511 -0.01204 C 0.11563 -0.00926 0.1155 -0.0088 0.11667 -0.00648 C 0.11706 -0.00533 0.11758 -0.00417 0.11823 -0.00371 C 0.11902 -0.00301 0.11993 -0.00301 0.12084 -0.00278 C 0.12136 -0.00255 0.12188 -0.00209 0.1224 -0.00186 C 0.12214 -0.00093 0.1224 0.00069 0.12188 0.00092 C 0.12006 0.00231 0.11941 -0.00093 0.11875 -0.00278 C 0.11889 -0.00394 0.11902 -0.00533 0.11928 -0.00648 C 0.11954 -0.00741 0.12019 -0.00811 0.12032 -0.00926 C 0.12071 -0.0176 0.12045 -0.02593 0.12084 -0.03426 C 0.12084 -0.03519 0.12123 -0.03611 0.12136 -0.03704 C 0.12149 -0.0382 0.12162 -0.03959 0.12188 -0.04074 C 0.12214 -0.04167 0.12253 -0.0426 0.12292 -0.04352 C 0.12527 -0.0426 0.12644 -0.04329 0.12813 -0.03982 C 0.12852 -0.03889 0.12917 -0.03241 0.12917 -0.03218 C 0.1293 -0.03148 0.1293 -0.03033 0.12969 -0.02963 C 0.13021 -0.02848 0.13099 -0.02778 0.13178 -0.02686 C 0.13152 -0.02408 0.13178 -0.02084 0.12969 -0.02037 C 0.12891 -0.02014 0.12826 -0.02084 0.12761 -0.0213 C 0.12787 -0.02338 0.12826 -0.02547 0.12865 -0.02778 C 0.12878 -0.02871 0.12917 -0.0294 0.12917 -0.03056 C 0.12891 -0.03334 0.12787 -0.03565 0.12709 -0.03797 C 0.12644 -0.04398 0.12696 -0.0419 0.12448 -0.04723 C 0.12396 -0.04815 0.12357 -0.04931 0.12292 -0.05 C 0.12227 -0.05047 0.12149 -0.05047 0.12084 -0.05093 C 0.12045 -0.05186 0.12032 -0.05301 0.1198 -0.05371 C 0.11745 -0.05579 0.10938 -0.05371 0.10886 -0.05371 L 0.10521 -0.05186 C 0.10443 -0.05139 0.10235 -0.05093 0.10313 -0.05093 C 0.1086 -0.05023 0.1142 -0.05 0.1198 -0.05 L 0.16303 -0.04908 C 0.16277 -0.04398 0.16277 -0.03912 0.1625 -0.03426 C 0.16237 -0.03311 0.16198 -0.03241 0.16198 -0.03148 C 0.16198 -0.02408 0.1625 -0.00186 0.1625 -0.00926 C 0.1625 -0.03797 0.16693 -0.03473 0.1599 -0.03797 C 0.15834 -0.0375 0.15639 -0.03889 0.15521 -0.03704 C 0.15443 -0.03565 0.15573 -0.03334 0.15573 -0.03148 C 0.15573 -0.02963 0.15534 -0.02778 0.15521 -0.02593 C 0.1543 -0.02616 0.15326 -0.0257 0.15261 -0.02686 C 0.15196 -0.02778 0.15131 -0.03334 0.15105 -0.03519 C 0.15092 -0.03611 0.15092 -0.03727 0.15053 -0.03797 C 0.15014 -0.03866 0.14948 -0.03843 0.14896 -0.03889 C 0.14584 -0.0382 0.14258 -0.03889 0.13959 -0.03704 C 0.13894 -0.03658 0.13985 -0.03449 0.14011 -0.03334 C 0.14024 -0.03241 0.1405 -0.03148 0.14063 -0.03056 C 0.14076 -0.02917 0.14076 -0.02778 0.14115 -0.02686 C 0.14154 -0.0257 0.14219 -0.025 0.14271 -0.02408 C 0.14284 -0.02223 0.14258 -0.01991 0.14323 -0.01852 C 0.14375 -0.01736 0.14493 -0.01783 0.14584 -0.0176 C 0.14636 -0.01736 0.14688 -0.0169 0.1474 -0.01667 C 0.14662 -0.01598 0.1461 -0.01482 0.14532 -0.01482 C 0.14389 -0.01436 0.14154 -0.0176 0.1448 -0.01389 C 0.14558 -0.01412 0.14701 -0.01343 0.1474 -0.01482 C 0.14792 -0.01667 0.14688 -0.0213 0.14688 -0.02107 L 0.14688 -0.0176 L 0.1448 -0.0176 " pathEditMode="relative" rAng="0" ptsTypes="AAAAAAAAAAAAAAAAAAAAAAAAAAAAAAAAAAAAAAAAAAAAAAAAAAAAAAAAAAAAAAAAAAAAAAAAAAAAAAAAAAAAAAAAAAAAAAAAAAAAAAAAAAAAAAAAAAAAAAAAAAAAAAAAAAAAAAAAAAAAAAAAAAAAAAAAAAAAAAAAAAAAAAA">
                                      <p:cBhvr>
                                        <p:cTn id="1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7" grpId="0"/>
      <p:bldP spid="4" grpId="0" animBg="1"/>
      <p:bldP spid="21" grpId="0" animBg="1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BBE8BC-2036-4E96-8783-22DBF05F6C2E}"/>
              </a:ext>
            </a:extLst>
          </p:cNvPr>
          <p:cNvSpPr txBox="1"/>
          <p:nvPr/>
        </p:nvSpPr>
        <p:spPr>
          <a:xfrm>
            <a:off x="6005146" y="19009"/>
            <a:ext cx="4343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যৌগিক শব্দ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9F0B4-CD03-48AD-803A-AAC0EED073F3}"/>
              </a:ext>
            </a:extLst>
          </p:cNvPr>
          <p:cNvSpPr txBox="1"/>
          <p:nvPr/>
        </p:nvSpPr>
        <p:spPr>
          <a:xfrm>
            <a:off x="228600" y="5594702"/>
            <a:ext cx="1172014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যে সকল শব্দের ব্যুৎপত্তিগত অর্থ ও ব্যবহারিক অর্থ একই রকম, সেগুলো যৌগিক শব্দ।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FE06E3-654F-4B9E-97AF-06968FE21E46}"/>
              </a:ext>
            </a:extLst>
          </p:cNvPr>
          <p:cNvSpPr/>
          <p:nvPr/>
        </p:nvSpPr>
        <p:spPr>
          <a:xfrm>
            <a:off x="381000" y="4191000"/>
            <a:ext cx="1143000" cy="4572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গায়ক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2DA93D-1103-4F09-9D1C-B8AD96BDBE5A}"/>
              </a:ext>
            </a:extLst>
          </p:cNvPr>
          <p:cNvSpPr/>
          <p:nvPr/>
        </p:nvSpPr>
        <p:spPr>
          <a:xfrm>
            <a:off x="2116281" y="4197927"/>
            <a:ext cx="230331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গৈ+ণক(অক</a:t>
            </a:r>
            <a:r>
              <a:rPr lang="bn-B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D7B805-BB6D-428A-830D-C1A07747A601}"/>
              </a:ext>
            </a:extLst>
          </p:cNvPr>
          <p:cNvSpPr/>
          <p:nvPr/>
        </p:nvSpPr>
        <p:spPr>
          <a:xfrm>
            <a:off x="1524000" y="4197927"/>
            <a:ext cx="571500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BC7979-48F1-4DBB-ADF2-9F7761AA5CD3}"/>
              </a:ext>
            </a:extLst>
          </p:cNvPr>
          <p:cNvSpPr/>
          <p:nvPr/>
        </p:nvSpPr>
        <p:spPr>
          <a:xfrm>
            <a:off x="395391" y="4800600"/>
            <a:ext cx="310980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অর্থ-গান</a:t>
            </a:r>
            <a:r>
              <a:rPr lang="bn-B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476A54-EF3D-4A8A-A88C-43550AF6EE84}"/>
              </a:ext>
            </a:extLst>
          </p:cNvPr>
          <p:cNvSpPr/>
          <p:nvPr/>
        </p:nvSpPr>
        <p:spPr>
          <a:xfrm>
            <a:off x="7013327" y="4329530"/>
            <a:ext cx="1029559" cy="4572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মধুর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CBE9E3-A965-48E7-A871-B4B237EE8D1F}"/>
              </a:ext>
            </a:extLst>
          </p:cNvPr>
          <p:cNvSpPr/>
          <p:nvPr/>
        </p:nvSpPr>
        <p:spPr>
          <a:xfrm>
            <a:off x="8748608" y="4336457"/>
            <a:ext cx="207471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মধু+র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08DBA7-F49B-45EF-ABBB-4EDA6AD25243}"/>
              </a:ext>
            </a:extLst>
          </p:cNvPr>
          <p:cNvSpPr/>
          <p:nvPr/>
        </p:nvSpPr>
        <p:spPr>
          <a:xfrm>
            <a:off x="8010182" y="4336457"/>
            <a:ext cx="738426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6D863C-40E0-4DE5-92D7-7F6F65834554}"/>
              </a:ext>
            </a:extLst>
          </p:cNvPr>
          <p:cNvSpPr/>
          <p:nvPr/>
        </p:nvSpPr>
        <p:spPr>
          <a:xfrm>
            <a:off x="7013327" y="4953000"/>
            <a:ext cx="4305300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অর্থ-মধুর মত মিষ্ট গুণযুক্ত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6163A-541D-4049-BAC2-C26F41C2DC1E}"/>
              </a:ext>
            </a:extLst>
          </p:cNvPr>
          <p:cNvSpPr txBox="1"/>
          <p:nvPr/>
        </p:nvSpPr>
        <p:spPr>
          <a:xfrm>
            <a:off x="228600" y="228600"/>
            <a:ext cx="4343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শ্রেণীবিভাগ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Palki -18 - কনক চাঁপা - মনির খান - গাজী মাজহারুল আনোয়ারের লেখা গান -  Channel i - iav - YouTube">
            <a:extLst>
              <a:ext uri="{FF2B5EF4-FFF2-40B4-BE49-F238E27FC236}">
                <a16:creationId xmlns:a16="http://schemas.microsoft.com/office/drawing/2014/main" id="{3F8B5BF0-EF6A-4142-AD14-820C2D29C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6" y="1267698"/>
            <a:ext cx="4482743" cy="2521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শীতে মধু খাবেন কেন? | প্রথম আলো">
            <a:extLst>
              <a:ext uri="{FF2B5EF4-FFF2-40B4-BE49-F238E27FC236}">
                <a16:creationId xmlns:a16="http://schemas.microsoft.com/office/drawing/2014/main" id="{F255F6FF-41A0-4451-9DB4-4DF8A2AB8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69" y="1108609"/>
            <a:ext cx="4425458" cy="23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9" grpId="1"/>
      <p:bldP spid="10" grpId="0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B3D196-DF34-4F15-A5B1-E9F7FCC09595}"/>
              </a:ext>
            </a:extLst>
          </p:cNvPr>
          <p:cNvSpPr txBox="1"/>
          <p:nvPr/>
        </p:nvSpPr>
        <p:spPr>
          <a:xfrm>
            <a:off x="3620359" y="132667"/>
            <a:ext cx="43434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latin typeface="NikoshBAN" pitchFamily="2" charset="0"/>
                <a:cs typeface="NikoshBAN" pitchFamily="2" charset="0"/>
              </a:rPr>
              <a:t>রূঢ়ি শব্দ</a:t>
            </a:r>
            <a:endParaRPr lang="en-US" sz="5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94F42-FFC2-42C7-982D-C6B3B2212310}"/>
              </a:ext>
            </a:extLst>
          </p:cNvPr>
          <p:cNvSpPr txBox="1"/>
          <p:nvPr/>
        </p:nvSpPr>
        <p:spPr>
          <a:xfrm>
            <a:off x="76200" y="5638800"/>
            <a:ext cx="109962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 কোন শব্দ মূল শব্দের অর্থের অনুগামী না হয়ে অন্য কোন বিশিষ্ট অর্থ প্রকাশ করলে তা রূঢ়ি শব্দ হয়।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E71115-D021-415F-854D-571CBDE590A5}"/>
              </a:ext>
            </a:extLst>
          </p:cNvPr>
          <p:cNvSpPr/>
          <p:nvPr/>
        </p:nvSpPr>
        <p:spPr>
          <a:xfrm>
            <a:off x="228600" y="4191000"/>
            <a:ext cx="1295400" cy="4572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সন্দেশ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02349B-39D0-405A-B796-10C3B3DCE602}"/>
              </a:ext>
            </a:extLst>
          </p:cNvPr>
          <p:cNvSpPr/>
          <p:nvPr/>
        </p:nvSpPr>
        <p:spPr>
          <a:xfrm>
            <a:off x="1809750" y="4197927"/>
            <a:ext cx="287654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প্রত্যয়গত অর্থে ‘সংবাদ’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049E47-2E4E-43CA-B546-73E5335C346A}"/>
              </a:ext>
            </a:extLst>
          </p:cNvPr>
          <p:cNvSpPr/>
          <p:nvPr/>
        </p:nvSpPr>
        <p:spPr>
          <a:xfrm>
            <a:off x="1524000" y="4197927"/>
            <a:ext cx="285750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3606C2-E2E3-427F-9431-37AB26F96F05}"/>
              </a:ext>
            </a:extLst>
          </p:cNvPr>
          <p:cNvSpPr/>
          <p:nvPr/>
        </p:nvSpPr>
        <p:spPr>
          <a:xfrm>
            <a:off x="381000" y="4806216"/>
            <a:ext cx="310980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রূঢ়ি অর্থে ‘মিষ্টান্ন’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54977-9709-4F2E-8F8C-68146676A03B}"/>
              </a:ext>
            </a:extLst>
          </p:cNvPr>
          <p:cNvSpPr/>
          <p:nvPr/>
        </p:nvSpPr>
        <p:spPr>
          <a:xfrm>
            <a:off x="6767150" y="4328011"/>
            <a:ext cx="1029559" cy="4572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বাঁশি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07BE7D-6169-4C97-AFF2-F3B823F897BA}"/>
              </a:ext>
            </a:extLst>
          </p:cNvPr>
          <p:cNvSpPr/>
          <p:nvPr/>
        </p:nvSpPr>
        <p:spPr>
          <a:xfrm>
            <a:off x="8502431" y="4336457"/>
            <a:ext cx="257001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বাঁশের তৈরি বস্তু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959880-7686-47C3-9571-965DB9F59A6C}"/>
              </a:ext>
            </a:extLst>
          </p:cNvPr>
          <p:cNvSpPr/>
          <p:nvPr/>
        </p:nvSpPr>
        <p:spPr>
          <a:xfrm>
            <a:off x="7796709" y="4336457"/>
            <a:ext cx="705722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0EAA3D-B2AB-47A0-80ED-79C1B98148BA}"/>
              </a:ext>
            </a:extLst>
          </p:cNvPr>
          <p:cNvSpPr/>
          <p:nvPr/>
        </p:nvSpPr>
        <p:spPr>
          <a:xfrm>
            <a:off x="6767150" y="4953000"/>
            <a:ext cx="4305300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রূঢ়ি অর্থে সুরের বিশেষ বাদ্যযন্ত্র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ঘোষ মিষ্টান্ন ভান্ডার - Home | Facebook">
            <a:extLst>
              <a:ext uri="{FF2B5EF4-FFF2-40B4-BE49-F238E27FC236}">
                <a16:creationId xmlns:a16="http://schemas.microsoft.com/office/drawing/2014/main" id="{7BCCB3BB-AE5F-4627-B48D-858C29987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1426767"/>
            <a:ext cx="407120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ream বাশি শুনে আর কাজ নাই - - - by Homeira Kafi Joye | Listen online for  free on SoundCloud">
            <a:extLst>
              <a:ext uri="{FF2B5EF4-FFF2-40B4-BE49-F238E27FC236}">
                <a16:creationId xmlns:a16="http://schemas.microsoft.com/office/drawing/2014/main" id="{9DD98AAC-9FC9-42B1-B846-7FF2A420C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245" y="1624049"/>
            <a:ext cx="3916973" cy="2254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25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6" grpId="1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2AA6BF-DA15-41F5-8914-F0A6580A8ED1}"/>
              </a:ext>
            </a:extLst>
          </p:cNvPr>
          <p:cNvSpPr txBox="1"/>
          <p:nvPr/>
        </p:nvSpPr>
        <p:spPr>
          <a:xfrm>
            <a:off x="4252546" y="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যোগরূঢ় শব্দ</a:t>
            </a:r>
            <a:endParaRPr lang="en-US" sz="6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622F8-3C4B-4C88-899C-FCEA27D46198}"/>
              </a:ext>
            </a:extLst>
          </p:cNvPr>
          <p:cNvSpPr txBox="1"/>
          <p:nvPr/>
        </p:nvSpPr>
        <p:spPr>
          <a:xfrm>
            <a:off x="76199" y="5200471"/>
            <a:ext cx="11679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যে সকল শব্দ সমাস্যমান পদসমূহের অর্থের অনুগামী না কোনো বিশিষ্ট  অর্থ গ্রহণ করলে তাদেরকে যোগরূঢ়  শব্দ বলে।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8CB0E1-90C8-4D79-8F72-01CFD3452E05}"/>
              </a:ext>
            </a:extLst>
          </p:cNvPr>
          <p:cNvSpPr/>
          <p:nvPr/>
        </p:nvSpPr>
        <p:spPr>
          <a:xfrm>
            <a:off x="0" y="3856910"/>
            <a:ext cx="387180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141DDF-998A-49FD-B8F1-427FB90F0070}"/>
              </a:ext>
            </a:extLst>
          </p:cNvPr>
          <p:cNvSpPr/>
          <p:nvPr/>
        </p:nvSpPr>
        <p:spPr>
          <a:xfrm>
            <a:off x="4660151" y="4426527"/>
            <a:ext cx="4305300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C71FE-3747-48F2-97E4-410BB896558E}"/>
              </a:ext>
            </a:extLst>
          </p:cNvPr>
          <p:cNvSpPr txBox="1"/>
          <p:nvPr/>
        </p:nvSpPr>
        <p:spPr>
          <a:xfrm>
            <a:off x="6596747" y="1998188"/>
            <a:ext cx="414133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পঙ্কজ=পঙ্কে জন্মে যা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পদ্মফুল অর্থে ব্যবহৃত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পদ্ম ফুলের উপর মৌমাছি Update24.net">
            <a:extLst>
              <a:ext uri="{FF2B5EF4-FFF2-40B4-BE49-F238E27FC236}">
                <a16:creationId xmlns:a16="http://schemas.microsoft.com/office/drawing/2014/main" id="{77672B38-F468-4B75-9540-62F2E1CC6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" y="1036245"/>
            <a:ext cx="4791807" cy="313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6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repeatCount="indefinite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FC8364E-A55A-474C-BC67-63A354E1F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41528"/>
              </p:ext>
            </p:extLst>
          </p:nvPr>
        </p:nvGraphicFramePr>
        <p:xfrm>
          <a:off x="1072662" y="254978"/>
          <a:ext cx="10058400" cy="588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20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361</Words>
  <Application>Microsoft Office PowerPoint</Application>
  <PresentationFormat>Widescreen</PresentationFormat>
  <Paragraphs>93</Paragraphs>
  <Slides>16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Hosneara Khatun</dc:creator>
  <cp:lastModifiedBy>Hosneara Khatun</cp:lastModifiedBy>
  <cp:revision>12</cp:revision>
  <dcterms:created xsi:type="dcterms:W3CDTF">2021-09-04T12:51:09Z</dcterms:created>
  <dcterms:modified xsi:type="dcterms:W3CDTF">2021-09-04T14:42:03Z</dcterms:modified>
</cp:coreProperties>
</file>