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59" r:id="rId6"/>
    <p:sldId id="260" r:id="rId7"/>
    <p:sldId id="261" r:id="rId8"/>
    <p:sldId id="262" r:id="rId9"/>
    <p:sldId id="263" r:id="rId10"/>
    <p:sldId id="278"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93" autoAdjust="0"/>
    <p:restoredTop sz="94660"/>
  </p:normalViewPr>
  <p:slideViewPr>
    <p:cSldViewPr snapToGrid="0">
      <p:cViewPr varScale="1">
        <p:scale>
          <a:sx n="75" d="100"/>
          <a:sy n="75" d="100"/>
        </p:scale>
        <p:origin x="84"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56648-3881-4A72-8285-E1D442C696D8}"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0912A-C8F6-4E5E-B863-C76652A065E3}" type="slidenum">
              <a:rPr lang="en-US" smtClean="0"/>
              <a:t>‹#›</a:t>
            </a:fld>
            <a:endParaRPr lang="en-US"/>
          </a:p>
        </p:txBody>
      </p:sp>
    </p:spTree>
    <p:extLst>
      <p:ext uri="{BB962C8B-B14F-4D97-AF65-F5344CB8AC3E}">
        <p14:creationId xmlns:p14="http://schemas.microsoft.com/office/powerpoint/2010/main" val="227267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56648-3881-4A72-8285-E1D442C696D8}"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0912A-C8F6-4E5E-B863-C76652A065E3}" type="slidenum">
              <a:rPr lang="en-US" smtClean="0"/>
              <a:t>‹#›</a:t>
            </a:fld>
            <a:endParaRPr lang="en-US"/>
          </a:p>
        </p:txBody>
      </p:sp>
    </p:spTree>
    <p:extLst>
      <p:ext uri="{BB962C8B-B14F-4D97-AF65-F5344CB8AC3E}">
        <p14:creationId xmlns:p14="http://schemas.microsoft.com/office/powerpoint/2010/main" val="305764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56648-3881-4A72-8285-E1D442C696D8}"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0912A-C8F6-4E5E-B863-C76652A065E3}" type="slidenum">
              <a:rPr lang="en-US" smtClean="0"/>
              <a:t>‹#›</a:t>
            </a:fld>
            <a:endParaRPr lang="en-US"/>
          </a:p>
        </p:txBody>
      </p:sp>
    </p:spTree>
    <p:extLst>
      <p:ext uri="{BB962C8B-B14F-4D97-AF65-F5344CB8AC3E}">
        <p14:creationId xmlns:p14="http://schemas.microsoft.com/office/powerpoint/2010/main" val="3299602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56648-3881-4A72-8285-E1D442C696D8}"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0912A-C8F6-4E5E-B863-C76652A065E3}" type="slidenum">
              <a:rPr lang="en-US" smtClean="0"/>
              <a:t>‹#›</a:t>
            </a:fld>
            <a:endParaRPr lang="en-US"/>
          </a:p>
        </p:txBody>
      </p:sp>
    </p:spTree>
    <p:extLst>
      <p:ext uri="{BB962C8B-B14F-4D97-AF65-F5344CB8AC3E}">
        <p14:creationId xmlns:p14="http://schemas.microsoft.com/office/powerpoint/2010/main" val="243418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56648-3881-4A72-8285-E1D442C696D8}"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0912A-C8F6-4E5E-B863-C76652A065E3}" type="slidenum">
              <a:rPr lang="en-US" smtClean="0"/>
              <a:t>‹#›</a:t>
            </a:fld>
            <a:endParaRPr lang="en-US"/>
          </a:p>
        </p:txBody>
      </p:sp>
    </p:spTree>
    <p:extLst>
      <p:ext uri="{BB962C8B-B14F-4D97-AF65-F5344CB8AC3E}">
        <p14:creationId xmlns:p14="http://schemas.microsoft.com/office/powerpoint/2010/main" val="2361402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56648-3881-4A72-8285-E1D442C696D8}"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0912A-C8F6-4E5E-B863-C76652A065E3}" type="slidenum">
              <a:rPr lang="en-US" smtClean="0"/>
              <a:t>‹#›</a:t>
            </a:fld>
            <a:endParaRPr lang="en-US"/>
          </a:p>
        </p:txBody>
      </p:sp>
    </p:spTree>
    <p:extLst>
      <p:ext uri="{BB962C8B-B14F-4D97-AF65-F5344CB8AC3E}">
        <p14:creationId xmlns:p14="http://schemas.microsoft.com/office/powerpoint/2010/main" val="305456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56648-3881-4A72-8285-E1D442C696D8}" type="datetimeFigureOut">
              <a:rPr lang="en-US" smtClean="0"/>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0912A-C8F6-4E5E-B863-C76652A065E3}" type="slidenum">
              <a:rPr lang="en-US" smtClean="0"/>
              <a:t>‹#›</a:t>
            </a:fld>
            <a:endParaRPr lang="en-US"/>
          </a:p>
        </p:txBody>
      </p:sp>
    </p:spTree>
    <p:extLst>
      <p:ext uri="{BB962C8B-B14F-4D97-AF65-F5344CB8AC3E}">
        <p14:creationId xmlns:p14="http://schemas.microsoft.com/office/powerpoint/2010/main" val="40008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56648-3881-4A72-8285-E1D442C696D8}" type="datetimeFigureOut">
              <a:rPr lang="en-US" smtClean="0"/>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0912A-C8F6-4E5E-B863-C76652A065E3}" type="slidenum">
              <a:rPr lang="en-US" smtClean="0"/>
              <a:t>‹#›</a:t>
            </a:fld>
            <a:endParaRPr lang="en-US"/>
          </a:p>
        </p:txBody>
      </p:sp>
    </p:spTree>
    <p:extLst>
      <p:ext uri="{BB962C8B-B14F-4D97-AF65-F5344CB8AC3E}">
        <p14:creationId xmlns:p14="http://schemas.microsoft.com/office/powerpoint/2010/main" val="406446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56648-3881-4A72-8285-E1D442C696D8}" type="datetimeFigureOut">
              <a:rPr lang="en-US" smtClean="0"/>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0912A-C8F6-4E5E-B863-C76652A065E3}" type="slidenum">
              <a:rPr lang="en-US" smtClean="0"/>
              <a:t>‹#›</a:t>
            </a:fld>
            <a:endParaRPr lang="en-US"/>
          </a:p>
        </p:txBody>
      </p:sp>
    </p:spTree>
    <p:extLst>
      <p:ext uri="{BB962C8B-B14F-4D97-AF65-F5344CB8AC3E}">
        <p14:creationId xmlns:p14="http://schemas.microsoft.com/office/powerpoint/2010/main" val="132667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56648-3881-4A72-8285-E1D442C696D8}"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0912A-C8F6-4E5E-B863-C76652A065E3}" type="slidenum">
              <a:rPr lang="en-US" smtClean="0"/>
              <a:t>‹#›</a:t>
            </a:fld>
            <a:endParaRPr lang="en-US"/>
          </a:p>
        </p:txBody>
      </p:sp>
    </p:spTree>
    <p:extLst>
      <p:ext uri="{BB962C8B-B14F-4D97-AF65-F5344CB8AC3E}">
        <p14:creationId xmlns:p14="http://schemas.microsoft.com/office/powerpoint/2010/main" val="100281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56648-3881-4A72-8285-E1D442C696D8}"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0912A-C8F6-4E5E-B863-C76652A065E3}" type="slidenum">
              <a:rPr lang="en-US" smtClean="0"/>
              <a:t>‹#›</a:t>
            </a:fld>
            <a:endParaRPr lang="en-US"/>
          </a:p>
        </p:txBody>
      </p:sp>
    </p:spTree>
    <p:extLst>
      <p:ext uri="{BB962C8B-B14F-4D97-AF65-F5344CB8AC3E}">
        <p14:creationId xmlns:p14="http://schemas.microsoft.com/office/powerpoint/2010/main" val="342070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56648-3881-4A72-8285-E1D442C696D8}" type="datetimeFigureOut">
              <a:rPr lang="en-US" smtClean="0"/>
              <a:t>9/4/2021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0912A-C8F6-4E5E-B863-C76652A065E3}" type="slidenum">
              <a:rPr lang="en-US" smtClean="0"/>
              <a:t>‹#›</a:t>
            </a:fld>
            <a:endParaRPr lang="en-US"/>
          </a:p>
        </p:txBody>
      </p:sp>
    </p:spTree>
    <p:extLst>
      <p:ext uri="{BB962C8B-B14F-4D97-AF65-F5344CB8AC3E}">
        <p14:creationId xmlns:p14="http://schemas.microsoft.com/office/powerpoint/2010/main" val="80723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104404" y="4227616"/>
            <a:ext cx="10770919" cy="1015663"/>
          </a:xfrm>
          <a:prstGeom prst="rect">
            <a:avLst/>
          </a:prstGeom>
          <a:noFill/>
        </p:spPr>
        <p:txBody>
          <a:bodyPr wrap="square" rtlCol="0">
            <a:spAutoFit/>
          </a:bodyPr>
          <a:lstStyle/>
          <a:p>
            <a:r>
              <a:rPr lang="en-US" sz="6000" b="1" dirty="0" err="1" smtClean="0">
                <a:latin typeface="NikoshBAN" panose="02000000000000000000" pitchFamily="2" charset="0"/>
                <a:cs typeface="NikoshBAN" panose="02000000000000000000" pitchFamily="2" charset="0"/>
              </a:rPr>
              <a:t>আজকের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ক্লাসে</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সকল</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শিক্ষার্থীদের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স্বাগতম</a:t>
            </a:r>
            <a:endParaRPr lang="en-US" sz="6000" b="1" dirty="0">
              <a:latin typeface="NikoshBAN" panose="02000000000000000000" pitchFamily="2" charset="0"/>
              <a:cs typeface="NikoshBAN" panose="02000000000000000000" pitchFamily="2" charset="0"/>
            </a:endParaRPr>
          </a:p>
        </p:txBody>
      </p:sp>
      <p:sp>
        <p:nvSpPr>
          <p:cNvPr id="4" name="TextBox 3"/>
          <p:cNvSpPr txBox="1"/>
          <p:nvPr/>
        </p:nvSpPr>
        <p:spPr>
          <a:xfrm>
            <a:off x="3019797" y="881742"/>
            <a:ext cx="5324103" cy="1015663"/>
          </a:xfrm>
          <a:prstGeom prst="rect">
            <a:avLst/>
          </a:prstGeom>
          <a:noFill/>
        </p:spPr>
        <p:txBody>
          <a:bodyPr wrap="square" rtlCol="0">
            <a:spAutoFit/>
          </a:bodyPr>
          <a:lstStyle/>
          <a:p>
            <a:r>
              <a:rPr lang="en-US" sz="6000" b="1" dirty="0" err="1" smtClean="0">
                <a:solidFill>
                  <a:srgbClr val="002060"/>
                </a:solidFill>
                <a:latin typeface="NikoshBAN" panose="02000000000000000000" pitchFamily="2" charset="0"/>
                <a:cs typeface="NikoshBAN" panose="02000000000000000000" pitchFamily="2" charset="0"/>
              </a:rPr>
              <a:t>আসসালামু</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আলাইকুম</a:t>
            </a:r>
            <a:endParaRPr lang="en-US" sz="6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419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 y="400538"/>
            <a:ext cx="11137900" cy="6076462"/>
          </a:xfrm>
          <a:prstGeom prst="rect">
            <a:avLst/>
          </a:prstGeom>
        </p:spPr>
      </p:pic>
    </p:spTree>
    <p:extLst>
      <p:ext uri="{BB962C8B-B14F-4D97-AF65-F5344CB8AC3E}">
        <p14:creationId xmlns:p14="http://schemas.microsoft.com/office/powerpoint/2010/main" val="520459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3792" y="466083"/>
            <a:ext cx="8407730" cy="923330"/>
          </a:xfrm>
          <a:prstGeom prst="rect">
            <a:avLst/>
          </a:prstGeom>
          <a:noFill/>
        </p:spPr>
        <p:txBody>
          <a:bodyPr wrap="square" rtlCol="0">
            <a:spAutoFit/>
          </a:bodyPr>
          <a:lstStyle/>
          <a:p>
            <a:r>
              <a:rPr lang="en-US" sz="5400" b="1" dirty="0" err="1" smtClean="0">
                <a:solidFill>
                  <a:srgbClr val="00B0F0"/>
                </a:solidFill>
                <a:latin typeface="NikoshBAN" panose="02000000000000000000" pitchFamily="2" charset="0"/>
                <a:cs typeface="NikoshBAN" panose="02000000000000000000" pitchFamily="2" charset="0"/>
              </a:rPr>
              <a:t>এসো</a:t>
            </a:r>
            <a:r>
              <a:rPr lang="en-US" sz="5400" b="1" dirty="0" smtClean="0">
                <a:solidFill>
                  <a:srgbClr val="00B0F0"/>
                </a:solidFill>
                <a:latin typeface="NikoshBAN" panose="02000000000000000000" pitchFamily="2" charset="0"/>
                <a:cs typeface="NikoshBAN" panose="02000000000000000000" pitchFamily="2" charset="0"/>
              </a:rPr>
              <a:t> </a:t>
            </a:r>
            <a:r>
              <a:rPr lang="en-US" sz="5400" b="1" dirty="0" err="1" smtClean="0">
                <a:solidFill>
                  <a:srgbClr val="00B0F0"/>
                </a:solidFill>
                <a:latin typeface="NikoshBAN" panose="02000000000000000000" pitchFamily="2" charset="0"/>
                <a:cs typeface="NikoshBAN" panose="02000000000000000000" pitchFamily="2" charset="0"/>
              </a:rPr>
              <a:t>আমরা</a:t>
            </a:r>
            <a:r>
              <a:rPr lang="en-US" sz="5400" b="1" dirty="0" smtClean="0">
                <a:solidFill>
                  <a:srgbClr val="00B0F0"/>
                </a:solidFill>
                <a:latin typeface="NikoshBAN" panose="02000000000000000000" pitchFamily="2" charset="0"/>
                <a:cs typeface="NikoshBAN" panose="02000000000000000000" pitchFamily="2" charset="0"/>
              </a:rPr>
              <a:t> </a:t>
            </a:r>
            <a:r>
              <a:rPr lang="en-US" sz="5400" b="1" dirty="0" err="1" smtClean="0">
                <a:solidFill>
                  <a:srgbClr val="00B0F0"/>
                </a:solidFill>
                <a:latin typeface="NikoshBAN" panose="02000000000000000000" pitchFamily="2" charset="0"/>
                <a:cs typeface="NikoshBAN" panose="02000000000000000000" pitchFamily="2" charset="0"/>
              </a:rPr>
              <a:t>একটি</a:t>
            </a:r>
            <a:r>
              <a:rPr lang="en-US" sz="5400" b="1" dirty="0" smtClean="0">
                <a:solidFill>
                  <a:srgbClr val="00B0F0"/>
                </a:solidFill>
                <a:latin typeface="NikoshBAN" panose="02000000000000000000" pitchFamily="2" charset="0"/>
                <a:cs typeface="NikoshBAN" panose="02000000000000000000" pitchFamily="2" charset="0"/>
              </a:rPr>
              <a:t> </a:t>
            </a:r>
            <a:r>
              <a:rPr lang="en-US" sz="5400" b="1" dirty="0" err="1" smtClean="0">
                <a:solidFill>
                  <a:srgbClr val="00B0F0"/>
                </a:solidFill>
                <a:latin typeface="NikoshBAN" panose="02000000000000000000" pitchFamily="2" charset="0"/>
                <a:cs typeface="NikoshBAN" panose="02000000000000000000" pitchFamily="2" charset="0"/>
              </a:rPr>
              <a:t>ভিডিও</a:t>
            </a:r>
            <a:r>
              <a:rPr lang="en-US" sz="5400" b="1" dirty="0" smtClean="0">
                <a:solidFill>
                  <a:srgbClr val="00B0F0"/>
                </a:solidFill>
                <a:latin typeface="NikoshBAN" panose="02000000000000000000" pitchFamily="2" charset="0"/>
                <a:cs typeface="NikoshBAN" panose="02000000000000000000" pitchFamily="2" charset="0"/>
              </a:rPr>
              <a:t> </a:t>
            </a:r>
            <a:r>
              <a:rPr lang="en-US" sz="5400" b="1" dirty="0" err="1" smtClean="0">
                <a:solidFill>
                  <a:srgbClr val="00B0F0"/>
                </a:solidFill>
                <a:latin typeface="NikoshBAN" panose="02000000000000000000" pitchFamily="2" charset="0"/>
                <a:cs typeface="NikoshBAN" panose="02000000000000000000" pitchFamily="2" charset="0"/>
              </a:rPr>
              <a:t>দেখি</a:t>
            </a:r>
            <a:r>
              <a:rPr lang="en-US" sz="5400" b="1" dirty="0" smtClean="0">
                <a:solidFill>
                  <a:srgbClr val="00B0F0"/>
                </a:solidFill>
                <a:latin typeface="NikoshBAN" panose="02000000000000000000" pitchFamily="2" charset="0"/>
                <a:cs typeface="NikoshBAN" panose="02000000000000000000" pitchFamily="2" charset="0"/>
              </a:rPr>
              <a:t>….</a:t>
            </a:r>
            <a:endParaRPr lang="en-US" sz="5400" b="1" dirty="0">
              <a:solidFill>
                <a:srgbClr val="00B0F0"/>
              </a:solidFill>
              <a:latin typeface="NikoshBAN" panose="02000000000000000000" pitchFamily="2" charset="0"/>
              <a:cs typeface="NikoshBAN" panose="02000000000000000000" pitchFamily="2" charset="0"/>
            </a:endParaRPr>
          </a:p>
        </p:txBody>
      </p:sp>
      <p:sp>
        <p:nvSpPr>
          <p:cNvPr id="4" name="Rectangle 3"/>
          <p:cNvSpPr/>
          <p:nvPr/>
        </p:nvSpPr>
        <p:spPr>
          <a:xfrm>
            <a:off x="617517" y="5502494"/>
            <a:ext cx="11115304" cy="769441"/>
          </a:xfrm>
          <a:prstGeom prst="rect">
            <a:avLst/>
          </a:prstGeom>
        </p:spPr>
        <p:txBody>
          <a:bodyPr wrap="square">
            <a:spAutoFit/>
          </a:bodyPr>
          <a:lstStyle/>
          <a:p>
            <a:r>
              <a:rPr lang="en-US" sz="4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4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ভিডিও</a:t>
            </a:r>
            <a:r>
              <a:rPr lang="en-US" sz="4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4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দেখে</a:t>
            </a:r>
            <a:r>
              <a:rPr lang="en-US" sz="4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4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আমরা</a:t>
            </a:r>
            <a:r>
              <a:rPr lang="en-US" sz="4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4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ইমান</a:t>
            </a:r>
            <a:r>
              <a:rPr lang="en-US" sz="4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400" b="1" dirty="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ও </a:t>
            </a:r>
            <a:r>
              <a:rPr lang="en-US" sz="4400" b="1" dirty="0" err="1">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ইসলামের</a:t>
            </a:r>
            <a:r>
              <a:rPr lang="en-US" sz="4400" b="1" dirty="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400" b="1" dirty="0" err="1">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সম্পর্ক</a:t>
            </a:r>
            <a:r>
              <a:rPr lang="en-US" sz="4400" b="1" dirty="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4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জানতে</a:t>
            </a:r>
            <a:r>
              <a:rPr lang="en-US" sz="4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4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পারলাম</a:t>
            </a:r>
            <a:endParaRPr lang="en-US" sz="4400" dirty="0"/>
          </a:p>
        </p:txBody>
      </p:sp>
      <p:pic>
        <p:nvPicPr>
          <p:cNvPr id="6" name="fgdgga_clip(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duotone>
              <a:prstClr val="black"/>
              <a:schemeClr val="accent4">
                <a:tint val="45000"/>
                <a:satMod val="400000"/>
              </a:schemeClr>
            </a:duotone>
          </a:blip>
          <a:stretch>
            <a:fillRect/>
          </a:stretch>
        </p:blipFill>
        <p:spPr>
          <a:xfrm>
            <a:off x="3619500" y="1574800"/>
            <a:ext cx="4889500" cy="3416300"/>
          </a:xfrm>
          <a:prstGeom prst="rect">
            <a:avLst/>
          </a:prstGeom>
        </p:spPr>
      </p:pic>
    </p:spTree>
    <p:extLst>
      <p:ext uri="{BB962C8B-B14F-4D97-AF65-F5344CB8AC3E}">
        <p14:creationId xmlns:p14="http://schemas.microsoft.com/office/powerpoint/2010/main" val="23330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video>
              <p:cMediaNode vol="80000">
                <p:cTn id="22" fill="hold" display="0">
                  <p:stCondLst>
                    <p:cond delay="indefinite"/>
                  </p:stCondLst>
                </p:cTn>
                <p:tgtEl>
                  <p:spTgt spid="6"/>
                </p:tgtEl>
              </p:cMediaNode>
            </p:video>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033" y="453633"/>
            <a:ext cx="9607137" cy="769441"/>
          </a:xfrm>
          <a:prstGeom prst="rect">
            <a:avLst/>
          </a:prstGeom>
        </p:spPr>
        <p:txBody>
          <a:bodyPr wrap="square">
            <a:spAutoFit/>
          </a:bodyPr>
          <a:lstStyle/>
          <a:p>
            <a:r>
              <a:rPr lang="en-US" sz="4400" b="1" dirty="0" err="1">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ইমান</a:t>
            </a:r>
            <a:r>
              <a:rPr lang="en-US" sz="4400" b="1" dirty="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ও </a:t>
            </a:r>
            <a:r>
              <a:rPr lang="en-US" sz="4400" b="1" dirty="0" err="1">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ইসলামের</a:t>
            </a:r>
            <a:r>
              <a:rPr lang="en-US" sz="4400" b="1" dirty="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4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সম্পর্কে</a:t>
            </a:r>
            <a:r>
              <a:rPr lang="en-US" sz="4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4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আরো</a:t>
            </a:r>
            <a:r>
              <a:rPr lang="en-US" sz="4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4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কিছু</a:t>
            </a:r>
            <a:r>
              <a:rPr lang="en-US" sz="4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4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জেনে</a:t>
            </a:r>
            <a:r>
              <a:rPr lang="en-US" sz="4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4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নাও</a:t>
            </a:r>
            <a:r>
              <a:rPr lang="en-US" sz="4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endParaRPr lang="en-US" sz="4400" dirty="0"/>
          </a:p>
        </p:txBody>
      </p:sp>
      <p:sp>
        <p:nvSpPr>
          <p:cNvPr id="3" name="Rectangle 2"/>
          <p:cNvSpPr/>
          <p:nvPr/>
        </p:nvSpPr>
        <p:spPr>
          <a:xfrm>
            <a:off x="898566" y="1223074"/>
            <a:ext cx="10347365" cy="4339650"/>
          </a:xfrm>
          <a:prstGeom prst="rect">
            <a:avLst/>
          </a:prstGeom>
        </p:spPr>
        <p:txBody>
          <a:bodyPr wrap="square">
            <a:spAutoFit/>
          </a:bodyPr>
          <a:lstStyle/>
          <a:p>
            <a:r>
              <a:rPr lang="as-IN" sz="2400" b="1" dirty="0">
                <a:solidFill>
                  <a:srgbClr val="0070C0"/>
                </a:solidFill>
                <a:latin typeface="NikoshBAN" panose="02000000000000000000" pitchFamily="2" charset="0"/>
                <a:cs typeface="NikoshBAN" panose="02000000000000000000" pitchFamily="2" charset="0"/>
              </a:rPr>
              <a:t>ঈমান ও ইসলাম  দুটি অত্যান্ত গুরুত্বপূর্ণ পরিভাষা। ঈমান অর্থ বিশ্বাস।  ইসলামের মূল বিষয় গুলোর প্রতি আন্তরিক বিশ্বাস, মৌখিক স্বীকৃতি ও তদনুযায়ী আমল করাকে ঈমান বলা হয়। অন্যদিকে ইসলাম অর্থ আত্মসমর্পণ, আনুগত্য ইত্যাদি। মহান আল্লাহর যাবতীয় আদেশ-নিষেধ বিনা দ্বিধায় মেনে নেওয়ার মাধ্যমে তার প্রতি পূর্ণাঙ্গরূপে আত্মসমর্পণ করার নাম হলো ইসলাম।</a:t>
            </a:r>
          </a:p>
          <a:p>
            <a:r>
              <a:rPr lang="as-IN" sz="2400" b="1" dirty="0">
                <a:solidFill>
                  <a:srgbClr val="0070C0"/>
                </a:solidFill>
                <a:latin typeface="NikoshBAN" panose="02000000000000000000" pitchFamily="2" charset="0"/>
                <a:cs typeface="NikoshBAN" panose="02000000000000000000" pitchFamily="2" charset="0"/>
              </a:rPr>
              <a:t/>
            </a:r>
            <a:br>
              <a:rPr lang="as-IN" sz="2400" b="1" dirty="0">
                <a:solidFill>
                  <a:srgbClr val="0070C0"/>
                </a:solidFill>
                <a:latin typeface="NikoshBAN" panose="02000000000000000000" pitchFamily="2" charset="0"/>
                <a:cs typeface="NikoshBAN" panose="02000000000000000000" pitchFamily="2" charset="0"/>
              </a:rPr>
            </a:br>
            <a:r>
              <a:rPr lang="as-IN" sz="2400" b="1" dirty="0">
                <a:solidFill>
                  <a:srgbClr val="0070C0"/>
                </a:solidFill>
                <a:latin typeface="NikoshBAN" panose="02000000000000000000" pitchFamily="2" charset="0"/>
                <a:cs typeface="NikoshBAN" panose="02000000000000000000" pitchFamily="2" charset="0"/>
              </a:rPr>
              <a:t> ঈমান ও ইসলামের মধ্যে অত্যন্ত ঘনিষ্ঠ ও অবিচ্ছেদ্য সম্পর্ক বিদ্যমান। এদের একটি ব্যতীত অন্যটি কল্পনাও করা যায় না। এদের একটি অপরটির উপরে গভীরভাবে নির্ভরশীল। ঈমান ও ইসলামের সম্পর্ক গাছের মূল ও শাখা-প্রশাখার মতো। ঈমান হল গাছের শিকড় বা </a:t>
            </a:r>
            <a:r>
              <a:rPr lang="as-IN" sz="2400" b="1" dirty="0" smtClean="0">
                <a:solidFill>
                  <a:srgbClr val="0070C0"/>
                </a:solidFill>
                <a:latin typeface="NikoshBAN" panose="02000000000000000000" pitchFamily="2" charset="0"/>
                <a:cs typeface="NikoshBAN" panose="02000000000000000000" pitchFamily="2" charset="0"/>
              </a:rPr>
              <a:t>মূল</a:t>
            </a:r>
            <a:r>
              <a:rPr lang="en-US" sz="2400" b="1" dirty="0" smtClean="0">
                <a:solidFill>
                  <a:srgbClr val="0070C0"/>
                </a:solidFill>
                <a:latin typeface="NikoshBAN" panose="02000000000000000000" pitchFamily="2" charset="0"/>
                <a:cs typeface="NikoshBAN" panose="02000000000000000000" pitchFamily="2" charset="0"/>
              </a:rPr>
              <a:t> </a:t>
            </a:r>
            <a:r>
              <a:rPr lang="as-IN" sz="2400" b="1" dirty="0">
                <a:solidFill>
                  <a:srgbClr val="0070C0"/>
                </a:solidFill>
                <a:latin typeface="NikoshBAN" panose="02000000000000000000" pitchFamily="2" charset="0"/>
                <a:cs typeface="NikoshBAN" panose="02000000000000000000" pitchFamily="2" charset="0"/>
              </a:rPr>
              <a:t>আর ইসলাম তার শাখা-প্রশাখা। মন না থাকলে শাখা-প্রশাখা হয়না। আর শাখা-প্রশাখা না থাকলে মূল বা শিকড় মূল্যহীন। ঈমান ও ইসলাম একটি অন্যটি ব্যতীত পূর্ণাঙ্গ হয় না। </a:t>
            </a:r>
          </a:p>
          <a:p>
            <a:r>
              <a:rPr lang="as-IN" dirty="0"/>
              <a:t/>
            </a:r>
            <a:br>
              <a:rPr lang="as-IN" dirty="0"/>
            </a:br>
            <a:endParaRPr lang="en-US" dirty="0"/>
          </a:p>
        </p:txBody>
      </p:sp>
    </p:spTree>
    <p:extLst>
      <p:ext uri="{BB962C8B-B14F-4D97-AF65-F5344CB8AC3E}">
        <p14:creationId xmlns:p14="http://schemas.microsoft.com/office/powerpoint/2010/main" val="7614229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8789" y="596138"/>
            <a:ext cx="5379523" cy="707886"/>
          </a:xfrm>
          <a:prstGeom prst="rect">
            <a:avLst/>
          </a:prstGeom>
        </p:spPr>
        <p:txBody>
          <a:bodyPr wrap="square">
            <a:spAutoFit/>
          </a:bodyPr>
          <a:lstStyle/>
          <a:p>
            <a:r>
              <a:rPr lang="en-US" sz="4000" b="1" dirty="0" err="1">
                <a:solidFill>
                  <a:srgbClr val="7030A0"/>
                </a:solidFill>
                <a:latin typeface="NikoshBAN" panose="02000000000000000000" pitchFamily="2" charset="0"/>
                <a:cs typeface="NikoshBAN" panose="02000000000000000000" pitchFamily="2" charset="0"/>
              </a:rPr>
              <a:t>ইমানের</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মৌলিক</a:t>
            </a:r>
            <a:r>
              <a:rPr lang="en-US" sz="4000" b="1" dirty="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বিষয়</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হলো</a:t>
            </a:r>
            <a:r>
              <a:rPr lang="en-US" sz="4000" b="1" dirty="0" smtClean="0">
                <a:solidFill>
                  <a:srgbClr val="7030A0"/>
                </a:solidFill>
                <a:latin typeface="NikoshBAN" panose="02000000000000000000" pitchFamily="2" charset="0"/>
                <a:cs typeface="NikoshBAN" panose="02000000000000000000" pitchFamily="2" charset="0"/>
              </a:rPr>
              <a:t>….</a:t>
            </a:r>
          </a:p>
        </p:txBody>
      </p:sp>
      <p:sp>
        <p:nvSpPr>
          <p:cNvPr id="3" name="Rectangle 2"/>
          <p:cNvSpPr/>
          <p:nvPr/>
        </p:nvSpPr>
        <p:spPr>
          <a:xfrm>
            <a:off x="1185552" y="1461058"/>
            <a:ext cx="10333513" cy="3785652"/>
          </a:xfrm>
          <a:prstGeom prst="rect">
            <a:avLst/>
          </a:prstGeom>
        </p:spPr>
        <p:txBody>
          <a:bodyPr wrap="square">
            <a:spAutoFit/>
          </a:bodyPr>
          <a:lstStyle/>
          <a:p>
            <a:r>
              <a:rPr lang="en-US" sz="4000" b="1" dirty="0" err="1" smtClean="0">
                <a:solidFill>
                  <a:srgbClr val="7030A0"/>
                </a:solidFill>
                <a:latin typeface="NikoshBAN" panose="02000000000000000000" pitchFamily="2" charset="0"/>
                <a:cs typeface="NikoshBAN" panose="02000000000000000000" pitchFamily="2" charset="0"/>
              </a:rPr>
              <a:t>ইমান</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অর্থ</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বিশ্বাস</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একজন</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মুসলিমকে</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ইমানের</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কতগুলো</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মৌলিক</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বিষয়ে</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দৃড়ভাবে</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বিশ্বাস</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করতে</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হয়</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এগুলো</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আল-কুরআন</a:t>
            </a:r>
            <a:r>
              <a:rPr lang="en-US" sz="4000" b="1" dirty="0" smtClean="0">
                <a:solidFill>
                  <a:srgbClr val="7030A0"/>
                </a:solidFill>
                <a:latin typeface="NikoshBAN" panose="02000000000000000000" pitchFamily="2" charset="0"/>
                <a:cs typeface="NikoshBAN" panose="02000000000000000000" pitchFamily="2" charset="0"/>
              </a:rPr>
              <a:t> ও </a:t>
            </a:r>
            <a:r>
              <a:rPr lang="en-US" sz="4000" b="1" dirty="0" err="1" smtClean="0">
                <a:solidFill>
                  <a:srgbClr val="7030A0"/>
                </a:solidFill>
                <a:latin typeface="NikoshBAN" panose="02000000000000000000" pitchFamily="2" charset="0"/>
                <a:cs typeface="NikoshBAN" panose="02000000000000000000" pitchFamily="2" charset="0"/>
              </a:rPr>
              <a:t>হাদিস</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দ্বারা</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অকাট্যভাবে</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প্রমাণিত</a:t>
            </a:r>
            <a:r>
              <a:rPr lang="en-US" sz="4000" b="1" dirty="0" smtClean="0">
                <a:solidFill>
                  <a:srgbClr val="7030A0"/>
                </a:solidFill>
                <a:latin typeface="NikoshBAN" panose="02000000000000000000" pitchFamily="2" charset="0"/>
                <a:cs typeface="NikoshBAN" panose="02000000000000000000" pitchFamily="2" charset="0"/>
              </a:rPr>
              <a:t>। এ </a:t>
            </a:r>
            <a:r>
              <a:rPr lang="en-US" sz="4000" b="1" dirty="0" err="1" smtClean="0">
                <a:solidFill>
                  <a:srgbClr val="7030A0"/>
                </a:solidFill>
                <a:latin typeface="NikoshBAN" panose="02000000000000000000" pitchFamily="2" charset="0"/>
                <a:cs typeface="NikoshBAN" panose="02000000000000000000" pitchFamily="2" charset="0"/>
              </a:rPr>
              <a:t>বিষয়গুলোতে</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বিশ্বাস</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ব্যতীত</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কেউই</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মুমিন</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মুসলিম</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হতে</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পারে</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না</a:t>
            </a:r>
            <a:r>
              <a:rPr lang="en-US" sz="4000" b="1" dirty="0" smtClean="0">
                <a:solidFill>
                  <a:srgbClr val="7030A0"/>
                </a:solidFill>
                <a:latin typeface="NikoshBAN" panose="02000000000000000000" pitchFamily="2" charset="0"/>
                <a:cs typeface="NikoshBAN" panose="02000000000000000000" pitchFamily="2" charset="0"/>
              </a:rPr>
              <a:t>।</a:t>
            </a:r>
          </a:p>
          <a:p>
            <a:r>
              <a:rPr lang="en-US" sz="4000" b="1" dirty="0" err="1">
                <a:solidFill>
                  <a:srgbClr val="7030A0"/>
                </a:solidFill>
                <a:latin typeface="NikoshBAN" panose="02000000000000000000" pitchFamily="2" charset="0"/>
                <a:cs typeface="NikoshBAN" panose="02000000000000000000" pitchFamily="2" charset="0"/>
              </a:rPr>
              <a:t>ইমানের</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মৌলিক</a:t>
            </a:r>
            <a:r>
              <a:rPr lang="en-US" sz="4000" b="1" dirty="0">
                <a:solidFill>
                  <a:srgbClr val="7030A0"/>
                </a:solidFill>
                <a:latin typeface="NikoshBAN" panose="02000000000000000000" pitchFamily="2" charset="0"/>
                <a:cs typeface="NikoshBAN" panose="02000000000000000000" pitchFamily="2" charset="0"/>
              </a:rPr>
              <a:t> ৭টি </a:t>
            </a:r>
            <a:r>
              <a:rPr lang="en-US" sz="4000" b="1" dirty="0" err="1">
                <a:solidFill>
                  <a:srgbClr val="7030A0"/>
                </a:solidFill>
                <a:latin typeface="NikoshBAN" panose="02000000000000000000" pitchFamily="2" charset="0"/>
                <a:cs typeface="NikoshBAN" panose="02000000000000000000" pitchFamily="2" charset="0"/>
              </a:rPr>
              <a:t>বিষয়</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হলো</a:t>
            </a:r>
            <a:r>
              <a:rPr lang="en-US" sz="4000" b="1" dirty="0">
                <a:solidFill>
                  <a:srgbClr val="7030A0"/>
                </a:solidFill>
                <a:latin typeface="NikoshBAN" panose="02000000000000000000" pitchFamily="2" charset="0"/>
                <a:cs typeface="NikoshBAN" panose="02000000000000000000" pitchFamily="2" charset="0"/>
              </a:rPr>
              <a:t>-</a:t>
            </a:r>
          </a:p>
          <a:p>
            <a:endParaRPr lang="en-US" sz="4000" b="1" dirty="0" smtClean="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9659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243" y="536760"/>
            <a:ext cx="6157466" cy="646331"/>
          </a:xfrm>
          <a:prstGeom prst="rect">
            <a:avLst/>
          </a:prstGeom>
        </p:spPr>
        <p:txBody>
          <a:bodyPr wrap="square">
            <a:spAutoFit/>
          </a:bodyPr>
          <a:lstStyle/>
          <a:p>
            <a:r>
              <a:rPr lang="en-US" sz="3600" b="1" dirty="0" err="1">
                <a:solidFill>
                  <a:srgbClr val="7030A0"/>
                </a:solidFill>
                <a:latin typeface="NikoshBAN" panose="02000000000000000000" pitchFamily="2" charset="0"/>
                <a:cs typeface="NikoshBAN" panose="02000000000000000000" pitchFamily="2" charset="0"/>
              </a:rPr>
              <a:t>ইমানের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মৌলিক</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বিষয়</a:t>
            </a:r>
            <a:r>
              <a:rPr lang="en-US" sz="3600" b="1" dirty="0">
                <a:solidFill>
                  <a:srgbClr val="7030A0"/>
                </a:solidFill>
                <a:latin typeface="NikoshBAN" panose="02000000000000000000" pitchFamily="2" charset="0"/>
                <a:cs typeface="NikoshBAN" panose="02000000000000000000" pitchFamily="2" charset="0"/>
              </a:rPr>
              <a:t> ১টি </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হলো</a:t>
            </a:r>
            <a:r>
              <a:rPr lang="en-US" sz="3600" b="1" dirty="0">
                <a:solidFill>
                  <a:srgbClr val="7030A0"/>
                </a:solidFill>
                <a:latin typeface="NikoshBAN" panose="02000000000000000000" pitchFamily="2" charset="0"/>
                <a:cs typeface="NikoshBAN" panose="02000000000000000000" pitchFamily="2" charset="0"/>
              </a:rPr>
              <a:t>-</a:t>
            </a:r>
          </a:p>
        </p:txBody>
      </p:sp>
      <p:sp>
        <p:nvSpPr>
          <p:cNvPr id="3" name="TextBox 2"/>
          <p:cNvSpPr txBox="1"/>
          <p:nvPr/>
        </p:nvSpPr>
        <p:spPr>
          <a:xfrm>
            <a:off x="1490243" y="1508166"/>
            <a:ext cx="5444947" cy="954107"/>
          </a:xfrm>
          <a:prstGeom prst="rect">
            <a:avLst/>
          </a:prstGeom>
          <a:noFill/>
        </p:spPr>
        <p:txBody>
          <a:bodyPr wrap="square" rtlCol="0">
            <a:spAutoFit/>
          </a:bodyPr>
          <a:lstStyle/>
          <a:p>
            <a:r>
              <a:rPr lang="en-US" sz="2800" b="1" dirty="0" err="1" smtClean="0">
                <a:latin typeface="NikoshBAN" panose="02000000000000000000" pitchFamily="2" charset="0"/>
                <a:cs typeface="NikoshBAN" panose="02000000000000000000" pitchFamily="2" charset="0"/>
              </a:rPr>
              <a:t>আল্লাহ</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তায়ালার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বিশ্বাস</a:t>
            </a:r>
            <a:r>
              <a:rPr lang="en-US" sz="2800" b="1" dirty="0" smtClean="0">
                <a:latin typeface="NikoshBAN" panose="02000000000000000000" pitchFamily="2" charset="0"/>
                <a:cs typeface="NikoshBAN" panose="02000000000000000000" pitchFamily="2" charset="0"/>
              </a:rPr>
              <a:t> </a:t>
            </a:r>
          </a:p>
          <a:p>
            <a:endParaRPr lang="en-US" sz="2800" b="1" dirty="0">
              <a:latin typeface="NikoshBAN" panose="02000000000000000000" pitchFamily="2" charset="0"/>
              <a:cs typeface="NikoshBAN" panose="02000000000000000000" pitchFamily="2" charset="0"/>
            </a:endParaRPr>
          </a:p>
        </p:txBody>
      </p:sp>
      <p:sp>
        <p:nvSpPr>
          <p:cNvPr id="4" name="Rectangle 3"/>
          <p:cNvSpPr/>
          <p:nvPr/>
        </p:nvSpPr>
        <p:spPr>
          <a:xfrm>
            <a:off x="1104404" y="2559707"/>
            <a:ext cx="10034649" cy="2246769"/>
          </a:xfrm>
          <a:prstGeom prst="rect">
            <a:avLst/>
          </a:prstGeom>
        </p:spPr>
        <p:txBody>
          <a:bodyPr wrap="square">
            <a:spAutoFit/>
          </a:bodyPr>
          <a:lstStyle/>
          <a:p>
            <a:r>
              <a:rPr lang="as-IN" sz="2800" b="1" dirty="0">
                <a:solidFill>
                  <a:srgbClr val="000000"/>
                </a:solidFill>
                <a:latin typeface="NikoshBAN" panose="02000000000000000000" pitchFamily="2" charset="0"/>
                <a:cs typeface="NikoshBAN" panose="02000000000000000000" pitchFamily="2" charset="0"/>
              </a:rPr>
              <a:t>ঈমানের সর্বপ্রথম ও সর্বপ্রধান বিষয় হলো আল্লাহ তায়ালার প্রতি বিশ্বাস। আল্লাহ  তা'আলা  এক অদ্বিতীয়। তিনি ব্যতীত কোন ইলাহ  বা মাবুদ নেই। তিনি সকল সকল কিছুর সৃষ্টি কর্তা, পালনকর্তা ও রক্ষাকর্তা। তিনি সকল গুণের আধার। তার সত্তা ও গুণাবলী তুলনাহীন। সমস্ত প্রশংসা একমাত্র তাঁরই জন্য নির্ধারিত। আল্লাহর প্রতি এইরূপ বিশ্বাস স্থাপন ঈমানের সবচেয়ে গুরুত্বপূর্ণ বিষয়। </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9138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9782" y="1593664"/>
            <a:ext cx="4530407" cy="707886"/>
          </a:xfrm>
          <a:prstGeom prst="rect">
            <a:avLst/>
          </a:prstGeom>
        </p:spPr>
        <p:txBody>
          <a:bodyPr wrap="none">
            <a:spAutoFit/>
          </a:bodyPr>
          <a:lstStyle/>
          <a:p>
            <a:r>
              <a:rPr lang="en-US" sz="4000" b="1" dirty="0" err="1" smtClean="0">
                <a:solidFill>
                  <a:srgbClr val="7030A0"/>
                </a:solidFill>
                <a:latin typeface="NikoshBAN" panose="02000000000000000000" pitchFamily="2" charset="0"/>
                <a:cs typeface="NikoshBAN" panose="02000000000000000000" pitchFamily="2" charset="0"/>
              </a:rPr>
              <a:t>ফেরেশতাগণের</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প্রতি</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বিশ্বাস</a:t>
            </a:r>
            <a:r>
              <a:rPr lang="en-US" sz="4000" b="1" dirty="0" smtClean="0">
                <a:solidFill>
                  <a:srgbClr val="7030A0"/>
                </a:solidFill>
                <a:latin typeface="NikoshBAN" panose="02000000000000000000" pitchFamily="2" charset="0"/>
                <a:cs typeface="NikoshBAN" panose="02000000000000000000" pitchFamily="2" charset="0"/>
              </a:rPr>
              <a:t> </a:t>
            </a:r>
            <a:endParaRPr lang="en-US" sz="4000" b="1" dirty="0">
              <a:solidFill>
                <a:srgbClr val="7030A0"/>
              </a:solidFill>
              <a:latin typeface="NikoshBAN" panose="02000000000000000000" pitchFamily="2" charset="0"/>
              <a:cs typeface="NikoshBAN" panose="02000000000000000000" pitchFamily="2" charset="0"/>
            </a:endParaRPr>
          </a:p>
        </p:txBody>
      </p:sp>
      <p:sp>
        <p:nvSpPr>
          <p:cNvPr id="3" name="Rectangle 2"/>
          <p:cNvSpPr/>
          <p:nvPr/>
        </p:nvSpPr>
        <p:spPr>
          <a:xfrm>
            <a:off x="1490243" y="536760"/>
            <a:ext cx="6157466" cy="646331"/>
          </a:xfrm>
          <a:prstGeom prst="rect">
            <a:avLst/>
          </a:prstGeom>
        </p:spPr>
        <p:txBody>
          <a:bodyPr wrap="square">
            <a:spAutoFit/>
          </a:bodyPr>
          <a:lstStyle/>
          <a:p>
            <a:r>
              <a:rPr lang="en-US" sz="3600" b="1" dirty="0" err="1">
                <a:solidFill>
                  <a:srgbClr val="7030A0"/>
                </a:solidFill>
                <a:latin typeface="NikoshBAN" panose="02000000000000000000" pitchFamily="2" charset="0"/>
                <a:cs typeface="NikoshBAN" panose="02000000000000000000" pitchFamily="2" charset="0"/>
              </a:rPr>
              <a:t>ইমানের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মৌলিক</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বিষয়</a:t>
            </a:r>
            <a:r>
              <a:rPr lang="en-US" sz="3600" b="1" dirty="0">
                <a:solidFill>
                  <a:srgbClr val="7030A0"/>
                </a:solidFill>
                <a:latin typeface="NikoshBAN" panose="02000000000000000000" pitchFamily="2" charset="0"/>
                <a:cs typeface="NikoshBAN" panose="02000000000000000000" pitchFamily="2" charset="0"/>
              </a:rPr>
              <a:t> </a:t>
            </a:r>
            <a:r>
              <a:rPr lang="en-US" sz="3600" b="1" dirty="0" smtClean="0">
                <a:solidFill>
                  <a:srgbClr val="7030A0"/>
                </a:solidFill>
                <a:latin typeface="NikoshBAN" panose="02000000000000000000" pitchFamily="2" charset="0"/>
                <a:cs typeface="NikoshBAN" panose="02000000000000000000" pitchFamily="2" charset="0"/>
              </a:rPr>
              <a:t>২য় </a:t>
            </a:r>
            <a:r>
              <a:rPr lang="en-US" sz="3600" b="1" dirty="0" err="1" smtClean="0">
                <a:solidFill>
                  <a:srgbClr val="7030A0"/>
                </a:solidFill>
                <a:latin typeface="NikoshBAN" panose="02000000000000000000" pitchFamily="2" charset="0"/>
                <a:cs typeface="NikoshBAN" panose="02000000000000000000" pitchFamily="2" charset="0"/>
              </a:rPr>
              <a:t>টি</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হলো</a:t>
            </a:r>
            <a:r>
              <a:rPr lang="en-US" sz="3600" b="1" dirty="0">
                <a:solidFill>
                  <a:srgbClr val="7030A0"/>
                </a:solidFill>
                <a:latin typeface="NikoshBAN" panose="02000000000000000000" pitchFamily="2" charset="0"/>
                <a:cs typeface="NikoshBAN" panose="02000000000000000000" pitchFamily="2" charset="0"/>
              </a:rPr>
              <a:t>-</a:t>
            </a:r>
          </a:p>
        </p:txBody>
      </p:sp>
      <p:sp>
        <p:nvSpPr>
          <p:cNvPr id="4" name="Rectangle 3"/>
          <p:cNvSpPr/>
          <p:nvPr/>
        </p:nvSpPr>
        <p:spPr>
          <a:xfrm>
            <a:off x="1353787" y="2828836"/>
            <a:ext cx="9120249" cy="1200329"/>
          </a:xfrm>
          <a:prstGeom prst="rect">
            <a:avLst/>
          </a:prstGeom>
        </p:spPr>
        <p:txBody>
          <a:bodyPr wrap="square">
            <a:spAutoFit/>
          </a:bodyPr>
          <a:lstStyle/>
          <a:p>
            <a:r>
              <a:rPr lang="as-IN" sz="2400" b="1" dirty="0">
                <a:solidFill>
                  <a:srgbClr val="0070C0"/>
                </a:solidFill>
                <a:latin typeface="NikoshBAN" panose="02000000000000000000" pitchFamily="2" charset="0"/>
                <a:cs typeface="NikoshBAN" panose="02000000000000000000" pitchFamily="2" charset="0"/>
              </a:rPr>
              <a:t>ফেরেশতাগণ মহান আল্লাহর এক বিশেষ সৃষ্টি। তারা নূরের তৈরি। তারা সব সময় আল্লাহ তাআলার ইবাদত ও হুকুম পালনে নিয়োজিত। তাদের সংখ্যা অগনিত। তারা নারীও নন, পুরুষও নন। তারা পানাহার ও জৈবিক চাহিদা থেকে মুক্ত। তাদের প্রতি এই বিশ্বাস করা ঈমানের অন্তর্ভুক্ত।</a:t>
            </a:r>
            <a:endParaRPr lang="en-US" sz="24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4841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4161" y="738641"/>
            <a:ext cx="5339923" cy="646331"/>
          </a:xfrm>
          <a:prstGeom prst="rect">
            <a:avLst/>
          </a:prstGeom>
        </p:spPr>
        <p:txBody>
          <a:bodyPr wrap="none">
            <a:spAutoFit/>
          </a:bodyPr>
          <a:lstStyle/>
          <a:p>
            <a:r>
              <a:rPr lang="en-US" sz="3600" b="1" dirty="0" err="1">
                <a:solidFill>
                  <a:srgbClr val="7030A0"/>
                </a:solidFill>
                <a:latin typeface="NikoshBAN" panose="02000000000000000000" pitchFamily="2" charset="0"/>
                <a:cs typeface="NikoshBAN" panose="02000000000000000000" pitchFamily="2" charset="0"/>
              </a:rPr>
              <a:t>ইমানের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মৌলিক</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বিষয়</a:t>
            </a:r>
            <a:r>
              <a:rPr lang="en-US" sz="3600" b="1" dirty="0">
                <a:solidFill>
                  <a:srgbClr val="7030A0"/>
                </a:solidFill>
                <a:latin typeface="NikoshBAN" panose="02000000000000000000" pitchFamily="2" charset="0"/>
                <a:cs typeface="NikoshBAN" panose="02000000000000000000" pitchFamily="2" charset="0"/>
              </a:rPr>
              <a:t> </a:t>
            </a:r>
            <a:r>
              <a:rPr lang="en-US" sz="3600" b="1" dirty="0" smtClean="0">
                <a:solidFill>
                  <a:srgbClr val="7030A0"/>
                </a:solidFill>
                <a:latin typeface="NikoshBAN" panose="02000000000000000000" pitchFamily="2" charset="0"/>
                <a:cs typeface="NikoshBAN" panose="02000000000000000000" pitchFamily="2" charset="0"/>
              </a:rPr>
              <a:t>৩য় </a:t>
            </a:r>
            <a:r>
              <a:rPr lang="en-US" sz="3600" b="1" dirty="0" err="1" smtClean="0">
                <a:solidFill>
                  <a:srgbClr val="7030A0"/>
                </a:solidFill>
                <a:latin typeface="NikoshBAN" panose="02000000000000000000" pitchFamily="2" charset="0"/>
                <a:cs typeface="NikoshBAN" panose="02000000000000000000" pitchFamily="2" charset="0"/>
              </a:rPr>
              <a:t>টি</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হলো</a:t>
            </a:r>
            <a:r>
              <a:rPr lang="en-US" sz="3600" b="1" dirty="0">
                <a:solidFill>
                  <a:srgbClr val="7030A0"/>
                </a:solidFill>
                <a:latin typeface="NikoshBAN" panose="02000000000000000000" pitchFamily="2" charset="0"/>
                <a:cs typeface="NikoshBAN" panose="02000000000000000000" pitchFamily="2" charset="0"/>
              </a:rPr>
              <a:t>-</a:t>
            </a:r>
          </a:p>
        </p:txBody>
      </p:sp>
      <p:sp>
        <p:nvSpPr>
          <p:cNvPr id="4" name="Rectangle 3"/>
          <p:cNvSpPr/>
          <p:nvPr/>
        </p:nvSpPr>
        <p:spPr>
          <a:xfrm>
            <a:off x="1809782" y="1593664"/>
            <a:ext cx="5870518" cy="707886"/>
          </a:xfrm>
          <a:prstGeom prst="rect">
            <a:avLst/>
          </a:prstGeom>
        </p:spPr>
        <p:txBody>
          <a:bodyPr wrap="none">
            <a:spAutoFit/>
          </a:bodyPr>
          <a:lstStyle/>
          <a:p>
            <a:r>
              <a:rPr lang="en-US" sz="4000" b="1" dirty="0" err="1" smtClean="0">
                <a:solidFill>
                  <a:srgbClr val="7030A0"/>
                </a:solidFill>
                <a:latin typeface="NikoshBAN" panose="02000000000000000000" pitchFamily="2" charset="0"/>
                <a:cs typeface="NikoshBAN" panose="02000000000000000000" pitchFamily="2" charset="0"/>
              </a:rPr>
              <a:t>আসমানি</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কিতাবসমূহের</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প্রতি</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বিশ্বাস</a:t>
            </a:r>
            <a:r>
              <a:rPr lang="en-US" sz="4000" b="1" dirty="0" smtClean="0">
                <a:solidFill>
                  <a:srgbClr val="7030A0"/>
                </a:solidFill>
                <a:latin typeface="NikoshBAN" panose="02000000000000000000" pitchFamily="2" charset="0"/>
                <a:cs typeface="NikoshBAN" panose="02000000000000000000" pitchFamily="2" charset="0"/>
              </a:rPr>
              <a:t> </a:t>
            </a:r>
            <a:endParaRPr lang="en-US" sz="4000" b="1" dirty="0">
              <a:solidFill>
                <a:srgbClr val="7030A0"/>
              </a:solidFill>
              <a:latin typeface="NikoshBAN" panose="02000000000000000000" pitchFamily="2" charset="0"/>
              <a:cs typeface="NikoshBAN" panose="02000000000000000000" pitchFamily="2" charset="0"/>
            </a:endParaRPr>
          </a:p>
        </p:txBody>
      </p:sp>
      <p:sp>
        <p:nvSpPr>
          <p:cNvPr id="3" name="Rectangle 2"/>
          <p:cNvSpPr/>
          <p:nvPr/>
        </p:nvSpPr>
        <p:spPr>
          <a:xfrm>
            <a:off x="1401288" y="2690336"/>
            <a:ext cx="9286504" cy="1938992"/>
          </a:xfrm>
          <a:prstGeom prst="rect">
            <a:avLst/>
          </a:prstGeom>
        </p:spPr>
        <p:txBody>
          <a:bodyPr wrap="square">
            <a:spAutoFit/>
          </a:bodyPr>
          <a:lstStyle/>
          <a:p>
            <a:r>
              <a:rPr lang="as-IN" sz="2400" b="1" dirty="0">
                <a:solidFill>
                  <a:schemeClr val="accent2">
                    <a:lumMod val="75000"/>
                  </a:schemeClr>
                </a:solidFill>
                <a:latin typeface="NikoshBAN" panose="02000000000000000000" pitchFamily="2" charset="0"/>
                <a:cs typeface="NikoshBAN" panose="02000000000000000000" pitchFamily="2" charset="0"/>
              </a:rPr>
              <a:t>আসমানী কিতাব সমূহ আল্লাহ তাআলার বাণী। এগুলোর মাধ্যমে আল্লাহতালা মানুষকে নিজ পরিচয় প্রদান করেছেন। নানা আদেশ নিষেধ, বিধি-বিধান, সুসংবাদ, সতর্কবাণী, ইত্যাদি ও এগুলোর মাধ্যমেই এসেছে। আল্লাহ তায়ালা  তাঁর রসুলগণের নিকট এইসব কিতাব পাঠিয়েছেন। দুনিয়াতে সর্বমোট ১০৪ খানা আসমানী কিতাব নাযিল করা হয়েছে। এর সমস্ত কিতাবের প্রতি বিশ্বাস স্থাপন করা আবশ্যক।</a:t>
            </a:r>
            <a:endParaRPr lang="en-US" sz="2400" b="1" dirty="0">
              <a:solidFill>
                <a:schemeClr val="accent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39076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7901" y="643637"/>
            <a:ext cx="5295039" cy="646331"/>
          </a:xfrm>
          <a:prstGeom prst="rect">
            <a:avLst/>
          </a:prstGeom>
        </p:spPr>
        <p:txBody>
          <a:bodyPr wrap="none">
            <a:spAutoFit/>
          </a:bodyPr>
          <a:lstStyle/>
          <a:p>
            <a:r>
              <a:rPr lang="en-US" sz="3600" b="1" dirty="0" err="1">
                <a:solidFill>
                  <a:srgbClr val="7030A0"/>
                </a:solidFill>
                <a:latin typeface="NikoshBAN" panose="02000000000000000000" pitchFamily="2" charset="0"/>
                <a:cs typeface="NikoshBAN" panose="02000000000000000000" pitchFamily="2" charset="0"/>
              </a:rPr>
              <a:t>ইমানের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মৌলিক</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বিষয়</a:t>
            </a:r>
            <a:r>
              <a:rPr lang="en-US" sz="3600" b="1" dirty="0">
                <a:solidFill>
                  <a:srgbClr val="7030A0"/>
                </a:solidFill>
                <a:latin typeface="NikoshBAN" panose="02000000000000000000" pitchFamily="2" charset="0"/>
                <a:cs typeface="NikoshBAN" panose="02000000000000000000" pitchFamily="2" charset="0"/>
              </a:rPr>
              <a:t> </a:t>
            </a:r>
            <a:r>
              <a:rPr lang="en-US" sz="3600" b="1" dirty="0" smtClean="0">
                <a:solidFill>
                  <a:srgbClr val="7030A0"/>
                </a:solidFill>
                <a:latin typeface="NikoshBAN" panose="02000000000000000000" pitchFamily="2" charset="0"/>
                <a:cs typeface="NikoshBAN" panose="02000000000000000000" pitchFamily="2" charset="0"/>
              </a:rPr>
              <a:t>৪র্থ </a:t>
            </a:r>
            <a:r>
              <a:rPr lang="en-US" sz="3600" b="1" dirty="0" err="1" smtClean="0">
                <a:solidFill>
                  <a:srgbClr val="7030A0"/>
                </a:solidFill>
                <a:latin typeface="NikoshBAN" panose="02000000000000000000" pitchFamily="2" charset="0"/>
                <a:cs typeface="NikoshBAN" panose="02000000000000000000" pitchFamily="2" charset="0"/>
              </a:rPr>
              <a:t>টি</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হলো</a:t>
            </a:r>
            <a:r>
              <a:rPr lang="en-US" sz="3600" b="1" dirty="0">
                <a:solidFill>
                  <a:srgbClr val="7030A0"/>
                </a:solidFill>
                <a:latin typeface="NikoshBAN" panose="02000000000000000000" pitchFamily="2" charset="0"/>
                <a:cs typeface="NikoshBAN" panose="02000000000000000000" pitchFamily="2" charset="0"/>
              </a:rPr>
              <a:t>-</a:t>
            </a:r>
          </a:p>
        </p:txBody>
      </p:sp>
      <p:sp>
        <p:nvSpPr>
          <p:cNvPr id="3" name="Rectangle 2"/>
          <p:cNvSpPr/>
          <p:nvPr/>
        </p:nvSpPr>
        <p:spPr>
          <a:xfrm>
            <a:off x="1809782" y="1593664"/>
            <a:ext cx="4637808" cy="707886"/>
          </a:xfrm>
          <a:prstGeom prst="rect">
            <a:avLst/>
          </a:prstGeom>
        </p:spPr>
        <p:txBody>
          <a:bodyPr wrap="none">
            <a:spAutoFit/>
          </a:bodyPr>
          <a:lstStyle/>
          <a:p>
            <a:r>
              <a:rPr lang="en-US" sz="4000" b="1" dirty="0" err="1" smtClean="0">
                <a:solidFill>
                  <a:srgbClr val="7030A0"/>
                </a:solidFill>
                <a:latin typeface="NikoshBAN" panose="02000000000000000000" pitchFamily="2" charset="0"/>
                <a:cs typeface="NikoshBAN" panose="02000000000000000000" pitchFamily="2" charset="0"/>
              </a:rPr>
              <a:t>নবি-রাসুলগণের</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প্রতি</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বিশ্বাস</a:t>
            </a:r>
            <a:r>
              <a:rPr lang="en-US" sz="4000" b="1" dirty="0" smtClean="0">
                <a:solidFill>
                  <a:srgbClr val="7030A0"/>
                </a:solidFill>
                <a:latin typeface="NikoshBAN" panose="02000000000000000000" pitchFamily="2" charset="0"/>
                <a:cs typeface="NikoshBAN" panose="02000000000000000000" pitchFamily="2" charset="0"/>
              </a:rPr>
              <a:t> </a:t>
            </a:r>
            <a:endParaRPr lang="en-US" sz="4000" b="1" dirty="0">
              <a:solidFill>
                <a:srgbClr val="7030A0"/>
              </a:solidFill>
              <a:latin typeface="NikoshBAN" panose="02000000000000000000" pitchFamily="2" charset="0"/>
              <a:cs typeface="NikoshBAN" panose="02000000000000000000" pitchFamily="2" charset="0"/>
            </a:endParaRPr>
          </a:p>
        </p:txBody>
      </p:sp>
      <p:sp>
        <p:nvSpPr>
          <p:cNvPr id="4" name="Rectangle 3"/>
          <p:cNvSpPr/>
          <p:nvPr/>
        </p:nvSpPr>
        <p:spPr>
          <a:xfrm>
            <a:off x="1318161" y="2551837"/>
            <a:ext cx="9239003" cy="1938992"/>
          </a:xfrm>
          <a:prstGeom prst="rect">
            <a:avLst/>
          </a:prstGeom>
        </p:spPr>
        <p:txBody>
          <a:bodyPr wrap="square">
            <a:spAutoFit/>
          </a:bodyPr>
          <a:lstStyle/>
          <a:p>
            <a:r>
              <a:rPr lang="as-IN" sz="2400" b="1" dirty="0">
                <a:solidFill>
                  <a:schemeClr val="accent6">
                    <a:lumMod val="75000"/>
                  </a:schemeClr>
                </a:solidFill>
                <a:latin typeface="NikoshBAN" panose="02000000000000000000" pitchFamily="2" charset="0"/>
                <a:cs typeface="NikoshBAN" panose="02000000000000000000" pitchFamily="2" charset="0"/>
              </a:rPr>
              <a:t>মানব জাতির </a:t>
            </a:r>
            <a:r>
              <a:rPr lang="as-IN" sz="2400" b="1" dirty="0" smtClean="0">
                <a:solidFill>
                  <a:schemeClr val="accent6">
                    <a:lumMod val="75000"/>
                  </a:schemeClr>
                </a:solidFill>
                <a:latin typeface="NikoshBAN" panose="02000000000000000000" pitchFamily="2" charset="0"/>
                <a:cs typeface="NikoshBAN" panose="02000000000000000000" pitchFamily="2" charset="0"/>
              </a:rPr>
              <a:t>হেদা</a:t>
            </a:r>
            <a:r>
              <a:rPr lang="en-US" sz="2400" b="1" dirty="0" err="1" smtClean="0">
                <a:solidFill>
                  <a:schemeClr val="accent6">
                    <a:lumMod val="75000"/>
                  </a:schemeClr>
                </a:solidFill>
                <a:latin typeface="NikoshBAN" panose="02000000000000000000" pitchFamily="2" charset="0"/>
                <a:cs typeface="NikoshBAN" panose="02000000000000000000" pitchFamily="2" charset="0"/>
              </a:rPr>
              <a:t>য়ে</a:t>
            </a:r>
            <a:r>
              <a:rPr lang="as-IN" sz="2400" b="1" dirty="0" smtClean="0">
                <a:solidFill>
                  <a:schemeClr val="accent6">
                    <a:lumMod val="75000"/>
                  </a:schemeClr>
                </a:solidFill>
                <a:latin typeface="NikoshBAN" panose="02000000000000000000" pitchFamily="2" charset="0"/>
                <a:cs typeface="NikoshBAN" panose="02000000000000000000" pitchFamily="2" charset="0"/>
              </a:rPr>
              <a:t>তের </a:t>
            </a:r>
            <a:r>
              <a:rPr lang="as-IN" sz="2400" b="1" dirty="0">
                <a:solidFill>
                  <a:schemeClr val="accent6">
                    <a:lumMod val="75000"/>
                  </a:schemeClr>
                </a:solidFill>
                <a:latin typeface="NikoshBAN" panose="02000000000000000000" pitchFamily="2" charset="0"/>
                <a:cs typeface="NikoshBAN" panose="02000000000000000000" pitchFamily="2" charset="0"/>
              </a:rPr>
              <a:t>জন্য আল্লাহু তায়ালা  যুগে যুগে বহু নবী-রাসূল প্রেরণ করেছেন। নবী-রাসূলগণ ছিলেন আল্লাহ </a:t>
            </a:r>
            <a:r>
              <a:rPr lang="as-IN" sz="2400" b="1" dirty="0" smtClean="0">
                <a:solidFill>
                  <a:schemeClr val="accent6">
                    <a:lumMod val="75000"/>
                  </a:schemeClr>
                </a:solidFill>
                <a:latin typeface="NikoshBAN" panose="02000000000000000000" pitchFamily="2" charset="0"/>
                <a:cs typeface="NikoshBAN" panose="02000000000000000000" pitchFamily="2" charset="0"/>
              </a:rPr>
              <a:t>তা</a:t>
            </a:r>
            <a:r>
              <a:rPr lang="en-US" sz="2400" b="1" dirty="0" err="1" smtClean="0">
                <a:solidFill>
                  <a:schemeClr val="accent6">
                    <a:lumMod val="75000"/>
                  </a:schemeClr>
                </a:solidFill>
                <a:latin typeface="NikoshBAN" panose="02000000000000000000" pitchFamily="2" charset="0"/>
                <a:cs typeface="NikoshBAN" panose="02000000000000000000" pitchFamily="2" charset="0"/>
              </a:rPr>
              <a:t>য়া</a:t>
            </a:r>
            <a:r>
              <a:rPr lang="as-IN" sz="2400" b="1" dirty="0" smtClean="0">
                <a:solidFill>
                  <a:schemeClr val="accent6">
                    <a:lumMod val="75000"/>
                  </a:schemeClr>
                </a:solidFill>
                <a:latin typeface="NikoshBAN" panose="02000000000000000000" pitchFamily="2" charset="0"/>
                <a:cs typeface="NikoshBAN" panose="02000000000000000000" pitchFamily="2" charset="0"/>
              </a:rPr>
              <a:t>লার </a:t>
            </a:r>
            <a:r>
              <a:rPr lang="as-IN" sz="2400" b="1" dirty="0">
                <a:solidFill>
                  <a:schemeClr val="accent6">
                    <a:lumMod val="75000"/>
                  </a:schemeClr>
                </a:solidFill>
                <a:latin typeface="NikoshBAN" panose="02000000000000000000" pitchFamily="2" charset="0"/>
                <a:cs typeface="NikoshBAN" panose="02000000000000000000" pitchFamily="2" charset="0"/>
              </a:rPr>
              <a:t>মনোনীত বান্দা। সকল সৃষ্টির মধ্যে তারাই সর্বোচ্চ মর্যাদার অধিকারী। তারা ছিলেন নিষ্পাপ। আল্লাহ </a:t>
            </a:r>
            <a:r>
              <a:rPr lang="as-IN" sz="2400" b="1" dirty="0" smtClean="0">
                <a:solidFill>
                  <a:schemeClr val="accent6">
                    <a:lumMod val="75000"/>
                  </a:schemeClr>
                </a:solidFill>
                <a:latin typeface="NikoshBAN" panose="02000000000000000000" pitchFamily="2" charset="0"/>
                <a:cs typeface="NikoshBAN" panose="02000000000000000000" pitchFamily="2" charset="0"/>
              </a:rPr>
              <a:t>তা</a:t>
            </a:r>
            <a:r>
              <a:rPr lang="en-US" sz="2400" b="1" dirty="0" err="1" smtClean="0">
                <a:solidFill>
                  <a:schemeClr val="accent6">
                    <a:lumMod val="75000"/>
                  </a:schemeClr>
                </a:solidFill>
                <a:latin typeface="NikoshBAN" panose="02000000000000000000" pitchFamily="2" charset="0"/>
                <a:cs typeface="NikoshBAN" panose="02000000000000000000" pitchFamily="2" charset="0"/>
              </a:rPr>
              <a:t>য়া</a:t>
            </a:r>
            <a:r>
              <a:rPr lang="as-IN" sz="2400" b="1" dirty="0" smtClean="0">
                <a:solidFill>
                  <a:schemeClr val="accent6">
                    <a:lumMod val="75000"/>
                  </a:schemeClr>
                </a:solidFill>
                <a:latin typeface="NikoshBAN" panose="02000000000000000000" pitchFamily="2" charset="0"/>
                <a:cs typeface="NikoshBAN" panose="02000000000000000000" pitchFamily="2" charset="0"/>
              </a:rPr>
              <a:t>লার </a:t>
            </a:r>
            <a:r>
              <a:rPr lang="as-IN" sz="2400" b="1" dirty="0">
                <a:solidFill>
                  <a:schemeClr val="accent6">
                    <a:lumMod val="75000"/>
                  </a:schemeClr>
                </a:solidFill>
                <a:latin typeface="NikoshBAN" panose="02000000000000000000" pitchFamily="2" charset="0"/>
                <a:cs typeface="NikoshBAN" panose="02000000000000000000" pitchFamily="2" charset="0"/>
              </a:rPr>
              <a:t>নির্দেশে তারা মানবজাতিকে মহান আল্লাহর পথে ডেকেছেন, সত্ত ও </a:t>
            </a:r>
            <a:r>
              <a:rPr lang="as-IN" sz="2400" b="1" dirty="0" smtClean="0">
                <a:solidFill>
                  <a:schemeClr val="accent6">
                    <a:lumMod val="75000"/>
                  </a:schemeClr>
                </a:solidFill>
                <a:latin typeface="NikoshBAN" panose="02000000000000000000" pitchFamily="2" charset="0"/>
                <a:cs typeface="NikoshBAN" panose="02000000000000000000" pitchFamily="2" charset="0"/>
              </a:rPr>
              <a:t>ন্যা</a:t>
            </a:r>
            <a:r>
              <a:rPr lang="en-US" sz="2400" b="1" dirty="0" err="1" smtClean="0">
                <a:solidFill>
                  <a:schemeClr val="accent6">
                    <a:lumMod val="75000"/>
                  </a:schemeClr>
                </a:solidFill>
                <a:latin typeface="NikoshBAN" panose="02000000000000000000" pitchFamily="2" charset="0"/>
                <a:cs typeface="NikoshBAN" panose="02000000000000000000" pitchFamily="2" charset="0"/>
              </a:rPr>
              <a:t>য়ে</a:t>
            </a:r>
            <a:r>
              <a:rPr lang="as-IN" sz="2400" b="1" dirty="0" smtClean="0">
                <a:solidFill>
                  <a:schemeClr val="accent6">
                    <a:lumMod val="75000"/>
                  </a:schemeClr>
                </a:solidFill>
                <a:latin typeface="NikoshBAN" panose="02000000000000000000" pitchFamily="2" charset="0"/>
                <a:cs typeface="NikoshBAN" panose="02000000000000000000" pitchFamily="2" charset="0"/>
              </a:rPr>
              <a:t>র </a:t>
            </a:r>
            <a:r>
              <a:rPr lang="as-IN" sz="2400" b="1" dirty="0">
                <a:solidFill>
                  <a:schemeClr val="accent6">
                    <a:lumMod val="75000"/>
                  </a:schemeClr>
                </a:solidFill>
                <a:latin typeface="NikoshBAN" panose="02000000000000000000" pitchFamily="2" charset="0"/>
                <a:cs typeface="NikoshBAN" panose="02000000000000000000" pitchFamily="2" charset="0"/>
              </a:rPr>
              <a:t>পথ </a:t>
            </a:r>
            <a:r>
              <a:rPr lang="as-IN" sz="2400" b="1" dirty="0" smtClean="0">
                <a:solidFill>
                  <a:schemeClr val="accent6">
                    <a:lumMod val="75000"/>
                  </a:schemeClr>
                </a:solidFill>
                <a:latin typeface="NikoshBAN" panose="02000000000000000000" pitchFamily="2" charset="0"/>
                <a:cs typeface="NikoshBAN" panose="02000000000000000000" pitchFamily="2" charset="0"/>
              </a:rPr>
              <a:t>দেখি</a:t>
            </a:r>
            <a:r>
              <a:rPr lang="en-US" sz="2400" b="1" dirty="0" err="1" smtClean="0">
                <a:solidFill>
                  <a:schemeClr val="accent6">
                    <a:lumMod val="75000"/>
                  </a:schemeClr>
                </a:solidFill>
                <a:latin typeface="NikoshBAN" panose="02000000000000000000" pitchFamily="2" charset="0"/>
                <a:cs typeface="NikoshBAN" panose="02000000000000000000" pitchFamily="2" charset="0"/>
              </a:rPr>
              <a:t>য়ে</a:t>
            </a:r>
            <a:r>
              <a:rPr lang="as-IN" sz="2400" b="1" dirty="0" smtClean="0">
                <a:solidFill>
                  <a:schemeClr val="accent6">
                    <a:lumMod val="75000"/>
                  </a:schemeClr>
                </a:solidFill>
                <a:latin typeface="NikoshBAN" panose="02000000000000000000" pitchFamily="2" charset="0"/>
                <a:cs typeface="NikoshBAN" panose="02000000000000000000" pitchFamily="2" charset="0"/>
              </a:rPr>
              <a:t>ছেন</a:t>
            </a:r>
            <a:r>
              <a:rPr lang="as-IN" sz="2400" b="1" dirty="0">
                <a:solidFill>
                  <a:schemeClr val="accent6">
                    <a:lumMod val="75000"/>
                  </a:schemeClr>
                </a:solidFill>
                <a:latin typeface="NikoshBAN" panose="02000000000000000000" pitchFamily="2" charset="0"/>
                <a:cs typeface="NikoshBAN" panose="02000000000000000000" pitchFamily="2" charset="0"/>
              </a:rPr>
              <a:t>, ইহকালীন ও পরকালীন শান্তি ও মুক্তির দিকনির্দেশনা প্রদান করেছেন। নবী </a:t>
            </a:r>
            <a:r>
              <a:rPr lang="en-US" sz="2400" b="1" dirty="0" smtClean="0">
                <a:solidFill>
                  <a:schemeClr val="accent6">
                    <a:lumMod val="75000"/>
                  </a:schemeClr>
                </a:solidFill>
                <a:latin typeface="NikoshBAN" panose="02000000000000000000" pitchFamily="2" charset="0"/>
                <a:cs typeface="NikoshBAN" panose="02000000000000000000" pitchFamily="2" charset="0"/>
              </a:rPr>
              <a:t>-</a:t>
            </a:r>
            <a:r>
              <a:rPr lang="as-IN" sz="2400" b="1" dirty="0" smtClean="0">
                <a:solidFill>
                  <a:schemeClr val="accent6">
                    <a:lumMod val="75000"/>
                  </a:schemeClr>
                </a:solidFill>
                <a:latin typeface="NikoshBAN" panose="02000000000000000000" pitchFamily="2" charset="0"/>
                <a:cs typeface="NikoshBAN" panose="02000000000000000000" pitchFamily="2" charset="0"/>
              </a:rPr>
              <a:t>রাসুলগণের </a:t>
            </a:r>
            <a:r>
              <a:rPr lang="as-IN" sz="2400" b="1" dirty="0">
                <a:solidFill>
                  <a:schemeClr val="accent6">
                    <a:lumMod val="75000"/>
                  </a:schemeClr>
                </a:solidFill>
                <a:latin typeface="NikoshBAN" panose="02000000000000000000" pitchFamily="2" charset="0"/>
                <a:cs typeface="NikoshBAN" panose="02000000000000000000" pitchFamily="2" charset="0"/>
              </a:rPr>
              <a:t>প্রতি এইরূপ বিশ্বাস রাখা ঈমানের অন্যতম গুরুত্বপূর্ণ </a:t>
            </a:r>
            <a:r>
              <a:rPr lang="as-IN" sz="2400" b="1" dirty="0" smtClean="0">
                <a:solidFill>
                  <a:schemeClr val="accent6">
                    <a:lumMod val="75000"/>
                  </a:schemeClr>
                </a:solidFill>
                <a:latin typeface="NikoshBAN" panose="02000000000000000000" pitchFamily="2" charset="0"/>
                <a:cs typeface="NikoshBAN" panose="02000000000000000000" pitchFamily="2" charset="0"/>
              </a:rPr>
              <a:t>বিষ</a:t>
            </a:r>
            <a:r>
              <a:rPr lang="en-US" sz="2400" b="1" dirty="0" smtClean="0">
                <a:solidFill>
                  <a:schemeClr val="accent6">
                    <a:lumMod val="75000"/>
                  </a:schemeClr>
                </a:solidFill>
                <a:latin typeface="NikoshBAN" panose="02000000000000000000" pitchFamily="2" charset="0"/>
                <a:cs typeface="NikoshBAN" panose="02000000000000000000" pitchFamily="2" charset="0"/>
              </a:rPr>
              <a:t>য়</a:t>
            </a:r>
            <a:r>
              <a:rPr lang="as-IN" sz="2400" b="1" dirty="0" smtClean="0">
                <a:solidFill>
                  <a:schemeClr val="accent6">
                    <a:lumMod val="75000"/>
                  </a:schemeClr>
                </a:solidFill>
                <a:latin typeface="NikoshBAN" panose="02000000000000000000" pitchFamily="2" charset="0"/>
                <a:cs typeface="NikoshBAN" panose="02000000000000000000" pitchFamily="2" charset="0"/>
              </a:rPr>
              <a:t>।</a:t>
            </a:r>
            <a:endParaRPr lang="en-US" sz="2400" b="1" dirty="0">
              <a:solidFill>
                <a:schemeClr val="accent6">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1316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267" y="524884"/>
            <a:ext cx="5330305" cy="646331"/>
          </a:xfrm>
          <a:prstGeom prst="rect">
            <a:avLst/>
          </a:prstGeom>
        </p:spPr>
        <p:txBody>
          <a:bodyPr wrap="none">
            <a:spAutoFit/>
          </a:bodyPr>
          <a:lstStyle/>
          <a:p>
            <a:r>
              <a:rPr lang="en-US" sz="3600" b="1" dirty="0" err="1">
                <a:solidFill>
                  <a:srgbClr val="7030A0"/>
                </a:solidFill>
                <a:latin typeface="NikoshBAN" panose="02000000000000000000" pitchFamily="2" charset="0"/>
                <a:cs typeface="NikoshBAN" panose="02000000000000000000" pitchFamily="2" charset="0"/>
              </a:rPr>
              <a:t>ইমানের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মৌলিক</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বিষয়</a:t>
            </a:r>
            <a:r>
              <a:rPr lang="en-US" sz="3600" b="1" dirty="0">
                <a:solidFill>
                  <a:srgbClr val="7030A0"/>
                </a:solidFill>
                <a:latin typeface="NikoshBAN" panose="02000000000000000000" pitchFamily="2" charset="0"/>
                <a:cs typeface="NikoshBAN" panose="02000000000000000000" pitchFamily="2" charset="0"/>
              </a:rPr>
              <a:t> </a:t>
            </a:r>
            <a:r>
              <a:rPr lang="en-US" sz="3600" b="1" dirty="0" smtClean="0">
                <a:solidFill>
                  <a:srgbClr val="7030A0"/>
                </a:solidFill>
                <a:latin typeface="NikoshBAN" panose="02000000000000000000" pitchFamily="2" charset="0"/>
                <a:cs typeface="NikoshBAN" panose="02000000000000000000" pitchFamily="2" charset="0"/>
              </a:rPr>
              <a:t>৫ম </a:t>
            </a:r>
            <a:r>
              <a:rPr lang="en-US" sz="3600" b="1" dirty="0" err="1" smtClean="0">
                <a:solidFill>
                  <a:srgbClr val="7030A0"/>
                </a:solidFill>
                <a:latin typeface="NikoshBAN" panose="02000000000000000000" pitchFamily="2" charset="0"/>
                <a:cs typeface="NikoshBAN" panose="02000000000000000000" pitchFamily="2" charset="0"/>
              </a:rPr>
              <a:t>টি</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হলো</a:t>
            </a:r>
            <a:r>
              <a:rPr lang="en-US" sz="3600" b="1" dirty="0">
                <a:solidFill>
                  <a:srgbClr val="7030A0"/>
                </a:solidFill>
                <a:latin typeface="NikoshBAN" panose="02000000000000000000" pitchFamily="2" charset="0"/>
                <a:cs typeface="NikoshBAN" panose="02000000000000000000" pitchFamily="2" charset="0"/>
              </a:rPr>
              <a:t>-</a:t>
            </a:r>
          </a:p>
        </p:txBody>
      </p:sp>
      <p:sp>
        <p:nvSpPr>
          <p:cNvPr id="3" name="Rectangle 2"/>
          <p:cNvSpPr/>
          <p:nvPr/>
        </p:nvSpPr>
        <p:spPr>
          <a:xfrm>
            <a:off x="1809782" y="1593664"/>
            <a:ext cx="2962671" cy="707886"/>
          </a:xfrm>
          <a:prstGeom prst="rect">
            <a:avLst/>
          </a:prstGeom>
        </p:spPr>
        <p:txBody>
          <a:bodyPr wrap="none">
            <a:spAutoFit/>
          </a:bodyPr>
          <a:lstStyle/>
          <a:p>
            <a:r>
              <a:rPr lang="en-US" sz="4000" b="1" dirty="0" err="1" smtClean="0">
                <a:solidFill>
                  <a:srgbClr val="7030A0"/>
                </a:solidFill>
                <a:latin typeface="NikoshBAN" panose="02000000000000000000" pitchFamily="2" charset="0"/>
                <a:cs typeface="NikoshBAN" panose="02000000000000000000" pitchFamily="2" charset="0"/>
              </a:rPr>
              <a:t>আখিরাতে</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বিশ্বাস</a:t>
            </a:r>
            <a:r>
              <a:rPr lang="en-US" sz="4000" b="1" dirty="0" smtClean="0">
                <a:solidFill>
                  <a:srgbClr val="7030A0"/>
                </a:solidFill>
                <a:latin typeface="NikoshBAN" panose="02000000000000000000" pitchFamily="2" charset="0"/>
                <a:cs typeface="NikoshBAN" panose="02000000000000000000" pitchFamily="2" charset="0"/>
              </a:rPr>
              <a:t> </a:t>
            </a:r>
            <a:endParaRPr lang="en-US" sz="4000" b="1" dirty="0">
              <a:solidFill>
                <a:srgbClr val="7030A0"/>
              </a:solidFill>
              <a:latin typeface="NikoshBAN" panose="02000000000000000000" pitchFamily="2" charset="0"/>
              <a:cs typeface="NikoshBAN" panose="02000000000000000000" pitchFamily="2" charset="0"/>
            </a:endParaRPr>
          </a:p>
        </p:txBody>
      </p:sp>
      <p:sp>
        <p:nvSpPr>
          <p:cNvPr id="4" name="Rectangle 3"/>
          <p:cNvSpPr/>
          <p:nvPr/>
        </p:nvSpPr>
        <p:spPr>
          <a:xfrm>
            <a:off x="1413163" y="2551837"/>
            <a:ext cx="9607137" cy="1938992"/>
          </a:xfrm>
          <a:prstGeom prst="rect">
            <a:avLst/>
          </a:prstGeom>
        </p:spPr>
        <p:txBody>
          <a:bodyPr wrap="square">
            <a:spAutoFit/>
          </a:bodyPr>
          <a:lstStyle/>
          <a:p>
            <a:r>
              <a:rPr lang="as-IN" sz="2400" b="1" dirty="0">
                <a:solidFill>
                  <a:srgbClr val="00B050"/>
                </a:solidFill>
                <a:latin typeface="NikoshBAN" panose="02000000000000000000" pitchFamily="2" charset="0"/>
                <a:cs typeface="NikoshBAN" panose="02000000000000000000" pitchFamily="2" charset="0"/>
              </a:rPr>
              <a:t>আখিরাত হল পরকাল। আখিরাতের জীবন </a:t>
            </a:r>
            <a:r>
              <a:rPr lang="as-IN" sz="2400" b="1" dirty="0" smtClean="0">
                <a:solidFill>
                  <a:srgbClr val="00B050"/>
                </a:solidFill>
                <a:latin typeface="NikoshBAN" panose="02000000000000000000" pitchFamily="2" charset="0"/>
                <a:cs typeface="NikoshBAN" panose="02000000000000000000" pitchFamily="2" charset="0"/>
              </a:rPr>
              <a:t>চিরস্থা</a:t>
            </a:r>
            <a:r>
              <a:rPr lang="en-US" sz="2400" b="1" dirty="0" err="1" smtClean="0">
                <a:solidFill>
                  <a:srgbClr val="00B050"/>
                </a:solidFill>
                <a:latin typeface="NikoshBAN" panose="02000000000000000000" pitchFamily="2" charset="0"/>
                <a:cs typeface="NikoshBAN" panose="02000000000000000000" pitchFamily="2" charset="0"/>
              </a:rPr>
              <a:t>য়ী</a:t>
            </a:r>
            <a:r>
              <a:rPr lang="as-IN" sz="2400" b="1" dirty="0" smtClean="0">
                <a:solidFill>
                  <a:srgbClr val="00B050"/>
                </a:solidFill>
                <a:latin typeface="NikoshBAN" panose="02000000000000000000" pitchFamily="2" charset="0"/>
                <a:cs typeface="NikoshBAN" panose="02000000000000000000" pitchFamily="2" charset="0"/>
              </a:rPr>
              <a:t>। </a:t>
            </a:r>
            <a:r>
              <a:rPr lang="as-IN" sz="2400" b="1" dirty="0">
                <a:solidFill>
                  <a:srgbClr val="00B050"/>
                </a:solidFill>
                <a:latin typeface="NikoshBAN" panose="02000000000000000000" pitchFamily="2" charset="0"/>
                <a:cs typeface="NikoshBAN" panose="02000000000000000000" pitchFamily="2" charset="0"/>
              </a:rPr>
              <a:t>এই জীবনের শুরু আছে কিন্তু শেষ নেই। সেখানে মানুষকে </a:t>
            </a:r>
            <a:r>
              <a:rPr lang="as-IN" sz="2400" b="1" dirty="0" smtClean="0">
                <a:solidFill>
                  <a:srgbClr val="00B050"/>
                </a:solidFill>
                <a:latin typeface="NikoshBAN" panose="02000000000000000000" pitchFamily="2" charset="0"/>
                <a:cs typeface="NikoshBAN" panose="02000000000000000000" pitchFamily="2" charset="0"/>
              </a:rPr>
              <a:t>দুনি</a:t>
            </a:r>
            <a:r>
              <a:rPr lang="en-US" sz="2400" b="1" dirty="0" err="1" smtClean="0">
                <a:solidFill>
                  <a:srgbClr val="00B050"/>
                </a:solidFill>
                <a:latin typeface="NikoshBAN" panose="02000000000000000000" pitchFamily="2" charset="0"/>
                <a:cs typeface="NikoshBAN" panose="02000000000000000000" pitchFamily="2" charset="0"/>
              </a:rPr>
              <a:t>য়া</a:t>
            </a:r>
            <a:r>
              <a:rPr lang="as-IN" sz="2400" b="1" dirty="0" smtClean="0">
                <a:solidFill>
                  <a:srgbClr val="00B050"/>
                </a:solidFill>
                <a:latin typeface="NikoshBAN" panose="02000000000000000000" pitchFamily="2" charset="0"/>
                <a:cs typeface="NikoshBAN" panose="02000000000000000000" pitchFamily="2" charset="0"/>
              </a:rPr>
              <a:t>র </a:t>
            </a:r>
            <a:r>
              <a:rPr lang="as-IN" sz="2400" b="1" dirty="0">
                <a:solidFill>
                  <a:srgbClr val="00B050"/>
                </a:solidFill>
                <a:latin typeface="NikoshBAN" panose="02000000000000000000" pitchFamily="2" charset="0"/>
                <a:cs typeface="NikoshBAN" panose="02000000000000000000" pitchFamily="2" charset="0"/>
              </a:rPr>
              <a:t>জীবনের সকল কাজ কর্মের হিসাব দিতে হবে। কবর, হাশর, </a:t>
            </a:r>
            <a:r>
              <a:rPr lang="as-IN" sz="2400" b="1" dirty="0" smtClean="0">
                <a:solidFill>
                  <a:srgbClr val="00B050"/>
                </a:solidFill>
                <a:latin typeface="NikoshBAN" panose="02000000000000000000" pitchFamily="2" charset="0"/>
                <a:cs typeface="NikoshBAN" panose="02000000000000000000" pitchFamily="2" charset="0"/>
              </a:rPr>
              <a:t>মি</a:t>
            </a:r>
            <a:r>
              <a:rPr lang="en-US" sz="2400" b="1" dirty="0" err="1" smtClean="0">
                <a:solidFill>
                  <a:srgbClr val="00B050"/>
                </a:solidFill>
                <a:latin typeface="NikoshBAN" panose="02000000000000000000" pitchFamily="2" charset="0"/>
                <a:cs typeface="NikoshBAN" panose="02000000000000000000" pitchFamily="2" charset="0"/>
              </a:rPr>
              <a:t>যা</a:t>
            </a:r>
            <a:r>
              <a:rPr lang="as-IN" sz="2400" b="1" dirty="0" smtClean="0">
                <a:solidFill>
                  <a:srgbClr val="00B050"/>
                </a:solidFill>
                <a:latin typeface="NikoshBAN" panose="02000000000000000000" pitchFamily="2" charset="0"/>
                <a:cs typeface="NikoshBAN" panose="02000000000000000000" pitchFamily="2" charset="0"/>
              </a:rPr>
              <a:t>ন</a:t>
            </a:r>
            <a:r>
              <a:rPr lang="as-IN" sz="2400" b="1" dirty="0">
                <a:solidFill>
                  <a:srgbClr val="00B050"/>
                </a:solidFill>
                <a:latin typeface="NikoshBAN" panose="02000000000000000000" pitchFamily="2" charset="0"/>
                <a:cs typeface="NikoshBAN" panose="02000000000000000000" pitchFamily="2" charset="0"/>
              </a:rPr>
              <a:t>, সিরাত, জান্নাত, জাহান্নাম ইত্যাদি আখিরাত জীবনের এক একটি </a:t>
            </a:r>
            <a:r>
              <a:rPr lang="as-IN" sz="2400" b="1" dirty="0" smtClean="0">
                <a:solidFill>
                  <a:srgbClr val="00B050"/>
                </a:solidFill>
                <a:latin typeface="NikoshBAN" panose="02000000000000000000" pitchFamily="2" charset="0"/>
                <a:cs typeface="NikoshBAN" panose="02000000000000000000" pitchFamily="2" charset="0"/>
              </a:rPr>
              <a:t>পর্যা</a:t>
            </a:r>
            <a:r>
              <a:rPr lang="en-US" sz="2400" b="1" dirty="0" smtClean="0">
                <a:solidFill>
                  <a:srgbClr val="00B050"/>
                </a:solidFill>
                <a:latin typeface="NikoshBAN" panose="02000000000000000000" pitchFamily="2" charset="0"/>
                <a:cs typeface="NikoshBAN" panose="02000000000000000000" pitchFamily="2" charset="0"/>
              </a:rPr>
              <a:t>য়</a:t>
            </a:r>
            <a:r>
              <a:rPr lang="as-IN" sz="2400" b="1" dirty="0" smtClean="0">
                <a:solidFill>
                  <a:srgbClr val="00B050"/>
                </a:solidFill>
                <a:latin typeface="NikoshBAN" panose="02000000000000000000" pitchFamily="2" charset="0"/>
                <a:cs typeface="NikoshBAN" panose="02000000000000000000" pitchFamily="2" charset="0"/>
              </a:rPr>
              <a:t>। দুনি</a:t>
            </a:r>
            <a:r>
              <a:rPr lang="en-US" sz="2400" b="1" dirty="0" err="1" smtClean="0">
                <a:solidFill>
                  <a:srgbClr val="00B050"/>
                </a:solidFill>
                <a:latin typeface="NikoshBAN" panose="02000000000000000000" pitchFamily="2" charset="0"/>
                <a:cs typeface="NikoshBAN" panose="02000000000000000000" pitchFamily="2" charset="0"/>
              </a:rPr>
              <a:t>য়া</a:t>
            </a:r>
            <a:r>
              <a:rPr lang="as-IN" sz="2400" b="1" dirty="0" smtClean="0">
                <a:solidFill>
                  <a:srgbClr val="00B050"/>
                </a:solidFill>
                <a:latin typeface="NikoshBAN" panose="02000000000000000000" pitchFamily="2" charset="0"/>
                <a:cs typeface="NikoshBAN" panose="02000000000000000000" pitchFamily="2" charset="0"/>
              </a:rPr>
              <a:t>তে </a:t>
            </a:r>
            <a:r>
              <a:rPr lang="as-IN" sz="2400" b="1" dirty="0">
                <a:solidFill>
                  <a:srgbClr val="00B050"/>
                </a:solidFill>
                <a:latin typeface="NikoshBAN" panose="02000000000000000000" pitchFamily="2" charset="0"/>
                <a:cs typeface="NikoshBAN" panose="02000000000000000000" pitchFamily="2" charset="0"/>
              </a:rPr>
              <a:t>ভাল কাজ করলে মানুষ জান্নাত লাভ করবে। আর ঈমান না আনলে, অসৎ কাজ করলে মানুষের স্থান হবে ভীষণ আজাবের স্থান জাহান্নাম। আখিরাতের প্রতি বিশ্বাস স্থাপন করা অপরিহার্য।</a:t>
            </a:r>
            <a:endParaRPr lang="en-US" sz="24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98591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6655" y="608013"/>
            <a:ext cx="5347939" cy="646331"/>
          </a:xfrm>
          <a:prstGeom prst="rect">
            <a:avLst/>
          </a:prstGeom>
        </p:spPr>
        <p:txBody>
          <a:bodyPr wrap="none">
            <a:spAutoFit/>
          </a:bodyPr>
          <a:lstStyle/>
          <a:p>
            <a:r>
              <a:rPr lang="en-US" sz="3600" b="1" dirty="0" err="1">
                <a:solidFill>
                  <a:srgbClr val="7030A0"/>
                </a:solidFill>
                <a:latin typeface="NikoshBAN" panose="02000000000000000000" pitchFamily="2" charset="0"/>
                <a:cs typeface="NikoshBAN" panose="02000000000000000000" pitchFamily="2" charset="0"/>
              </a:rPr>
              <a:t>ইমানের</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মৌলিক</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বিষয়</a:t>
            </a:r>
            <a:r>
              <a:rPr lang="en-US" sz="3600" b="1" dirty="0">
                <a:solidFill>
                  <a:srgbClr val="7030A0"/>
                </a:solidFill>
                <a:latin typeface="NikoshBAN" panose="02000000000000000000" pitchFamily="2" charset="0"/>
                <a:cs typeface="NikoshBAN" panose="02000000000000000000" pitchFamily="2" charset="0"/>
              </a:rPr>
              <a:t> </a:t>
            </a:r>
            <a:r>
              <a:rPr lang="en-US" sz="3600" b="1" dirty="0" smtClean="0">
                <a:solidFill>
                  <a:srgbClr val="7030A0"/>
                </a:solidFill>
                <a:latin typeface="NikoshBAN" panose="02000000000000000000" pitchFamily="2" charset="0"/>
                <a:cs typeface="NikoshBAN" panose="02000000000000000000" pitchFamily="2" charset="0"/>
              </a:rPr>
              <a:t>৬ষ্ঠ </a:t>
            </a:r>
            <a:r>
              <a:rPr lang="en-US" sz="3600" b="1" dirty="0" err="1" smtClean="0">
                <a:solidFill>
                  <a:srgbClr val="7030A0"/>
                </a:solidFill>
                <a:latin typeface="NikoshBAN" panose="02000000000000000000" pitchFamily="2" charset="0"/>
                <a:cs typeface="NikoshBAN" panose="02000000000000000000" pitchFamily="2" charset="0"/>
              </a:rPr>
              <a:t>টি</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হলো</a:t>
            </a:r>
            <a:r>
              <a:rPr lang="en-US" sz="3600" b="1" dirty="0">
                <a:solidFill>
                  <a:srgbClr val="7030A0"/>
                </a:solidFill>
                <a:latin typeface="NikoshBAN" panose="02000000000000000000" pitchFamily="2" charset="0"/>
                <a:cs typeface="NikoshBAN" panose="02000000000000000000" pitchFamily="2" charset="0"/>
              </a:rPr>
              <a:t>-</a:t>
            </a:r>
          </a:p>
        </p:txBody>
      </p:sp>
      <p:sp>
        <p:nvSpPr>
          <p:cNvPr id="3" name="Rectangle 2"/>
          <p:cNvSpPr/>
          <p:nvPr/>
        </p:nvSpPr>
        <p:spPr>
          <a:xfrm>
            <a:off x="1809782" y="1593664"/>
            <a:ext cx="2744662" cy="707886"/>
          </a:xfrm>
          <a:prstGeom prst="rect">
            <a:avLst/>
          </a:prstGeom>
        </p:spPr>
        <p:txBody>
          <a:bodyPr wrap="none">
            <a:spAutoFit/>
          </a:bodyPr>
          <a:lstStyle/>
          <a:p>
            <a:r>
              <a:rPr lang="en-US" sz="4000" b="1" dirty="0" err="1" smtClean="0">
                <a:solidFill>
                  <a:srgbClr val="7030A0"/>
                </a:solidFill>
                <a:latin typeface="NikoshBAN" panose="02000000000000000000" pitchFamily="2" charset="0"/>
                <a:cs typeface="NikoshBAN" panose="02000000000000000000" pitchFamily="2" charset="0"/>
              </a:rPr>
              <a:t>তকদিরে</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বিশ্বাস</a:t>
            </a:r>
            <a:r>
              <a:rPr lang="en-US" sz="4000" b="1" dirty="0" smtClean="0">
                <a:solidFill>
                  <a:srgbClr val="7030A0"/>
                </a:solidFill>
                <a:latin typeface="NikoshBAN" panose="02000000000000000000" pitchFamily="2" charset="0"/>
                <a:cs typeface="NikoshBAN" panose="02000000000000000000" pitchFamily="2" charset="0"/>
              </a:rPr>
              <a:t> </a:t>
            </a:r>
            <a:endParaRPr lang="en-US" sz="4000" b="1" dirty="0">
              <a:solidFill>
                <a:srgbClr val="7030A0"/>
              </a:solidFill>
              <a:latin typeface="NikoshBAN" panose="02000000000000000000" pitchFamily="2" charset="0"/>
              <a:cs typeface="NikoshBAN" panose="02000000000000000000" pitchFamily="2" charset="0"/>
            </a:endParaRPr>
          </a:p>
        </p:txBody>
      </p:sp>
      <p:sp>
        <p:nvSpPr>
          <p:cNvPr id="4" name="Rectangle 3"/>
          <p:cNvSpPr/>
          <p:nvPr/>
        </p:nvSpPr>
        <p:spPr>
          <a:xfrm>
            <a:off x="1175657" y="2551837"/>
            <a:ext cx="9737766" cy="1631216"/>
          </a:xfrm>
          <a:prstGeom prst="rect">
            <a:avLst/>
          </a:prstGeom>
        </p:spPr>
        <p:txBody>
          <a:bodyPr wrap="square">
            <a:spAutoFit/>
          </a:bodyPr>
          <a:lstStyle/>
          <a:p>
            <a:r>
              <a:rPr lang="as-IN" sz="2000" b="1" dirty="0">
                <a:solidFill>
                  <a:schemeClr val="accent5"/>
                </a:solidFill>
                <a:latin typeface="NikoshBAN" panose="02000000000000000000" pitchFamily="2" charset="0"/>
                <a:cs typeface="NikoshBAN" panose="02000000000000000000" pitchFamily="2" charset="0"/>
              </a:rPr>
              <a:t>তকদির অর্থ হল নির্ধারিত পরিমাণ, ভাগ্য  বা নিয়তি। আল্লাহ তা'আলা মানুষের তাকদীরের নিয়ন্ত্রক। তিনি তাকদীরের ভালো-মন্দের নির্ধারণকারী। মানুষ যা চায় তাই সে করতে পারবে না। মানুষ শুধু তাঁর কাজের জন্য চেষ্টা সাধনা করবে। অতঃপর ফলাফলের জন্য আল্লাহ তা'আলার উপর ভরসা করবে। যদি চেষ্টা করার পরও কোন কিছু না পায় তবে হতাশ হবে না। আর যদি পেয়ে যায় তবুও খুশিতে আত্মহারা হবে না। বরাং সবর (ধৈর্য) ধারণ করবে ও শোকর (কৃতজ্ঞতা</a:t>
            </a:r>
            <a:r>
              <a:rPr lang="as-IN" sz="2000" b="1" dirty="0" smtClean="0">
                <a:solidFill>
                  <a:schemeClr val="accent5"/>
                </a:solidFill>
                <a:latin typeface="NikoshBAN" panose="02000000000000000000" pitchFamily="2" charset="0"/>
                <a:cs typeface="NikoshBAN" panose="02000000000000000000" pitchFamily="2" charset="0"/>
              </a:rPr>
              <a:t>)</a:t>
            </a:r>
            <a:r>
              <a:rPr lang="en-US" sz="2000" b="1" dirty="0" smtClean="0">
                <a:solidFill>
                  <a:schemeClr val="accent5"/>
                </a:solidFill>
                <a:latin typeface="NikoshBAN" panose="02000000000000000000" pitchFamily="2" charset="0"/>
                <a:cs typeface="NikoshBAN" panose="02000000000000000000" pitchFamily="2" charset="0"/>
              </a:rPr>
              <a:t> </a:t>
            </a:r>
            <a:r>
              <a:rPr lang="as-IN" sz="2000" b="1" dirty="0">
                <a:solidFill>
                  <a:schemeClr val="accent5"/>
                </a:solidFill>
                <a:latin typeface="NikoshBAN" panose="02000000000000000000" pitchFamily="2" charset="0"/>
                <a:cs typeface="NikoshBAN" panose="02000000000000000000" pitchFamily="2" charset="0"/>
              </a:rPr>
              <a:t>আদায় করবে। আর তকদীরের ভালোমন্দ একমাত্র আল্লাহ তা'আলার হাতে, মনেপ্রাণে এইরূপ বিশ্বাস স্থাপন করা অত্যন্ত গুরুত্বপূর্ণ বিষয়।</a:t>
            </a:r>
            <a:endParaRPr lang="en-US" sz="2000" b="1" dirty="0">
              <a:solidFill>
                <a:schemeClr val="accent5"/>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5211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377" y="380010"/>
            <a:ext cx="2303814" cy="1015663"/>
          </a:xfrm>
          <a:prstGeom prst="rect">
            <a:avLst/>
          </a:prstGeom>
          <a:noFill/>
        </p:spPr>
        <p:txBody>
          <a:bodyPr wrap="square" rtlCol="0">
            <a:spAutoFit/>
          </a:bodyPr>
          <a:lstStyle/>
          <a:p>
            <a:r>
              <a:rPr lang="en-US" sz="6000" b="1" dirty="0" err="1" smtClean="0">
                <a:latin typeface="NikoshBAN" panose="02000000000000000000" pitchFamily="2" charset="0"/>
                <a:cs typeface="NikoshBAN" panose="02000000000000000000" pitchFamily="2" charset="0"/>
              </a:rPr>
              <a:t>পরিচিতি</a:t>
            </a:r>
            <a:endParaRPr lang="en-US" sz="6000" b="1" dirty="0">
              <a:latin typeface="NikoshBAN" panose="02000000000000000000" pitchFamily="2" charset="0"/>
              <a:cs typeface="NikoshBAN" panose="02000000000000000000" pitchFamily="2" charset="0"/>
            </a:endParaRPr>
          </a:p>
        </p:txBody>
      </p:sp>
      <p:sp>
        <p:nvSpPr>
          <p:cNvPr id="3" name="TextBox 2"/>
          <p:cNvSpPr txBox="1"/>
          <p:nvPr/>
        </p:nvSpPr>
        <p:spPr>
          <a:xfrm>
            <a:off x="700644" y="3265714"/>
            <a:ext cx="4322618" cy="2616101"/>
          </a:xfrm>
          <a:prstGeom prst="rect">
            <a:avLst/>
          </a:prstGeom>
          <a:noFill/>
        </p:spPr>
        <p:txBody>
          <a:bodyPr wrap="square" rtlCol="0">
            <a:spAutoFit/>
          </a:bodyPr>
          <a:lstStyle/>
          <a:p>
            <a:r>
              <a:rPr lang="en-US" sz="2800" b="1" dirty="0" err="1" smtClean="0">
                <a:latin typeface="NikoshBAN" panose="02000000000000000000" pitchFamily="2" charset="0"/>
                <a:cs typeface="NikoshBAN" panose="02000000000000000000" pitchFamily="2" charset="0"/>
              </a:rPr>
              <a:t>মো</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ইব্রাহীম</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হোসেন</a:t>
            </a:r>
            <a:endParaRPr lang="en-US" sz="2800" b="1" dirty="0" smtClean="0">
              <a:latin typeface="NikoshBAN" panose="02000000000000000000" pitchFamily="2" charset="0"/>
              <a:cs typeface="NikoshBAN" panose="02000000000000000000" pitchFamily="2" charset="0"/>
            </a:endParaRPr>
          </a:p>
          <a:p>
            <a:r>
              <a:rPr lang="en-US" sz="2800" b="1" dirty="0" err="1" smtClean="0">
                <a:latin typeface="NikoshBAN" panose="02000000000000000000" pitchFamily="2" charset="0"/>
                <a:cs typeface="NikoshBAN" panose="02000000000000000000" pitchFamily="2" charset="0"/>
              </a:rPr>
              <a:t>সহকারী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শিক্ষক</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ইস:শি</a:t>
            </a:r>
            <a:r>
              <a:rPr lang="en-US" sz="2800" b="1" dirty="0" smtClean="0">
                <a:latin typeface="NikoshBAN" panose="02000000000000000000" pitchFamily="2" charset="0"/>
                <a:cs typeface="NikoshBAN" panose="02000000000000000000" pitchFamily="2" charset="0"/>
              </a:rPr>
              <a:t>:)</a:t>
            </a:r>
          </a:p>
          <a:p>
            <a:r>
              <a:rPr lang="en-US" sz="2800" b="1" dirty="0" err="1" smtClean="0">
                <a:latin typeface="NikoshBAN" panose="02000000000000000000" pitchFamily="2" charset="0"/>
                <a:cs typeface="NikoshBAN" panose="02000000000000000000" pitchFamily="2" charset="0"/>
              </a:rPr>
              <a:t>নলধা</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বহুমূখী</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মাধ্যমিক</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বিদ্যালয়</a:t>
            </a:r>
            <a:endParaRPr lang="en-US" sz="2800" b="1" dirty="0" smtClean="0">
              <a:latin typeface="NikoshBAN" panose="02000000000000000000" pitchFamily="2" charset="0"/>
              <a:cs typeface="NikoshBAN" panose="02000000000000000000" pitchFamily="2" charset="0"/>
            </a:endParaRPr>
          </a:p>
          <a:p>
            <a:r>
              <a:rPr lang="en-US" sz="2800" b="1" dirty="0" err="1" smtClean="0">
                <a:latin typeface="NikoshBAN" panose="02000000000000000000" pitchFamily="2" charset="0"/>
                <a:cs typeface="NikoshBAN" panose="02000000000000000000" pitchFamily="2" charset="0"/>
              </a:rPr>
              <a:t>নলধা</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ফকিরহাট,বাগেরহাট</a:t>
            </a:r>
            <a:r>
              <a:rPr lang="en-US" sz="2800" b="1" dirty="0" smtClean="0">
                <a:latin typeface="NikoshBAN" panose="02000000000000000000" pitchFamily="2" charset="0"/>
                <a:cs typeface="NikoshBAN" panose="02000000000000000000" pitchFamily="2" charset="0"/>
              </a:rPr>
              <a:t>।</a:t>
            </a:r>
          </a:p>
          <a:p>
            <a:r>
              <a:rPr lang="en-US" sz="2800" b="1" dirty="0" smtClean="0">
                <a:latin typeface="NikoshBAN" panose="02000000000000000000" pitchFamily="2" charset="0"/>
                <a:cs typeface="NikoshBAN" panose="02000000000000000000" pitchFamily="2" charset="0"/>
              </a:rPr>
              <a:t>মোবাইল-০১৭১৬৯৫৩৩৬০</a:t>
            </a:r>
          </a:p>
          <a:p>
            <a:r>
              <a:rPr lang="en-US" sz="2000" b="1" dirty="0" smtClean="0">
                <a:latin typeface="NikoshBAN" panose="02000000000000000000" pitchFamily="2" charset="0"/>
                <a:cs typeface="NikoshBAN" panose="02000000000000000000" pitchFamily="2" charset="0"/>
              </a:rPr>
              <a:t>ই-মেইল-ebrahim1981at@gmail.com</a:t>
            </a:r>
            <a:endParaRPr lang="en-US" sz="2000" b="1" dirty="0">
              <a:latin typeface="NikoshBAN" panose="02000000000000000000" pitchFamily="2" charset="0"/>
              <a:cs typeface="NikoshBAN" panose="02000000000000000000" pitchFamily="2" charset="0"/>
            </a:endParaRPr>
          </a:p>
        </p:txBody>
      </p:sp>
      <p:sp>
        <p:nvSpPr>
          <p:cNvPr id="4" name="TextBox 3"/>
          <p:cNvSpPr txBox="1"/>
          <p:nvPr/>
        </p:nvSpPr>
        <p:spPr>
          <a:xfrm>
            <a:off x="7861465" y="3265713"/>
            <a:ext cx="3431969" cy="3108543"/>
          </a:xfrm>
          <a:prstGeom prst="rect">
            <a:avLst/>
          </a:prstGeom>
          <a:noFill/>
        </p:spPr>
        <p:txBody>
          <a:bodyPr wrap="square" rtlCol="0">
            <a:spAutoFit/>
          </a:bodyPr>
          <a:lstStyle/>
          <a:p>
            <a:r>
              <a:rPr lang="en-US" sz="2800" b="1" dirty="0" err="1" smtClean="0">
                <a:latin typeface="NikoshBAN" panose="02000000000000000000" pitchFamily="2" charset="0"/>
                <a:cs typeface="NikoshBAN" panose="02000000000000000000" pitchFamily="2" charset="0"/>
              </a:rPr>
              <a:t>ইসলাম</a:t>
            </a:r>
            <a:r>
              <a:rPr lang="en-US" sz="2800" b="1" dirty="0" smtClean="0">
                <a:latin typeface="NikoshBAN" panose="02000000000000000000" pitchFamily="2" charset="0"/>
                <a:cs typeface="NikoshBAN" panose="02000000000000000000" pitchFamily="2" charset="0"/>
              </a:rPr>
              <a:t> ও </a:t>
            </a:r>
            <a:r>
              <a:rPr lang="en-US" sz="2800" b="1" dirty="0" err="1" smtClean="0">
                <a:latin typeface="NikoshBAN" panose="02000000000000000000" pitchFamily="2" charset="0"/>
                <a:cs typeface="NikoshBAN" panose="02000000000000000000" pitchFamily="2" charset="0"/>
              </a:rPr>
              <a:t>নৈতিক</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শিক্ষা</a:t>
            </a:r>
            <a:endParaRPr lang="en-US" sz="2800" b="1" dirty="0" smtClean="0">
              <a:latin typeface="NikoshBAN" panose="02000000000000000000" pitchFamily="2" charset="0"/>
              <a:cs typeface="NikoshBAN" panose="02000000000000000000" pitchFamily="2" charset="0"/>
            </a:endParaRPr>
          </a:p>
          <a:p>
            <a:r>
              <a:rPr lang="en-US" sz="2800" b="1" dirty="0" smtClean="0">
                <a:latin typeface="NikoshBAN" panose="02000000000000000000" pitchFamily="2" charset="0"/>
                <a:cs typeface="NikoshBAN" panose="02000000000000000000" pitchFamily="2" charset="0"/>
              </a:rPr>
              <a:t>৯ম/১০ম </a:t>
            </a:r>
            <a:r>
              <a:rPr lang="en-US" sz="2800" b="1" dirty="0" err="1" smtClean="0">
                <a:latin typeface="NikoshBAN" panose="02000000000000000000" pitchFamily="2" charset="0"/>
                <a:cs typeface="NikoshBAN" panose="02000000000000000000" pitchFamily="2" charset="0"/>
              </a:rPr>
              <a:t>শ্রেণি</a:t>
            </a:r>
            <a:r>
              <a:rPr lang="en-US" sz="2800" b="1" dirty="0" smtClean="0">
                <a:latin typeface="NikoshBAN" panose="02000000000000000000" pitchFamily="2" charset="0"/>
                <a:cs typeface="NikoshBAN" panose="02000000000000000000" pitchFamily="2" charset="0"/>
              </a:rPr>
              <a:t> </a:t>
            </a:r>
          </a:p>
          <a:p>
            <a:r>
              <a:rPr lang="en-US" sz="2800" b="1" dirty="0" smtClean="0">
                <a:latin typeface="NikoshBAN" panose="02000000000000000000" pitchFamily="2" charset="0"/>
                <a:cs typeface="NikoshBAN" panose="02000000000000000000" pitchFamily="2" charset="0"/>
              </a:rPr>
              <a:t>অধ্যায়-১ম</a:t>
            </a:r>
          </a:p>
          <a:p>
            <a:r>
              <a:rPr lang="en-US" sz="2800" b="1" dirty="0" smtClean="0">
                <a:latin typeface="NikoshBAN" panose="02000000000000000000" pitchFamily="2" charset="0"/>
                <a:cs typeface="NikoshBAN" panose="02000000000000000000" pitchFamily="2" charset="0"/>
              </a:rPr>
              <a:t>পাঠ-২য় (</a:t>
            </a:r>
            <a:r>
              <a:rPr lang="en-US" sz="2800" b="1" dirty="0" err="1" smtClean="0">
                <a:latin typeface="NikoshBAN" panose="02000000000000000000" pitchFamily="2" charset="0"/>
                <a:cs typeface="NikoshBAN" panose="02000000000000000000" pitchFamily="2" charset="0"/>
              </a:rPr>
              <a:t>ঈমান</a:t>
            </a:r>
            <a:r>
              <a:rPr lang="en-US" sz="2800" b="1" dirty="0" smtClean="0">
                <a:latin typeface="NikoshBAN" panose="02000000000000000000" pitchFamily="2" charset="0"/>
                <a:cs typeface="NikoshBAN" panose="02000000000000000000" pitchFamily="2" charset="0"/>
              </a:rPr>
              <a:t>)</a:t>
            </a:r>
          </a:p>
          <a:p>
            <a:r>
              <a:rPr lang="en-US" sz="2800" b="1" dirty="0" smtClean="0">
                <a:latin typeface="NikoshBAN" panose="02000000000000000000" pitchFamily="2" charset="0"/>
                <a:cs typeface="NikoshBAN" panose="02000000000000000000" pitchFamily="2" charset="0"/>
              </a:rPr>
              <a:t>তারিখ-04/০9/২১ইং</a:t>
            </a:r>
          </a:p>
          <a:p>
            <a:endParaRPr lang="en-US" sz="3200" b="1" dirty="0" smtClean="0">
              <a:latin typeface="NikoshBAN" panose="02000000000000000000" pitchFamily="2" charset="0"/>
              <a:cs typeface="NikoshBAN" panose="02000000000000000000" pitchFamily="2" charset="0"/>
            </a:endParaRPr>
          </a:p>
          <a:p>
            <a:endParaRPr lang="en-US" sz="24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0186" y="1484417"/>
            <a:ext cx="1727398" cy="1781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888" y="1114966"/>
            <a:ext cx="1978385" cy="20319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2194" y="1294411"/>
            <a:ext cx="1905530" cy="4420405"/>
          </a:xfrm>
          <a:prstGeom prst="rect">
            <a:avLst/>
          </a:prstGeom>
        </p:spPr>
      </p:pic>
    </p:spTree>
    <p:extLst>
      <p:ext uri="{BB962C8B-B14F-4D97-AF65-F5344CB8AC3E}">
        <p14:creationId xmlns:p14="http://schemas.microsoft.com/office/powerpoint/2010/main" val="399822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776" y="726766"/>
            <a:ext cx="5867312" cy="707886"/>
          </a:xfrm>
          <a:prstGeom prst="rect">
            <a:avLst/>
          </a:prstGeom>
        </p:spPr>
        <p:txBody>
          <a:bodyPr wrap="none">
            <a:spAutoFit/>
          </a:bodyPr>
          <a:lstStyle/>
          <a:p>
            <a:r>
              <a:rPr lang="en-US" sz="4000" b="1" dirty="0" err="1">
                <a:solidFill>
                  <a:srgbClr val="7030A0"/>
                </a:solidFill>
                <a:latin typeface="NikoshBAN" panose="02000000000000000000" pitchFamily="2" charset="0"/>
                <a:cs typeface="NikoshBAN" panose="02000000000000000000" pitchFamily="2" charset="0"/>
              </a:rPr>
              <a:t>ইমানের</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মৌলিক</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বিষয়</a:t>
            </a:r>
            <a:r>
              <a:rPr lang="en-US" sz="4000" b="1" dirty="0">
                <a:solidFill>
                  <a:srgbClr val="7030A0"/>
                </a:solidFill>
                <a:latin typeface="NikoshBAN" panose="02000000000000000000" pitchFamily="2" charset="0"/>
                <a:cs typeface="NikoshBAN" panose="02000000000000000000" pitchFamily="2" charset="0"/>
              </a:rPr>
              <a:t> </a:t>
            </a:r>
            <a:r>
              <a:rPr lang="en-US" sz="4000" b="1" dirty="0" smtClean="0">
                <a:solidFill>
                  <a:srgbClr val="7030A0"/>
                </a:solidFill>
                <a:latin typeface="NikoshBAN" panose="02000000000000000000" pitchFamily="2" charset="0"/>
                <a:cs typeface="NikoshBAN" panose="02000000000000000000" pitchFamily="2" charset="0"/>
              </a:rPr>
              <a:t>৭ম </a:t>
            </a:r>
            <a:r>
              <a:rPr lang="en-US" sz="4000" b="1" dirty="0" err="1" smtClean="0">
                <a:solidFill>
                  <a:srgbClr val="7030A0"/>
                </a:solidFill>
                <a:latin typeface="NikoshBAN" panose="02000000000000000000" pitchFamily="2" charset="0"/>
                <a:cs typeface="NikoshBAN" panose="02000000000000000000" pitchFamily="2" charset="0"/>
              </a:rPr>
              <a:t>টি</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হলো</a:t>
            </a:r>
            <a:r>
              <a:rPr lang="en-US" sz="4000" b="1" dirty="0">
                <a:solidFill>
                  <a:srgbClr val="7030A0"/>
                </a:solidFill>
                <a:latin typeface="NikoshBAN" panose="02000000000000000000" pitchFamily="2" charset="0"/>
                <a:cs typeface="NikoshBAN" panose="02000000000000000000" pitchFamily="2" charset="0"/>
              </a:rPr>
              <a:t>-</a:t>
            </a:r>
          </a:p>
        </p:txBody>
      </p:sp>
      <p:sp>
        <p:nvSpPr>
          <p:cNvPr id="3" name="Rectangle 2"/>
          <p:cNvSpPr/>
          <p:nvPr/>
        </p:nvSpPr>
        <p:spPr>
          <a:xfrm>
            <a:off x="1809782" y="1593664"/>
            <a:ext cx="4647426" cy="707886"/>
          </a:xfrm>
          <a:prstGeom prst="rect">
            <a:avLst/>
          </a:prstGeom>
        </p:spPr>
        <p:txBody>
          <a:bodyPr wrap="none">
            <a:spAutoFit/>
          </a:bodyPr>
          <a:lstStyle/>
          <a:p>
            <a:r>
              <a:rPr lang="en-US" sz="4000" b="1" dirty="0" err="1" smtClean="0">
                <a:solidFill>
                  <a:srgbClr val="7030A0"/>
                </a:solidFill>
                <a:latin typeface="NikoshBAN" panose="02000000000000000000" pitchFamily="2" charset="0"/>
                <a:cs typeface="NikoshBAN" panose="02000000000000000000" pitchFamily="2" charset="0"/>
              </a:rPr>
              <a:t>মৃত্যুর</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পর</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পুনরুণ্খানে</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বিশ্বাস</a:t>
            </a:r>
            <a:r>
              <a:rPr lang="en-US" sz="4000" b="1" dirty="0" smtClean="0">
                <a:solidFill>
                  <a:srgbClr val="7030A0"/>
                </a:solidFill>
                <a:latin typeface="NikoshBAN" panose="02000000000000000000" pitchFamily="2" charset="0"/>
                <a:cs typeface="NikoshBAN" panose="02000000000000000000" pitchFamily="2" charset="0"/>
              </a:rPr>
              <a:t> </a:t>
            </a:r>
            <a:endParaRPr lang="en-US" sz="4000" b="1" dirty="0">
              <a:solidFill>
                <a:srgbClr val="7030A0"/>
              </a:solidFill>
              <a:latin typeface="NikoshBAN" panose="02000000000000000000" pitchFamily="2" charset="0"/>
              <a:cs typeface="NikoshBAN" panose="02000000000000000000" pitchFamily="2" charset="0"/>
            </a:endParaRPr>
          </a:p>
        </p:txBody>
      </p:sp>
      <p:sp>
        <p:nvSpPr>
          <p:cNvPr id="4" name="Rectangle 3"/>
          <p:cNvSpPr/>
          <p:nvPr/>
        </p:nvSpPr>
        <p:spPr>
          <a:xfrm>
            <a:off x="1104405" y="2817099"/>
            <a:ext cx="9856519" cy="2308324"/>
          </a:xfrm>
          <a:prstGeom prst="rect">
            <a:avLst/>
          </a:prstGeom>
        </p:spPr>
        <p:txBody>
          <a:bodyPr wrap="square">
            <a:spAutoFit/>
          </a:bodyPr>
          <a:lstStyle/>
          <a:p>
            <a:r>
              <a:rPr lang="as-IN" sz="2400" b="1" dirty="0">
                <a:solidFill>
                  <a:schemeClr val="accent2">
                    <a:lumMod val="75000"/>
                  </a:schemeClr>
                </a:solidFill>
                <a:latin typeface="NikoshBAN" panose="02000000000000000000" pitchFamily="2" charset="0"/>
                <a:cs typeface="NikoshBAN" panose="02000000000000000000" pitchFamily="2" charset="0"/>
              </a:rPr>
              <a:t>মৃত্যুর সাথে সাথেই মানুষের জীবন শেষ </a:t>
            </a:r>
            <a:r>
              <a:rPr lang="as-IN" sz="2400" b="1" dirty="0" smtClean="0">
                <a:solidFill>
                  <a:schemeClr val="accent2">
                    <a:lumMod val="75000"/>
                  </a:schemeClr>
                </a:solidFill>
                <a:latin typeface="NikoshBAN" panose="02000000000000000000" pitchFamily="2" charset="0"/>
                <a:cs typeface="NikoshBAN" panose="02000000000000000000" pitchFamily="2" charset="0"/>
              </a:rPr>
              <a:t>হ</a:t>
            </a:r>
            <a:r>
              <a:rPr lang="en-US" sz="2400" b="1" dirty="0" err="1" smtClean="0">
                <a:solidFill>
                  <a:schemeClr val="accent2">
                    <a:lumMod val="75000"/>
                  </a:schemeClr>
                </a:solidFill>
                <a:latin typeface="NikoshBAN" panose="02000000000000000000" pitchFamily="2" charset="0"/>
                <a:cs typeface="NikoshBAN" panose="02000000000000000000" pitchFamily="2" charset="0"/>
              </a:rPr>
              <a:t>য়ে</a:t>
            </a:r>
            <a:r>
              <a:rPr lang="as-IN" sz="2400" b="1" dirty="0" smtClean="0">
                <a:solidFill>
                  <a:schemeClr val="accent2">
                    <a:lumMod val="75000"/>
                  </a:schemeClr>
                </a:solidFill>
                <a:latin typeface="NikoshBAN" panose="02000000000000000000" pitchFamily="2" charset="0"/>
                <a:cs typeface="NikoshBAN" panose="02000000000000000000" pitchFamily="2" charset="0"/>
              </a:rPr>
              <a:t> যা</a:t>
            </a:r>
            <a:r>
              <a:rPr lang="en-US" sz="2400" b="1" dirty="0" smtClean="0">
                <a:solidFill>
                  <a:schemeClr val="accent2">
                    <a:lumMod val="75000"/>
                  </a:schemeClr>
                </a:solidFill>
                <a:latin typeface="NikoshBAN" panose="02000000000000000000" pitchFamily="2" charset="0"/>
                <a:cs typeface="NikoshBAN" panose="02000000000000000000" pitchFamily="2" charset="0"/>
              </a:rPr>
              <a:t>য়</a:t>
            </a:r>
            <a:r>
              <a:rPr lang="as-IN" sz="2400" b="1" dirty="0" smtClean="0">
                <a:solidFill>
                  <a:schemeClr val="accent2">
                    <a:lumMod val="75000"/>
                  </a:schemeClr>
                </a:solidFill>
                <a:latin typeface="NikoshBAN" panose="02000000000000000000" pitchFamily="2" charset="0"/>
                <a:cs typeface="NikoshBAN" panose="02000000000000000000" pitchFamily="2" charset="0"/>
              </a:rPr>
              <a:t> </a:t>
            </a:r>
            <a:r>
              <a:rPr lang="as-IN" sz="2400" b="1" dirty="0">
                <a:solidFill>
                  <a:schemeClr val="accent2">
                    <a:lumMod val="75000"/>
                  </a:schemeClr>
                </a:solidFill>
                <a:latin typeface="NikoshBAN" panose="02000000000000000000" pitchFamily="2" charset="0"/>
                <a:cs typeface="NikoshBAN" panose="02000000000000000000" pitchFamily="2" charset="0"/>
              </a:rPr>
              <a:t>না। বরং মানব জীবন দুই ভাগে বিভক্ত। ইহকাল ও পরকাল। ইহকাল হল </a:t>
            </a:r>
            <a:r>
              <a:rPr lang="as-IN" sz="2400" b="1" dirty="0" smtClean="0">
                <a:solidFill>
                  <a:schemeClr val="accent2">
                    <a:lumMod val="75000"/>
                  </a:schemeClr>
                </a:solidFill>
                <a:latin typeface="NikoshBAN" panose="02000000000000000000" pitchFamily="2" charset="0"/>
                <a:cs typeface="NikoshBAN" panose="02000000000000000000" pitchFamily="2" charset="0"/>
              </a:rPr>
              <a:t>দুনি</a:t>
            </a:r>
            <a:r>
              <a:rPr lang="en-US" sz="2400" b="1" dirty="0" err="1" smtClean="0">
                <a:solidFill>
                  <a:schemeClr val="accent2">
                    <a:lumMod val="75000"/>
                  </a:schemeClr>
                </a:solidFill>
                <a:latin typeface="NikoshBAN" panose="02000000000000000000" pitchFamily="2" charset="0"/>
                <a:cs typeface="NikoshBAN" panose="02000000000000000000" pitchFamily="2" charset="0"/>
              </a:rPr>
              <a:t>য়া</a:t>
            </a:r>
            <a:r>
              <a:rPr lang="as-IN" sz="2400" b="1" dirty="0" smtClean="0">
                <a:solidFill>
                  <a:schemeClr val="accent2">
                    <a:lumMod val="75000"/>
                  </a:schemeClr>
                </a:solidFill>
                <a:latin typeface="NikoshBAN" panose="02000000000000000000" pitchFamily="2" charset="0"/>
                <a:cs typeface="NikoshBAN" panose="02000000000000000000" pitchFamily="2" charset="0"/>
              </a:rPr>
              <a:t>র </a:t>
            </a:r>
            <a:r>
              <a:rPr lang="as-IN" sz="2400" b="1" dirty="0">
                <a:solidFill>
                  <a:schemeClr val="accent2">
                    <a:lumMod val="75000"/>
                  </a:schemeClr>
                </a:solidFill>
                <a:latin typeface="NikoshBAN" panose="02000000000000000000" pitchFamily="2" charset="0"/>
                <a:cs typeface="NikoshBAN" panose="02000000000000000000" pitchFamily="2" charset="0"/>
              </a:rPr>
              <a:t>জীবন। আর পরকাল হলো মৃত্যুর পরবর্তী জীবন। আল্লাহ তায়ালা মানুষকে মৃত্যুর পর আবার জীবিত করবেন। সেই </a:t>
            </a:r>
            <a:r>
              <a:rPr lang="as-IN" sz="2400" b="1" dirty="0" smtClean="0">
                <a:solidFill>
                  <a:schemeClr val="accent2">
                    <a:lumMod val="75000"/>
                  </a:schemeClr>
                </a:solidFill>
                <a:latin typeface="NikoshBAN" panose="02000000000000000000" pitchFamily="2" charset="0"/>
                <a:cs typeface="NikoshBAN" panose="02000000000000000000" pitchFamily="2" charset="0"/>
              </a:rPr>
              <a:t>সম</a:t>
            </a:r>
            <a:r>
              <a:rPr lang="en-US" sz="2400" b="1" dirty="0" smtClean="0">
                <a:solidFill>
                  <a:schemeClr val="accent2">
                    <a:lumMod val="75000"/>
                  </a:schemeClr>
                </a:solidFill>
                <a:latin typeface="NikoshBAN" panose="02000000000000000000" pitchFamily="2" charset="0"/>
                <a:cs typeface="NikoshBAN" panose="02000000000000000000" pitchFamily="2" charset="0"/>
              </a:rPr>
              <a:t>য়</a:t>
            </a:r>
            <a:r>
              <a:rPr lang="as-IN" sz="2400" b="1" dirty="0" smtClean="0">
                <a:solidFill>
                  <a:schemeClr val="accent2">
                    <a:lumMod val="75000"/>
                  </a:schemeClr>
                </a:solidFill>
                <a:latin typeface="NikoshBAN" panose="02000000000000000000" pitchFamily="2" charset="0"/>
                <a:cs typeface="NikoshBAN" panose="02000000000000000000" pitchFamily="2" charset="0"/>
              </a:rPr>
              <a:t> </a:t>
            </a:r>
            <a:r>
              <a:rPr lang="as-IN" sz="2400" b="1" dirty="0">
                <a:solidFill>
                  <a:schemeClr val="accent2">
                    <a:lumMod val="75000"/>
                  </a:schemeClr>
                </a:solidFill>
                <a:latin typeface="NikoshBAN" panose="02000000000000000000" pitchFamily="2" charset="0"/>
                <a:cs typeface="NikoshBAN" panose="02000000000000000000" pitchFamily="2" charset="0"/>
              </a:rPr>
              <a:t>সকল মানুষ হাশরের </a:t>
            </a:r>
            <a:r>
              <a:rPr lang="as-IN" sz="2400" b="1" dirty="0" smtClean="0">
                <a:solidFill>
                  <a:schemeClr val="accent2">
                    <a:lumMod val="75000"/>
                  </a:schemeClr>
                </a:solidFill>
                <a:latin typeface="NikoshBAN" panose="02000000000000000000" pitchFamily="2" charset="0"/>
                <a:cs typeface="NikoshBAN" panose="02000000000000000000" pitchFamily="2" charset="0"/>
              </a:rPr>
              <a:t>ম</a:t>
            </a:r>
            <a:r>
              <a:rPr lang="en-US" sz="2400" b="1" dirty="0" smtClean="0">
                <a:solidFill>
                  <a:schemeClr val="accent2">
                    <a:lumMod val="75000"/>
                  </a:schemeClr>
                </a:solidFill>
                <a:latin typeface="NikoshBAN" panose="02000000000000000000" pitchFamily="2" charset="0"/>
                <a:cs typeface="NikoshBAN" panose="02000000000000000000" pitchFamily="2" charset="0"/>
              </a:rPr>
              <a:t>য়</a:t>
            </a:r>
            <a:r>
              <a:rPr lang="as-IN" sz="2400" b="1" dirty="0" smtClean="0">
                <a:solidFill>
                  <a:schemeClr val="accent2">
                    <a:lumMod val="75000"/>
                  </a:schemeClr>
                </a:solidFill>
                <a:latin typeface="NikoshBAN" panose="02000000000000000000" pitchFamily="2" charset="0"/>
                <a:cs typeface="NikoshBAN" panose="02000000000000000000" pitchFamily="2" charset="0"/>
              </a:rPr>
              <a:t>দানে </a:t>
            </a:r>
            <a:r>
              <a:rPr lang="as-IN" sz="2400" b="1" dirty="0">
                <a:solidFill>
                  <a:schemeClr val="accent2">
                    <a:lumMod val="75000"/>
                  </a:schemeClr>
                </a:solidFill>
                <a:latin typeface="NikoshBAN" panose="02000000000000000000" pitchFamily="2" charset="0"/>
                <a:cs typeface="NikoshBAN" panose="02000000000000000000" pitchFamily="2" charset="0"/>
              </a:rPr>
              <a:t>একত্রিত হবে। আল্লাহ তাআলা সেইদিন বিচারক হিসেবে মানুষের সকল কাজের হিসাব নিবেন। অতঃপর মানুষকে তার ভালো কাজের জন্য পুরস্কার স্বরূপ জান্নাত ও মন্দ কাজের শাস্তি স্বরূপ জাহান্নামে প্রবেশ করানো হবে। সুতারাং মৃত্যুর পর আমরা সবাই </a:t>
            </a:r>
            <a:r>
              <a:rPr lang="as-IN" sz="2400" b="1" dirty="0" smtClean="0">
                <a:solidFill>
                  <a:schemeClr val="accent2">
                    <a:lumMod val="75000"/>
                  </a:schemeClr>
                </a:solidFill>
                <a:latin typeface="NikoshBAN" panose="02000000000000000000" pitchFamily="2" charset="0"/>
                <a:cs typeface="NikoshBAN" panose="02000000000000000000" pitchFamily="2" charset="0"/>
              </a:rPr>
              <a:t>পুনরা</a:t>
            </a:r>
            <a:r>
              <a:rPr lang="en-US" sz="2400" b="1" dirty="0" smtClean="0">
                <a:solidFill>
                  <a:schemeClr val="accent2">
                    <a:lumMod val="75000"/>
                  </a:schemeClr>
                </a:solidFill>
                <a:latin typeface="NikoshBAN" panose="02000000000000000000" pitchFamily="2" charset="0"/>
                <a:cs typeface="NikoshBAN" panose="02000000000000000000" pitchFamily="2" charset="0"/>
              </a:rPr>
              <a:t>য়</a:t>
            </a:r>
            <a:r>
              <a:rPr lang="as-IN" sz="2400" b="1" dirty="0" smtClean="0">
                <a:solidFill>
                  <a:schemeClr val="accent2">
                    <a:lumMod val="75000"/>
                  </a:schemeClr>
                </a:solidFill>
                <a:latin typeface="NikoshBAN" panose="02000000000000000000" pitchFamily="2" charset="0"/>
                <a:cs typeface="NikoshBAN" panose="02000000000000000000" pitchFamily="2" charset="0"/>
              </a:rPr>
              <a:t> </a:t>
            </a:r>
            <a:r>
              <a:rPr lang="as-IN" sz="2400" b="1" dirty="0">
                <a:solidFill>
                  <a:schemeClr val="accent2">
                    <a:lumMod val="75000"/>
                  </a:schemeClr>
                </a:solidFill>
                <a:latin typeface="NikoshBAN" panose="02000000000000000000" pitchFamily="2" charset="0"/>
                <a:cs typeface="NikoshBAN" panose="02000000000000000000" pitchFamily="2" charset="0"/>
              </a:rPr>
              <a:t>জীবিত হব এই বিশ্বাস রাখা ঈমানের অপরিহার্য </a:t>
            </a:r>
            <a:r>
              <a:rPr lang="as-IN" sz="2400" b="1" dirty="0" smtClean="0">
                <a:solidFill>
                  <a:schemeClr val="accent2">
                    <a:lumMod val="75000"/>
                  </a:schemeClr>
                </a:solidFill>
                <a:latin typeface="NikoshBAN" panose="02000000000000000000" pitchFamily="2" charset="0"/>
                <a:cs typeface="NikoshBAN" panose="02000000000000000000" pitchFamily="2" charset="0"/>
              </a:rPr>
              <a:t>বিষ</a:t>
            </a:r>
            <a:r>
              <a:rPr lang="en-US" sz="2400" b="1" dirty="0" smtClean="0">
                <a:solidFill>
                  <a:schemeClr val="accent2">
                    <a:lumMod val="75000"/>
                  </a:schemeClr>
                </a:solidFill>
                <a:latin typeface="NikoshBAN" panose="02000000000000000000" pitchFamily="2" charset="0"/>
                <a:cs typeface="NikoshBAN" panose="02000000000000000000" pitchFamily="2" charset="0"/>
              </a:rPr>
              <a:t>য়</a:t>
            </a:r>
            <a:r>
              <a:rPr lang="as-IN" sz="2400" b="1" dirty="0" smtClean="0">
                <a:solidFill>
                  <a:schemeClr val="accent2">
                    <a:lumMod val="75000"/>
                  </a:schemeClr>
                </a:solidFill>
                <a:latin typeface="NikoshBAN" panose="02000000000000000000" pitchFamily="2" charset="0"/>
                <a:cs typeface="NikoshBAN" panose="02000000000000000000" pitchFamily="2" charset="0"/>
              </a:rPr>
              <a:t>। </a:t>
            </a:r>
            <a:endParaRPr lang="en-US" sz="2400" b="1" dirty="0">
              <a:solidFill>
                <a:schemeClr val="accent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22975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7299" y="584262"/>
            <a:ext cx="4424763" cy="1015663"/>
          </a:xfrm>
          <a:prstGeom prst="rect">
            <a:avLst/>
          </a:prstGeom>
        </p:spPr>
        <p:txBody>
          <a:bodyPr wrap="square">
            <a:spAutoFit/>
          </a:bodyPr>
          <a:lstStyle/>
          <a:p>
            <a:r>
              <a:rPr lang="en-US" sz="6000" b="1" dirty="0" err="1" smtClean="0">
                <a:solidFill>
                  <a:srgbClr val="7030A0"/>
                </a:solidFill>
                <a:latin typeface="NikoshBAN" panose="02000000000000000000" pitchFamily="2" charset="0"/>
                <a:cs typeface="NikoshBAN" panose="02000000000000000000" pitchFamily="2" charset="0"/>
              </a:rPr>
              <a:t>দলীয়</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কাজ</a:t>
            </a:r>
            <a:endParaRPr lang="en-US" sz="6000" b="1" dirty="0">
              <a:solidFill>
                <a:srgbClr val="7030A0"/>
              </a:solidFill>
              <a:latin typeface="NikoshBAN" panose="02000000000000000000" pitchFamily="2" charset="0"/>
              <a:cs typeface="NikoshBAN" panose="02000000000000000000" pitchFamily="2" charset="0"/>
            </a:endParaRPr>
          </a:p>
        </p:txBody>
      </p:sp>
      <p:sp>
        <p:nvSpPr>
          <p:cNvPr id="3" name="Rectangle 2"/>
          <p:cNvSpPr/>
          <p:nvPr/>
        </p:nvSpPr>
        <p:spPr>
          <a:xfrm>
            <a:off x="1294411" y="2298313"/>
            <a:ext cx="9262753" cy="1446550"/>
          </a:xfrm>
          <a:prstGeom prst="rect">
            <a:avLst/>
          </a:prstGeom>
        </p:spPr>
        <p:txBody>
          <a:bodyPr wrap="square">
            <a:spAutoFit/>
          </a:bodyPr>
          <a:lstStyle/>
          <a:p>
            <a:r>
              <a:rPr lang="as-IN" sz="4400" b="1" dirty="0" smtClean="0">
                <a:solidFill>
                  <a:srgbClr val="002060"/>
                </a:solidFill>
                <a:latin typeface="NikoshBAN" panose="02000000000000000000" pitchFamily="2" charset="0"/>
                <a:cs typeface="NikoshBAN" panose="02000000000000000000" pitchFamily="2" charset="0"/>
              </a:rPr>
              <a:t>শিক্ষার্থীরা </a:t>
            </a:r>
            <a:r>
              <a:rPr lang="as-IN" sz="4400" b="1" dirty="0">
                <a:solidFill>
                  <a:srgbClr val="002060"/>
                </a:solidFill>
                <a:latin typeface="NikoshBAN" panose="02000000000000000000" pitchFamily="2" charset="0"/>
                <a:cs typeface="NikoshBAN" panose="02000000000000000000" pitchFamily="2" charset="0"/>
              </a:rPr>
              <a:t>ঈমান ও ইসলামের সম্পর্ক </a:t>
            </a:r>
            <a:r>
              <a:rPr lang="as-IN" sz="4400" b="1" dirty="0" smtClean="0">
                <a:solidFill>
                  <a:srgbClr val="002060"/>
                </a:solidFill>
                <a:latin typeface="NikoshBAN" panose="02000000000000000000" pitchFamily="2" charset="0"/>
                <a:cs typeface="NikoshBAN" panose="02000000000000000000" pitchFamily="2" charset="0"/>
              </a:rPr>
              <a:t>বিষ</a:t>
            </a:r>
            <a:r>
              <a:rPr lang="en-US" sz="4400" b="1" dirty="0" err="1" smtClean="0">
                <a:solidFill>
                  <a:srgbClr val="002060"/>
                </a:solidFill>
                <a:latin typeface="NikoshBAN" panose="02000000000000000000" pitchFamily="2" charset="0"/>
                <a:cs typeface="NikoshBAN" panose="02000000000000000000" pitchFamily="2" charset="0"/>
              </a:rPr>
              <a:t>য়ে</a:t>
            </a:r>
            <a:r>
              <a:rPr lang="as-IN" sz="4400" b="1" dirty="0" smtClean="0">
                <a:solidFill>
                  <a:srgbClr val="002060"/>
                </a:solidFill>
                <a:latin typeface="NikoshBAN" panose="02000000000000000000" pitchFamily="2" charset="0"/>
                <a:cs typeface="NikoshBAN" panose="02000000000000000000" pitchFamily="2" charset="0"/>
              </a:rPr>
              <a:t> </a:t>
            </a:r>
            <a:r>
              <a:rPr lang="as-IN" sz="4400" b="1" dirty="0">
                <a:solidFill>
                  <a:srgbClr val="002060"/>
                </a:solidFill>
                <a:latin typeface="NikoshBAN" panose="02000000000000000000" pitchFamily="2" charset="0"/>
                <a:cs typeface="NikoshBAN" panose="02000000000000000000" pitchFamily="2" charset="0"/>
              </a:rPr>
              <a:t>পাঁচটি বাক্য </a:t>
            </a:r>
            <a:r>
              <a:rPr lang="as-IN" sz="4400" b="1" dirty="0" smtClean="0">
                <a:solidFill>
                  <a:srgbClr val="002060"/>
                </a:solidFill>
                <a:latin typeface="NikoshBAN" panose="02000000000000000000" pitchFamily="2" charset="0"/>
                <a:cs typeface="NikoshBAN" panose="02000000000000000000" pitchFamily="2" charset="0"/>
              </a:rPr>
              <a:t>শ্রেণি</a:t>
            </a:r>
            <a:r>
              <a:rPr lang="en-US" sz="4400" b="1" dirty="0" smtClean="0">
                <a:solidFill>
                  <a:srgbClr val="002060"/>
                </a:solidFill>
                <a:latin typeface="NikoshBAN" panose="02000000000000000000" pitchFamily="2" charset="0"/>
                <a:cs typeface="NikoshBAN" panose="02000000000000000000" pitchFamily="2" charset="0"/>
              </a:rPr>
              <a:t> </a:t>
            </a:r>
            <a:r>
              <a:rPr lang="as-IN" sz="4400" b="1" dirty="0" smtClean="0">
                <a:solidFill>
                  <a:srgbClr val="002060"/>
                </a:solidFill>
                <a:latin typeface="NikoshBAN" panose="02000000000000000000" pitchFamily="2" charset="0"/>
                <a:cs typeface="NikoshBAN" panose="02000000000000000000" pitchFamily="2" charset="0"/>
              </a:rPr>
              <a:t>কক্ষে </a:t>
            </a:r>
            <a:r>
              <a:rPr lang="as-IN" sz="4400" b="1" dirty="0">
                <a:solidFill>
                  <a:srgbClr val="002060"/>
                </a:solidFill>
                <a:latin typeface="NikoshBAN" panose="02000000000000000000" pitchFamily="2" charset="0"/>
                <a:cs typeface="NikoshBAN" panose="02000000000000000000" pitchFamily="2" charset="0"/>
              </a:rPr>
              <a:t>বসে </a:t>
            </a:r>
            <a:r>
              <a:rPr lang="as-IN" sz="4400" b="1" dirty="0" smtClean="0">
                <a:solidFill>
                  <a:srgbClr val="002060"/>
                </a:solidFill>
                <a:latin typeface="NikoshBAN" panose="02000000000000000000" pitchFamily="2" charset="0"/>
                <a:cs typeface="NikoshBAN" panose="02000000000000000000" pitchFamily="2" charset="0"/>
              </a:rPr>
              <a:t>নি</a:t>
            </a:r>
            <a:r>
              <a:rPr lang="en-US" sz="4400" b="1" dirty="0" smtClean="0">
                <a:solidFill>
                  <a:srgbClr val="002060"/>
                </a:solidFill>
                <a:latin typeface="NikoshBAN" panose="02000000000000000000" pitchFamily="2" charset="0"/>
                <a:cs typeface="NikoshBAN" panose="02000000000000000000" pitchFamily="2" charset="0"/>
              </a:rPr>
              <a:t>জ</a:t>
            </a:r>
            <a:r>
              <a:rPr lang="as-IN"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খাতায়</a:t>
            </a:r>
            <a:r>
              <a:rPr lang="as-IN" sz="4400" b="1" dirty="0" smtClean="0">
                <a:solidFill>
                  <a:srgbClr val="002060"/>
                </a:solidFill>
                <a:latin typeface="NikoshBAN" panose="02000000000000000000" pitchFamily="2" charset="0"/>
                <a:cs typeface="NikoshBAN" panose="02000000000000000000" pitchFamily="2" charset="0"/>
              </a:rPr>
              <a:t> লিখবে।</a:t>
            </a:r>
            <a:endParaRPr lang="en-US" sz="44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3078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3411" y="407203"/>
            <a:ext cx="2129198" cy="923330"/>
          </a:xfrm>
          <a:prstGeom prst="rect">
            <a:avLst/>
          </a:prstGeom>
        </p:spPr>
        <p:txBody>
          <a:bodyPr wrap="square">
            <a:spAutoFit/>
          </a:bodyPr>
          <a:lstStyle/>
          <a:p>
            <a:r>
              <a:rPr lang="en-US" sz="5400" b="1" dirty="0" err="1" smtClean="0">
                <a:latin typeface="NikoshBAN" panose="02000000000000000000" pitchFamily="2" charset="0"/>
                <a:cs typeface="NikoshBAN" panose="02000000000000000000" pitchFamily="2" charset="0"/>
              </a:rPr>
              <a:t>মূল্যায়ণ</a:t>
            </a:r>
            <a:endParaRPr lang="en-US" sz="5400" b="1" dirty="0">
              <a:latin typeface="NikoshBAN" panose="02000000000000000000" pitchFamily="2" charset="0"/>
              <a:cs typeface="NikoshBAN" panose="02000000000000000000" pitchFamily="2" charset="0"/>
            </a:endParaRPr>
          </a:p>
        </p:txBody>
      </p:sp>
      <p:sp>
        <p:nvSpPr>
          <p:cNvPr id="3" name="Rectangle 2"/>
          <p:cNvSpPr/>
          <p:nvPr/>
        </p:nvSpPr>
        <p:spPr>
          <a:xfrm>
            <a:off x="815221" y="1330533"/>
            <a:ext cx="3127388" cy="707886"/>
          </a:xfrm>
          <a:prstGeom prst="rect">
            <a:avLst/>
          </a:prstGeom>
        </p:spPr>
        <p:txBody>
          <a:bodyPr wrap="square">
            <a:spAutoFit/>
          </a:bodyPr>
          <a:lstStyle/>
          <a:p>
            <a:r>
              <a:rPr lang="en-US" sz="4000" b="1" dirty="0" err="1" smtClean="0">
                <a:solidFill>
                  <a:srgbClr val="00B050"/>
                </a:solidFill>
                <a:latin typeface="NikoshBAN" panose="02000000000000000000" pitchFamily="2" charset="0"/>
                <a:cs typeface="NikoshBAN" panose="02000000000000000000" pitchFamily="2" charset="0"/>
              </a:rPr>
              <a:t>তকদির</a:t>
            </a:r>
            <a:r>
              <a:rPr lang="en-US" sz="4000" b="1" dirty="0" smtClean="0">
                <a:solidFill>
                  <a:srgbClr val="00B050"/>
                </a:solidFill>
                <a:latin typeface="NikoshBAN" panose="02000000000000000000" pitchFamily="2" charset="0"/>
                <a:cs typeface="NikoshBAN" panose="02000000000000000000" pitchFamily="2" charset="0"/>
              </a:rPr>
              <a:t> </a:t>
            </a:r>
            <a:r>
              <a:rPr lang="en-US" sz="4000" b="1" dirty="0" err="1" smtClean="0">
                <a:solidFill>
                  <a:srgbClr val="00B050"/>
                </a:solidFill>
                <a:latin typeface="NikoshBAN" panose="02000000000000000000" pitchFamily="2" charset="0"/>
                <a:cs typeface="NikoshBAN" panose="02000000000000000000" pitchFamily="2" charset="0"/>
              </a:rPr>
              <a:t>অর্থ</a:t>
            </a:r>
            <a:r>
              <a:rPr lang="en-US" sz="4000" b="1" dirty="0" smtClean="0">
                <a:solidFill>
                  <a:srgbClr val="00B050"/>
                </a:solidFill>
                <a:latin typeface="NikoshBAN" panose="02000000000000000000" pitchFamily="2" charset="0"/>
                <a:cs typeface="NikoshBAN" panose="02000000000000000000" pitchFamily="2" charset="0"/>
              </a:rPr>
              <a:t> </a:t>
            </a:r>
            <a:r>
              <a:rPr lang="en-US" sz="4000" b="1" dirty="0" err="1" smtClean="0">
                <a:solidFill>
                  <a:srgbClr val="00B050"/>
                </a:solidFill>
                <a:latin typeface="NikoshBAN" panose="02000000000000000000" pitchFamily="2" charset="0"/>
                <a:cs typeface="NikoshBAN" panose="02000000000000000000" pitchFamily="2" charset="0"/>
              </a:rPr>
              <a:t>কী</a:t>
            </a:r>
            <a:r>
              <a:rPr lang="en-US" sz="4000" b="1" dirty="0" smtClean="0">
                <a:solidFill>
                  <a:srgbClr val="00B050"/>
                </a:solidFill>
                <a:latin typeface="NikoshBAN" panose="02000000000000000000" pitchFamily="2" charset="0"/>
                <a:cs typeface="NikoshBAN" panose="02000000000000000000" pitchFamily="2" charset="0"/>
              </a:rPr>
              <a:t>?</a:t>
            </a:r>
            <a:endParaRPr lang="en-US" sz="4000" b="1" dirty="0">
              <a:solidFill>
                <a:srgbClr val="00B050"/>
              </a:solidFill>
              <a:latin typeface="NikoshBAN" panose="02000000000000000000" pitchFamily="2" charset="0"/>
              <a:cs typeface="NikoshBAN" panose="02000000000000000000" pitchFamily="2" charset="0"/>
            </a:endParaRPr>
          </a:p>
        </p:txBody>
      </p:sp>
      <p:sp>
        <p:nvSpPr>
          <p:cNvPr id="4" name="Rectangle 3"/>
          <p:cNvSpPr/>
          <p:nvPr/>
        </p:nvSpPr>
        <p:spPr>
          <a:xfrm>
            <a:off x="815221" y="1957427"/>
            <a:ext cx="4979937" cy="769441"/>
          </a:xfrm>
          <a:prstGeom prst="rect">
            <a:avLst/>
          </a:prstGeom>
        </p:spPr>
        <p:txBody>
          <a:bodyPr wrap="square">
            <a:spAutoFit/>
          </a:bodyPr>
          <a:lstStyle/>
          <a:p>
            <a:r>
              <a:rPr lang="en-US" sz="4400" b="1" dirty="0" err="1" smtClean="0">
                <a:solidFill>
                  <a:srgbClr val="002060"/>
                </a:solidFill>
                <a:latin typeface="NikoshBAN" panose="02000000000000000000" pitchFamily="2" charset="0"/>
                <a:cs typeface="NikoshBAN" panose="02000000000000000000" pitchFamily="2" charset="0"/>
              </a:rPr>
              <a:t>ফেরেশতারা</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কিসের</a:t>
            </a:r>
            <a:r>
              <a:rPr lang="en-US" sz="4400" b="1" dirty="0" smtClean="0">
                <a:solidFill>
                  <a:srgbClr val="002060"/>
                </a:solidFill>
                <a:latin typeface="NikoshBAN" panose="02000000000000000000" pitchFamily="2" charset="0"/>
                <a:cs typeface="NikoshBAN" panose="02000000000000000000" pitchFamily="2" charset="0"/>
              </a:rPr>
              <a:t> </a:t>
            </a:r>
            <a:r>
              <a:rPr lang="en-US" sz="4400" b="1" dirty="0" err="1" smtClean="0">
                <a:solidFill>
                  <a:srgbClr val="002060"/>
                </a:solidFill>
                <a:latin typeface="NikoshBAN" panose="02000000000000000000" pitchFamily="2" charset="0"/>
                <a:cs typeface="NikoshBAN" panose="02000000000000000000" pitchFamily="2" charset="0"/>
              </a:rPr>
              <a:t>তৈরি</a:t>
            </a:r>
            <a:r>
              <a:rPr lang="en-US" sz="4400" b="1" dirty="0" smtClean="0">
                <a:solidFill>
                  <a:srgbClr val="002060"/>
                </a:solidFill>
                <a:latin typeface="NikoshBAN" panose="02000000000000000000" pitchFamily="2" charset="0"/>
                <a:cs typeface="NikoshBAN" panose="02000000000000000000" pitchFamily="2" charset="0"/>
              </a:rPr>
              <a:t>?</a:t>
            </a:r>
            <a:endParaRPr lang="en-US" sz="4400" b="1" dirty="0">
              <a:solidFill>
                <a:srgbClr val="002060"/>
              </a:solidFill>
              <a:latin typeface="NikoshBAN" panose="02000000000000000000" pitchFamily="2" charset="0"/>
              <a:cs typeface="NikoshBAN" panose="02000000000000000000" pitchFamily="2" charset="0"/>
            </a:endParaRPr>
          </a:p>
        </p:txBody>
      </p:sp>
      <p:sp>
        <p:nvSpPr>
          <p:cNvPr id="5" name="Rectangle 4"/>
          <p:cNvSpPr/>
          <p:nvPr/>
        </p:nvSpPr>
        <p:spPr>
          <a:xfrm>
            <a:off x="815221" y="3522520"/>
            <a:ext cx="3222390" cy="707886"/>
          </a:xfrm>
          <a:prstGeom prst="rect">
            <a:avLst/>
          </a:prstGeom>
        </p:spPr>
        <p:txBody>
          <a:bodyPr wrap="square">
            <a:spAutoFit/>
          </a:bodyPr>
          <a:lstStyle/>
          <a:p>
            <a:r>
              <a:rPr lang="en-US" sz="4000" b="1" dirty="0" err="1" smtClean="0">
                <a:solidFill>
                  <a:schemeClr val="accent2">
                    <a:lumMod val="75000"/>
                  </a:schemeClr>
                </a:solidFill>
                <a:latin typeface="NikoshBAN" panose="02000000000000000000" pitchFamily="2" charset="0"/>
                <a:cs typeface="NikoshBAN" panose="02000000000000000000" pitchFamily="2" charset="0"/>
              </a:rPr>
              <a:t>ইমান</a:t>
            </a:r>
            <a:r>
              <a:rPr lang="en-US" sz="4000" b="1" dirty="0" smtClean="0">
                <a:solidFill>
                  <a:schemeClr val="accent2">
                    <a:lumMod val="75000"/>
                  </a:schemeClr>
                </a:solidFill>
                <a:latin typeface="NikoshBAN" panose="02000000000000000000" pitchFamily="2" charset="0"/>
                <a:cs typeface="NikoshBAN" panose="02000000000000000000" pitchFamily="2" charset="0"/>
              </a:rPr>
              <a:t> </a:t>
            </a:r>
            <a:r>
              <a:rPr lang="en-US" sz="4000" b="1" dirty="0" err="1" smtClean="0">
                <a:solidFill>
                  <a:schemeClr val="accent2">
                    <a:lumMod val="75000"/>
                  </a:schemeClr>
                </a:solidFill>
                <a:latin typeface="NikoshBAN" panose="02000000000000000000" pitchFamily="2" charset="0"/>
                <a:cs typeface="NikoshBAN" panose="02000000000000000000" pitchFamily="2" charset="0"/>
              </a:rPr>
              <a:t>কাকে</a:t>
            </a:r>
            <a:r>
              <a:rPr lang="en-US" sz="4000" b="1" dirty="0" smtClean="0">
                <a:solidFill>
                  <a:schemeClr val="accent2">
                    <a:lumMod val="75000"/>
                  </a:schemeClr>
                </a:solidFill>
                <a:latin typeface="NikoshBAN" panose="02000000000000000000" pitchFamily="2" charset="0"/>
                <a:cs typeface="NikoshBAN" panose="02000000000000000000" pitchFamily="2" charset="0"/>
              </a:rPr>
              <a:t> </a:t>
            </a:r>
            <a:r>
              <a:rPr lang="en-US" sz="4000" b="1" dirty="0" err="1" smtClean="0">
                <a:solidFill>
                  <a:schemeClr val="accent2">
                    <a:lumMod val="75000"/>
                  </a:schemeClr>
                </a:solidFill>
                <a:latin typeface="NikoshBAN" panose="02000000000000000000" pitchFamily="2" charset="0"/>
                <a:cs typeface="NikoshBAN" panose="02000000000000000000" pitchFamily="2" charset="0"/>
              </a:rPr>
              <a:t>বলে</a:t>
            </a:r>
            <a:r>
              <a:rPr lang="en-US" sz="4000" b="1" dirty="0" smtClean="0">
                <a:solidFill>
                  <a:schemeClr val="accent2">
                    <a:lumMod val="75000"/>
                  </a:schemeClr>
                </a:solidFill>
                <a:latin typeface="NikoshBAN" panose="02000000000000000000" pitchFamily="2" charset="0"/>
                <a:cs typeface="NikoshBAN" panose="02000000000000000000" pitchFamily="2" charset="0"/>
              </a:rPr>
              <a:t>?</a:t>
            </a:r>
            <a:endParaRPr lang="en-US" sz="4000" b="1" dirty="0">
              <a:solidFill>
                <a:schemeClr val="accent2">
                  <a:lumMod val="75000"/>
                </a:schemeClr>
              </a:solidFill>
              <a:latin typeface="NikoshBAN" panose="02000000000000000000" pitchFamily="2" charset="0"/>
              <a:cs typeface="NikoshBAN" panose="02000000000000000000" pitchFamily="2" charset="0"/>
            </a:endParaRPr>
          </a:p>
        </p:txBody>
      </p:sp>
      <p:sp>
        <p:nvSpPr>
          <p:cNvPr id="6" name="Rectangle 5"/>
          <p:cNvSpPr/>
          <p:nvPr/>
        </p:nvSpPr>
        <p:spPr>
          <a:xfrm>
            <a:off x="815221" y="2675051"/>
            <a:ext cx="2806754" cy="707886"/>
          </a:xfrm>
          <a:prstGeom prst="rect">
            <a:avLst/>
          </a:prstGeom>
        </p:spPr>
        <p:txBody>
          <a:bodyPr wrap="square">
            <a:spAutoFit/>
          </a:bodyPr>
          <a:lstStyle/>
          <a:p>
            <a:r>
              <a:rPr lang="en-US" sz="4000" b="1" dirty="0" err="1" smtClean="0">
                <a:solidFill>
                  <a:srgbClr val="0070C0"/>
                </a:solidFill>
                <a:latin typeface="NikoshBAN" panose="02000000000000000000" pitchFamily="2" charset="0"/>
                <a:cs typeface="NikoshBAN" panose="02000000000000000000" pitchFamily="2" charset="0"/>
              </a:rPr>
              <a:t>শোকর</a:t>
            </a:r>
            <a:r>
              <a:rPr lang="en-US" sz="4000" b="1" dirty="0" smtClean="0">
                <a:solidFill>
                  <a:srgbClr val="0070C0"/>
                </a:solidFill>
                <a:latin typeface="NikoshBAN" panose="02000000000000000000" pitchFamily="2" charset="0"/>
                <a:cs typeface="NikoshBAN" panose="02000000000000000000" pitchFamily="2" charset="0"/>
              </a:rPr>
              <a:t> </a:t>
            </a:r>
            <a:r>
              <a:rPr lang="en-US" sz="4000" b="1" dirty="0" err="1" smtClean="0">
                <a:solidFill>
                  <a:srgbClr val="0070C0"/>
                </a:solidFill>
                <a:latin typeface="NikoshBAN" panose="02000000000000000000" pitchFamily="2" charset="0"/>
                <a:cs typeface="NikoshBAN" panose="02000000000000000000" pitchFamily="2" charset="0"/>
              </a:rPr>
              <a:t>অর্থ</a:t>
            </a:r>
            <a:r>
              <a:rPr lang="en-US" sz="4000" b="1" dirty="0" smtClean="0">
                <a:solidFill>
                  <a:srgbClr val="0070C0"/>
                </a:solidFill>
                <a:latin typeface="NikoshBAN" panose="02000000000000000000" pitchFamily="2" charset="0"/>
                <a:cs typeface="NikoshBAN" panose="02000000000000000000" pitchFamily="2" charset="0"/>
              </a:rPr>
              <a:t> </a:t>
            </a:r>
            <a:r>
              <a:rPr lang="en-US" sz="4000" b="1" dirty="0" err="1" smtClean="0">
                <a:solidFill>
                  <a:srgbClr val="0070C0"/>
                </a:solidFill>
                <a:latin typeface="NikoshBAN" panose="02000000000000000000" pitchFamily="2" charset="0"/>
                <a:cs typeface="NikoshBAN" panose="02000000000000000000" pitchFamily="2" charset="0"/>
              </a:rPr>
              <a:t>কী</a:t>
            </a:r>
            <a:r>
              <a:rPr lang="en-US" sz="4000" b="1" dirty="0" smtClean="0">
                <a:solidFill>
                  <a:srgbClr val="0070C0"/>
                </a:solidFill>
                <a:latin typeface="NikoshBAN" panose="02000000000000000000" pitchFamily="2" charset="0"/>
                <a:cs typeface="NikoshBAN" panose="02000000000000000000" pitchFamily="2" charset="0"/>
              </a:rPr>
              <a:t>?</a:t>
            </a:r>
            <a:endParaRPr lang="en-US" sz="4000" b="1" dirty="0">
              <a:solidFill>
                <a:srgbClr val="0070C0"/>
              </a:solidFill>
              <a:latin typeface="NikoshBAN" panose="02000000000000000000" pitchFamily="2" charset="0"/>
              <a:cs typeface="NikoshBAN" panose="02000000000000000000" pitchFamily="2" charset="0"/>
            </a:endParaRPr>
          </a:p>
        </p:txBody>
      </p:sp>
      <p:sp>
        <p:nvSpPr>
          <p:cNvPr id="7" name="Rectangle 6"/>
          <p:cNvSpPr/>
          <p:nvPr/>
        </p:nvSpPr>
        <p:spPr>
          <a:xfrm>
            <a:off x="7919964" y="1180895"/>
            <a:ext cx="1135136" cy="707886"/>
          </a:xfrm>
          <a:prstGeom prst="rect">
            <a:avLst/>
          </a:prstGeom>
        </p:spPr>
        <p:txBody>
          <a:bodyPr wrap="square">
            <a:spAutoFit/>
          </a:bodyPr>
          <a:lstStyle/>
          <a:p>
            <a:r>
              <a:rPr lang="en-US" sz="4000" b="1" dirty="0" err="1" smtClean="0">
                <a:solidFill>
                  <a:srgbClr val="00B050"/>
                </a:solidFill>
                <a:latin typeface="NikoshBAN" panose="02000000000000000000" pitchFamily="2" charset="0"/>
                <a:cs typeface="NikoshBAN" panose="02000000000000000000" pitchFamily="2" charset="0"/>
              </a:rPr>
              <a:t>ভাগ্য</a:t>
            </a:r>
            <a:endParaRPr lang="en-US" sz="4000" b="1" dirty="0">
              <a:solidFill>
                <a:srgbClr val="00B050"/>
              </a:solidFill>
              <a:latin typeface="NikoshBAN" panose="02000000000000000000" pitchFamily="2" charset="0"/>
              <a:cs typeface="NikoshBAN" panose="02000000000000000000" pitchFamily="2" charset="0"/>
            </a:endParaRPr>
          </a:p>
        </p:txBody>
      </p:sp>
      <p:sp>
        <p:nvSpPr>
          <p:cNvPr id="8" name="Rectangle 7"/>
          <p:cNvSpPr/>
          <p:nvPr/>
        </p:nvSpPr>
        <p:spPr>
          <a:xfrm>
            <a:off x="7809318" y="1799193"/>
            <a:ext cx="2018419" cy="707886"/>
          </a:xfrm>
          <a:prstGeom prst="rect">
            <a:avLst/>
          </a:prstGeom>
        </p:spPr>
        <p:txBody>
          <a:bodyPr wrap="square">
            <a:spAutoFit/>
          </a:bodyPr>
          <a:lstStyle/>
          <a:p>
            <a:r>
              <a:rPr lang="en-US" sz="4000" b="1" dirty="0" err="1" smtClean="0">
                <a:solidFill>
                  <a:srgbClr val="002060"/>
                </a:solidFill>
                <a:latin typeface="NikoshBAN" panose="02000000000000000000" pitchFamily="2" charset="0"/>
                <a:cs typeface="NikoshBAN" panose="02000000000000000000" pitchFamily="2" charset="0"/>
              </a:rPr>
              <a:t>নুরের</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তৈরি</a:t>
            </a:r>
            <a:endParaRPr lang="en-US" sz="4000" b="1" dirty="0">
              <a:solidFill>
                <a:srgbClr val="002060"/>
              </a:solidFill>
              <a:latin typeface="NikoshBAN" panose="02000000000000000000" pitchFamily="2" charset="0"/>
              <a:cs typeface="NikoshBAN" panose="02000000000000000000" pitchFamily="2" charset="0"/>
            </a:endParaRPr>
          </a:p>
        </p:txBody>
      </p:sp>
      <p:sp>
        <p:nvSpPr>
          <p:cNvPr id="9" name="Rectangle 8"/>
          <p:cNvSpPr/>
          <p:nvPr/>
        </p:nvSpPr>
        <p:spPr>
          <a:xfrm>
            <a:off x="7791311" y="2463642"/>
            <a:ext cx="1585960" cy="707886"/>
          </a:xfrm>
          <a:prstGeom prst="rect">
            <a:avLst/>
          </a:prstGeom>
        </p:spPr>
        <p:txBody>
          <a:bodyPr wrap="square">
            <a:spAutoFit/>
          </a:bodyPr>
          <a:lstStyle/>
          <a:p>
            <a:r>
              <a:rPr lang="en-US" sz="4000" b="1" dirty="0" err="1" smtClean="0">
                <a:solidFill>
                  <a:srgbClr val="0070C0"/>
                </a:solidFill>
                <a:latin typeface="NikoshBAN" panose="02000000000000000000" pitchFamily="2" charset="0"/>
                <a:cs typeface="NikoshBAN" panose="02000000000000000000" pitchFamily="2" charset="0"/>
              </a:rPr>
              <a:t>কৃতজ্ঞতা</a:t>
            </a:r>
            <a:endParaRPr lang="en-US" sz="4000" b="1" dirty="0">
              <a:solidFill>
                <a:srgbClr val="0070C0"/>
              </a:solidFill>
              <a:latin typeface="NikoshBAN" panose="02000000000000000000" pitchFamily="2" charset="0"/>
              <a:cs typeface="NikoshBAN" panose="02000000000000000000" pitchFamily="2" charset="0"/>
            </a:endParaRPr>
          </a:p>
        </p:txBody>
      </p:sp>
      <p:sp>
        <p:nvSpPr>
          <p:cNvPr id="10" name="Rectangle 9"/>
          <p:cNvSpPr/>
          <p:nvPr/>
        </p:nvSpPr>
        <p:spPr>
          <a:xfrm>
            <a:off x="4228111" y="3712909"/>
            <a:ext cx="6808189" cy="1323439"/>
          </a:xfrm>
          <a:prstGeom prst="rect">
            <a:avLst/>
          </a:prstGeom>
        </p:spPr>
        <p:txBody>
          <a:bodyPr wrap="square">
            <a:spAutoFit/>
          </a:bodyPr>
          <a:lstStyle/>
          <a:p>
            <a:r>
              <a:rPr lang="en-US" sz="4000" b="1" dirty="0" err="1" smtClean="0">
                <a:solidFill>
                  <a:schemeClr val="accent2">
                    <a:lumMod val="75000"/>
                  </a:schemeClr>
                </a:solidFill>
                <a:latin typeface="NikoshBAN" panose="02000000000000000000" pitchFamily="2" charset="0"/>
                <a:cs typeface="NikoshBAN" panose="02000000000000000000" pitchFamily="2" charset="0"/>
              </a:rPr>
              <a:t>ইসলামের</a:t>
            </a:r>
            <a:r>
              <a:rPr lang="en-US" sz="4000" b="1" dirty="0" smtClean="0">
                <a:solidFill>
                  <a:schemeClr val="accent2">
                    <a:lumMod val="75000"/>
                  </a:schemeClr>
                </a:solidFill>
                <a:latin typeface="NikoshBAN" panose="02000000000000000000" pitchFamily="2" charset="0"/>
                <a:cs typeface="NikoshBAN" panose="02000000000000000000" pitchFamily="2" charset="0"/>
              </a:rPr>
              <a:t> </a:t>
            </a:r>
            <a:r>
              <a:rPr lang="en-US" sz="4000" b="1" dirty="0" err="1" smtClean="0">
                <a:solidFill>
                  <a:schemeClr val="accent2">
                    <a:lumMod val="75000"/>
                  </a:schemeClr>
                </a:solidFill>
                <a:latin typeface="NikoshBAN" panose="02000000000000000000" pitchFamily="2" charset="0"/>
                <a:cs typeface="NikoshBAN" panose="02000000000000000000" pitchFamily="2" charset="0"/>
              </a:rPr>
              <a:t>মূল</a:t>
            </a:r>
            <a:r>
              <a:rPr lang="en-US" sz="4000" b="1" dirty="0" smtClean="0">
                <a:solidFill>
                  <a:schemeClr val="accent2">
                    <a:lumMod val="75000"/>
                  </a:schemeClr>
                </a:solidFill>
                <a:latin typeface="NikoshBAN" panose="02000000000000000000" pitchFamily="2" charset="0"/>
                <a:cs typeface="NikoshBAN" panose="02000000000000000000" pitchFamily="2" charset="0"/>
              </a:rPr>
              <a:t> </a:t>
            </a:r>
            <a:r>
              <a:rPr lang="en-US" sz="4000" b="1" dirty="0" err="1" smtClean="0">
                <a:solidFill>
                  <a:schemeClr val="accent2">
                    <a:lumMod val="75000"/>
                  </a:schemeClr>
                </a:solidFill>
                <a:latin typeface="NikoshBAN" panose="02000000000000000000" pitchFamily="2" charset="0"/>
                <a:cs typeface="NikoshBAN" panose="02000000000000000000" pitchFamily="2" charset="0"/>
              </a:rPr>
              <a:t>বিষয়</a:t>
            </a:r>
            <a:r>
              <a:rPr lang="en-US" sz="4000" b="1" dirty="0" smtClean="0">
                <a:solidFill>
                  <a:schemeClr val="accent2">
                    <a:lumMod val="75000"/>
                  </a:schemeClr>
                </a:solidFill>
                <a:latin typeface="NikoshBAN" panose="02000000000000000000" pitchFamily="2" charset="0"/>
                <a:cs typeface="NikoshBAN" panose="02000000000000000000" pitchFamily="2" charset="0"/>
              </a:rPr>
              <a:t>                             </a:t>
            </a:r>
            <a:r>
              <a:rPr lang="en-US" sz="4000" b="1" dirty="0" err="1" smtClean="0">
                <a:solidFill>
                  <a:schemeClr val="accent2">
                    <a:lumMod val="75000"/>
                  </a:schemeClr>
                </a:solidFill>
                <a:latin typeface="NikoshBAN" panose="02000000000000000000" pitchFamily="2" charset="0"/>
                <a:cs typeface="NikoshBAN" panose="02000000000000000000" pitchFamily="2" charset="0"/>
              </a:rPr>
              <a:t>গুলোর</a:t>
            </a:r>
            <a:r>
              <a:rPr lang="en-US" sz="4000" b="1" dirty="0" smtClean="0">
                <a:solidFill>
                  <a:schemeClr val="accent2">
                    <a:lumMod val="75000"/>
                  </a:schemeClr>
                </a:solidFill>
                <a:latin typeface="NikoshBAN" panose="02000000000000000000" pitchFamily="2" charset="0"/>
                <a:cs typeface="NikoshBAN" panose="02000000000000000000" pitchFamily="2" charset="0"/>
              </a:rPr>
              <a:t> </a:t>
            </a:r>
            <a:r>
              <a:rPr lang="en-US" sz="4000" b="1" dirty="0" err="1" smtClean="0">
                <a:solidFill>
                  <a:schemeClr val="accent2">
                    <a:lumMod val="75000"/>
                  </a:schemeClr>
                </a:solidFill>
                <a:latin typeface="NikoshBAN" panose="02000000000000000000" pitchFamily="2" charset="0"/>
                <a:cs typeface="NikoshBAN" panose="02000000000000000000" pitchFamily="2" charset="0"/>
              </a:rPr>
              <a:t>প্রতি</a:t>
            </a:r>
            <a:r>
              <a:rPr lang="en-US" sz="4000" b="1" dirty="0" smtClean="0">
                <a:solidFill>
                  <a:schemeClr val="accent2">
                    <a:lumMod val="75000"/>
                  </a:schemeClr>
                </a:solidFill>
                <a:latin typeface="NikoshBAN" panose="02000000000000000000" pitchFamily="2" charset="0"/>
                <a:cs typeface="NikoshBAN" panose="02000000000000000000" pitchFamily="2" charset="0"/>
              </a:rPr>
              <a:t> </a:t>
            </a:r>
            <a:r>
              <a:rPr lang="en-US" sz="4000" b="1" dirty="0" err="1" smtClean="0">
                <a:solidFill>
                  <a:schemeClr val="accent2">
                    <a:lumMod val="75000"/>
                  </a:schemeClr>
                </a:solidFill>
                <a:latin typeface="NikoshBAN" panose="02000000000000000000" pitchFamily="2" charset="0"/>
                <a:cs typeface="NikoshBAN" panose="02000000000000000000" pitchFamily="2" charset="0"/>
              </a:rPr>
              <a:t>পূর্ণ</a:t>
            </a:r>
            <a:r>
              <a:rPr lang="en-US" sz="4000" b="1" dirty="0" smtClean="0">
                <a:solidFill>
                  <a:schemeClr val="accent2">
                    <a:lumMod val="75000"/>
                  </a:schemeClr>
                </a:solidFill>
                <a:latin typeface="NikoshBAN" panose="02000000000000000000" pitchFamily="2" charset="0"/>
                <a:cs typeface="NikoshBAN" panose="02000000000000000000" pitchFamily="2" charset="0"/>
              </a:rPr>
              <a:t> </a:t>
            </a:r>
            <a:r>
              <a:rPr lang="en-US" sz="4000" b="1" dirty="0" err="1" smtClean="0">
                <a:solidFill>
                  <a:schemeClr val="accent2">
                    <a:lumMod val="75000"/>
                  </a:schemeClr>
                </a:solidFill>
                <a:latin typeface="NikoshBAN" panose="02000000000000000000" pitchFamily="2" charset="0"/>
                <a:cs typeface="NikoshBAN" panose="02000000000000000000" pitchFamily="2" charset="0"/>
              </a:rPr>
              <a:t>বিশ্বাসকেই</a:t>
            </a:r>
            <a:r>
              <a:rPr lang="en-US" sz="4000" b="1" dirty="0" smtClean="0">
                <a:solidFill>
                  <a:schemeClr val="accent2">
                    <a:lumMod val="75000"/>
                  </a:schemeClr>
                </a:solidFill>
                <a:latin typeface="NikoshBAN" panose="02000000000000000000" pitchFamily="2" charset="0"/>
                <a:cs typeface="NikoshBAN" panose="02000000000000000000" pitchFamily="2" charset="0"/>
              </a:rPr>
              <a:t> </a:t>
            </a:r>
            <a:r>
              <a:rPr lang="en-US" sz="4000" b="1" dirty="0" err="1" smtClean="0">
                <a:solidFill>
                  <a:schemeClr val="accent2">
                    <a:lumMod val="75000"/>
                  </a:schemeClr>
                </a:solidFill>
                <a:latin typeface="NikoshBAN" panose="02000000000000000000" pitchFamily="2" charset="0"/>
                <a:cs typeface="NikoshBAN" panose="02000000000000000000" pitchFamily="2" charset="0"/>
              </a:rPr>
              <a:t>বলা</a:t>
            </a:r>
            <a:r>
              <a:rPr lang="en-US" sz="4000" b="1" dirty="0" smtClean="0">
                <a:solidFill>
                  <a:schemeClr val="accent2">
                    <a:lumMod val="75000"/>
                  </a:schemeClr>
                </a:solidFill>
                <a:latin typeface="NikoshBAN" panose="02000000000000000000" pitchFamily="2" charset="0"/>
                <a:cs typeface="NikoshBAN" panose="02000000000000000000" pitchFamily="2" charset="0"/>
              </a:rPr>
              <a:t> </a:t>
            </a:r>
            <a:r>
              <a:rPr lang="en-US" sz="4000" b="1" dirty="0" err="1" smtClean="0">
                <a:solidFill>
                  <a:schemeClr val="accent2">
                    <a:lumMod val="75000"/>
                  </a:schemeClr>
                </a:solidFill>
                <a:latin typeface="NikoshBAN" panose="02000000000000000000" pitchFamily="2" charset="0"/>
                <a:cs typeface="NikoshBAN" panose="02000000000000000000" pitchFamily="2" charset="0"/>
              </a:rPr>
              <a:t>হয়</a:t>
            </a:r>
            <a:r>
              <a:rPr lang="en-US" sz="4000" b="1" dirty="0" smtClean="0">
                <a:solidFill>
                  <a:schemeClr val="accent2">
                    <a:lumMod val="75000"/>
                  </a:schemeClr>
                </a:solidFill>
                <a:latin typeface="NikoshBAN" panose="02000000000000000000" pitchFamily="2" charset="0"/>
                <a:cs typeface="NikoshBAN" panose="02000000000000000000" pitchFamily="2" charset="0"/>
              </a:rPr>
              <a:t> </a:t>
            </a:r>
            <a:r>
              <a:rPr lang="en-US" sz="4000" b="1" dirty="0" err="1" smtClean="0">
                <a:solidFill>
                  <a:schemeClr val="accent2">
                    <a:lumMod val="75000"/>
                  </a:schemeClr>
                </a:solidFill>
                <a:latin typeface="NikoshBAN" panose="02000000000000000000" pitchFamily="2" charset="0"/>
                <a:cs typeface="NikoshBAN" panose="02000000000000000000" pitchFamily="2" charset="0"/>
              </a:rPr>
              <a:t>ইমান</a:t>
            </a:r>
            <a:r>
              <a:rPr lang="en-US" sz="4000" b="1" dirty="0" smtClean="0">
                <a:solidFill>
                  <a:schemeClr val="accent2">
                    <a:lumMod val="75000"/>
                  </a:schemeClr>
                </a:solidFill>
                <a:latin typeface="NikoshBAN" panose="02000000000000000000" pitchFamily="2" charset="0"/>
                <a:cs typeface="NikoshBAN" panose="02000000000000000000" pitchFamily="2" charset="0"/>
              </a:rPr>
              <a:t>।</a:t>
            </a:r>
            <a:endParaRPr lang="en-US" sz="4000" b="1" dirty="0">
              <a:solidFill>
                <a:schemeClr val="accent2">
                  <a:lumMod val="75000"/>
                </a:schemeClr>
              </a:solidFill>
              <a:latin typeface="NikoshBAN" panose="02000000000000000000" pitchFamily="2" charset="0"/>
              <a:cs typeface="NikoshBAN" panose="02000000000000000000" pitchFamily="2" charset="0"/>
            </a:endParaRPr>
          </a:p>
        </p:txBody>
      </p:sp>
      <p:sp>
        <p:nvSpPr>
          <p:cNvPr id="11" name="Rectangle 10"/>
          <p:cNvSpPr/>
          <p:nvPr/>
        </p:nvSpPr>
        <p:spPr>
          <a:xfrm>
            <a:off x="7813577" y="249489"/>
            <a:ext cx="3127388" cy="707886"/>
          </a:xfrm>
          <a:prstGeom prst="rect">
            <a:avLst/>
          </a:prstGeom>
        </p:spPr>
        <p:txBody>
          <a:bodyPr wrap="square">
            <a:spAutoFit/>
          </a:bodyPr>
          <a:lstStyle/>
          <a:p>
            <a:r>
              <a:rPr lang="en-US" sz="4000" b="1" dirty="0" err="1" smtClean="0">
                <a:solidFill>
                  <a:srgbClr val="00B0F0"/>
                </a:solidFill>
                <a:latin typeface="NikoshBAN" panose="02000000000000000000" pitchFamily="2" charset="0"/>
                <a:cs typeface="NikoshBAN" panose="02000000000000000000" pitchFamily="2" charset="0"/>
              </a:rPr>
              <a:t>উত্তর</a:t>
            </a:r>
            <a:r>
              <a:rPr lang="en-US" sz="4000" b="1" dirty="0" smtClean="0">
                <a:solidFill>
                  <a:srgbClr val="00B0F0"/>
                </a:solidFill>
                <a:latin typeface="NikoshBAN" panose="02000000000000000000" pitchFamily="2" charset="0"/>
                <a:cs typeface="NikoshBAN" panose="02000000000000000000" pitchFamily="2" charset="0"/>
              </a:rPr>
              <a:t> </a:t>
            </a:r>
            <a:r>
              <a:rPr lang="en-US" sz="4000" b="1" dirty="0" err="1" smtClean="0">
                <a:solidFill>
                  <a:srgbClr val="00B0F0"/>
                </a:solidFill>
                <a:latin typeface="NikoshBAN" panose="02000000000000000000" pitchFamily="2" charset="0"/>
                <a:cs typeface="NikoshBAN" panose="02000000000000000000" pitchFamily="2" charset="0"/>
              </a:rPr>
              <a:t>মিলিয়ে</a:t>
            </a:r>
            <a:r>
              <a:rPr lang="en-US" sz="4000" b="1" dirty="0" smtClean="0">
                <a:solidFill>
                  <a:srgbClr val="00B0F0"/>
                </a:solidFill>
                <a:latin typeface="NikoshBAN" panose="02000000000000000000" pitchFamily="2" charset="0"/>
                <a:cs typeface="NikoshBAN" panose="02000000000000000000" pitchFamily="2" charset="0"/>
              </a:rPr>
              <a:t> </a:t>
            </a:r>
            <a:r>
              <a:rPr lang="en-US" sz="4000" b="1" dirty="0" err="1" smtClean="0">
                <a:solidFill>
                  <a:srgbClr val="00B0F0"/>
                </a:solidFill>
                <a:latin typeface="NikoshBAN" panose="02000000000000000000" pitchFamily="2" charset="0"/>
                <a:cs typeface="NikoshBAN" panose="02000000000000000000" pitchFamily="2" charset="0"/>
              </a:rPr>
              <a:t>নাও</a:t>
            </a:r>
            <a:endParaRPr lang="en-US" sz="4000" b="1"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70368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 calcmode="lin" valueType="num">
                                      <p:cBhvr>
                                        <p:cTn id="4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p:cTn id="4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 calcmode="lin" valueType="num">
                                      <p:cBhvr>
                                        <p:cTn id="5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9">
                                            <p:txEl>
                                              <p:pRg st="0" end="0"/>
                                            </p:txEl>
                                          </p:spTgt>
                                        </p:tgtEl>
                                        <p:attrNameLst>
                                          <p:attrName>style.visibility</p:attrName>
                                        </p:attrNameLst>
                                      </p:cBhvr>
                                      <p:to>
                                        <p:strVal val="visible"/>
                                      </p:to>
                                    </p:set>
                                    <p:anim calcmode="lin" valueType="num">
                                      <p:cBhvr>
                                        <p:cTn id="6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9">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 calcmode="lin" valueType="num">
                                      <p:cBhvr>
                                        <p:cTn id="70"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5413" y="536760"/>
            <a:ext cx="3174267" cy="1107996"/>
          </a:xfrm>
          <a:prstGeom prst="rect">
            <a:avLst/>
          </a:prstGeom>
        </p:spPr>
        <p:txBody>
          <a:bodyPr wrap="none">
            <a:spAutoFit/>
          </a:bodyPr>
          <a:lstStyle/>
          <a:p>
            <a:r>
              <a:rPr lang="en-US" sz="6600" b="1" dirty="0" err="1" smtClean="0">
                <a:solidFill>
                  <a:schemeClr val="accent2">
                    <a:lumMod val="75000"/>
                  </a:schemeClr>
                </a:solidFill>
                <a:latin typeface="NikoshBAN" panose="02000000000000000000" pitchFamily="2" charset="0"/>
                <a:cs typeface="NikoshBAN" panose="02000000000000000000" pitchFamily="2" charset="0"/>
              </a:rPr>
              <a:t>বাড়ির</a:t>
            </a:r>
            <a:r>
              <a:rPr lang="en-US" sz="6600" b="1" dirty="0" smtClean="0">
                <a:solidFill>
                  <a:schemeClr val="accent2">
                    <a:lumMod val="75000"/>
                  </a:schemeClr>
                </a:solidFill>
                <a:latin typeface="NikoshBAN" panose="02000000000000000000" pitchFamily="2" charset="0"/>
                <a:cs typeface="NikoshBAN" panose="02000000000000000000" pitchFamily="2" charset="0"/>
              </a:rPr>
              <a:t> </a:t>
            </a:r>
            <a:r>
              <a:rPr lang="en-US" sz="6600" b="1" dirty="0" err="1" smtClean="0">
                <a:solidFill>
                  <a:schemeClr val="accent2">
                    <a:lumMod val="75000"/>
                  </a:schemeClr>
                </a:solidFill>
                <a:latin typeface="NikoshBAN" panose="02000000000000000000" pitchFamily="2" charset="0"/>
                <a:cs typeface="NikoshBAN" panose="02000000000000000000" pitchFamily="2" charset="0"/>
              </a:rPr>
              <a:t>কাজ</a:t>
            </a:r>
            <a:endParaRPr lang="en-US" sz="6600" b="1" dirty="0">
              <a:solidFill>
                <a:schemeClr val="accent2">
                  <a:lumMod val="75000"/>
                </a:schemeClr>
              </a:solidFill>
              <a:latin typeface="NikoshBAN" panose="02000000000000000000" pitchFamily="2" charset="0"/>
              <a:cs typeface="NikoshBAN" panose="02000000000000000000" pitchFamily="2" charset="0"/>
            </a:endParaRPr>
          </a:p>
        </p:txBody>
      </p:sp>
      <p:sp>
        <p:nvSpPr>
          <p:cNvPr id="3" name="Rectangle 2"/>
          <p:cNvSpPr/>
          <p:nvPr/>
        </p:nvSpPr>
        <p:spPr>
          <a:xfrm>
            <a:off x="626373" y="2708790"/>
            <a:ext cx="10966464" cy="769441"/>
          </a:xfrm>
          <a:prstGeom prst="rect">
            <a:avLst/>
          </a:prstGeom>
        </p:spPr>
        <p:txBody>
          <a:bodyPr wrap="none">
            <a:spAutoFit/>
          </a:bodyPr>
          <a:lstStyle/>
          <a:p>
            <a:r>
              <a:rPr lang="en-US" sz="4400" b="1" dirty="0" err="1" smtClean="0">
                <a:solidFill>
                  <a:srgbClr val="7030A0"/>
                </a:solidFill>
                <a:latin typeface="NikoshBAN" panose="02000000000000000000" pitchFamily="2" charset="0"/>
                <a:cs typeface="NikoshBAN" panose="02000000000000000000" pitchFamily="2" charset="0"/>
              </a:rPr>
              <a:t>ইমানের</a:t>
            </a:r>
            <a:r>
              <a:rPr lang="en-US" sz="4400" b="1" dirty="0" smtClean="0">
                <a:solidFill>
                  <a:srgbClr val="7030A0"/>
                </a:solidFill>
                <a:latin typeface="NikoshBAN" panose="02000000000000000000" pitchFamily="2" charset="0"/>
                <a:cs typeface="NikoshBAN" panose="02000000000000000000" pitchFamily="2" charset="0"/>
              </a:rPr>
              <a:t> </a:t>
            </a:r>
            <a:r>
              <a:rPr lang="en-US" sz="4400" b="1" dirty="0" err="1" smtClean="0">
                <a:solidFill>
                  <a:srgbClr val="7030A0"/>
                </a:solidFill>
                <a:latin typeface="NikoshBAN" panose="02000000000000000000" pitchFamily="2" charset="0"/>
                <a:cs typeface="NikoshBAN" panose="02000000000000000000" pitchFamily="2" charset="0"/>
              </a:rPr>
              <a:t>সাতটি</a:t>
            </a:r>
            <a:r>
              <a:rPr lang="en-US" sz="4400" b="1" dirty="0" smtClean="0">
                <a:solidFill>
                  <a:srgbClr val="7030A0"/>
                </a:solidFill>
                <a:latin typeface="NikoshBAN" panose="02000000000000000000" pitchFamily="2" charset="0"/>
                <a:cs typeface="NikoshBAN" panose="02000000000000000000" pitchFamily="2" charset="0"/>
              </a:rPr>
              <a:t> </a:t>
            </a:r>
            <a:r>
              <a:rPr lang="en-US" sz="4400" b="1" dirty="0" err="1" smtClean="0">
                <a:solidFill>
                  <a:srgbClr val="7030A0"/>
                </a:solidFill>
                <a:latin typeface="NikoshBAN" panose="02000000000000000000" pitchFamily="2" charset="0"/>
                <a:cs typeface="NikoshBAN" panose="02000000000000000000" pitchFamily="2" charset="0"/>
              </a:rPr>
              <a:t>বিষয়</a:t>
            </a:r>
            <a:r>
              <a:rPr lang="en-US" sz="4400" b="1" dirty="0" smtClean="0">
                <a:solidFill>
                  <a:srgbClr val="7030A0"/>
                </a:solidFill>
                <a:latin typeface="NikoshBAN" panose="02000000000000000000" pitchFamily="2" charset="0"/>
                <a:cs typeface="NikoshBAN" panose="02000000000000000000" pitchFamily="2" charset="0"/>
              </a:rPr>
              <a:t> </a:t>
            </a:r>
            <a:r>
              <a:rPr lang="en-US" sz="4400" b="1" dirty="0" err="1" smtClean="0">
                <a:solidFill>
                  <a:srgbClr val="7030A0"/>
                </a:solidFill>
                <a:latin typeface="NikoshBAN" panose="02000000000000000000" pitchFamily="2" charset="0"/>
                <a:cs typeface="NikoshBAN" panose="02000000000000000000" pitchFamily="2" charset="0"/>
              </a:rPr>
              <a:t>পোষ্টার</a:t>
            </a:r>
            <a:r>
              <a:rPr lang="en-US" sz="4400" b="1" dirty="0" smtClean="0">
                <a:solidFill>
                  <a:srgbClr val="7030A0"/>
                </a:solidFill>
                <a:latin typeface="NikoshBAN" panose="02000000000000000000" pitchFamily="2" charset="0"/>
                <a:cs typeface="NikoshBAN" panose="02000000000000000000" pitchFamily="2" charset="0"/>
              </a:rPr>
              <a:t> </a:t>
            </a:r>
            <a:r>
              <a:rPr lang="en-US" sz="4400" b="1" dirty="0" err="1" smtClean="0">
                <a:solidFill>
                  <a:srgbClr val="7030A0"/>
                </a:solidFill>
                <a:latin typeface="NikoshBAN" panose="02000000000000000000" pitchFamily="2" charset="0"/>
                <a:cs typeface="NikoshBAN" panose="02000000000000000000" pitchFamily="2" charset="0"/>
              </a:rPr>
              <a:t>পেপারে</a:t>
            </a:r>
            <a:r>
              <a:rPr lang="en-US" sz="4400" b="1" dirty="0" smtClean="0">
                <a:solidFill>
                  <a:srgbClr val="7030A0"/>
                </a:solidFill>
                <a:latin typeface="NikoshBAN" panose="02000000000000000000" pitchFamily="2" charset="0"/>
                <a:cs typeface="NikoshBAN" panose="02000000000000000000" pitchFamily="2" charset="0"/>
              </a:rPr>
              <a:t> </a:t>
            </a:r>
            <a:r>
              <a:rPr lang="en-US" sz="4400" b="1" dirty="0" err="1" smtClean="0">
                <a:solidFill>
                  <a:srgbClr val="7030A0"/>
                </a:solidFill>
                <a:latin typeface="NikoshBAN" panose="02000000000000000000" pitchFamily="2" charset="0"/>
                <a:cs typeface="NikoshBAN" panose="02000000000000000000" pitchFamily="2" charset="0"/>
              </a:rPr>
              <a:t>বাড়ি</a:t>
            </a:r>
            <a:r>
              <a:rPr lang="en-US" sz="4400" b="1" dirty="0" smtClean="0">
                <a:solidFill>
                  <a:srgbClr val="7030A0"/>
                </a:solidFill>
                <a:latin typeface="NikoshBAN" panose="02000000000000000000" pitchFamily="2" charset="0"/>
                <a:cs typeface="NikoshBAN" panose="02000000000000000000" pitchFamily="2" charset="0"/>
              </a:rPr>
              <a:t> </a:t>
            </a:r>
            <a:r>
              <a:rPr lang="en-US" sz="4400" b="1" dirty="0" err="1" smtClean="0">
                <a:solidFill>
                  <a:srgbClr val="7030A0"/>
                </a:solidFill>
                <a:latin typeface="NikoshBAN" panose="02000000000000000000" pitchFamily="2" charset="0"/>
                <a:cs typeface="NikoshBAN" panose="02000000000000000000" pitchFamily="2" charset="0"/>
              </a:rPr>
              <a:t>থেকে</a:t>
            </a:r>
            <a:r>
              <a:rPr lang="en-US" sz="4400" b="1" dirty="0" smtClean="0">
                <a:solidFill>
                  <a:srgbClr val="7030A0"/>
                </a:solidFill>
                <a:latin typeface="NikoshBAN" panose="02000000000000000000" pitchFamily="2" charset="0"/>
                <a:cs typeface="NikoshBAN" panose="02000000000000000000" pitchFamily="2" charset="0"/>
              </a:rPr>
              <a:t> </a:t>
            </a:r>
            <a:r>
              <a:rPr lang="en-US" sz="4400" b="1" dirty="0" err="1" smtClean="0">
                <a:solidFill>
                  <a:srgbClr val="7030A0"/>
                </a:solidFill>
                <a:latin typeface="NikoshBAN" panose="02000000000000000000" pitchFamily="2" charset="0"/>
                <a:cs typeface="NikoshBAN" panose="02000000000000000000" pitchFamily="2" charset="0"/>
              </a:rPr>
              <a:t>লিখে</a:t>
            </a:r>
            <a:r>
              <a:rPr lang="en-US" sz="4400" b="1" dirty="0" smtClean="0">
                <a:solidFill>
                  <a:srgbClr val="7030A0"/>
                </a:solidFill>
                <a:latin typeface="NikoshBAN" panose="02000000000000000000" pitchFamily="2" charset="0"/>
                <a:cs typeface="NikoshBAN" panose="02000000000000000000" pitchFamily="2" charset="0"/>
              </a:rPr>
              <a:t> </a:t>
            </a:r>
            <a:r>
              <a:rPr lang="en-US" sz="4400" b="1" dirty="0" err="1" smtClean="0">
                <a:solidFill>
                  <a:srgbClr val="7030A0"/>
                </a:solidFill>
                <a:latin typeface="NikoshBAN" panose="02000000000000000000" pitchFamily="2" charset="0"/>
                <a:cs typeface="NikoshBAN" panose="02000000000000000000" pitchFamily="2" charset="0"/>
              </a:rPr>
              <a:t>আনবে</a:t>
            </a:r>
            <a:r>
              <a:rPr lang="en-US" sz="4400" b="1" dirty="0" smtClean="0">
                <a:solidFill>
                  <a:srgbClr val="7030A0"/>
                </a:solidFill>
                <a:latin typeface="NikoshBAN" panose="02000000000000000000" pitchFamily="2" charset="0"/>
                <a:cs typeface="NikoshBAN" panose="02000000000000000000" pitchFamily="2" charset="0"/>
              </a:rPr>
              <a:t>।</a:t>
            </a:r>
            <a:endParaRPr lang="en-US" sz="44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30771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4212" y="2353685"/>
            <a:ext cx="3659976" cy="923330"/>
          </a:xfrm>
          <a:prstGeom prst="rect">
            <a:avLst/>
          </a:prstGeom>
        </p:spPr>
        <p:txBody>
          <a:bodyPr wrap="none">
            <a:spAutoFit/>
          </a:bodyPr>
          <a:lstStyle/>
          <a:p>
            <a:r>
              <a:rPr lang="en-US" sz="5400" b="1" dirty="0" err="1" smtClean="0">
                <a:solidFill>
                  <a:srgbClr val="7030A0"/>
                </a:solidFill>
                <a:latin typeface="NikoshBAN" panose="02000000000000000000" pitchFamily="2" charset="0"/>
                <a:cs typeface="NikoshBAN" panose="02000000000000000000" pitchFamily="2" charset="0"/>
              </a:rPr>
              <a:t>সবাইকে</a:t>
            </a:r>
            <a:r>
              <a:rPr lang="en-US" sz="5400" b="1" dirty="0" smtClean="0">
                <a:solidFill>
                  <a:srgbClr val="7030A0"/>
                </a:solidFill>
                <a:latin typeface="NikoshBAN" panose="02000000000000000000" pitchFamily="2" charset="0"/>
                <a:cs typeface="NikoshBAN" panose="02000000000000000000" pitchFamily="2" charset="0"/>
              </a:rPr>
              <a:t> </a:t>
            </a:r>
            <a:r>
              <a:rPr lang="en-US" sz="5400" b="1" dirty="0" err="1" smtClean="0">
                <a:solidFill>
                  <a:srgbClr val="7030A0"/>
                </a:solidFill>
                <a:latin typeface="NikoshBAN" panose="02000000000000000000" pitchFamily="2" charset="0"/>
                <a:cs typeface="NikoshBAN" panose="02000000000000000000" pitchFamily="2" charset="0"/>
              </a:rPr>
              <a:t>ধন্যবাদ</a:t>
            </a:r>
            <a:endParaRPr lang="en-US" sz="54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601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257300"/>
            <a:ext cx="11010900" cy="5041900"/>
          </a:xfrm>
          <a:prstGeom prst="rect">
            <a:avLst/>
          </a:prstGeom>
        </p:spPr>
      </p:pic>
      <p:sp>
        <p:nvSpPr>
          <p:cNvPr id="3" name="TextBox 2"/>
          <p:cNvSpPr txBox="1"/>
          <p:nvPr/>
        </p:nvSpPr>
        <p:spPr>
          <a:xfrm>
            <a:off x="1079500" y="406400"/>
            <a:ext cx="3848100" cy="523220"/>
          </a:xfrm>
          <a:prstGeom prst="rect">
            <a:avLst/>
          </a:prstGeom>
          <a:noFill/>
        </p:spPr>
        <p:txBody>
          <a:bodyPr wrap="square" rtlCol="0">
            <a:spAutoFit/>
          </a:bodyPr>
          <a:lstStyle/>
          <a:p>
            <a:r>
              <a:rPr lang="en-US" sz="2800" b="1" dirty="0" err="1" smtClean="0">
                <a:solidFill>
                  <a:srgbClr val="0070C0"/>
                </a:solidFill>
                <a:latin typeface="NikoshBAN" panose="02000000000000000000" pitchFamily="2" charset="0"/>
                <a:cs typeface="NikoshBAN" panose="02000000000000000000" pitchFamily="2" charset="0"/>
              </a:rPr>
              <a:t>এসো</a:t>
            </a:r>
            <a:r>
              <a:rPr lang="en-US" sz="2800" b="1" dirty="0" smtClean="0">
                <a:solidFill>
                  <a:srgbClr val="0070C0"/>
                </a:solidFill>
                <a:latin typeface="NikoshBAN" panose="02000000000000000000" pitchFamily="2" charset="0"/>
                <a:cs typeface="NikoshBAN" panose="02000000000000000000" pitchFamily="2" charset="0"/>
              </a:rPr>
              <a:t> </a:t>
            </a:r>
            <a:r>
              <a:rPr lang="en-US" sz="2800" b="1" dirty="0" err="1" smtClean="0">
                <a:solidFill>
                  <a:srgbClr val="0070C0"/>
                </a:solidFill>
                <a:latin typeface="NikoshBAN" panose="02000000000000000000" pitchFamily="2" charset="0"/>
                <a:cs typeface="NikoshBAN" panose="02000000000000000000" pitchFamily="2" charset="0"/>
              </a:rPr>
              <a:t>আমরা</a:t>
            </a:r>
            <a:r>
              <a:rPr lang="en-US" sz="2800" b="1" dirty="0" smtClean="0">
                <a:solidFill>
                  <a:srgbClr val="0070C0"/>
                </a:solidFill>
                <a:latin typeface="NikoshBAN" panose="02000000000000000000" pitchFamily="2" charset="0"/>
                <a:cs typeface="NikoshBAN" panose="02000000000000000000" pitchFamily="2" charset="0"/>
              </a:rPr>
              <a:t> </a:t>
            </a:r>
            <a:r>
              <a:rPr lang="en-US" sz="2800" b="1" dirty="0" err="1" smtClean="0">
                <a:solidFill>
                  <a:srgbClr val="0070C0"/>
                </a:solidFill>
                <a:latin typeface="NikoshBAN" panose="02000000000000000000" pitchFamily="2" charset="0"/>
                <a:cs typeface="NikoshBAN" panose="02000000000000000000" pitchFamily="2" charset="0"/>
              </a:rPr>
              <a:t>একটি</a:t>
            </a:r>
            <a:r>
              <a:rPr lang="en-US" sz="2800" b="1" dirty="0" smtClean="0">
                <a:solidFill>
                  <a:srgbClr val="0070C0"/>
                </a:solidFill>
                <a:latin typeface="NikoshBAN" panose="02000000000000000000" pitchFamily="2" charset="0"/>
                <a:cs typeface="NikoshBAN" panose="02000000000000000000" pitchFamily="2" charset="0"/>
              </a:rPr>
              <a:t> </a:t>
            </a:r>
            <a:r>
              <a:rPr lang="en-US" sz="2800" b="1" dirty="0" err="1" smtClean="0">
                <a:solidFill>
                  <a:srgbClr val="0070C0"/>
                </a:solidFill>
                <a:latin typeface="NikoshBAN" panose="02000000000000000000" pitchFamily="2" charset="0"/>
                <a:cs typeface="NikoshBAN" panose="02000000000000000000" pitchFamily="2" charset="0"/>
              </a:rPr>
              <a:t>ছবি</a:t>
            </a:r>
            <a:r>
              <a:rPr lang="en-US" sz="2800" b="1" dirty="0" smtClean="0">
                <a:solidFill>
                  <a:srgbClr val="0070C0"/>
                </a:solidFill>
                <a:latin typeface="NikoshBAN" panose="02000000000000000000" pitchFamily="2" charset="0"/>
                <a:cs typeface="NikoshBAN" panose="02000000000000000000" pitchFamily="2" charset="0"/>
              </a:rPr>
              <a:t> </a:t>
            </a:r>
            <a:r>
              <a:rPr lang="en-US" sz="2800" b="1" dirty="0" err="1" smtClean="0">
                <a:solidFill>
                  <a:srgbClr val="0070C0"/>
                </a:solidFill>
                <a:latin typeface="NikoshBAN" panose="02000000000000000000" pitchFamily="2" charset="0"/>
                <a:cs typeface="NikoshBAN" panose="02000000000000000000" pitchFamily="2" charset="0"/>
              </a:rPr>
              <a:t>দেখি</a:t>
            </a:r>
            <a:endParaRPr lang="en-US" sz="28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288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8790" y="568036"/>
            <a:ext cx="8407730" cy="923330"/>
          </a:xfrm>
          <a:prstGeom prst="rect">
            <a:avLst/>
          </a:prstGeom>
          <a:noFill/>
        </p:spPr>
        <p:txBody>
          <a:bodyPr wrap="square" rtlCol="0">
            <a:spAutoFit/>
          </a:bodyPr>
          <a:lstStyle/>
          <a:p>
            <a:r>
              <a:rPr lang="en-US" sz="5400" b="1" dirty="0" err="1" smtClean="0">
                <a:solidFill>
                  <a:schemeClr val="accent2">
                    <a:lumMod val="75000"/>
                  </a:schemeClr>
                </a:solidFill>
                <a:latin typeface="NikoshBAN" panose="02000000000000000000" pitchFamily="2" charset="0"/>
                <a:cs typeface="NikoshBAN" panose="02000000000000000000" pitchFamily="2" charset="0"/>
              </a:rPr>
              <a:t>এসো</a:t>
            </a:r>
            <a:r>
              <a:rPr lang="en-US" sz="5400" b="1" dirty="0" smtClean="0">
                <a:solidFill>
                  <a:schemeClr val="accent2">
                    <a:lumMod val="75000"/>
                  </a:schemeClr>
                </a:solidFill>
                <a:latin typeface="NikoshBAN" panose="02000000000000000000" pitchFamily="2" charset="0"/>
                <a:cs typeface="NikoshBAN" panose="02000000000000000000" pitchFamily="2" charset="0"/>
              </a:rPr>
              <a:t> </a:t>
            </a:r>
            <a:r>
              <a:rPr lang="en-US" sz="5400" b="1" dirty="0" err="1" smtClean="0">
                <a:solidFill>
                  <a:schemeClr val="accent2">
                    <a:lumMod val="75000"/>
                  </a:schemeClr>
                </a:solidFill>
                <a:latin typeface="NikoshBAN" panose="02000000000000000000" pitchFamily="2" charset="0"/>
                <a:cs typeface="NikoshBAN" panose="02000000000000000000" pitchFamily="2" charset="0"/>
              </a:rPr>
              <a:t>আমরা</a:t>
            </a:r>
            <a:r>
              <a:rPr lang="en-US" sz="5400" b="1" dirty="0" smtClean="0">
                <a:solidFill>
                  <a:schemeClr val="accent2">
                    <a:lumMod val="75000"/>
                  </a:schemeClr>
                </a:solidFill>
                <a:latin typeface="NikoshBAN" panose="02000000000000000000" pitchFamily="2" charset="0"/>
                <a:cs typeface="NikoshBAN" panose="02000000000000000000" pitchFamily="2" charset="0"/>
              </a:rPr>
              <a:t> </a:t>
            </a:r>
            <a:r>
              <a:rPr lang="en-US" sz="5400" b="1" dirty="0" err="1" smtClean="0">
                <a:solidFill>
                  <a:schemeClr val="accent2">
                    <a:lumMod val="75000"/>
                  </a:schemeClr>
                </a:solidFill>
                <a:latin typeface="NikoshBAN" panose="02000000000000000000" pitchFamily="2" charset="0"/>
                <a:cs typeface="NikoshBAN" panose="02000000000000000000" pitchFamily="2" charset="0"/>
              </a:rPr>
              <a:t>একটি</a:t>
            </a:r>
            <a:r>
              <a:rPr lang="en-US" sz="5400" b="1" dirty="0" smtClean="0">
                <a:solidFill>
                  <a:schemeClr val="accent2">
                    <a:lumMod val="75000"/>
                  </a:schemeClr>
                </a:solidFill>
                <a:latin typeface="NikoshBAN" panose="02000000000000000000" pitchFamily="2" charset="0"/>
                <a:cs typeface="NikoshBAN" panose="02000000000000000000" pitchFamily="2" charset="0"/>
              </a:rPr>
              <a:t> </a:t>
            </a:r>
            <a:r>
              <a:rPr lang="en-US" sz="5400" b="1" dirty="0" err="1" smtClean="0">
                <a:solidFill>
                  <a:schemeClr val="accent2">
                    <a:lumMod val="75000"/>
                  </a:schemeClr>
                </a:solidFill>
                <a:latin typeface="NikoshBAN" panose="02000000000000000000" pitchFamily="2" charset="0"/>
                <a:cs typeface="NikoshBAN" panose="02000000000000000000" pitchFamily="2" charset="0"/>
              </a:rPr>
              <a:t>ভিডিও</a:t>
            </a:r>
            <a:r>
              <a:rPr lang="en-US" sz="5400" b="1" dirty="0" smtClean="0">
                <a:solidFill>
                  <a:schemeClr val="accent2">
                    <a:lumMod val="75000"/>
                  </a:schemeClr>
                </a:solidFill>
                <a:latin typeface="NikoshBAN" panose="02000000000000000000" pitchFamily="2" charset="0"/>
                <a:cs typeface="NikoshBAN" panose="02000000000000000000" pitchFamily="2" charset="0"/>
              </a:rPr>
              <a:t> </a:t>
            </a:r>
            <a:r>
              <a:rPr lang="en-US" sz="5400" b="1" dirty="0" err="1" smtClean="0">
                <a:solidFill>
                  <a:schemeClr val="accent2">
                    <a:lumMod val="75000"/>
                  </a:schemeClr>
                </a:solidFill>
                <a:latin typeface="NikoshBAN" panose="02000000000000000000" pitchFamily="2" charset="0"/>
                <a:cs typeface="NikoshBAN" panose="02000000000000000000" pitchFamily="2" charset="0"/>
              </a:rPr>
              <a:t>দেখি</a:t>
            </a:r>
            <a:r>
              <a:rPr lang="en-US" sz="5400" b="1" dirty="0" smtClean="0">
                <a:solidFill>
                  <a:schemeClr val="accent2">
                    <a:lumMod val="75000"/>
                  </a:schemeClr>
                </a:solidFill>
                <a:latin typeface="NikoshBAN" panose="02000000000000000000" pitchFamily="2" charset="0"/>
                <a:cs typeface="NikoshBAN" panose="02000000000000000000" pitchFamily="2" charset="0"/>
              </a:rPr>
              <a:t>….</a:t>
            </a:r>
            <a:endParaRPr lang="en-US" sz="5400" b="1" dirty="0">
              <a:solidFill>
                <a:schemeClr val="accent2">
                  <a:lumMod val="7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1176482" y="5313669"/>
            <a:ext cx="4975761" cy="584775"/>
          </a:xfrm>
          <a:prstGeom prst="rect">
            <a:avLst/>
          </a:prstGeom>
          <a:noFill/>
        </p:spPr>
        <p:txBody>
          <a:bodyPr wrap="square" rtlCol="0">
            <a:spAutoFit/>
          </a:bodyPr>
          <a:lstStyle/>
          <a:p>
            <a:r>
              <a:rPr lang="en-US" sz="3200" b="1" dirty="0" err="1" smtClean="0">
                <a:solidFill>
                  <a:srgbClr val="00B0F0"/>
                </a:solidFill>
                <a:latin typeface="NikoshBAN" panose="02000000000000000000" pitchFamily="2" charset="0"/>
                <a:cs typeface="NikoshBAN" panose="02000000000000000000" pitchFamily="2" charset="0"/>
              </a:rPr>
              <a:t>গজলটিতে</a:t>
            </a:r>
            <a:r>
              <a:rPr lang="en-US" sz="3200" b="1" dirty="0" smtClean="0">
                <a:solidFill>
                  <a:srgbClr val="00B0F0"/>
                </a:solidFill>
                <a:latin typeface="NikoshBAN" panose="02000000000000000000" pitchFamily="2" charset="0"/>
                <a:cs typeface="NikoshBAN" panose="02000000000000000000" pitchFamily="2" charset="0"/>
              </a:rPr>
              <a:t> </a:t>
            </a:r>
            <a:r>
              <a:rPr lang="en-US" sz="3200" b="1" dirty="0" err="1" smtClean="0">
                <a:solidFill>
                  <a:srgbClr val="00B0F0"/>
                </a:solidFill>
                <a:latin typeface="NikoshBAN" panose="02000000000000000000" pitchFamily="2" charset="0"/>
                <a:cs typeface="NikoshBAN" panose="02000000000000000000" pitchFamily="2" charset="0"/>
              </a:rPr>
              <a:t>কিসের</a:t>
            </a:r>
            <a:r>
              <a:rPr lang="en-US" sz="3200" b="1" dirty="0" smtClean="0">
                <a:solidFill>
                  <a:srgbClr val="00B0F0"/>
                </a:solidFill>
                <a:latin typeface="NikoshBAN" panose="02000000000000000000" pitchFamily="2" charset="0"/>
                <a:cs typeface="NikoshBAN" panose="02000000000000000000" pitchFamily="2" charset="0"/>
              </a:rPr>
              <a:t> </a:t>
            </a:r>
            <a:r>
              <a:rPr lang="en-US" sz="3200" b="1" dirty="0" err="1" smtClean="0">
                <a:solidFill>
                  <a:srgbClr val="00B0F0"/>
                </a:solidFill>
                <a:latin typeface="NikoshBAN" panose="02000000000000000000" pitchFamily="2" charset="0"/>
                <a:cs typeface="NikoshBAN" panose="02000000000000000000" pitchFamily="2" charset="0"/>
              </a:rPr>
              <a:t>দাবি</a:t>
            </a:r>
            <a:r>
              <a:rPr lang="en-US" sz="3200" b="1" dirty="0" smtClean="0">
                <a:solidFill>
                  <a:srgbClr val="00B0F0"/>
                </a:solidFill>
                <a:latin typeface="NikoshBAN" panose="02000000000000000000" pitchFamily="2" charset="0"/>
                <a:cs typeface="NikoshBAN" panose="02000000000000000000" pitchFamily="2" charset="0"/>
              </a:rPr>
              <a:t> </a:t>
            </a:r>
            <a:r>
              <a:rPr lang="en-US" sz="3200" b="1" dirty="0" err="1" smtClean="0">
                <a:solidFill>
                  <a:srgbClr val="00B0F0"/>
                </a:solidFill>
                <a:latin typeface="NikoshBAN" panose="02000000000000000000" pitchFamily="2" charset="0"/>
                <a:cs typeface="NikoshBAN" panose="02000000000000000000" pitchFamily="2" charset="0"/>
              </a:rPr>
              <a:t>করা</a:t>
            </a:r>
            <a:r>
              <a:rPr lang="en-US" sz="3200" b="1" dirty="0" smtClean="0">
                <a:solidFill>
                  <a:srgbClr val="00B0F0"/>
                </a:solidFill>
                <a:latin typeface="NikoshBAN" panose="02000000000000000000" pitchFamily="2" charset="0"/>
                <a:cs typeface="NikoshBAN" panose="02000000000000000000" pitchFamily="2" charset="0"/>
              </a:rPr>
              <a:t> </a:t>
            </a:r>
            <a:r>
              <a:rPr lang="en-US" sz="3200" b="1" dirty="0" err="1" smtClean="0">
                <a:solidFill>
                  <a:srgbClr val="00B0F0"/>
                </a:solidFill>
                <a:latin typeface="NikoshBAN" panose="02000000000000000000" pitchFamily="2" charset="0"/>
                <a:cs typeface="NikoshBAN" panose="02000000000000000000" pitchFamily="2" charset="0"/>
              </a:rPr>
              <a:t>হয়েছে</a:t>
            </a:r>
            <a:r>
              <a:rPr lang="en-US" sz="3200" b="1" dirty="0" smtClean="0">
                <a:solidFill>
                  <a:srgbClr val="00B0F0"/>
                </a:solidFill>
                <a:latin typeface="NikoshBAN" panose="02000000000000000000" pitchFamily="2" charset="0"/>
                <a:cs typeface="NikoshBAN" panose="02000000000000000000" pitchFamily="2" charset="0"/>
              </a:rPr>
              <a:t> ?</a:t>
            </a:r>
            <a:endParaRPr lang="en-US" sz="3200" b="1" dirty="0">
              <a:solidFill>
                <a:srgbClr val="00B0F0"/>
              </a:solidFill>
              <a:latin typeface="NikoshBAN" panose="02000000000000000000" pitchFamily="2" charset="0"/>
              <a:cs typeface="NikoshBAN" panose="02000000000000000000" pitchFamily="2" charset="0"/>
            </a:endParaRPr>
          </a:p>
        </p:txBody>
      </p:sp>
      <p:sp>
        <p:nvSpPr>
          <p:cNvPr id="6" name="TextBox 5"/>
          <p:cNvSpPr txBox="1"/>
          <p:nvPr/>
        </p:nvSpPr>
        <p:spPr>
          <a:xfrm>
            <a:off x="6690261" y="5199369"/>
            <a:ext cx="4607626" cy="1015663"/>
          </a:xfrm>
          <a:prstGeom prst="rect">
            <a:avLst/>
          </a:prstGeom>
          <a:noFill/>
        </p:spPr>
        <p:txBody>
          <a:bodyPr wrap="square" rtlCol="0">
            <a:spAutoFit/>
          </a:bodyPr>
          <a:lstStyle/>
          <a:p>
            <a:r>
              <a:rPr lang="en-US" sz="6000" b="1" dirty="0" err="1" smtClean="0">
                <a:solidFill>
                  <a:srgbClr val="7030A0"/>
                </a:solidFill>
                <a:latin typeface="NikoshBAN" panose="02000000000000000000" pitchFamily="2" charset="0"/>
                <a:cs typeface="NikoshBAN" panose="02000000000000000000" pitchFamily="2" charset="0"/>
              </a:rPr>
              <a:t>ইমানের</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দাবি</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কথা</a:t>
            </a:r>
            <a:endParaRPr lang="en-US" sz="6000" b="1" dirty="0">
              <a:solidFill>
                <a:srgbClr val="7030A0"/>
              </a:solidFill>
              <a:latin typeface="NikoshBAN" panose="02000000000000000000" pitchFamily="2" charset="0"/>
              <a:cs typeface="NikoshBAN" panose="02000000000000000000" pitchFamily="2" charset="0"/>
            </a:endParaRPr>
          </a:p>
        </p:txBody>
      </p:sp>
      <p:sp>
        <p:nvSpPr>
          <p:cNvPr id="3" name="Rectangle 2"/>
          <p:cNvSpPr/>
          <p:nvPr/>
        </p:nvSpPr>
        <p:spPr>
          <a:xfrm>
            <a:off x="2999274" y="2571234"/>
            <a:ext cx="5535126" cy="523220"/>
          </a:xfrm>
          <a:prstGeom prst="rect">
            <a:avLst/>
          </a:prstGeom>
        </p:spPr>
        <p:txBody>
          <a:bodyPr wrap="square">
            <a:spAutoFit/>
          </a:bodyPr>
          <a:lstStyle/>
          <a:p>
            <a:r>
              <a:rPr lang="en-US" sz="2800" dirty="0">
                <a:solidFill>
                  <a:srgbClr val="00B0F0"/>
                </a:solidFill>
              </a:rPr>
              <a:t>https://youtu.be/d3dgFEkBWN8</a:t>
            </a:r>
          </a:p>
        </p:txBody>
      </p:sp>
    </p:spTree>
    <p:extLst>
      <p:ext uri="{BB962C8B-B14F-4D97-AF65-F5344CB8AC3E}">
        <p14:creationId xmlns:p14="http://schemas.microsoft.com/office/powerpoint/2010/main" val="34226260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72" y="603662"/>
            <a:ext cx="3574472" cy="1015663"/>
          </a:xfrm>
          <a:prstGeom prst="rect">
            <a:avLst/>
          </a:prstGeom>
          <a:noFill/>
        </p:spPr>
        <p:txBody>
          <a:bodyPr wrap="square" rtlCol="0">
            <a:spAutoFit/>
          </a:bodyPr>
          <a:lstStyle/>
          <a:p>
            <a:r>
              <a:rPr lang="en-US" sz="6000" b="1" dirty="0" err="1" smtClean="0">
                <a:solidFill>
                  <a:srgbClr val="7030A0"/>
                </a:solidFill>
                <a:latin typeface="NikoshBAN" panose="02000000000000000000" pitchFamily="2" charset="0"/>
                <a:cs typeface="NikoshBAN" panose="02000000000000000000" pitchFamily="2" charset="0"/>
              </a:rPr>
              <a:t>আজকের</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পাঠ</a:t>
            </a:r>
            <a:endParaRPr lang="en-US" sz="6000" b="1" dirty="0">
              <a:solidFill>
                <a:srgbClr val="7030A0"/>
              </a:solidFill>
              <a:latin typeface="NikoshBAN" panose="02000000000000000000" pitchFamily="2" charset="0"/>
              <a:cs typeface="NikoshBAN" panose="02000000000000000000" pitchFamily="2" charset="0"/>
            </a:endParaRPr>
          </a:p>
        </p:txBody>
      </p:sp>
      <p:grpSp>
        <p:nvGrpSpPr>
          <p:cNvPr id="5" name="Group 4"/>
          <p:cNvGrpSpPr/>
          <p:nvPr/>
        </p:nvGrpSpPr>
        <p:grpSpPr>
          <a:xfrm>
            <a:off x="3940629" y="2111827"/>
            <a:ext cx="4310743" cy="1323439"/>
            <a:chOff x="4298867" y="2111827"/>
            <a:chExt cx="4310743" cy="1323439"/>
          </a:xfrm>
        </p:grpSpPr>
        <p:sp>
          <p:nvSpPr>
            <p:cNvPr id="3" name="TextBox 2"/>
            <p:cNvSpPr txBox="1"/>
            <p:nvPr/>
          </p:nvSpPr>
          <p:spPr>
            <a:xfrm>
              <a:off x="4298867" y="2111827"/>
              <a:ext cx="1947554" cy="1200329"/>
            </a:xfrm>
            <a:prstGeom prst="rect">
              <a:avLst/>
            </a:prstGeom>
            <a:noFill/>
            <a:ln>
              <a:noFill/>
            </a:ln>
          </p:spPr>
          <p:txBody>
            <a:bodyPr wrap="square" rtlCol="0">
              <a:spAutoFit/>
            </a:bodyPr>
            <a:lstStyle/>
            <a:p>
              <a:pPr algn="ctr"/>
              <a:r>
                <a:rPr lang="en-US" sz="7200" b="1" dirty="0" err="1" smtClean="0">
                  <a:solidFill>
                    <a:srgbClr val="00B050"/>
                  </a:solidFill>
                  <a:latin typeface="NikoshBAN" panose="02000000000000000000" pitchFamily="2" charset="0"/>
                  <a:cs typeface="NikoshBAN" panose="02000000000000000000" pitchFamily="2" charset="0"/>
                </a:rPr>
                <a:t>ইমান</a:t>
              </a:r>
              <a:endParaRPr lang="en-US" sz="7200" b="1" dirty="0">
                <a:solidFill>
                  <a:srgbClr val="00B050"/>
                </a:solidFill>
                <a:latin typeface="NikoshBAN" panose="02000000000000000000" pitchFamily="2" charset="0"/>
                <a:cs typeface="NikoshBAN" panose="02000000000000000000" pitchFamily="2" charset="0"/>
              </a:endParaRPr>
            </a:p>
          </p:txBody>
        </p:sp>
        <p:sp>
          <p:nvSpPr>
            <p:cNvPr id="4" name="Rectangle 3"/>
            <p:cNvSpPr/>
            <p:nvPr/>
          </p:nvSpPr>
          <p:spPr>
            <a:xfrm>
              <a:off x="6080165" y="2111827"/>
              <a:ext cx="2529445" cy="1323439"/>
            </a:xfrm>
            <a:prstGeom prst="rect">
              <a:avLst/>
            </a:prstGeom>
          </p:spPr>
          <p:txBody>
            <a:bodyPr wrap="square">
              <a:spAutoFit/>
            </a:bodyPr>
            <a:lstStyle/>
            <a:p>
              <a:pPr algn="ctr"/>
              <a:r>
                <a:rPr lang="en-US" sz="8000" b="1" dirty="0" err="1">
                  <a:solidFill>
                    <a:srgbClr val="0070C0"/>
                  </a:solidFill>
                </a:rPr>
                <a:t>إيمان</a:t>
              </a:r>
              <a:endParaRPr lang="en-US" sz="8000" b="1" dirty="0">
                <a:solidFill>
                  <a:srgbClr val="0070C0"/>
                </a:solidFill>
              </a:endParaRPr>
            </a:p>
          </p:txBody>
        </p:sp>
      </p:grpSp>
    </p:spTree>
    <p:extLst>
      <p:ext uri="{BB962C8B-B14F-4D97-AF65-F5344CB8AC3E}">
        <p14:creationId xmlns:p14="http://schemas.microsoft.com/office/powerpoint/2010/main" val="2703756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2774" y="560512"/>
            <a:ext cx="5712421" cy="70788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4000" b="1" dirty="0" err="1" smtClean="0">
                <a:ln w="13462">
                  <a:solidFill>
                    <a:schemeClr val="tx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এই</a:t>
            </a:r>
            <a:r>
              <a:rPr lang="en-US" sz="4000" b="1" dirty="0" smtClean="0">
                <a:ln w="13462">
                  <a:solidFill>
                    <a:schemeClr val="tx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tx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পাঠ</a:t>
            </a:r>
            <a:r>
              <a:rPr lang="en-US" sz="4000" b="1" dirty="0" smtClean="0">
                <a:ln w="13462">
                  <a:solidFill>
                    <a:schemeClr val="tx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tx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শেষে</a:t>
            </a:r>
            <a:r>
              <a:rPr lang="en-US" sz="4000" b="1" dirty="0" smtClean="0">
                <a:ln w="13462">
                  <a:solidFill>
                    <a:schemeClr val="tx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tx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শিক্ষার্থীরা</a:t>
            </a:r>
            <a:r>
              <a:rPr lang="en-US" sz="4000" b="1" dirty="0" smtClean="0">
                <a:ln w="13462">
                  <a:solidFill>
                    <a:schemeClr val="tx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a:t>
            </a:r>
            <a:endParaRPr lang="en-US" sz="4000" b="1" dirty="0">
              <a:ln w="13462">
                <a:solidFill>
                  <a:schemeClr val="tx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641268" y="1518062"/>
            <a:ext cx="11008426" cy="2308324"/>
          </a:xfrm>
          <a:prstGeom prst="rect">
            <a:avLst/>
          </a:prstGeom>
          <a:noFill/>
        </p:spPr>
        <p:txBody>
          <a:bodyPr wrap="square" rtlCol="0">
            <a:spAutoFit/>
          </a:bodyPr>
          <a:lstStyle/>
          <a:p>
            <a:r>
              <a:rPr lang="en-US" sz="48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১। </a:t>
            </a:r>
            <a:r>
              <a:rPr lang="en-US" sz="4800" b="1" dirty="0" err="1"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ইমানের</a:t>
            </a:r>
            <a:r>
              <a:rPr lang="en-US" sz="48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4800" b="1" dirty="0" err="1"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পরিচয়</a:t>
            </a:r>
            <a:r>
              <a:rPr lang="en-US" sz="48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4800" b="1" dirty="0" err="1"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বলতে</a:t>
            </a:r>
            <a:r>
              <a:rPr lang="en-US" sz="48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4800" b="1" dirty="0" err="1"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পারবে</a:t>
            </a:r>
            <a:r>
              <a:rPr lang="en-US" sz="4800"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a:t>
            </a:r>
          </a:p>
          <a:p>
            <a:r>
              <a:rPr lang="en-US" sz="48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২। </a:t>
            </a:r>
            <a:r>
              <a:rPr lang="en-US" sz="48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ইমান</a:t>
            </a:r>
            <a:r>
              <a:rPr lang="en-US" sz="48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ও </a:t>
            </a:r>
            <a:r>
              <a:rPr lang="en-US" sz="48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ইসলামের</a:t>
            </a:r>
            <a:r>
              <a:rPr lang="en-US" sz="48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সম্পর্ক</a:t>
            </a:r>
            <a:r>
              <a:rPr lang="en-US" sz="48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ব্যাখ্যা</a:t>
            </a:r>
            <a:r>
              <a:rPr lang="en-US" sz="48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করতে</a:t>
            </a:r>
            <a:r>
              <a:rPr lang="en-US" sz="48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পারবে</a:t>
            </a:r>
            <a:r>
              <a:rPr lang="en-US" sz="48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a:t>
            </a:r>
          </a:p>
          <a:p>
            <a:r>
              <a:rPr lang="en-US" sz="4800" b="1" dirty="0" smtClean="0">
                <a:solidFill>
                  <a:srgbClr val="7030A0"/>
                </a:solidFill>
                <a:latin typeface="NikoshBAN" panose="02000000000000000000" pitchFamily="2" charset="0"/>
                <a:cs typeface="NikoshBAN" panose="02000000000000000000" pitchFamily="2" charset="0"/>
              </a:rPr>
              <a:t>৩। </a:t>
            </a:r>
            <a:r>
              <a:rPr lang="en-US" sz="4800" b="1" dirty="0" err="1" smtClean="0">
                <a:solidFill>
                  <a:srgbClr val="7030A0"/>
                </a:solidFill>
                <a:latin typeface="NikoshBAN" panose="02000000000000000000" pitchFamily="2" charset="0"/>
                <a:cs typeface="NikoshBAN" panose="02000000000000000000" pitchFamily="2" charset="0"/>
              </a:rPr>
              <a:t>ইমানের</a:t>
            </a:r>
            <a:r>
              <a:rPr lang="en-US" sz="4800" b="1" dirty="0" smtClean="0">
                <a:solidFill>
                  <a:srgbClr val="7030A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মৌলিক</a:t>
            </a:r>
            <a:r>
              <a:rPr lang="en-US" sz="4800" b="1" dirty="0" smtClean="0">
                <a:solidFill>
                  <a:srgbClr val="7030A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বিষয়</a:t>
            </a:r>
            <a:r>
              <a:rPr lang="en-US" sz="4800" b="1" dirty="0" smtClean="0">
                <a:solidFill>
                  <a:srgbClr val="7030A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গুলো</a:t>
            </a:r>
            <a:r>
              <a:rPr lang="en-US" sz="4800" b="1" dirty="0" smtClean="0">
                <a:solidFill>
                  <a:srgbClr val="7030A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বিশ্লেষণ</a:t>
            </a:r>
            <a:r>
              <a:rPr lang="en-US" sz="4800" b="1" dirty="0" smtClean="0">
                <a:solidFill>
                  <a:srgbClr val="7030A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করতে</a:t>
            </a:r>
            <a:r>
              <a:rPr lang="en-US" sz="4800" b="1" dirty="0" smtClean="0">
                <a:solidFill>
                  <a:srgbClr val="7030A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পারবে</a:t>
            </a:r>
            <a:r>
              <a:rPr lang="en-US" sz="4800" b="1" dirty="0" smtClean="0">
                <a:solidFill>
                  <a:srgbClr val="7030A0"/>
                </a:solidFill>
                <a:latin typeface="NikoshBAN" panose="02000000000000000000" pitchFamily="2" charset="0"/>
                <a:cs typeface="NikoshBAN" panose="02000000000000000000" pitchFamily="2" charset="0"/>
              </a:rPr>
              <a:t>।</a:t>
            </a:r>
            <a:endParaRPr lang="en-US" sz="48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8400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1306286" y="627412"/>
            <a:ext cx="3467594" cy="89064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53787" y="627412"/>
            <a:ext cx="3467594" cy="923330"/>
          </a:xfrm>
          <a:prstGeom prst="rect">
            <a:avLst/>
          </a:prstGeom>
          <a:noFill/>
        </p:spPr>
        <p:txBody>
          <a:bodyPr wrap="square" rtlCol="0">
            <a:spAutoFit/>
          </a:bodyPr>
          <a:lstStyle/>
          <a:p>
            <a:r>
              <a:rPr lang="en-US" sz="5400" b="1" dirty="0" err="1" smtClean="0">
                <a:latin typeface="NikoshBAN" panose="02000000000000000000" pitchFamily="2" charset="0"/>
                <a:cs typeface="NikoshBAN" panose="02000000000000000000" pitchFamily="2" charset="0"/>
              </a:rPr>
              <a:t>ইমানের</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পরিচয়</a:t>
            </a:r>
            <a:endParaRPr lang="en-US" sz="5400" b="1" dirty="0">
              <a:latin typeface="NikoshBAN" panose="02000000000000000000" pitchFamily="2" charset="0"/>
              <a:cs typeface="NikoshBAN" panose="02000000000000000000" pitchFamily="2" charset="0"/>
            </a:endParaRPr>
          </a:p>
        </p:txBody>
      </p:sp>
      <p:sp>
        <p:nvSpPr>
          <p:cNvPr id="4" name="Oval 3"/>
          <p:cNvSpPr/>
          <p:nvPr/>
        </p:nvSpPr>
        <p:spPr>
          <a:xfrm>
            <a:off x="5905708" y="2771863"/>
            <a:ext cx="1744681" cy="123291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NikoshBAN" panose="02000000000000000000" pitchFamily="2" charset="0"/>
                <a:cs typeface="NikoshBAN" panose="02000000000000000000" pitchFamily="2" charset="0"/>
              </a:rPr>
              <a:t>ইমান</a:t>
            </a:r>
            <a:endParaRPr lang="en-US" sz="2400" b="1" dirty="0" smtClean="0">
              <a:latin typeface="NikoshBAN" panose="02000000000000000000" pitchFamily="2" charset="0"/>
              <a:cs typeface="NikoshBAN" panose="02000000000000000000" pitchFamily="2" charset="0"/>
            </a:endParaRPr>
          </a:p>
          <a:p>
            <a:pPr algn="ctr"/>
            <a:r>
              <a:rPr lang="en-US" sz="2400" b="1" dirty="0" err="1">
                <a:latin typeface="NikoshBAN" panose="02000000000000000000" pitchFamily="2" charset="0"/>
                <a:cs typeface="NikoshBAN" panose="02000000000000000000" pitchFamily="2" charset="0"/>
              </a:rPr>
              <a:t>শব্দের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অর্থ</a:t>
            </a:r>
            <a:endParaRPr lang="en-US" sz="2400" b="1" dirty="0">
              <a:latin typeface="NikoshBAN" panose="02000000000000000000" pitchFamily="2" charset="0"/>
              <a:cs typeface="NikoshBAN" panose="02000000000000000000" pitchFamily="2" charset="0"/>
            </a:endParaRPr>
          </a:p>
          <a:p>
            <a:pPr algn="ctr"/>
            <a:endParaRPr lang="en-US" sz="2800" b="1" dirty="0">
              <a:latin typeface="NikoshBAN" panose="02000000000000000000" pitchFamily="2" charset="0"/>
              <a:cs typeface="NikoshBAN" panose="02000000000000000000" pitchFamily="2" charset="0"/>
            </a:endParaRPr>
          </a:p>
        </p:txBody>
      </p:sp>
      <p:sp>
        <p:nvSpPr>
          <p:cNvPr id="5" name="Oval 4"/>
          <p:cNvSpPr/>
          <p:nvPr/>
        </p:nvSpPr>
        <p:spPr>
          <a:xfrm>
            <a:off x="7650389" y="2250623"/>
            <a:ext cx="1314706" cy="111160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NikoshBAN" panose="02000000000000000000" pitchFamily="2" charset="0"/>
                <a:cs typeface="NikoshBAN" panose="02000000000000000000" pitchFamily="2" charset="0"/>
              </a:rPr>
              <a:t>বিশ্বাস</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করা</a:t>
            </a:r>
            <a:endParaRPr lang="en-US" sz="2000" b="1" dirty="0">
              <a:latin typeface="NikoshBAN" panose="02000000000000000000" pitchFamily="2" charset="0"/>
              <a:cs typeface="NikoshBAN" panose="02000000000000000000" pitchFamily="2" charset="0"/>
            </a:endParaRPr>
          </a:p>
        </p:txBody>
      </p:sp>
      <p:sp>
        <p:nvSpPr>
          <p:cNvPr id="6" name="Oval 5"/>
          <p:cNvSpPr/>
          <p:nvPr/>
        </p:nvSpPr>
        <p:spPr>
          <a:xfrm>
            <a:off x="5933533" y="1468603"/>
            <a:ext cx="1650901" cy="113249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NikoshBAN" panose="02000000000000000000" pitchFamily="2" charset="0"/>
                <a:cs typeface="NikoshBAN" panose="02000000000000000000" pitchFamily="2" charset="0"/>
              </a:rPr>
              <a:t>আমনুন</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মূল</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ধাতু</a:t>
            </a:r>
            <a:endParaRPr lang="en-US" sz="2000" b="1" dirty="0" smtClean="0">
              <a:latin typeface="NikoshBAN" panose="02000000000000000000" pitchFamily="2" charset="0"/>
              <a:cs typeface="NikoshBAN" panose="02000000000000000000" pitchFamily="2" charset="0"/>
            </a:endParaRPr>
          </a:p>
          <a:p>
            <a:pPr algn="ctr"/>
            <a:r>
              <a:rPr lang="en-US" sz="2000" b="1" dirty="0" err="1" smtClean="0">
                <a:latin typeface="NikoshBAN" panose="02000000000000000000" pitchFamily="2" charset="0"/>
                <a:cs typeface="NikoshBAN" panose="02000000000000000000" pitchFamily="2" charset="0"/>
              </a:rPr>
              <a:t>থেকে</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নির্গত</a:t>
            </a:r>
            <a:endParaRPr lang="en-US" sz="2000" b="1" dirty="0">
              <a:latin typeface="NikoshBAN" panose="02000000000000000000" pitchFamily="2" charset="0"/>
              <a:cs typeface="NikoshBAN" panose="02000000000000000000" pitchFamily="2" charset="0"/>
            </a:endParaRPr>
          </a:p>
        </p:txBody>
      </p:sp>
      <p:sp>
        <p:nvSpPr>
          <p:cNvPr id="7" name="Oval 6"/>
          <p:cNvSpPr/>
          <p:nvPr/>
        </p:nvSpPr>
        <p:spPr>
          <a:xfrm>
            <a:off x="4436920" y="3414588"/>
            <a:ext cx="1390961" cy="112868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NikoshBAN" panose="02000000000000000000" pitchFamily="2" charset="0"/>
                <a:cs typeface="NikoshBAN" panose="02000000000000000000" pitchFamily="2" charset="0"/>
              </a:rPr>
              <a:t>নির্ভর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করা</a:t>
            </a:r>
            <a:endParaRPr lang="en-US" sz="2000" b="1" dirty="0">
              <a:latin typeface="NikoshBAN" panose="02000000000000000000" pitchFamily="2" charset="0"/>
              <a:cs typeface="NikoshBAN" panose="02000000000000000000" pitchFamily="2" charset="0"/>
            </a:endParaRPr>
          </a:p>
        </p:txBody>
      </p:sp>
      <p:sp>
        <p:nvSpPr>
          <p:cNvPr id="8" name="Oval 7"/>
          <p:cNvSpPr/>
          <p:nvPr/>
        </p:nvSpPr>
        <p:spPr>
          <a:xfrm>
            <a:off x="6049749" y="4186363"/>
            <a:ext cx="1450157" cy="113191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NikoshBAN" panose="02000000000000000000" pitchFamily="2" charset="0"/>
                <a:cs typeface="NikoshBAN" panose="02000000000000000000" pitchFamily="2" charset="0"/>
              </a:rPr>
              <a:t>স্বীকৃতি</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দেওয়া</a:t>
            </a:r>
            <a:endParaRPr lang="en-US" sz="2400" b="1" dirty="0">
              <a:latin typeface="NikoshBAN" panose="02000000000000000000" pitchFamily="2" charset="0"/>
              <a:cs typeface="NikoshBAN" panose="02000000000000000000" pitchFamily="2" charset="0"/>
            </a:endParaRPr>
          </a:p>
        </p:txBody>
      </p:sp>
      <p:sp>
        <p:nvSpPr>
          <p:cNvPr id="9" name="Oval 8"/>
          <p:cNvSpPr/>
          <p:nvPr/>
        </p:nvSpPr>
        <p:spPr>
          <a:xfrm>
            <a:off x="7612262" y="3658189"/>
            <a:ext cx="1372906" cy="108339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NikoshBAN" panose="02000000000000000000" pitchFamily="2" charset="0"/>
                <a:cs typeface="NikoshBAN" panose="02000000000000000000" pitchFamily="2" charset="0"/>
              </a:rPr>
              <a:t>আস্থা </a:t>
            </a:r>
            <a:r>
              <a:rPr lang="en-US" sz="2000" b="1" dirty="0" err="1" smtClean="0">
                <a:latin typeface="NikoshBAN" panose="02000000000000000000" pitchFamily="2" charset="0"/>
                <a:cs typeface="NikoshBAN" panose="02000000000000000000" pitchFamily="2" charset="0"/>
              </a:rPr>
              <a:t>স্থাপন</a:t>
            </a:r>
            <a:endParaRPr lang="en-US" sz="2000" b="1" dirty="0">
              <a:latin typeface="NikoshBAN" panose="02000000000000000000" pitchFamily="2" charset="0"/>
              <a:cs typeface="NikoshBAN" panose="02000000000000000000" pitchFamily="2" charset="0"/>
            </a:endParaRPr>
          </a:p>
        </p:txBody>
      </p:sp>
      <p:sp>
        <p:nvSpPr>
          <p:cNvPr id="11" name="Oval 10"/>
          <p:cNvSpPr/>
          <p:nvPr/>
        </p:nvSpPr>
        <p:spPr>
          <a:xfrm>
            <a:off x="4795981" y="2229559"/>
            <a:ext cx="1149052" cy="101425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NikoshBAN" panose="02000000000000000000" pitchFamily="2" charset="0"/>
                <a:cs typeface="NikoshBAN" panose="02000000000000000000" pitchFamily="2" charset="0"/>
              </a:rPr>
              <a:t>মেনে</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নেওয়া</a:t>
            </a:r>
            <a:endParaRPr lang="en-US" sz="2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1833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5034" y="676894"/>
            <a:ext cx="5011387" cy="830997"/>
          </a:xfrm>
          <a:prstGeom prst="rect">
            <a:avLst/>
          </a:prstGeom>
          <a:noFill/>
        </p:spPr>
        <p:txBody>
          <a:bodyPr wrap="square" rtlCol="0">
            <a:spAutoFit/>
          </a:bodyPr>
          <a:lstStyle/>
          <a:p>
            <a:r>
              <a:rPr lang="en-US" sz="4800" b="1" dirty="0" err="1" smtClean="0">
                <a:solidFill>
                  <a:srgbClr val="7030A0"/>
                </a:solidFill>
                <a:latin typeface="NikoshBAN" panose="02000000000000000000" pitchFamily="2" charset="0"/>
                <a:cs typeface="NikoshBAN" panose="02000000000000000000" pitchFamily="2" charset="0"/>
              </a:rPr>
              <a:t>পারিভাষিক</a:t>
            </a:r>
            <a:r>
              <a:rPr lang="en-US" sz="4800" b="1" dirty="0" smtClean="0">
                <a:solidFill>
                  <a:srgbClr val="7030A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পরিচয়</a:t>
            </a:r>
            <a:endParaRPr lang="en-US" sz="4800" b="1" dirty="0">
              <a:solidFill>
                <a:srgbClr val="7030A0"/>
              </a:solidFill>
              <a:latin typeface="NikoshBAN" panose="02000000000000000000" pitchFamily="2" charset="0"/>
              <a:cs typeface="NikoshBAN" panose="02000000000000000000" pitchFamily="2" charset="0"/>
            </a:endParaRPr>
          </a:p>
        </p:txBody>
      </p:sp>
      <p:sp>
        <p:nvSpPr>
          <p:cNvPr id="5" name="TextBox 4"/>
          <p:cNvSpPr txBox="1"/>
          <p:nvPr/>
        </p:nvSpPr>
        <p:spPr>
          <a:xfrm>
            <a:off x="1235034" y="1596679"/>
            <a:ext cx="8835241" cy="830997"/>
          </a:xfrm>
          <a:prstGeom prst="rect">
            <a:avLst/>
          </a:prstGeom>
          <a:noFill/>
        </p:spPr>
        <p:txBody>
          <a:bodyPr wrap="square" rtlCol="0">
            <a:spAutoFit/>
          </a:bodyPr>
          <a:lstStyle/>
          <a:p>
            <a:r>
              <a:rPr lang="as-IN" b="1" dirty="0">
                <a:solidFill>
                  <a:schemeClr val="accent2">
                    <a:lumMod val="75000"/>
                  </a:schemeClr>
                </a:solidFill>
                <a:latin typeface="NikoshBAN" panose="02000000000000000000" pitchFamily="2" charset="0"/>
                <a:cs typeface="NikoshBAN" panose="02000000000000000000" pitchFamily="2" charset="0"/>
              </a:rPr>
              <a:t> </a:t>
            </a:r>
            <a:r>
              <a:rPr lang="as-IN" sz="2400" b="1" dirty="0">
                <a:solidFill>
                  <a:schemeClr val="accent2">
                    <a:lumMod val="75000"/>
                  </a:schemeClr>
                </a:solidFill>
                <a:latin typeface="NikoshBAN" panose="02000000000000000000" pitchFamily="2" charset="0"/>
                <a:cs typeface="NikoshBAN" panose="02000000000000000000" pitchFamily="2" charset="0"/>
              </a:rPr>
              <a:t>ইসলামী </a:t>
            </a:r>
            <a:r>
              <a:rPr lang="as-IN" sz="2400" b="1" dirty="0" smtClean="0">
                <a:solidFill>
                  <a:schemeClr val="accent2">
                    <a:lumMod val="75000"/>
                  </a:schemeClr>
                </a:solidFill>
                <a:latin typeface="NikoshBAN" panose="02000000000000000000" pitchFamily="2" charset="0"/>
                <a:cs typeface="NikoshBAN" panose="02000000000000000000" pitchFamily="2" charset="0"/>
              </a:rPr>
              <a:t>পরিভাষা</a:t>
            </a:r>
            <a:r>
              <a:rPr lang="en-US" sz="2400" b="1" dirty="0" smtClean="0">
                <a:solidFill>
                  <a:schemeClr val="accent2">
                    <a:lumMod val="75000"/>
                  </a:schemeClr>
                </a:solidFill>
                <a:latin typeface="NikoshBAN" panose="02000000000000000000" pitchFamily="2" charset="0"/>
                <a:cs typeface="NikoshBAN" panose="02000000000000000000" pitchFamily="2" charset="0"/>
              </a:rPr>
              <a:t>য়</a:t>
            </a:r>
            <a:r>
              <a:rPr lang="as-IN" sz="2400" b="1" dirty="0" smtClean="0">
                <a:solidFill>
                  <a:schemeClr val="accent2">
                    <a:lumMod val="75000"/>
                  </a:schemeClr>
                </a:solidFill>
                <a:latin typeface="NikoshBAN" panose="02000000000000000000" pitchFamily="2" charset="0"/>
                <a:cs typeface="NikoshBAN" panose="02000000000000000000" pitchFamily="2" charset="0"/>
              </a:rPr>
              <a:t>, </a:t>
            </a:r>
            <a:r>
              <a:rPr lang="as-IN" sz="2400" b="1" dirty="0">
                <a:solidFill>
                  <a:schemeClr val="accent2">
                    <a:lumMod val="75000"/>
                  </a:schemeClr>
                </a:solidFill>
                <a:latin typeface="NikoshBAN" panose="02000000000000000000" pitchFamily="2" charset="0"/>
                <a:cs typeface="NikoshBAN" panose="02000000000000000000" pitchFamily="2" charset="0"/>
              </a:rPr>
              <a:t>শরীয়তের </a:t>
            </a:r>
            <a:r>
              <a:rPr lang="as-IN" sz="2400" b="1" dirty="0" smtClean="0">
                <a:solidFill>
                  <a:schemeClr val="accent2">
                    <a:lumMod val="75000"/>
                  </a:schemeClr>
                </a:solidFill>
                <a:latin typeface="NikoshBAN" panose="02000000000000000000" pitchFamily="2" charset="0"/>
                <a:cs typeface="NikoshBAN" panose="02000000000000000000" pitchFamily="2" charset="0"/>
              </a:rPr>
              <a:t>যাবতী</a:t>
            </a:r>
            <a:r>
              <a:rPr lang="en-US" sz="2400" b="1" dirty="0" smtClean="0">
                <a:solidFill>
                  <a:schemeClr val="accent2">
                    <a:lumMod val="75000"/>
                  </a:schemeClr>
                </a:solidFill>
                <a:latin typeface="NikoshBAN" panose="02000000000000000000" pitchFamily="2" charset="0"/>
                <a:cs typeface="NikoshBAN" panose="02000000000000000000" pitchFamily="2" charset="0"/>
              </a:rPr>
              <a:t>য়</a:t>
            </a:r>
            <a:r>
              <a:rPr lang="as-IN" sz="2400" b="1" dirty="0" smtClean="0">
                <a:solidFill>
                  <a:schemeClr val="accent2">
                    <a:lumMod val="75000"/>
                  </a:schemeClr>
                </a:solidFill>
                <a:latin typeface="NikoshBAN" panose="02000000000000000000" pitchFamily="2" charset="0"/>
                <a:cs typeface="NikoshBAN" panose="02000000000000000000" pitchFamily="2" charset="0"/>
              </a:rPr>
              <a:t> </a:t>
            </a:r>
            <a:r>
              <a:rPr lang="as-IN" sz="2400" b="1" dirty="0">
                <a:solidFill>
                  <a:schemeClr val="accent2">
                    <a:lumMod val="75000"/>
                  </a:schemeClr>
                </a:solidFill>
                <a:latin typeface="NikoshBAN" panose="02000000000000000000" pitchFamily="2" charset="0"/>
                <a:cs typeface="NikoshBAN" panose="02000000000000000000" pitchFamily="2" charset="0"/>
              </a:rPr>
              <a:t>বিধি-বিধান অন্তরে বিশ্বাস করা, মুখে স্বীকার করা এবং </a:t>
            </a:r>
            <a:r>
              <a:rPr lang="as-IN" sz="2400" b="1" dirty="0" smtClean="0">
                <a:solidFill>
                  <a:schemeClr val="accent2">
                    <a:lumMod val="75000"/>
                  </a:schemeClr>
                </a:solidFill>
                <a:latin typeface="NikoshBAN" panose="02000000000000000000" pitchFamily="2" charset="0"/>
                <a:cs typeface="NikoshBAN" panose="02000000000000000000" pitchFamily="2" charset="0"/>
              </a:rPr>
              <a:t>তদনুযা</a:t>
            </a:r>
            <a:r>
              <a:rPr lang="en-US" sz="2400" b="1" dirty="0" err="1" smtClean="0">
                <a:solidFill>
                  <a:schemeClr val="accent2">
                    <a:lumMod val="75000"/>
                  </a:schemeClr>
                </a:solidFill>
                <a:latin typeface="NikoshBAN" panose="02000000000000000000" pitchFamily="2" charset="0"/>
                <a:cs typeface="NikoshBAN" panose="02000000000000000000" pitchFamily="2" charset="0"/>
              </a:rPr>
              <a:t>য়ী</a:t>
            </a:r>
            <a:r>
              <a:rPr lang="as-IN" sz="2400" b="1" dirty="0" smtClean="0">
                <a:solidFill>
                  <a:schemeClr val="accent2">
                    <a:lumMod val="75000"/>
                  </a:schemeClr>
                </a:solidFill>
                <a:latin typeface="NikoshBAN" panose="02000000000000000000" pitchFamily="2" charset="0"/>
                <a:cs typeface="NikoshBAN" panose="02000000000000000000" pitchFamily="2" charset="0"/>
              </a:rPr>
              <a:t> </a:t>
            </a:r>
            <a:r>
              <a:rPr lang="as-IN" sz="2400" b="1" dirty="0">
                <a:solidFill>
                  <a:schemeClr val="accent2">
                    <a:lumMod val="75000"/>
                  </a:schemeClr>
                </a:solidFill>
                <a:latin typeface="NikoshBAN" panose="02000000000000000000" pitchFamily="2" charset="0"/>
                <a:cs typeface="NikoshBAN" panose="02000000000000000000" pitchFamily="2" charset="0"/>
              </a:rPr>
              <a:t>আমল করা কে ঈমান বলে।</a:t>
            </a:r>
            <a:endParaRPr lang="en-US" sz="2400" b="1" dirty="0">
              <a:solidFill>
                <a:schemeClr val="accent2">
                  <a:lumMod val="75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985652" y="2724559"/>
            <a:ext cx="9969335" cy="2246769"/>
          </a:xfrm>
          <a:prstGeom prst="rect">
            <a:avLst/>
          </a:prstGeom>
          <a:noFill/>
        </p:spPr>
        <p:txBody>
          <a:bodyPr wrap="square" rtlCol="0">
            <a:spAutoFit/>
          </a:bodyPr>
          <a:lstStyle/>
          <a:p>
            <a:r>
              <a:rPr lang="as-IN" sz="2800" b="1" dirty="0">
                <a:solidFill>
                  <a:srgbClr val="0070C0"/>
                </a:solidFill>
                <a:latin typeface="NikoshBAN" panose="02000000000000000000" pitchFamily="2" charset="0"/>
                <a:cs typeface="NikoshBAN" panose="02000000000000000000" pitchFamily="2" charset="0"/>
              </a:rPr>
              <a:t> ঈমানের পরিচয় সম্পর্কে রাসূলুল্লাহ (সা:) </a:t>
            </a:r>
            <a:r>
              <a:rPr lang="as-IN" sz="2800" b="1" dirty="0" smtClean="0">
                <a:solidFill>
                  <a:srgbClr val="0070C0"/>
                </a:solidFill>
                <a:latin typeface="NikoshBAN" panose="02000000000000000000" pitchFamily="2" charset="0"/>
                <a:cs typeface="NikoshBAN" panose="02000000000000000000" pitchFamily="2" charset="0"/>
              </a:rPr>
              <a:t>বলেন-</a:t>
            </a:r>
            <a:endParaRPr lang="en-US" sz="2800" b="1" dirty="0" smtClean="0">
              <a:solidFill>
                <a:srgbClr val="0070C0"/>
              </a:solidFill>
              <a:latin typeface="NikoshBAN" panose="02000000000000000000" pitchFamily="2" charset="0"/>
              <a:cs typeface="NikoshBAN" panose="02000000000000000000" pitchFamily="2" charset="0"/>
            </a:endParaRPr>
          </a:p>
          <a:p>
            <a:r>
              <a:rPr lang="ar-AE" sz="2800" b="1" dirty="0" smtClean="0">
                <a:solidFill>
                  <a:srgbClr val="0070C0"/>
                </a:solidFill>
                <a:latin typeface="NikoshBAN" panose="02000000000000000000" pitchFamily="2" charset="0"/>
              </a:rPr>
              <a:t>ان </a:t>
            </a:r>
            <a:r>
              <a:rPr lang="ar-AE" sz="2800" b="1" dirty="0">
                <a:solidFill>
                  <a:srgbClr val="0070C0"/>
                </a:solidFill>
                <a:latin typeface="NikoshBAN" panose="02000000000000000000" pitchFamily="2" charset="0"/>
              </a:rPr>
              <a:t>تؤ من با الله و ملاءكته ؤكتبه ورسله وا ليوم الاخر و تومن با اقدر خيره و </a:t>
            </a:r>
            <a:r>
              <a:rPr lang="ar-AE" sz="2800" b="1" dirty="0" smtClean="0">
                <a:solidFill>
                  <a:srgbClr val="0070C0"/>
                </a:solidFill>
                <a:latin typeface="NikoshBAN" panose="02000000000000000000" pitchFamily="2" charset="0"/>
              </a:rPr>
              <a:t>شره</a:t>
            </a:r>
            <a:endParaRPr lang="en-US" sz="2800" b="1" dirty="0" smtClean="0">
              <a:solidFill>
                <a:srgbClr val="0070C0"/>
              </a:solidFill>
              <a:latin typeface="NikoshBAN" panose="02000000000000000000" pitchFamily="2" charset="0"/>
              <a:cs typeface="NikoshBAN" panose="02000000000000000000" pitchFamily="2" charset="0"/>
            </a:endParaRPr>
          </a:p>
          <a:p>
            <a:r>
              <a:rPr lang="as-IN" sz="2800" b="1" dirty="0">
                <a:solidFill>
                  <a:srgbClr val="0070C0"/>
                </a:solidFill>
                <a:latin typeface="NikoshBAN" panose="02000000000000000000" pitchFamily="2" charset="0"/>
                <a:cs typeface="NikoshBAN" panose="02000000000000000000" pitchFamily="2" charset="0"/>
              </a:rPr>
              <a:t>অর্থ: ইমান হচ্ছে- “আল্লাহ, তার ফেরেশতাকুল, কিতাব সমূহ, রাসূলগণ, পরকাল এবং ভাগ্যের ভালো-মন্দের( ভালো-মন্দ আল্লাহ তাআলার পক্ষ থেকেই হয়) প্রতি বিশ্বাস স্থাপন করা।” মুসলিম শরীফ</a:t>
            </a:r>
            <a:endParaRPr lang="en-US" sz="28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1373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p:cTn id="2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6">
                                            <p:txEl>
                                              <p:pRg st="1" end="1"/>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769" y="877416"/>
            <a:ext cx="10628415" cy="3447098"/>
          </a:xfrm>
          <a:prstGeom prst="rect">
            <a:avLst/>
          </a:prstGeom>
        </p:spPr>
        <p:txBody>
          <a:bodyPr wrap="square">
            <a:spAutoFit/>
          </a:bodyPr>
          <a:lstStyle/>
          <a:p>
            <a:r>
              <a:rPr lang="as-IN"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প্রকৃতপক্ষে, ইসলামের মূল বিষয় গুলোর প্রতি পূর্ণ বিশ্বাস কে বলা হয় ঈমান। ঈমানের মৌলিক বিষয় গুলো আল্লাহর বাণী আল কোরআন ও রাসুলুল্লাহ (সা:)- এর পবিত্র হাদীসের বিস্তারিতভাবে বর্ণনা হয়েছে।</a:t>
            </a:r>
          </a:p>
          <a:p>
            <a:r>
              <a:rPr lang="as-IN"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ইমানে মুফাসসালে ঈমানের মৌলিক বিষয়গুলো একত্রে বর্ণিত হয়েছে।  যেমন-</a:t>
            </a:r>
            <a:r>
              <a:rPr lang="as-IN" dirty="0">
                <a:ln w="0"/>
                <a:effectLst>
                  <a:outerShdw blurRad="38100" dist="19050" dir="2700000" algn="tl" rotWithShape="0">
                    <a:schemeClr val="dk1">
                      <a:alpha val="40000"/>
                    </a:schemeClr>
                  </a:outerShdw>
                </a:effectLst>
                <a:latin typeface="Arial" panose="020B0604020202020204" pitchFamily="34" charset="0"/>
              </a:rPr>
              <a:t> </a:t>
            </a:r>
            <a:endParaRPr lang="en-US" dirty="0" smtClean="0">
              <a:ln w="0"/>
              <a:effectLst>
                <a:outerShdw blurRad="38100" dist="19050" dir="2700000" algn="tl" rotWithShape="0">
                  <a:schemeClr val="dk1">
                    <a:alpha val="40000"/>
                  </a:schemeClr>
                </a:outerShdw>
              </a:effectLst>
              <a:latin typeface="Arial" panose="020B0604020202020204" pitchFamily="34" charset="0"/>
            </a:endParaRPr>
          </a:p>
          <a:p>
            <a:r>
              <a:rPr lang="ar-AE" sz="2000" dirty="0" smtClean="0">
                <a:ln w="0"/>
                <a:effectLst>
                  <a:outerShdw blurRad="38100" dist="19050" dir="2700000" algn="tl" rotWithShape="0">
                    <a:schemeClr val="dk1">
                      <a:alpha val="40000"/>
                    </a:schemeClr>
                  </a:outerShdw>
                </a:effectLst>
                <a:latin typeface="NikoshBAN" panose="02000000000000000000" pitchFamily="2" charset="0"/>
              </a:rPr>
              <a:t>ا </a:t>
            </a:r>
            <a:r>
              <a:rPr lang="ar-AE" sz="2000" dirty="0">
                <a:ln w="0"/>
                <a:effectLst>
                  <a:outerShdw blurRad="38100" dist="19050" dir="2700000" algn="tl" rotWithShape="0">
                    <a:schemeClr val="dk1">
                      <a:alpha val="40000"/>
                    </a:schemeClr>
                  </a:outerShdw>
                </a:effectLst>
                <a:latin typeface="NikoshBAN" panose="02000000000000000000" pitchFamily="2" charset="0"/>
              </a:rPr>
              <a:t>منت با لله وملا ءيكته و كتبه ورسله وا ايوم ا اخر وا لقدر خيره وشره من ا لله تعا لى و ا لبعث بعد ا لمو </a:t>
            </a:r>
            <a:r>
              <a:rPr lang="ar-AE" sz="2000" dirty="0" smtClean="0">
                <a:ln w="0"/>
                <a:effectLst>
                  <a:outerShdw blurRad="38100" dist="19050" dir="2700000" algn="tl" rotWithShape="0">
                    <a:schemeClr val="dk1">
                      <a:alpha val="40000"/>
                    </a:schemeClr>
                  </a:outerShdw>
                </a:effectLst>
                <a:latin typeface="NikoshBAN" panose="02000000000000000000" pitchFamily="2" charset="0"/>
              </a:rPr>
              <a:t>ت-</a:t>
            </a:r>
            <a:endParaRPr lang="ar-AE" sz="2000" dirty="0">
              <a:ln w="0"/>
              <a:effectLst>
                <a:outerShdw blurRad="38100" dist="19050" dir="2700000" algn="tl" rotWithShape="0">
                  <a:schemeClr val="dk1">
                    <a:alpha val="40000"/>
                  </a:schemeClr>
                </a:outerShdw>
              </a:effectLst>
              <a:latin typeface="NikoshBAN" panose="02000000000000000000" pitchFamily="2" charset="0"/>
            </a:endParaRPr>
          </a:p>
          <a:p>
            <a:r>
              <a:rPr lang="ar-AE" dirty="0">
                <a:ln w="0"/>
                <a:effectLst>
                  <a:outerShdw blurRad="38100" dist="19050" dir="2700000" algn="tl" rotWithShape="0">
                    <a:schemeClr val="dk1">
                      <a:alpha val="40000"/>
                    </a:schemeClr>
                  </a:outerShdw>
                </a:effectLst>
              </a:rPr>
              <a:t/>
            </a:r>
            <a:br>
              <a:rPr lang="ar-AE" dirty="0">
                <a:ln w="0"/>
                <a:effectLst>
                  <a:outerShdw blurRad="38100" dist="19050" dir="2700000" algn="tl" rotWithShape="0">
                    <a:schemeClr val="dk1">
                      <a:alpha val="40000"/>
                    </a:schemeClr>
                  </a:outerShdw>
                </a:effectLst>
              </a:rPr>
            </a:br>
            <a:r>
              <a:rPr lang="as-IN"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অর্থ: “ আমি ঈমান আনলাম আল্লাহর প্রতি, তার ফেরেশতাগণের প্রতি, তার কিতাব গুলোর প্রতি, তার রাসূলগণের প্রতি, আখিরাতের প্রতি, তাকদীরের প্রতি যার ভালো-মন্দ আল্লাহ তাআলার নিকট থেকেই হয় এবং মৃত্যুর পর পুনরুত্থানের প্রতি।”</a:t>
            </a:r>
          </a:p>
          <a:p>
            <a:r>
              <a:rPr lang="as-IN"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as-IN"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নোট: বর্ণিত বিষয়গুলোর প্রতি আস্থা অবিশ্বাস ব্যতীত ঈমানদার হওয়া যায়না। যিনি এগুলো পূর্ণ বিশ্বাস স্থাপন করেন, তাকে বলা হয় মুমিন।</a:t>
            </a:r>
          </a:p>
          <a:p>
            <a:r>
              <a:rPr lang="as-IN" dirty="0"/>
              <a:t/>
            </a:r>
            <a:br>
              <a:rPr lang="as-IN" dirty="0"/>
            </a:br>
            <a:r>
              <a:rPr lang="as-IN" dirty="0"/>
              <a:t/>
            </a:r>
            <a:br>
              <a:rPr lang="as-IN" dirty="0"/>
            </a:br>
            <a:endParaRPr lang="en-US" dirty="0"/>
          </a:p>
        </p:txBody>
      </p:sp>
    </p:spTree>
    <p:extLst>
      <p:ext uri="{BB962C8B-B14F-4D97-AF65-F5344CB8AC3E}">
        <p14:creationId xmlns:p14="http://schemas.microsoft.com/office/powerpoint/2010/main" val="3401325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658</Words>
  <Application>Microsoft Office PowerPoint</Application>
  <PresentationFormat>Widescreen</PresentationFormat>
  <Paragraphs>92</Paragraphs>
  <Slides>24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EBRAHIM</dc:creator>
  <cp:lastModifiedBy>EBRAHIM</cp:lastModifiedBy>
  <cp:revision>227</cp:revision>
  <dcterms:created xsi:type="dcterms:W3CDTF">2021-08-23T11:31:06Z</dcterms:created>
  <dcterms:modified xsi:type="dcterms:W3CDTF">2021-09-04T10:52:34Z</dcterms:modified>
</cp:coreProperties>
</file>