
<file path=[Content_Types].xml><?xml version="1.0" encoding="utf-8"?>
<Types xmlns="http://schemas.openxmlformats.org/package/2006/content-types">
  <Default Extension="tmp" ContentType="image/png"/>
  <Default Extension="jfif" ContentType="image/jpeg"/>
  <Default Extension="png" ContentType="image/png"/>
  <Default Extension="jpeg" ContentType="image/jpeg"/>
  <Default Extension="3gp" ContentType="video/3gpp"/>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1" r:id="rId3"/>
    <p:sldId id="256" r:id="rId4"/>
    <p:sldId id="281" r:id="rId5"/>
    <p:sldId id="282"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3" r:id="rId19"/>
    <p:sldId id="278" r:id="rId20"/>
    <p:sldId id="270" r:id="rId21"/>
    <p:sldId id="272" r:id="rId22"/>
    <p:sldId id="274" r:id="rId23"/>
    <p:sldId id="275" r:id="rId24"/>
    <p:sldId id="276" r:id="rId25"/>
    <p:sldId id="277" r:id="rId26"/>
    <p:sldId id="284" r:id="rId27"/>
    <p:sldId id="285" r:id="rId28"/>
  </p:sldIdLst>
  <p:sldSz cx="9875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4" d="100"/>
          <a:sy n="74" d="100"/>
        </p:scale>
        <p:origin x="150" y="72"/>
      </p:cViewPr>
      <p:guideLst>
        <p:guide orient="horz" pos="2160"/>
        <p:guide pos="311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4480" y="1122363"/>
            <a:ext cx="7406879"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34480" y="3602038"/>
            <a:ext cx="7406879"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78964" y="6356351"/>
            <a:ext cx="2222064" cy="365125"/>
          </a:xfrm>
          <a:prstGeom prst="rect">
            <a:avLst/>
          </a:prstGeom>
        </p:spPr>
        <p:txBody>
          <a:bodyPr/>
          <a:lstStyle/>
          <a:p>
            <a:fld id="{3933DDA3-2AD6-4A09-8296-0C75F1DD35DF}" type="datetimeFigureOut">
              <a:rPr lang="en-US" smtClean="0"/>
              <a:t>9/5/2021</a:t>
            </a:fld>
            <a:endParaRPr lang="en-US"/>
          </a:p>
        </p:txBody>
      </p:sp>
      <p:sp>
        <p:nvSpPr>
          <p:cNvPr id="5" name="Footer Placeholder 4"/>
          <p:cNvSpPr>
            <a:spLocks noGrp="1"/>
          </p:cNvSpPr>
          <p:nvPr>
            <p:ph type="ftr" sz="quarter" idx="11"/>
          </p:nvPr>
        </p:nvSpPr>
        <p:spPr>
          <a:xfrm>
            <a:off x="3271372" y="6356351"/>
            <a:ext cx="333309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74810" y="6356351"/>
            <a:ext cx="2222064" cy="365125"/>
          </a:xfrm>
          <a:prstGeom prst="rect">
            <a:avLst/>
          </a:prstGeom>
        </p:spPr>
        <p:txBody>
          <a:bodyPr/>
          <a:lstStyle/>
          <a:p>
            <a:fld id="{414DF5CD-FF50-4F87-BDE9-48D6355700DA}" type="slidenum">
              <a:rPr lang="en-US" smtClean="0"/>
              <a:t>‹#›</a:t>
            </a:fld>
            <a:endParaRPr lang="en-US"/>
          </a:p>
        </p:txBody>
      </p:sp>
    </p:spTree>
    <p:extLst>
      <p:ext uri="{BB962C8B-B14F-4D97-AF65-F5344CB8AC3E}">
        <p14:creationId xmlns:p14="http://schemas.microsoft.com/office/powerpoint/2010/main" val="3794298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78964" y="365126"/>
            <a:ext cx="851791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78964" y="1825625"/>
            <a:ext cx="851791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8964" y="6356351"/>
            <a:ext cx="2222064" cy="365125"/>
          </a:xfrm>
          <a:prstGeom prst="rect">
            <a:avLst/>
          </a:prstGeom>
        </p:spPr>
        <p:txBody>
          <a:bodyPr/>
          <a:lstStyle/>
          <a:p>
            <a:fld id="{3933DDA3-2AD6-4A09-8296-0C75F1DD35DF}" type="datetimeFigureOut">
              <a:rPr lang="en-US" smtClean="0"/>
              <a:t>9/5/2021</a:t>
            </a:fld>
            <a:endParaRPr lang="en-US"/>
          </a:p>
        </p:txBody>
      </p:sp>
      <p:sp>
        <p:nvSpPr>
          <p:cNvPr id="5" name="Footer Placeholder 4"/>
          <p:cNvSpPr>
            <a:spLocks noGrp="1"/>
          </p:cNvSpPr>
          <p:nvPr>
            <p:ph type="ftr" sz="quarter" idx="11"/>
          </p:nvPr>
        </p:nvSpPr>
        <p:spPr>
          <a:xfrm>
            <a:off x="3271372" y="6356351"/>
            <a:ext cx="333309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74810" y="6356351"/>
            <a:ext cx="2222064" cy="365125"/>
          </a:xfrm>
          <a:prstGeom prst="rect">
            <a:avLst/>
          </a:prstGeom>
        </p:spPr>
        <p:txBody>
          <a:bodyPr/>
          <a:lstStyle/>
          <a:p>
            <a:fld id="{414DF5CD-FF50-4F87-BDE9-48D6355700DA}" type="slidenum">
              <a:rPr lang="en-US" smtClean="0"/>
              <a:t>‹#›</a:t>
            </a:fld>
            <a:endParaRPr lang="en-US"/>
          </a:p>
        </p:txBody>
      </p:sp>
    </p:spTree>
    <p:extLst>
      <p:ext uri="{BB962C8B-B14F-4D97-AF65-F5344CB8AC3E}">
        <p14:creationId xmlns:p14="http://schemas.microsoft.com/office/powerpoint/2010/main" val="2671775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396" y="365125"/>
            <a:ext cx="2129478"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8964" y="365125"/>
            <a:ext cx="6264985"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8964" y="6356351"/>
            <a:ext cx="2222064" cy="365125"/>
          </a:xfrm>
          <a:prstGeom prst="rect">
            <a:avLst/>
          </a:prstGeom>
        </p:spPr>
        <p:txBody>
          <a:bodyPr/>
          <a:lstStyle/>
          <a:p>
            <a:fld id="{3933DDA3-2AD6-4A09-8296-0C75F1DD35DF}" type="datetimeFigureOut">
              <a:rPr lang="en-US" smtClean="0"/>
              <a:t>9/5/2021</a:t>
            </a:fld>
            <a:endParaRPr lang="en-US"/>
          </a:p>
        </p:txBody>
      </p:sp>
      <p:sp>
        <p:nvSpPr>
          <p:cNvPr id="5" name="Footer Placeholder 4"/>
          <p:cNvSpPr>
            <a:spLocks noGrp="1"/>
          </p:cNvSpPr>
          <p:nvPr>
            <p:ph type="ftr" sz="quarter" idx="11"/>
          </p:nvPr>
        </p:nvSpPr>
        <p:spPr>
          <a:xfrm>
            <a:off x="3271372" y="6356351"/>
            <a:ext cx="333309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74810" y="6356351"/>
            <a:ext cx="2222064" cy="365125"/>
          </a:xfrm>
          <a:prstGeom prst="rect">
            <a:avLst/>
          </a:prstGeom>
        </p:spPr>
        <p:txBody>
          <a:bodyPr/>
          <a:lstStyle/>
          <a:p>
            <a:fld id="{414DF5CD-FF50-4F87-BDE9-48D6355700DA}" type="slidenum">
              <a:rPr lang="en-US" smtClean="0"/>
              <a:t>‹#›</a:t>
            </a:fld>
            <a:endParaRPr lang="en-US"/>
          </a:p>
        </p:txBody>
      </p:sp>
    </p:spTree>
    <p:extLst>
      <p:ext uri="{BB962C8B-B14F-4D97-AF65-F5344CB8AC3E}">
        <p14:creationId xmlns:p14="http://schemas.microsoft.com/office/powerpoint/2010/main" val="531694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8964" y="365126"/>
            <a:ext cx="851791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78964" y="1825625"/>
            <a:ext cx="851791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8964" y="6356351"/>
            <a:ext cx="2222064" cy="365125"/>
          </a:xfrm>
          <a:prstGeom prst="rect">
            <a:avLst/>
          </a:prstGeom>
        </p:spPr>
        <p:txBody>
          <a:bodyPr/>
          <a:lstStyle/>
          <a:p>
            <a:fld id="{3933DDA3-2AD6-4A09-8296-0C75F1DD35DF}" type="datetimeFigureOut">
              <a:rPr lang="en-US" smtClean="0"/>
              <a:t>9/5/2021</a:t>
            </a:fld>
            <a:endParaRPr lang="en-US"/>
          </a:p>
        </p:txBody>
      </p:sp>
      <p:sp>
        <p:nvSpPr>
          <p:cNvPr id="5" name="Footer Placeholder 4"/>
          <p:cNvSpPr>
            <a:spLocks noGrp="1"/>
          </p:cNvSpPr>
          <p:nvPr>
            <p:ph type="ftr" sz="quarter" idx="11"/>
          </p:nvPr>
        </p:nvSpPr>
        <p:spPr>
          <a:xfrm>
            <a:off x="3271372" y="6356351"/>
            <a:ext cx="333309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74810" y="6356351"/>
            <a:ext cx="2222064" cy="365125"/>
          </a:xfrm>
          <a:prstGeom prst="rect">
            <a:avLst/>
          </a:prstGeom>
        </p:spPr>
        <p:txBody>
          <a:bodyPr/>
          <a:lstStyle/>
          <a:p>
            <a:fld id="{414DF5CD-FF50-4F87-BDE9-48D6355700DA}" type="slidenum">
              <a:rPr lang="en-US" smtClean="0"/>
              <a:t>‹#›</a:t>
            </a:fld>
            <a:endParaRPr lang="en-US"/>
          </a:p>
        </p:txBody>
      </p:sp>
    </p:spTree>
    <p:extLst>
      <p:ext uri="{BB962C8B-B14F-4D97-AF65-F5344CB8AC3E}">
        <p14:creationId xmlns:p14="http://schemas.microsoft.com/office/powerpoint/2010/main" val="211530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3820" y="1709739"/>
            <a:ext cx="851791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73820" y="4589464"/>
            <a:ext cx="851791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78964" y="6356351"/>
            <a:ext cx="2222064" cy="365125"/>
          </a:xfrm>
          <a:prstGeom prst="rect">
            <a:avLst/>
          </a:prstGeom>
        </p:spPr>
        <p:txBody>
          <a:bodyPr/>
          <a:lstStyle/>
          <a:p>
            <a:fld id="{3933DDA3-2AD6-4A09-8296-0C75F1DD35DF}" type="datetimeFigureOut">
              <a:rPr lang="en-US" smtClean="0"/>
              <a:t>9/5/2021</a:t>
            </a:fld>
            <a:endParaRPr lang="en-US"/>
          </a:p>
        </p:txBody>
      </p:sp>
      <p:sp>
        <p:nvSpPr>
          <p:cNvPr id="5" name="Footer Placeholder 4"/>
          <p:cNvSpPr>
            <a:spLocks noGrp="1"/>
          </p:cNvSpPr>
          <p:nvPr>
            <p:ph type="ftr" sz="quarter" idx="11"/>
          </p:nvPr>
        </p:nvSpPr>
        <p:spPr>
          <a:xfrm>
            <a:off x="3271372" y="6356351"/>
            <a:ext cx="333309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74810" y="6356351"/>
            <a:ext cx="2222064" cy="365125"/>
          </a:xfrm>
          <a:prstGeom prst="rect">
            <a:avLst/>
          </a:prstGeom>
        </p:spPr>
        <p:txBody>
          <a:bodyPr/>
          <a:lstStyle/>
          <a:p>
            <a:fld id="{414DF5CD-FF50-4F87-BDE9-48D6355700DA}" type="slidenum">
              <a:rPr lang="en-US" smtClean="0"/>
              <a:t>‹#›</a:t>
            </a:fld>
            <a:endParaRPr lang="en-US"/>
          </a:p>
        </p:txBody>
      </p:sp>
    </p:spTree>
    <p:extLst>
      <p:ext uri="{BB962C8B-B14F-4D97-AF65-F5344CB8AC3E}">
        <p14:creationId xmlns:p14="http://schemas.microsoft.com/office/powerpoint/2010/main" val="3508901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8964" y="365126"/>
            <a:ext cx="851791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78964" y="1825625"/>
            <a:ext cx="4197231"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9643" y="1825625"/>
            <a:ext cx="4197231"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8964" y="6356351"/>
            <a:ext cx="2222064" cy="365125"/>
          </a:xfrm>
          <a:prstGeom prst="rect">
            <a:avLst/>
          </a:prstGeom>
        </p:spPr>
        <p:txBody>
          <a:bodyPr/>
          <a:lstStyle/>
          <a:p>
            <a:fld id="{3933DDA3-2AD6-4A09-8296-0C75F1DD35DF}" type="datetimeFigureOut">
              <a:rPr lang="en-US" smtClean="0"/>
              <a:t>9/5/2021</a:t>
            </a:fld>
            <a:endParaRPr lang="en-US"/>
          </a:p>
        </p:txBody>
      </p:sp>
      <p:sp>
        <p:nvSpPr>
          <p:cNvPr id="6" name="Footer Placeholder 5"/>
          <p:cNvSpPr>
            <a:spLocks noGrp="1"/>
          </p:cNvSpPr>
          <p:nvPr>
            <p:ph type="ftr" sz="quarter" idx="11"/>
          </p:nvPr>
        </p:nvSpPr>
        <p:spPr>
          <a:xfrm>
            <a:off x="3271372" y="6356351"/>
            <a:ext cx="333309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74810" y="6356351"/>
            <a:ext cx="2222064" cy="365125"/>
          </a:xfrm>
          <a:prstGeom prst="rect">
            <a:avLst/>
          </a:prstGeom>
        </p:spPr>
        <p:txBody>
          <a:bodyPr/>
          <a:lstStyle/>
          <a:p>
            <a:fld id="{414DF5CD-FF50-4F87-BDE9-48D6355700DA}" type="slidenum">
              <a:rPr lang="en-US" smtClean="0"/>
              <a:t>‹#›</a:t>
            </a:fld>
            <a:endParaRPr lang="en-US"/>
          </a:p>
        </p:txBody>
      </p:sp>
    </p:spTree>
    <p:extLst>
      <p:ext uri="{BB962C8B-B14F-4D97-AF65-F5344CB8AC3E}">
        <p14:creationId xmlns:p14="http://schemas.microsoft.com/office/powerpoint/2010/main" val="142474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0250" y="365126"/>
            <a:ext cx="851791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80251" y="1681163"/>
            <a:ext cx="417794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251" y="2505075"/>
            <a:ext cx="4177942"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9643" y="1681163"/>
            <a:ext cx="41985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999643" y="2505075"/>
            <a:ext cx="419851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78964" y="6356351"/>
            <a:ext cx="2222064" cy="365125"/>
          </a:xfrm>
          <a:prstGeom prst="rect">
            <a:avLst/>
          </a:prstGeom>
        </p:spPr>
        <p:txBody>
          <a:bodyPr/>
          <a:lstStyle/>
          <a:p>
            <a:fld id="{3933DDA3-2AD6-4A09-8296-0C75F1DD35DF}" type="datetimeFigureOut">
              <a:rPr lang="en-US" smtClean="0"/>
              <a:t>9/5/2021</a:t>
            </a:fld>
            <a:endParaRPr lang="en-US"/>
          </a:p>
        </p:txBody>
      </p:sp>
      <p:sp>
        <p:nvSpPr>
          <p:cNvPr id="8" name="Footer Placeholder 7"/>
          <p:cNvSpPr>
            <a:spLocks noGrp="1"/>
          </p:cNvSpPr>
          <p:nvPr>
            <p:ph type="ftr" sz="quarter" idx="11"/>
          </p:nvPr>
        </p:nvSpPr>
        <p:spPr>
          <a:xfrm>
            <a:off x="3271372" y="6356351"/>
            <a:ext cx="3333095"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974810" y="6356351"/>
            <a:ext cx="2222064" cy="365125"/>
          </a:xfrm>
          <a:prstGeom prst="rect">
            <a:avLst/>
          </a:prstGeom>
        </p:spPr>
        <p:txBody>
          <a:bodyPr/>
          <a:lstStyle/>
          <a:p>
            <a:fld id="{414DF5CD-FF50-4F87-BDE9-48D6355700DA}" type="slidenum">
              <a:rPr lang="en-US" smtClean="0"/>
              <a:t>‹#›</a:t>
            </a:fld>
            <a:endParaRPr lang="en-US"/>
          </a:p>
        </p:txBody>
      </p:sp>
    </p:spTree>
    <p:extLst>
      <p:ext uri="{BB962C8B-B14F-4D97-AF65-F5344CB8AC3E}">
        <p14:creationId xmlns:p14="http://schemas.microsoft.com/office/powerpoint/2010/main" val="1588507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8964" y="365126"/>
            <a:ext cx="851791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78964" y="6356351"/>
            <a:ext cx="2222064" cy="365125"/>
          </a:xfrm>
          <a:prstGeom prst="rect">
            <a:avLst/>
          </a:prstGeom>
        </p:spPr>
        <p:txBody>
          <a:bodyPr/>
          <a:lstStyle/>
          <a:p>
            <a:fld id="{3933DDA3-2AD6-4A09-8296-0C75F1DD35DF}" type="datetimeFigureOut">
              <a:rPr lang="en-US" smtClean="0"/>
              <a:t>9/5/2021</a:t>
            </a:fld>
            <a:endParaRPr lang="en-US"/>
          </a:p>
        </p:txBody>
      </p:sp>
      <p:sp>
        <p:nvSpPr>
          <p:cNvPr id="4" name="Footer Placeholder 3"/>
          <p:cNvSpPr>
            <a:spLocks noGrp="1"/>
          </p:cNvSpPr>
          <p:nvPr>
            <p:ph type="ftr" sz="quarter" idx="11"/>
          </p:nvPr>
        </p:nvSpPr>
        <p:spPr>
          <a:xfrm>
            <a:off x="3271372" y="6356351"/>
            <a:ext cx="3333095"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974810" y="6356351"/>
            <a:ext cx="2222064" cy="365125"/>
          </a:xfrm>
          <a:prstGeom prst="rect">
            <a:avLst/>
          </a:prstGeom>
        </p:spPr>
        <p:txBody>
          <a:bodyPr/>
          <a:lstStyle/>
          <a:p>
            <a:fld id="{414DF5CD-FF50-4F87-BDE9-48D6355700DA}" type="slidenum">
              <a:rPr lang="en-US" smtClean="0"/>
              <a:t>‹#›</a:t>
            </a:fld>
            <a:endParaRPr lang="en-US"/>
          </a:p>
        </p:txBody>
      </p:sp>
    </p:spTree>
    <p:extLst>
      <p:ext uri="{BB962C8B-B14F-4D97-AF65-F5344CB8AC3E}">
        <p14:creationId xmlns:p14="http://schemas.microsoft.com/office/powerpoint/2010/main" val="3921893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8964" y="6356351"/>
            <a:ext cx="2222064" cy="365125"/>
          </a:xfrm>
          <a:prstGeom prst="rect">
            <a:avLst/>
          </a:prstGeom>
        </p:spPr>
        <p:txBody>
          <a:bodyPr/>
          <a:lstStyle/>
          <a:p>
            <a:fld id="{3933DDA3-2AD6-4A09-8296-0C75F1DD35DF}" type="datetimeFigureOut">
              <a:rPr lang="en-US" smtClean="0"/>
              <a:t>9/5/2021</a:t>
            </a:fld>
            <a:endParaRPr lang="en-US"/>
          </a:p>
        </p:txBody>
      </p:sp>
      <p:sp>
        <p:nvSpPr>
          <p:cNvPr id="3" name="Footer Placeholder 2"/>
          <p:cNvSpPr>
            <a:spLocks noGrp="1"/>
          </p:cNvSpPr>
          <p:nvPr>
            <p:ph type="ftr" sz="quarter" idx="11"/>
          </p:nvPr>
        </p:nvSpPr>
        <p:spPr>
          <a:xfrm>
            <a:off x="3271372" y="6356351"/>
            <a:ext cx="3333095"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974810" y="6356351"/>
            <a:ext cx="2222064" cy="365125"/>
          </a:xfrm>
          <a:prstGeom prst="rect">
            <a:avLst/>
          </a:prstGeom>
        </p:spPr>
        <p:txBody>
          <a:bodyPr/>
          <a:lstStyle/>
          <a:p>
            <a:fld id="{414DF5CD-FF50-4F87-BDE9-48D6355700DA}" type="slidenum">
              <a:rPr lang="en-US" smtClean="0"/>
              <a:t>‹#›</a:t>
            </a:fld>
            <a:endParaRPr lang="en-US"/>
          </a:p>
        </p:txBody>
      </p:sp>
    </p:spTree>
    <p:extLst>
      <p:ext uri="{BB962C8B-B14F-4D97-AF65-F5344CB8AC3E}">
        <p14:creationId xmlns:p14="http://schemas.microsoft.com/office/powerpoint/2010/main" val="3513494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0250" y="457200"/>
            <a:ext cx="318521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198517" y="987426"/>
            <a:ext cx="4999643"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0250" y="2057400"/>
            <a:ext cx="318521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678964" y="6356351"/>
            <a:ext cx="2222064" cy="365125"/>
          </a:xfrm>
          <a:prstGeom prst="rect">
            <a:avLst/>
          </a:prstGeom>
        </p:spPr>
        <p:txBody>
          <a:bodyPr/>
          <a:lstStyle/>
          <a:p>
            <a:fld id="{3933DDA3-2AD6-4A09-8296-0C75F1DD35DF}" type="datetimeFigureOut">
              <a:rPr lang="en-US" smtClean="0"/>
              <a:t>9/5/2021</a:t>
            </a:fld>
            <a:endParaRPr lang="en-US"/>
          </a:p>
        </p:txBody>
      </p:sp>
      <p:sp>
        <p:nvSpPr>
          <p:cNvPr id="6" name="Footer Placeholder 5"/>
          <p:cNvSpPr>
            <a:spLocks noGrp="1"/>
          </p:cNvSpPr>
          <p:nvPr>
            <p:ph type="ftr" sz="quarter" idx="11"/>
          </p:nvPr>
        </p:nvSpPr>
        <p:spPr>
          <a:xfrm>
            <a:off x="3271372" y="6356351"/>
            <a:ext cx="333309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74810" y="6356351"/>
            <a:ext cx="2222064" cy="365125"/>
          </a:xfrm>
          <a:prstGeom prst="rect">
            <a:avLst/>
          </a:prstGeom>
        </p:spPr>
        <p:txBody>
          <a:bodyPr/>
          <a:lstStyle/>
          <a:p>
            <a:fld id="{414DF5CD-FF50-4F87-BDE9-48D6355700DA}" type="slidenum">
              <a:rPr lang="en-US" smtClean="0"/>
              <a:t>‹#›</a:t>
            </a:fld>
            <a:endParaRPr lang="en-US"/>
          </a:p>
        </p:txBody>
      </p:sp>
    </p:spTree>
    <p:extLst>
      <p:ext uri="{BB962C8B-B14F-4D97-AF65-F5344CB8AC3E}">
        <p14:creationId xmlns:p14="http://schemas.microsoft.com/office/powerpoint/2010/main" val="2238556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0250" y="457200"/>
            <a:ext cx="318521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198517" y="987426"/>
            <a:ext cx="499964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0250" y="2057400"/>
            <a:ext cx="318521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678964" y="6356351"/>
            <a:ext cx="2222064" cy="365125"/>
          </a:xfrm>
          <a:prstGeom prst="rect">
            <a:avLst/>
          </a:prstGeom>
        </p:spPr>
        <p:txBody>
          <a:bodyPr/>
          <a:lstStyle/>
          <a:p>
            <a:fld id="{3933DDA3-2AD6-4A09-8296-0C75F1DD35DF}" type="datetimeFigureOut">
              <a:rPr lang="en-US" smtClean="0"/>
              <a:t>9/5/2021</a:t>
            </a:fld>
            <a:endParaRPr lang="en-US"/>
          </a:p>
        </p:txBody>
      </p:sp>
      <p:sp>
        <p:nvSpPr>
          <p:cNvPr id="6" name="Footer Placeholder 5"/>
          <p:cNvSpPr>
            <a:spLocks noGrp="1"/>
          </p:cNvSpPr>
          <p:nvPr>
            <p:ph type="ftr" sz="quarter" idx="11"/>
          </p:nvPr>
        </p:nvSpPr>
        <p:spPr>
          <a:xfrm>
            <a:off x="3271372" y="6356351"/>
            <a:ext cx="333309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74810" y="6356351"/>
            <a:ext cx="2222064" cy="365125"/>
          </a:xfrm>
          <a:prstGeom prst="rect">
            <a:avLst/>
          </a:prstGeom>
        </p:spPr>
        <p:txBody>
          <a:bodyPr/>
          <a:lstStyle/>
          <a:p>
            <a:fld id="{414DF5CD-FF50-4F87-BDE9-48D6355700DA}" type="slidenum">
              <a:rPr lang="en-US" smtClean="0"/>
              <a:t>‹#›</a:t>
            </a:fld>
            <a:endParaRPr lang="en-US"/>
          </a:p>
        </p:txBody>
      </p:sp>
    </p:spTree>
    <p:extLst>
      <p:ext uri="{BB962C8B-B14F-4D97-AF65-F5344CB8AC3E}">
        <p14:creationId xmlns:p14="http://schemas.microsoft.com/office/powerpoint/2010/main" val="118466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m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creen Clippi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457" y="0"/>
            <a:ext cx="9887295" cy="6858000"/>
          </a:xfrm>
          <a:prstGeom prst="rect">
            <a:avLst/>
          </a:prstGeom>
        </p:spPr>
      </p:pic>
    </p:spTree>
    <p:extLst>
      <p:ext uri="{BB962C8B-B14F-4D97-AF65-F5344CB8AC3E}">
        <p14:creationId xmlns:p14="http://schemas.microsoft.com/office/powerpoint/2010/main" val="186891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3gp"/><Relationship Id="rId1" Type="http://schemas.microsoft.com/office/2007/relationships/media" Target="../media/media1.3gp"/><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3767" y="1050694"/>
            <a:ext cx="8311616" cy="750811"/>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prstTxWarp prst="textDeflate">
              <a:avLst/>
            </a:prstTxWarp>
            <a:spAutoFit/>
          </a:bodyPr>
          <a:lstStyle/>
          <a:p>
            <a:pPr algn="ctr"/>
            <a:r>
              <a:rPr lang="en-US" sz="3600" b="1" dirty="0">
                <a:ln w="9525">
                  <a:solidFill>
                    <a:schemeClr val="bg1"/>
                  </a:solidFill>
                  <a:prstDash val="solid"/>
                </a:ln>
                <a:solidFill>
                  <a:schemeClr val="bg2">
                    <a:lumMod val="10000"/>
                  </a:schemeClr>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Welcome to you all</a:t>
            </a:r>
            <a:r>
              <a:rPr lang="en-US" sz="3200" b="1" dirty="0">
                <a:ln w="9525">
                  <a:solidFill>
                    <a:schemeClr val="bg1"/>
                  </a:solidFill>
                  <a:prstDash val="solid"/>
                </a:ln>
                <a:solidFill>
                  <a:schemeClr val="bg2">
                    <a:lumMod val="10000"/>
                  </a:schemeClr>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6696" y="2070608"/>
            <a:ext cx="3485757" cy="4426358"/>
          </a:xfrm>
          <a:prstGeom prst="rect">
            <a:avLst/>
          </a:prstGeom>
        </p:spPr>
      </p:pic>
    </p:spTree>
    <p:extLst>
      <p:ext uri="{BB962C8B-B14F-4D97-AF65-F5344CB8AC3E}">
        <p14:creationId xmlns:p14="http://schemas.microsoft.com/office/powerpoint/2010/main" val="22305866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26571" y="1110807"/>
            <a:ext cx="3999354" cy="4105628"/>
            <a:chOff x="482600" y="263172"/>
            <a:chExt cx="4451886" cy="4105628"/>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263172"/>
              <a:ext cx="4451886" cy="410562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900" y="787400"/>
              <a:ext cx="2311400" cy="3135312"/>
            </a:xfrm>
            <a:prstGeom prst="rect">
              <a:avLst/>
            </a:prstGeom>
          </p:spPr>
        </p:pic>
      </p:grpSp>
      <p:sp>
        <p:nvSpPr>
          <p:cNvPr id="5" name="TextBox 4"/>
          <p:cNvSpPr txBox="1"/>
          <p:nvPr/>
        </p:nvSpPr>
        <p:spPr>
          <a:xfrm>
            <a:off x="4629298" y="1110807"/>
            <a:ext cx="4919651" cy="4832092"/>
          </a:xfrm>
          <a:prstGeom prst="rect">
            <a:avLst/>
          </a:prstGeom>
          <a:noFill/>
          <a:ln>
            <a:solidFill>
              <a:srgbClr val="7030A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Sheikh </a:t>
            </a:r>
            <a:r>
              <a:rPr lang="en-US" sz="2800" dirty="0" err="1" smtClean="0">
                <a:latin typeface="Times New Roman" panose="02020603050405020304" pitchFamily="18" charset="0"/>
                <a:cs typeface="Times New Roman" panose="02020603050405020304" pitchFamily="18" charset="0"/>
              </a:rPr>
              <a:t>Mujibur</a:t>
            </a:r>
            <a:r>
              <a:rPr lang="en-US" sz="2800" dirty="0" smtClean="0">
                <a:latin typeface="Times New Roman" panose="02020603050405020304" pitchFamily="18" charset="0"/>
                <a:cs typeface="Times New Roman" panose="02020603050405020304" pitchFamily="18" charset="0"/>
              </a:rPr>
              <a:t> Rahman was one of the few student leaders who played a significant role in turning the language movement into a mass movement. As a student leader, he was the central figure in organizing mass gatherings, rallies and strikes for raising awareness against the discriminatory language policy of Pakistan.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378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688" y="1130300"/>
            <a:ext cx="3775451" cy="3251791"/>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4845333" y="2527300"/>
            <a:ext cx="4873433" cy="3970318"/>
          </a:xfrm>
          <a:prstGeom prst="rect">
            <a:avLst/>
          </a:prstGeom>
          <a:noFill/>
          <a:ln>
            <a:solidFill>
              <a:srgbClr val="0070C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The language movement started when the </a:t>
            </a:r>
            <a:r>
              <a:rPr lang="en-US" sz="2800" dirty="0" err="1" smtClean="0">
                <a:latin typeface="Times New Roman" panose="02020603050405020304" pitchFamily="18" charset="0"/>
                <a:cs typeface="Times New Roman" panose="02020603050405020304" pitchFamily="18" charset="0"/>
              </a:rPr>
              <a:t>Governer</a:t>
            </a:r>
            <a:r>
              <a:rPr lang="en-US" sz="2800" dirty="0" smtClean="0">
                <a:latin typeface="Times New Roman" panose="02020603050405020304" pitchFamily="18" charset="0"/>
                <a:cs typeface="Times New Roman" panose="02020603050405020304" pitchFamily="18" charset="0"/>
              </a:rPr>
              <a:t> General of Pakistan , Muhammad </a:t>
            </a:r>
            <a:r>
              <a:rPr lang="en-US" sz="2800" dirty="0">
                <a:latin typeface="Times New Roman" panose="02020603050405020304" pitchFamily="18" charset="0"/>
                <a:cs typeface="Times New Roman" panose="02020603050405020304" pitchFamily="18" charset="0"/>
              </a:rPr>
              <a:t>A</a:t>
            </a:r>
            <a:r>
              <a:rPr lang="en-US" sz="2800" dirty="0" smtClean="0">
                <a:latin typeface="Times New Roman" panose="02020603050405020304" pitchFamily="18" charset="0"/>
                <a:cs typeface="Times New Roman" panose="02020603050405020304" pitchFamily="18" charset="0"/>
              </a:rPr>
              <a:t>li </a:t>
            </a:r>
            <a:r>
              <a:rPr lang="en-US" sz="2800" dirty="0">
                <a:latin typeface="Times New Roman" panose="02020603050405020304" pitchFamily="18" charset="0"/>
                <a:cs typeface="Times New Roman" panose="02020603050405020304" pitchFamily="18" charset="0"/>
              </a:rPr>
              <a:t>J</a:t>
            </a:r>
            <a:r>
              <a:rPr lang="en-US" sz="2800" dirty="0" smtClean="0">
                <a:latin typeface="Times New Roman" panose="02020603050405020304" pitchFamily="18" charset="0"/>
                <a:cs typeface="Times New Roman" panose="02020603050405020304" pitchFamily="18" charset="0"/>
              </a:rPr>
              <a:t>innah, declared “ Urdu and only </a:t>
            </a:r>
            <a:r>
              <a:rPr lang="en-US" sz="2800" dirty="0" err="1" smtClean="0">
                <a:latin typeface="Times New Roman" panose="02020603050405020304" pitchFamily="18" charset="0"/>
                <a:cs typeface="Times New Roman" panose="02020603050405020304" pitchFamily="18" charset="0"/>
              </a:rPr>
              <a:t>urdu</a:t>
            </a:r>
            <a:r>
              <a:rPr lang="en-US" sz="2800" dirty="0" smtClean="0">
                <a:latin typeface="Times New Roman" panose="02020603050405020304" pitchFamily="18" charset="0"/>
                <a:cs typeface="Times New Roman" panose="02020603050405020304" pitchFamily="18" charset="0"/>
              </a:rPr>
              <a:t> shall be the state language of Pakistan” on 19 March 1948 at the Racecourse </a:t>
            </a:r>
            <a:r>
              <a:rPr lang="en-US" sz="2800" dirty="0" err="1" smtClean="0">
                <a:latin typeface="Times New Roman" panose="02020603050405020304" pitchFamily="18" charset="0"/>
                <a:cs typeface="Times New Roman" panose="02020603050405020304" pitchFamily="18" charset="0"/>
              </a:rPr>
              <a:t>Maidan</a:t>
            </a:r>
            <a:r>
              <a:rPr lang="en-US" sz="2800" dirty="0" smtClean="0">
                <a:latin typeface="Times New Roman" panose="02020603050405020304" pitchFamily="18" charset="0"/>
                <a:cs typeface="Times New Roman" panose="02020603050405020304" pitchFamily="18" charset="0"/>
              </a:rPr>
              <a:t> while addressing a public gathering.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246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849" y="1143000"/>
            <a:ext cx="3672577" cy="3708400"/>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4869015" y="2493191"/>
            <a:ext cx="4862814" cy="3539430"/>
          </a:xfrm>
          <a:prstGeom prst="rect">
            <a:avLst/>
          </a:prstGeom>
          <a:noFill/>
          <a:ln>
            <a:solidFill>
              <a:srgbClr val="0070C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He again uttered the same on 24 March 1948 at the University of Dhaka during his convocation speech. The students instantly protested against this announcement vehemently.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276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2963"/>
          <a:stretch/>
        </p:blipFill>
        <p:spPr>
          <a:xfrm>
            <a:off x="997871" y="1231900"/>
            <a:ext cx="2263213" cy="3213100"/>
          </a:xfrm>
          <a:prstGeom prst="rect">
            <a:avLst/>
          </a:prstGeom>
        </p:spPr>
      </p:pic>
      <p:sp>
        <p:nvSpPr>
          <p:cNvPr id="3" name="TextBox 2"/>
          <p:cNvSpPr txBox="1"/>
          <p:nvPr/>
        </p:nvSpPr>
        <p:spPr>
          <a:xfrm>
            <a:off x="3857749" y="2552700"/>
            <a:ext cx="5821828" cy="4031873"/>
          </a:xfrm>
          <a:prstGeom prst="rect">
            <a:avLst/>
          </a:prstGeom>
          <a:noFill/>
          <a:ln>
            <a:solidFill>
              <a:srgbClr val="0070C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It was the time when young </a:t>
            </a:r>
            <a:r>
              <a:rPr lang="en-US" sz="3200" dirty="0" err="1" smtClean="0">
                <a:latin typeface="Times New Roman" panose="02020603050405020304" pitchFamily="18" charset="0"/>
                <a:cs typeface="Times New Roman" panose="02020603050405020304" pitchFamily="18" charset="0"/>
              </a:rPr>
              <a:t>Mujib</a:t>
            </a:r>
            <a:r>
              <a:rPr lang="en-US" sz="3200" dirty="0" smtClean="0">
                <a:latin typeface="Times New Roman" panose="02020603050405020304" pitchFamily="18" charset="0"/>
                <a:cs typeface="Times New Roman" panose="02020603050405020304" pitchFamily="18" charset="0"/>
              </a:rPr>
              <a:t> started organizing the student front of Muslim League in East Pakistan. He was proud of his Bengali Identity and very active to initiate strikes and protests against the language policy of Pakistan </a:t>
            </a:r>
            <a:r>
              <a:rPr lang="en-US" sz="3200" dirty="0">
                <a:latin typeface="Times New Roman" panose="02020603050405020304" pitchFamily="18" charset="0"/>
                <a:cs typeface="Times New Roman" panose="02020603050405020304" pitchFamily="18" charset="0"/>
              </a:rPr>
              <a:t>g</a:t>
            </a:r>
            <a:r>
              <a:rPr lang="en-US" sz="3200" dirty="0" smtClean="0">
                <a:latin typeface="Times New Roman" panose="02020603050405020304" pitchFamily="18" charset="0"/>
                <a:cs typeface="Times New Roman" panose="02020603050405020304" pitchFamily="18" charset="0"/>
              </a:rPr>
              <a:t>overnment.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03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331" y="896621"/>
            <a:ext cx="2820014" cy="3713479"/>
          </a:xfrm>
          <a:prstGeom prst="rect">
            <a:avLst/>
          </a:prstGeom>
        </p:spPr>
      </p:pic>
      <p:sp>
        <p:nvSpPr>
          <p:cNvPr id="3" name="TextBox 2"/>
          <p:cNvSpPr txBox="1"/>
          <p:nvPr/>
        </p:nvSpPr>
        <p:spPr>
          <a:xfrm>
            <a:off x="4505851" y="3949701"/>
            <a:ext cx="4907057" cy="2554545"/>
          </a:xfrm>
          <a:prstGeom prst="rect">
            <a:avLst/>
          </a:prstGeom>
          <a:noFill/>
          <a:ln>
            <a:solidFill>
              <a:srgbClr val="0070C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Later, the then Prime Minister of Pakistan </a:t>
            </a:r>
            <a:r>
              <a:rPr lang="en-US" sz="3200" dirty="0" err="1" smtClean="0">
                <a:latin typeface="Times New Roman" panose="02020603050405020304" pitchFamily="18" charset="0"/>
                <a:cs typeface="Times New Roman" panose="02020603050405020304" pitchFamily="18" charset="0"/>
              </a:rPr>
              <a:t>Khwaja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Nazimuddin</a:t>
            </a:r>
            <a:r>
              <a:rPr lang="en-US" sz="3200" dirty="0" smtClean="0">
                <a:latin typeface="Times New Roman" panose="02020603050405020304" pitchFamily="18" charset="0"/>
                <a:cs typeface="Times New Roman" panose="02020603050405020304" pitchFamily="18" charset="0"/>
              </a:rPr>
              <a:t> echoed the statement of Mr. Jinnah on 26 January, 1952.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980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988" y="800101"/>
            <a:ext cx="3417966" cy="3784600"/>
          </a:xfrm>
          <a:prstGeom prst="rect">
            <a:avLst/>
          </a:prstGeom>
        </p:spPr>
      </p:pic>
      <p:sp>
        <p:nvSpPr>
          <p:cNvPr id="3" name="TextBox 2"/>
          <p:cNvSpPr txBox="1"/>
          <p:nvPr/>
        </p:nvSpPr>
        <p:spPr>
          <a:xfrm>
            <a:off x="4649873" y="2171700"/>
            <a:ext cx="5055829" cy="3970318"/>
          </a:xfrm>
          <a:prstGeom prst="rect">
            <a:avLst/>
          </a:prstGeom>
          <a:noFill/>
          <a:ln>
            <a:solidFill>
              <a:srgbClr val="0070C0"/>
            </a:solidFill>
          </a:ln>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Mujib</a:t>
            </a:r>
            <a:r>
              <a:rPr lang="en-US" sz="2800" dirty="0" smtClean="0">
                <a:latin typeface="Times New Roman" panose="02020603050405020304" pitchFamily="18" charset="0"/>
                <a:cs typeface="Times New Roman" panose="02020603050405020304" pitchFamily="18" charset="0"/>
              </a:rPr>
              <a:t> was in prison during this time due to his political activism and was admitted to the Dhaka Medical College under police custody. However, he stayed in constant touch with other leaders directly engaged in the movement to a success. On 14 </a:t>
            </a:r>
            <a:r>
              <a:rPr lang="en-US" sz="2800" dirty="0">
                <a:latin typeface="Times New Roman" panose="02020603050405020304" pitchFamily="18" charset="0"/>
                <a:cs typeface="Times New Roman" panose="02020603050405020304" pitchFamily="18" charset="0"/>
              </a:rPr>
              <a:t>F</a:t>
            </a:r>
            <a:r>
              <a:rPr lang="en-US" sz="2800" dirty="0" smtClean="0">
                <a:latin typeface="Times New Roman" panose="02020603050405020304" pitchFamily="18" charset="0"/>
                <a:cs typeface="Times New Roman" panose="02020603050405020304" pitchFamily="18" charset="0"/>
              </a:rPr>
              <a:t>ebruary, he started a hunger strike there.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310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454" r="5667"/>
          <a:stretch/>
        </p:blipFill>
        <p:spPr>
          <a:xfrm>
            <a:off x="689251" y="749301"/>
            <a:ext cx="3559417" cy="3108631"/>
          </a:xfrm>
          <a:prstGeom prst="rect">
            <a:avLst/>
          </a:prstGeom>
        </p:spPr>
      </p:pic>
      <p:sp>
        <p:nvSpPr>
          <p:cNvPr id="6" name="TextBox 5"/>
          <p:cNvSpPr txBox="1"/>
          <p:nvPr/>
        </p:nvSpPr>
        <p:spPr>
          <a:xfrm>
            <a:off x="4362994" y="2667000"/>
            <a:ext cx="5408023" cy="3970318"/>
          </a:xfrm>
          <a:prstGeom prst="rect">
            <a:avLst/>
          </a:prstGeom>
          <a:noFill/>
          <a:ln>
            <a:solidFill>
              <a:srgbClr val="0070C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During general strike on 21 February, 1952 the protesting students tried to defy section 144 imposed by the </a:t>
            </a:r>
            <a:r>
              <a:rPr lang="en-US" sz="2800" dirty="0">
                <a:latin typeface="Times New Roman" panose="02020603050405020304" pitchFamily="18" charset="0"/>
                <a:cs typeface="Times New Roman" panose="02020603050405020304" pitchFamily="18" charset="0"/>
              </a:rPr>
              <a:t>g</a:t>
            </a:r>
            <a:r>
              <a:rPr lang="en-US" sz="2800" dirty="0" smtClean="0">
                <a:latin typeface="Times New Roman" panose="02020603050405020304" pitchFamily="18" charset="0"/>
                <a:cs typeface="Times New Roman" panose="02020603050405020304" pitchFamily="18" charset="0"/>
              </a:rPr>
              <a:t>overnment. The police opened fire and killed a number of student s including  </a:t>
            </a:r>
            <a:r>
              <a:rPr lang="en-US" sz="2800" dirty="0" err="1" smtClean="0">
                <a:latin typeface="Times New Roman" panose="02020603050405020304" pitchFamily="18" charset="0"/>
                <a:cs typeface="Times New Roman" panose="02020603050405020304" pitchFamily="18" charset="0"/>
              </a:rPr>
              <a:t>Abdus</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a:t>
            </a:r>
            <a:r>
              <a:rPr lang="en-US" sz="2800" dirty="0" smtClean="0">
                <a:latin typeface="Times New Roman" panose="02020603050405020304" pitchFamily="18" charset="0"/>
                <a:cs typeface="Times New Roman" panose="02020603050405020304" pitchFamily="18" charset="0"/>
              </a:rPr>
              <a:t>alam. </a:t>
            </a:r>
            <a:r>
              <a:rPr lang="en-US" sz="2800" dirty="0" err="1" smtClean="0">
                <a:latin typeface="Times New Roman" panose="02020603050405020304" pitchFamily="18" charset="0"/>
                <a:cs typeface="Times New Roman" panose="02020603050405020304" pitchFamily="18" charset="0"/>
              </a:rPr>
              <a:t>Rafiq</a:t>
            </a:r>
            <a:r>
              <a:rPr lang="en-US" sz="2800" dirty="0" smtClean="0">
                <a:latin typeface="Times New Roman" panose="02020603050405020304" pitchFamily="18" charset="0"/>
                <a:cs typeface="Times New Roman" panose="02020603050405020304" pitchFamily="18" charset="0"/>
              </a:rPr>
              <a:t> Uddin Ahmed, </a:t>
            </a:r>
            <a:r>
              <a:rPr lang="en-US" sz="2800" dirty="0" err="1" smtClean="0">
                <a:latin typeface="Times New Roman" panose="02020603050405020304" pitchFamily="18" charset="0"/>
                <a:cs typeface="Times New Roman" panose="02020603050405020304" pitchFamily="18" charset="0"/>
              </a:rPr>
              <a:t>Abun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Barkat</a:t>
            </a:r>
            <a:r>
              <a:rPr lang="en-US" sz="2800" dirty="0" smtClean="0">
                <a:latin typeface="Times New Roman" panose="02020603050405020304" pitchFamily="18" charset="0"/>
                <a:cs typeface="Times New Roman" panose="02020603050405020304" pitchFamily="18" charset="0"/>
              </a:rPr>
              <a:t>, Abdul </a:t>
            </a:r>
            <a:r>
              <a:rPr lang="en-US" sz="2800" dirty="0" err="1">
                <a:latin typeface="Times New Roman" panose="02020603050405020304" pitchFamily="18" charset="0"/>
                <a:cs typeface="Times New Roman" panose="02020603050405020304" pitchFamily="18" charset="0"/>
              </a:rPr>
              <a:t>J</a:t>
            </a:r>
            <a:r>
              <a:rPr lang="en-US" sz="2800" dirty="0" err="1" smtClean="0">
                <a:latin typeface="Times New Roman" panose="02020603050405020304" pitchFamily="18" charset="0"/>
                <a:cs typeface="Times New Roman" panose="02020603050405020304" pitchFamily="18" charset="0"/>
              </a:rPr>
              <a:t>abbar</a:t>
            </a:r>
            <a:r>
              <a:rPr lang="en-US" sz="2800" dirty="0" smtClean="0">
                <a:latin typeface="Times New Roman" panose="02020603050405020304" pitchFamily="18" charset="0"/>
                <a:cs typeface="Times New Roman" panose="02020603050405020304" pitchFamily="18" charset="0"/>
              </a:rPr>
              <a:t> and others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296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204" y="1016000"/>
            <a:ext cx="2242638" cy="3505200"/>
          </a:xfrm>
          <a:prstGeom prst="rect">
            <a:avLst/>
          </a:prstGeom>
        </p:spPr>
      </p:pic>
      <p:sp>
        <p:nvSpPr>
          <p:cNvPr id="3" name="TextBox 2"/>
          <p:cNvSpPr txBox="1"/>
          <p:nvPr/>
        </p:nvSpPr>
        <p:spPr>
          <a:xfrm>
            <a:off x="4084071" y="2908301"/>
            <a:ext cx="5102516" cy="3539430"/>
          </a:xfrm>
          <a:prstGeom prst="rect">
            <a:avLst/>
          </a:prstGeom>
          <a:noFill/>
          <a:ln>
            <a:solidFill>
              <a:srgbClr val="00B0F0"/>
            </a:solidFill>
          </a:ln>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In his autobiography, Sheikh </a:t>
            </a:r>
            <a:r>
              <a:rPr lang="en-US" sz="2800" dirty="0" err="1" smtClean="0">
                <a:latin typeface="Times New Roman" panose="02020603050405020304" pitchFamily="18" charset="0"/>
                <a:cs typeface="Times New Roman" panose="02020603050405020304" pitchFamily="18" charset="0"/>
              </a:rPr>
              <a:t>Mujibur</a:t>
            </a:r>
            <a:r>
              <a:rPr lang="en-US" sz="2800" dirty="0" smtClean="0">
                <a:latin typeface="Times New Roman" panose="02020603050405020304" pitchFamily="18" charset="0"/>
                <a:cs typeface="Times New Roman" panose="02020603050405020304" pitchFamily="18" charset="0"/>
              </a:rPr>
              <a:t> Rahman says, “…… </a:t>
            </a:r>
            <a:r>
              <a:rPr lang="en-US" sz="2800" i="1" dirty="0" smtClean="0">
                <a:latin typeface="Times New Roman" panose="02020603050405020304" pitchFamily="18" charset="0"/>
                <a:cs typeface="Times New Roman" panose="02020603050405020304" pitchFamily="18" charset="0"/>
              </a:rPr>
              <a:t>We decided in the meeting in my room to observe 21 February as state Language Day and to form a committee that day to conduct the movement to establish Bengali as the state language.</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4507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3851" y="1438703"/>
            <a:ext cx="7184572" cy="830997"/>
          </a:xfrm>
          <a:prstGeom prst="rect">
            <a:avLst/>
          </a:prstGeom>
          <a:noFill/>
        </p:spPr>
        <p:txBody>
          <a:bodyPr wrap="square" rtlCol="0">
            <a:spAutoFit/>
          </a:bodyPr>
          <a:lstStyle/>
          <a:p>
            <a:r>
              <a:rPr lang="en-US" sz="4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Read the text B silently.</a:t>
            </a:r>
            <a:endPar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4" name="10 Minute Time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48385" y="2971800"/>
            <a:ext cx="4629299" cy="2314575"/>
          </a:xfrm>
          <a:prstGeom prst="rect">
            <a:avLst/>
          </a:prstGeom>
        </p:spPr>
      </p:pic>
    </p:spTree>
    <p:extLst>
      <p:ext uri="{BB962C8B-B14F-4D97-AF65-F5344CB8AC3E}">
        <p14:creationId xmlns:p14="http://schemas.microsoft.com/office/powerpoint/2010/main" val="334588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51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390" y="2005277"/>
            <a:ext cx="8634548" cy="3139321"/>
          </a:xfrm>
          <a:prstGeom prst="rect">
            <a:avLst/>
          </a:prstGeom>
          <a:noFill/>
          <a:ln>
            <a:solidFill>
              <a:srgbClr val="002060"/>
            </a:solidFill>
          </a:ln>
        </p:spPr>
        <p:txBody>
          <a:bodyPr wrap="square" rtlCol="0">
            <a:spAutoFit/>
          </a:bodyPr>
          <a:lstStyle/>
          <a:p>
            <a:r>
              <a:rPr lang="en-US" sz="6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 Choose the correct answer and put a tick mark beside it.</a:t>
            </a:r>
            <a:endParaRPr lang="en-US"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Rectangle 5"/>
          <p:cNvSpPr/>
          <p:nvPr/>
        </p:nvSpPr>
        <p:spPr>
          <a:xfrm>
            <a:off x="5969726" y="661444"/>
            <a:ext cx="3780821" cy="682388"/>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b="1" dirty="0" smtClean="0"/>
              <a:t> 5 minutes</a:t>
            </a:r>
            <a:endParaRPr lang="en-US" sz="4400" b="1" dirty="0"/>
          </a:p>
        </p:txBody>
      </p:sp>
    </p:spTree>
    <p:extLst>
      <p:ext uri="{BB962C8B-B14F-4D97-AF65-F5344CB8AC3E}">
        <p14:creationId xmlns:p14="http://schemas.microsoft.com/office/powerpoint/2010/main" val="68472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3865" y="1523999"/>
            <a:ext cx="1485429" cy="2146663"/>
          </a:xfrm>
          <a:prstGeom prst="rect">
            <a:avLst/>
          </a:prstGeom>
        </p:spPr>
      </p:pic>
      <p:sp>
        <p:nvSpPr>
          <p:cNvPr id="8" name="TextBox 7"/>
          <p:cNvSpPr txBox="1"/>
          <p:nvPr/>
        </p:nvSpPr>
        <p:spPr>
          <a:xfrm>
            <a:off x="5374720" y="4147715"/>
            <a:ext cx="4156546" cy="954107"/>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Bangabandhu</a:t>
            </a:r>
            <a:r>
              <a:rPr lang="en-US" sz="2800" b="1" dirty="0" smtClean="0">
                <a:latin typeface="Times New Roman" panose="02020603050405020304" pitchFamily="18" charset="0"/>
                <a:cs typeface="Times New Roman" panose="02020603050405020304" pitchFamily="18" charset="0"/>
              </a:rPr>
              <a:t> and the Language Movement</a:t>
            </a:r>
            <a:endParaRPr lang="en-US" sz="2800" b="1" dirty="0">
              <a:latin typeface="Times New Roman" panose="02020603050405020304" pitchFamily="18" charset="0"/>
              <a:cs typeface="Times New Roman" panose="02020603050405020304" pitchFamily="18" charset="0"/>
            </a:endParaRPr>
          </a:p>
        </p:txBody>
      </p:sp>
      <p:grpSp>
        <p:nvGrpSpPr>
          <p:cNvPr id="10" name="Group 9"/>
          <p:cNvGrpSpPr/>
          <p:nvPr/>
        </p:nvGrpSpPr>
        <p:grpSpPr>
          <a:xfrm>
            <a:off x="4634032" y="2135665"/>
            <a:ext cx="873600" cy="3193980"/>
            <a:chOff x="5284216" y="977900"/>
            <a:chExt cx="1078484" cy="509270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315208" y="3023108"/>
              <a:ext cx="5016500" cy="1078484"/>
            </a:xfrm>
            <a:prstGeom prst="rect">
              <a:avLst/>
            </a:prstGeom>
          </p:spPr>
        </p:pic>
        <p:sp>
          <p:nvSpPr>
            <p:cNvPr id="9" name="Rectangle 8"/>
            <p:cNvSpPr/>
            <p:nvPr/>
          </p:nvSpPr>
          <p:spPr>
            <a:xfrm>
              <a:off x="5346700" y="977900"/>
              <a:ext cx="101600" cy="546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5551713" y="2135665"/>
            <a:ext cx="2752395"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Unit</a:t>
            </a:r>
            <a:r>
              <a:rPr lang="en-US" sz="3200" b="1" u="sng" dirty="0">
                <a:latin typeface="Times New Roman" panose="02020603050405020304" pitchFamily="18" charset="0"/>
                <a:cs typeface="Times New Roman" panose="02020603050405020304" pitchFamily="18" charset="0"/>
              </a:rPr>
              <a:t> -5</a:t>
            </a:r>
            <a:r>
              <a:rPr lang="en-US" sz="3200" b="1" u="sng" dirty="0" smtClean="0">
                <a:latin typeface="Times New Roman" panose="02020603050405020304" pitchFamily="18" charset="0"/>
                <a:cs typeface="Times New Roman" panose="02020603050405020304" pitchFamily="18" charset="0"/>
              </a:rPr>
              <a:t>,</a:t>
            </a:r>
          </a:p>
          <a:p>
            <a:r>
              <a:rPr lang="en-US" sz="3200" b="1" dirty="0" smtClean="0">
                <a:latin typeface="Times New Roman" panose="02020603050405020304" pitchFamily="18" charset="0"/>
                <a:cs typeface="Times New Roman" panose="02020603050405020304" pitchFamily="18" charset="0"/>
              </a:rPr>
              <a:t>Lesson</a:t>
            </a:r>
            <a:r>
              <a:rPr lang="en-US" sz="3200" b="1" u="sng" dirty="0" smtClean="0">
                <a:latin typeface="Times New Roman" panose="02020603050405020304" pitchFamily="18" charset="0"/>
                <a:cs typeface="Times New Roman" panose="02020603050405020304" pitchFamily="18" charset="0"/>
              </a:rPr>
              <a:t> </a:t>
            </a:r>
            <a:r>
              <a:rPr lang="en-US" sz="3200" b="1" u="sng" dirty="0">
                <a:latin typeface="Times New Roman" panose="02020603050405020304" pitchFamily="18" charset="0"/>
                <a:cs typeface="Times New Roman" panose="02020603050405020304" pitchFamily="18" charset="0"/>
              </a:rPr>
              <a:t>1</a:t>
            </a:r>
          </a:p>
        </p:txBody>
      </p:sp>
      <p:sp>
        <p:nvSpPr>
          <p:cNvPr id="12" name="Rectangle 11"/>
          <p:cNvSpPr/>
          <p:nvPr/>
        </p:nvSpPr>
        <p:spPr>
          <a:xfrm>
            <a:off x="205747" y="254000"/>
            <a:ext cx="9443770" cy="6299200"/>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90057" y="279401"/>
            <a:ext cx="4650377" cy="769441"/>
          </a:xfrm>
          <a:prstGeom prst="rect">
            <a:avLst/>
          </a:prstGeom>
          <a:solidFill>
            <a:schemeClr val="bg1"/>
          </a:solidFill>
        </p:spPr>
        <p:txBody>
          <a:bodyPr wrap="square" rtlCol="0">
            <a:spAutoFit/>
          </a:bodyPr>
          <a:lstStyle/>
          <a:p>
            <a:pPr algn="ctr"/>
            <a:r>
              <a:rPr lang="en-US" sz="4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Identity </a:t>
            </a:r>
            <a:endParaRPr lang="en-US"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3" name="TextBox 12"/>
          <p:cNvSpPr txBox="1"/>
          <p:nvPr/>
        </p:nvSpPr>
        <p:spPr>
          <a:xfrm>
            <a:off x="326571" y="2282658"/>
            <a:ext cx="4266309" cy="2708434"/>
          </a:xfrm>
          <a:prstGeom prst="rect">
            <a:avLst/>
          </a:prstGeom>
          <a:solidFill>
            <a:schemeClr val="accent5">
              <a:lumMod val="20000"/>
              <a:lumOff val="80000"/>
            </a:schemeClr>
          </a:solidFill>
          <a:ln w="3175">
            <a:solidFill>
              <a:schemeClr val="tx1"/>
            </a:solidFill>
          </a:ln>
          <a:effectLst/>
        </p:spPr>
        <p:txBody>
          <a:bodyPr wrap="square" rtlCol="0">
            <a:spAutoFit/>
          </a:bodyPr>
          <a:lstStyle/>
          <a:p>
            <a:pPr algn="ctr" fontAlgn="auto">
              <a:spcBef>
                <a:spcPts val="0"/>
              </a:spcBef>
              <a:spcAft>
                <a:spcPts val="0"/>
              </a:spcAft>
              <a:defRPr/>
            </a:pPr>
            <a:r>
              <a:rPr lang="en-US" sz="3200" b="1" dirty="0" smtClean="0">
                <a:latin typeface="Arial" pitchFamily="34" charset="0"/>
                <a:cs typeface="Arial" pitchFamily="34" charset="0"/>
              </a:rPr>
              <a:t>Md</a:t>
            </a:r>
            <a:r>
              <a:rPr lang="en-US" sz="3200" b="1" dirty="0">
                <a:latin typeface="Arial" pitchFamily="34" charset="0"/>
                <a:cs typeface="Arial" pitchFamily="34" charset="0"/>
              </a:rPr>
              <a:t>. </a:t>
            </a:r>
            <a:r>
              <a:rPr lang="en-US" sz="3200" b="1" dirty="0" err="1">
                <a:latin typeface="Arial" pitchFamily="34" charset="0"/>
                <a:cs typeface="Arial" pitchFamily="34" charset="0"/>
              </a:rPr>
              <a:t>Shamsul</a:t>
            </a:r>
            <a:r>
              <a:rPr lang="en-US" sz="3200" b="1" dirty="0">
                <a:latin typeface="Arial" pitchFamily="34" charset="0"/>
                <a:cs typeface="Arial" pitchFamily="34" charset="0"/>
              </a:rPr>
              <a:t> </a:t>
            </a:r>
            <a:r>
              <a:rPr lang="en-US" sz="3200" b="1" dirty="0" err="1">
                <a:latin typeface="Arial" pitchFamily="34" charset="0"/>
                <a:cs typeface="Arial" pitchFamily="34" charset="0"/>
              </a:rPr>
              <a:t>Alam</a:t>
            </a:r>
            <a:endParaRPr lang="en-US" sz="3200" b="1" dirty="0">
              <a:latin typeface="Arial" pitchFamily="34" charset="0"/>
              <a:cs typeface="Arial" pitchFamily="34" charset="0"/>
            </a:endParaRPr>
          </a:p>
          <a:p>
            <a:pPr algn="ctr" fontAlgn="auto">
              <a:spcBef>
                <a:spcPts val="0"/>
              </a:spcBef>
              <a:spcAft>
                <a:spcPts val="0"/>
              </a:spcAft>
              <a:defRPr/>
            </a:pPr>
            <a:r>
              <a:rPr lang="en-US" sz="2000" b="1" dirty="0">
                <a:latin typeface="Arial" pitchFamily="34" charset="0"/>
                <a:cs typeface="Arial" pitchFamily="34" charset="0"/>
              </a:rPr>
              <a:t>BA(</a:t>
            </a:r>
            <a:r>
              <a:rPr lang="en-US" sz="2000" b="1" dirty="0" err="1">
                <a:latin typeface="Arial" pitchFamily="34" charset="0"/>
                <a:cs typeface="Arial" pitchFamily="34" charset="0"/>
              </a:rPr>
              <a:t>Hons</a:t>
            </a:r>
            <a:r>
              <a:rPr lang="en-US" sz="2000" b="1" dirty="0">
                <a:latin typeface="Arial" pitchFamily="34" charset="0"/>
                <a:cs typeface="Arial" pitchFamily="34" charset="0"/>
              </a:rPr>
              <a:t>.)MA in English.</a:t>
            </a:r>
          </a:p>
          <a:p>
            <a:pPr algn="ctr" fontAlgn="auto">
              <a:spcBef>
                <a:spcPts val="0"/>
              </a:spcBef>
              <a:spcAft>
                <a:spcPts val="0"/>
              </a:spcAft>
              <a:defRPr/>
            </a:pPr>
            <a:r>
              <a:rPr lang="en-US" sz="2000" b="1" dirty="0">
                <a:latin typeface="Arial" pitchFamily="34" charset="0"/>
                <a:cs typeface="Arial" pitchFamily="34" charset="0"/>
              </a:rPr>
              <a:t>Assistant Teacher( English)</a:t>
            </a:r>
          </a:p>
          <a:p>
            <a:pPr algn="ctr" fontAlgn="auto">
              <a:spcBef>
                <a:spcPts val="0"/>
              </a:spcBef>
              <a:spcAft>
                <a:spcPts val="0"/>
              </a:spcAft>
              <a:defRPr/>
            </a:pPr>
            <a:r>
              <a:rPr lang="en-US" sz="2000" b="1" dirty="0" err="1">
                <a:latin typeface="Arial" pitchFamily="34" charset="0"/>
                <a:cs typeface="Arial" pitchFamily="34" charset="0"/>
              </a:rPr>
              <a:t>Nabodoy</a:t>
            </a:r>
            <a:r>
              <a:rPr lang="en-US" sz="2000" b="1" dirty="0">
                <a:latin typeface="Arial" pitchFamily="34" charset="0"/>
                <a:cs typeface="Arial" pitchFamily="34" charset="0"/>
              </a:rPr>
              <a:t> Girl’s High School</a:t>
            </a:r>
          </a:p>
          <a:p>
            <a:pPr algn="ctr" fontAlgn="auto">
              <a:spcBef>
                <a:spcPts val="0"/>
              </a:spcBef>
              <a:spcAft>
                <a:spcPts val="0"/>
              </a:spcAft>
              <a:defRPr/>
            </a:pPr>
            <a:r>
              <a:rPr lang="en-US" sz="2000" b="1" dirty="0" err="1">
                <a:latin typeface="Arial" pitchFamily="34" charset="0"/>
                <a:cs typeface="Arial" pitchFamily="34" charset="0"/>
              </a:rPr>
              <a:t>Shailkupa</a:t>
            </a:r>
            <a:r>
              <a:rPr lang="en-US" sz="2000" b="1" dirty="0">
                <a:latin typeface="Arial" pitchFamily="34" charset="0"/>
                <a:cs typeface="Arial" pitchFamily="34" charset="0"/>
              </a:rPr>
              <a:t> </a:t>
            </a:r>
            <a:r>
              <a:rPr lang="en-US" sz="2000" b="1" dirty="0" err="1">
                <a:latin typeface="Arial" pitchFamily="34" charset="0"/>
                <a:cs typeface="Arial" pitchFamily="34" charset="0"/>
              </a:rPr>
              <a:t>Jenaidah</a:t>
            </a:r>
            <a:r>
              <a:rPr lang="en-US" sz="2000" b="1" dirty="0">
                <a:latin typeface="Arial" pitchFamily="34" charset="0"/>
                <a:cs typeface="Arial" pitchFamily="34" charset="0"/>
              </a:rPr>
              <a:t>.</a:t>
            </a:r>
          </a:p>
          <a:p>
            <a:pPr algn="ctr" fontAlgn="auto">
              <a:spcBef>
                <a:spcPts val="0"/>
              </a:spcBef>
              <a:spcAft>
                <a:spcPts val="0"/>
              </a:spcAft>
              <a:defRPr/>
            </a:pPr>
            <a:r>
              <a:rPr lang="en-US" sz="2000" b="1" dirty="0">
                <a:latin typeface="Arial" pitchFamily="34" charset="0"/>
                <a:cs typeface="Arial" pitchFamily="34" charset="0"/>
              </a:rPr>
              <a:t>Phone:01917-452052,01722-922691</a:t>
            </a:r>
          </a:p>
          <a:p>
            <a:pPr algn="ctr" fontAlgn="auto">
              <a:spcBef>
                <a:spcPts val="0"/>
              </a:spcBef>
              <a:spcAft>
                <a:spcPts val="0"/>
              </a:spcAft>
              <a:defRPr/>
            </a:pPr>
            <a:r>
              <a:rPr lang="en-US" b="1" dirty="0" smtClean="0">
                <a:latin typeface="Arial" pitchFamily="34" charset="0"/>
                <a:cs typeface="Arial" pitchFamily="34" charset="0"/>
              </a:rPr>
              <a:t>Email:shamsul101085@gmail.com</a:t>
            </a:r>
            <a:endParaRPr lang="en-US" b="1" dirty="0">
              <a:latin typeface="Arial" pitchFamily="34" charset="0"/>
              <a:cs typeface="Arial" pitchFamily="34" charset="0"/>
            </a:endParaRPr>
          </a:p>
        </p:txBody>
      </p:sp>
    </p:spTree>
    <p:extLst>
      <p:ext uri="{BB962C8B-B14F-4D97-AF65-F5344CB8AC3E}">
        <p14:creationId xmlns:p14="http://schemas.microsoft.com/office/powerpoint/2010/main" val="16576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8012" y="1422401"/>
            <a:ext cx="9364984" cy="707886"/>
          </a:xfrm>
          <a:prstGeom prst="rect">
            <a:avLst/>
          </a:prstGeom>
          <a:noFill/>
        </p:spPr>
        <p:txBody>
          <a:bodyPr wrap="square" rtlCol="0">
            <a:spAutoFit/>
          </a:bodyPr>
          <a:lstStyle/>
          <a:p>
            <a:pPr marL="342900" indent="-342900">
              <a:buAutoNum type="arabicPeriod"/>
            </a:pPr>
            <a:r>
              <a:rPr lang="en-US" sz="2000" b="1" dirty="0" smtClean="0">
                <a:latin typeface="Times New Roman" panose="02020603050405020304" pitchFamily="18" charset="0"/>
                <a:cs typeface="Times New Roman" panose="02020603050405020304" pitchFamily="18" charset="0"/>
              </a:rPr>
              <a:t>Sheikh </a:t>
            </a:r>
            <a:r>
              <a:rPr lang="en-US" sz="2000" b="1" dirty="0" err="1" smtClean="0">
                <a:latin typeface="Times New Roman" panose="02020603050405020304" pitchFamily="18" charset="0"/>
                <a:cs typeface="Times New Roman" panose="02020603050405020304" pitchFamily="18" charset="0"/>
              </a:rPr>
              <a:t>Mujibur</a:t>
            </a:r>
            <a:r>
              <a:rPr lang="en-US" sz="2000" b="1" dirty="0" smtClean="0">
                <a:latin typeface="Times New Roman" panose="02020603050405020304" pitchFamily="18" charset="0"/>
                <a:cs typeface="Times New Roman" panose="02020603050405020304" pitchFamily="18" charset="0"/>
              </a:rPr>
              <a:t> Rahman played a </a:t>
            </a:r>
            <a:r>
              <a:rPr lang="en-US" sz="2000" b="1" u="sng" dirty="0" smtClean="0">
                <a:latin typeface="Times New Roman" panose="02020603050405020304" pitchFamily="18" charset="0"/>
                <a:cs typeface="Times New Roman" panose="02020603050405020304" pitchFamily="18" charset="0"/>
              </a:rPr>
              <a:t>significant</a:t>
            </a:r>
            <a:r>
              <a:rPr lang="en-US" sz="2000" b="1" dirty="0" smtClean="0">
                <a:latin typeface="Times New Roman" panose="02020603050405020304" pitchFamily="18" charset="0"/>
                <a:cs typeface="Times New Roman" panose="02020603050405020304" pitchFamily="18" charset="0"/>
              </a:rPr>
              <a:t> role in our Language Movement.</a:t>
            </a:r>
          </a:p>
          <a:p>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What does the underlined word mean here?</a:t>
            </a:r>
            <a:endParaRPr lang="en-US" sz="2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203617" y="2184400"/>
            <a:ext cx="1419653"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a) Famous </a:t>
            </a:r>
            <a:endParaRPr lang="en-US"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333094" y="2184400"/>
            <a:ext cx="2035740"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b) Important </a:t>
            </a:r>
            <a:endParaRPr lang="en-US"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328838" y="2184400"/>
            <a:ext cx="1841431"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c) infamous</a:t>
            </a:r>
            <a:endParaRPr lang="en-US"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170269" y="2184400"/>
            <a:ext cx="1825068"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d) Active </a:t>
            </a:r>
            <a:endParaRPr lang="en-US"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13509" y="2781301"/>
            <a:ext cx="9305145" cy="769441"/>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2. </a:t>
            </a:r>
            <a:r>
              <a:rPr lang="en-US" sz="2000" b="1" dirty="0" smtClean="0">
                <a:latin typeface="Times New Roman" panose="02020603050405020304" pitchFamily="18" charset="0"/>
                <a:cs typeface="Times New Roman" panose="02020603050405020304" pitchFamily="18" charset="0"/>
              </a:rPr>
              <a:t>The protesting students tried to </a:t>
            </a:r>
            <a:r>
              <a:rPr lang="en-US" sz="2000" b="1" u="sng" dirty="0" smtClean="0">
                <a:latin typeface="Times New Roman" panose="02020603050405020304" pitchFamily="18" charset="0"/>
                <a:cs typeface="Times New Roman" panose="02020603050405020304" pitchFamily="18" charset="0"/>
              </a:rPr>
              <a:t>defy</a:t>
            </a:r>
            <a:r>
              <a:rPr lang="en-US" sz="2000" b="1" dirty="0" smtClean="0">
                <a:latin typeface="Times New Roman" panose="02020603050405020304" pitchFamily="18" charset="0"/>
                <a:cs typeface="Times New Roman" panose="02020603050405020304" pitchFamily="18" charset="0"/>
              </a:rPr>
              <a:t> section 144 imposed by the government.</a:t>
            </a:r>
          </a:p>
          <a:p>
            <a:r>
              <a:rPr lang="en-US" sz="2000" b="1" dirty="0" smtClean="0">
                <a:latin typeface="Times New Roman" panose="02020603050405020304" pitchFamily="18" charset="0"/>
                <a:cs typeface="Times New Roman" panose="02020603050405020304" pitchFamily="18" charset="0"/>
              </a:rPr>
              <a:t>        What does the underlined words mean in this sentence ?</a:t>
            </a:r>
            <a:endParaRPr lang="en-US" sz="20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907057" y="3594675"/>
            <a:ext cx="2425473"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c) to accept</a:t>
            </a:r>
            <a:endParaRPr lang="en-US" sz="2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995385" y="3594675"/>
            <a:ext cx="1999952"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d) to obey </a:t>
            </a:r>
            <a:endParaRPr lang="en-US" sz="2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203617" y="3594675"/>
            <a:ext cx="2042503"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a) to refuse</a:t>
            </a:r>
            <a:endParaRPr lang="en-US" sz="2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3014187" y="3594675"/>
            <a:ext cx="1872295"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b) to agree </a:t>
            </a:r>
            <a:endParaRPr lang="en-US" sz="20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339634" y="4191001"/>
            <a:ext cx="9443361"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3. What is the meaning of the word “autobiography”  in the passage ?</a:t>
            </a:r>
            <a:endParaRPr lang="en-US" sz="24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285916" y="4698882"/>
            <a:ext cx="6238290"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a) The story of a person’s life written by somebody else.</a:t>
            </a:r>
            <a:endParaRPr lang="en-US" sz="20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285916" y="5157761"/>
            <a:ext cx="6046614"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b) The </a:t>
            </a:r>
            <a:r>
              <a:rPr lang="en-US" sz="2000" dirty="0">
                <a:latin typeface="Times New Roman" panose="02020603050405020304" pitchFamily="18" charset="0"/>
                <a:cs typeface="Times New Roman" panose="02020603050405020304" pitchFamily="18" charset="0"/>
              </a:rPr>
              <a:t>story of a person’s life written by </a:t>
            </a:r>
            <a:r>
              <a:rPr lang="en-US" sz="2000" dirty="0" smtClean="0">
                <a:latin typeface="Times New Roman" panose="02020603050405020304" pitchFamily="18" charset="0"/>
                <a:cs typeface="Times New Roman" panose="02020603050405020304" pitchFamily="18" charset="0"/>
              </a:rPr>
              <a:t>his friends.</a:t>
            </a:r>
            <a:endParaRPr lang="en-US" sz="20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285915" y="5616640"/>
            <a:ext cx="7413947"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c) The </a:t>
            </a:r>
            <a:r>
              <a:rPr lang="en-US" sz="2000" dirty="0">
                <a:latin typeface="Times New Roman" panose="02020603050405020304" pitchFamily="18" charset="0"/>
                <a:cs typeface="Times New Roman" panose="02020603050405020304" pitchFamily="18" charset="0"/>
              </a:rPr>
              <a:t>story of a person’s life written by </a:t>
            </a:r>
            <a:r>
              <a:rPr lang="en-US" sz="2000" dirty="0" smtClean="0">
                <a:latin typeface="Times New Roman" panose="02020603050405020304" pitchFamily="18" charset="0"/>
                <a:cs typeface="Times New Roman" panose="02020603050405020304" pitchFamily="18" charset="0"/>
              </a:rPr>
              <a:t>that person himself.</a:t>
            </a:r>
            <a:endParaRPr lang="en-US" sz="20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285915" y="6075520"/>
            <a:ext cx="6709445"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d) The </a:t>
            </a:r>
            <a:r>
              <a:rPr lang="en-US" sz="2000" dirty="0">
                <a:latin typeface="Times New Roman" panose="02020603050405020304" pitchFamily="18" charset="0"/>
                <a:cs typeface="Times New Roman" panose="02020603050405020304" pitchFamily="18" charset="0"/>
              </a:rPr>
              <a:t>story of a person’s life written by </a:t>
            </a:r>
            <a:r>
              <a:rPr lang="en-US" sz="2000" dirty="0" smtClean="0">
                <a:latin typeface="Times New Roman" panose="02020603050405020304" pitchFamily="18" charset="0"/>
                <a:cs typeface="Times New Roman" panose="02020603050405020304" pitchFamily="18" charset="0"/>
              </a:rPr>
              <a:t>a journalist.</a:t>
            </a:r>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456544" y="482601"/>
            <a:ext cx="4341982" cy="584775"/>
          </a:xfrm>
          <a:prstGeom prst="rect">
            <a:avLst/>
          </a:prstGeom>
          <a:noFill/>
        </p:spPr>
        <p:txBody>
          <a:bodyPr wrap="square" rtlCol="0">
            <a:spAutoFit/>
          </a:bodyPr>
          <a:lstStyle/>
          <a:p>
            <a:r>
              <a:rPr lang="en-US" sz="3200" b="1" dirty="0" smtClean="0">
                <a:ln w="6600">
                  <a:solidFill>
                    <a:schemeClr val="accent2"/>
                  </a:solidFill>
                  <a:prstDash val="solid"/>
                </a:ln>
                <a:effectLst>
                  <a:outerShdw dist="38100" dir="2700000" algn="tl" rotWithShape="0">
                    <a:schemeClr val="accent2"/>
                  </a:outerShdw>
                </a:effectLst>
              </a:rPr>
              <a:t>Match your answer</a:t>
            </a:r>
            <a:endParaRPr lang="en-US" sz="3200" b="1" dirty="0">
              <a:ln w="6600">
                <a:solidFill>
                  <a:schemeClr val="accent2"/>
                </a:solidFill>
                <a:prstDash val="solid"/>
              </a:ln>
              <a:effectLst>
                <a:outerShdw dist="38100" dir="2700000" algn="tl" rotWithShape="0">
                  <a:schemeClr val="accent2"/>
                </a:outerShdw>
              </a:effectLst>
            </a:endParaRPr>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2013" b="89933" l="10000" r="90000"/>
                    </a14:imgEffect>
                  </a14:imgLayer>
                </a14:imgProps>
              </a:ext>
              <a:ext uri="{28A0092B-C50C-407E-A947-70E740481C1C}">
                <a14:useLocalDpi xmlns:a14="http://schemas.microsoft.com/office/drawing/2010/main" val="0"/>
              </a:ext>
            </a:extLst>
          </a:blip>
          <a:stretch>
            <a:fillRect/>
          </a:stretch>
        </p:blipFill>
        <p:spPr>
          <a:xfrm>
            <a:off x="2917853" y="1979099"/>
            <a:ext cx="862223" cy="737681"/>
          </a:xfrm>
          <a:prstGeom prst="rect">
            <a:avLst/>
          </a:prstGeom>
        </p:spPr>
      </p:pic>
      <p:pic>
        <p:nvPicPr>
          <p:cNvPr id="21" name="Picture 20"/>
          <p:cNvPicPr>
            <a:picLocks noChangeAspect="1"/>
          </p:cNvPicPr>
          <p:nvPr/>
        </p:nvPicPr>
        <p:blipFill>
          <a:blip r:embed="rId2" cstate="print">
            <a:extLst>
              <a:ext uri="{BEBA8EAE-BF5A-486C-A8C5-ECC9F3942E4B}">
                <a14:imgProps xmlns:a14="http://schemas.microsoft.com/office/drawing/2010/main">
                  <a14:imgLayer r:embed="rId3">
                    <a14:imgEffect>
                      <a14:backgroundRemoval t="2013" b="89933" l="10000" r="90000"/>
                    </a14:imgEffect>
                  </a14:imgLayer>
                </a14:imgProps>
              </a:ext>
              <a:ext uri="{28A0092B-C50C-407E-A947-70E740481C1C}">
                <a14:useLocalDpi xmlns:a14="http://schemas.microsoft.com/office/drawing/2010/main" val="0"/>
              </a:ext>
            </a:extLst>
          </a:blip>
          <a:stretch>
            <a:fillRect/>
          </a:stretch>
        </p:blipFill>
        <p:spPr>
          <a:xfrm>
            <a:off x="840397" y="3411663"/>
            <a:ext cx="862223" cy="737681"/>
          </a:xfrm>
          <a:prstGeom prst="rect">
            <a:avLst/>
          </a:prstGeom>
        </p:spPr>
      </p:pic>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ackgroundRemoval t="2013" b="89933" l="10000" r="90000"/>
                    </a14:imgEffect>
                  </a14:imgLayer>
                </a14:imgProps>
              </a:ext>
              <a:ext uri="{28A0092B-C50C-407E-A947-70E740481C1C}">
                <a14:useLocalDpi xmlns:a14="http://schemas.microsoft.com/office/drawing/2010/main" val="0"/>
              </a:ext>
            </a:extLst>
          </a:blip>
          <a:stretch>
            <a:fillRect/>
          </a:stretch>
        </p:blipFill>
        <p:spPr>
          <a:xfrm>
            <a:off x="900358" y="5445117"/>
            <a:ext cx="862223" cy="737681"/>
          </a:xfrm>
          <a:prstGeom prst="rect">
            <a:avLst/>
          </a:prstGeom>
        </p:spPr>
      </p:pic>
    </p:spTree>
    <p:extLst>
      <p:ext uri="{BB962C8B-B14F-4D97-AF65-F5344CB8AC3E}">
        <p14:creationId xmlns:p14="http://schemas.microsoft.com/office/powerpoint/2010/main" val="352290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744" y="2036554"/>
            <a:ext cx="8395537" cy="830997"/>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4. Which of the following words is the meaning of “central” in the passage?</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498730" y="2754762"/>
            <a:ext cx="1944306" cy="830997"/>
          </a:xfrm>
          <a:prstGeom prst="rect">
            <a:avLst/>
          </a:prstGeom>
          <a:noFill/>
        </p:spPr>
        <p:txBody>
          <a:bodyPr wrap="square" rtlCol="0">
            <a:spAutoFit/>
          </a:bodyPr>
          <a:lstStyle/>
          <a:p>
            <a:r>
              <a:rPr lang="en-US" sz="2400" dirty="0" smtClean="0">
                <a:latin typeface="+mj-lt"/>
              </a:rPr>
              <a:t>a) Most important </a:t>
            </a:r>
            <a:endParaRPr lang="en-US" sz="2400" dirty="0">
              <a:latin typeface="+mj-lt"/>
            </a:endParaRPr>
          </a:p>
        </p:txBody>
      </p:sp>
      <p:sp>
        <p:nvSpPr>
          <p:cNvPr id="4" name="TextBox 3"/>
          <p:cNvSpPr txBox="1"/>
          <p:nvPr/>
        </p:nvSpPr>
        <p:spPr>
          <a:xfrm>
            <a:off x="3757336" y="2754762"/>
            <a:ext cx="1944306" cy="830997"/>
          </a:xfrm>
          <a:prstGeom prst="rect">
            <a:avLst/>
          </a:prstGeom>
          <a:noFill/>
        </p:spPr>
        <p:txBody>
          <a:bodyPr wrap="square" rtlCol="0">
            <a:spAutoFit/>
          </a:bodyPr>
          <a:lstStyle/>
          <a:p>
            <a:r>
              <a:rPr lang="en-US" sz="2400" dirty="0" smtClean="0">
                <a:latin typeface="+mj-lt"/>
              </a:rPr>
              <a:t>b) Less important</a:t>
            </a:r>
            <a:endParaRPr lang="en-US" sz="2400" dirty="0">
              <a:latin typeface="+mj-lt"/>
            </a:endParaRPr>
          </a:p>
        </p:txBody>
      </p:sp>
      <p:sp>
        <p:nvSpPr>
          <p:cNvPr id="5" name="TextBox 4"/>
          <p:cNvSpPr txBox="1"/>
          <p:nvPr/>
        </p:nvSpPr>
        <p:spPr>
          <a:xfrm>
            <a:off x="5778260" y="2754762"/>
            <a:ext cx="1635686" cy="1200329"/>
          </a:xfrm>
          <a:prstGeom prst="rect">
            <a:avLst/>
          </a:prstGeom>
          <a:noFill/>
        </p:spPr>
        <p:txBody>
          <a:bodyPr wrap="square" rtlCol="0">
            <a:spAutoFit/>
          </a:bodyPr>
          <a:lstStyle/>
          <a:p>
            <a:r>
              <a:rPr lang="en-US" sz="2400" dirty="0" smtClean="0">
                <a:latin typeface="+mj-lt"/>
              </a:rPr>
              <a:t>c) unimportant</a:t>
            </a:r>
            <a:endParaRPr lang="en-US" sz="2400" dirty="0">
              <a:latin typeface="+mj-lt"/>
            </a:endParaRPr>
          </a:p>
        </p:txBody>
      </p:sp>
      <p:sp>
        <p:nvSpPr>
          <p:cNvPr id="6" name="TextBox 5"/>
          <p:cNvSpPr txBox="1"/>
          <p:nvPr/>
        </p:nvSpPr>
        <p:spPr>
          <a:xfrm>
            <a:off x="7815152" y="2754762"/>
            <a:ext cx="1183043" cy="830997"/>
          </a:xfrm>
          <a:prstGeom prst="rect">
            <a:avLst/>
          </a:prstGeom>
          <a:noFill/>
        </p:spPr>
        <p:txBody>
          <a:bodyPr wrap="square" rtlCol="0">
            <a:spAutoFit/>
          </a:bodyPr>
          <a:lstStyle/>
          <a:p>
            <a:r>
              <a:rPr lang="en-US" sz="2400" dirty="0" smtClean="0">
                <a:latin typeface="+mj-lt"/>
              </a:rPr>
              <a:t>d) popular</a:t>
            </a:r>
            <a:endParaRPr lang="en-US" sz="2400" dirty="0">
              <a:latin typeface="+mj-lt"/>
            </a:endParaRPr>
          </a:p>
        </p:txBody>
      </p:sp>
      <p:sp>
        <p:nvSpPr>
          <p:cNvPr id="10" name="TextBox 9"/>
          <p:cNvSpPr txBox="1"/>
          <p:nvPr/>
        </p:nvSpPr>
        <p:spPr>
          <a:xfrm>
            <a:off x="1100744" y="3530601"/>
            <a:ext cx="8645340" cy="1200329"/>
          </a:xfrm>
          <a:prstGeom prst="rect">
            <a:avLst/>
          </a:prstGeom>
          <a:noFill/>
        </p:spPr>
        <p:txBody>
          <a:bodyPr wrap="square" rtlCol="0">
            <a:spAutoFit/>
          </a:bodyPr>
          <a:lstStyle/>
          <a:p>
            <a:r>
              <a:rPr lang="en-US" sz="2400" b="1" dirty="0" smtClean="0"/>
              <a:t>5. “ We decided in the meeting in my room to </a:t>
            </a:r>
            <a:r>
              <a:rPr lang="en-US" sz="2400" b="1" u="sng" dirty="0" smtClean="0"/>
              <a:t>observe</a:t>
            </a:r>
            <a:r>
              <a:rPr lang="en-US" sz="2400" b="1" dirty="0" smtClean="0"/>
              <a:t> 21 February as State Language day.” What does the underlined word mean ?</a:t>
            </a:r>
            <a:endParaRPr lang="en-US" sz="2400" b="1" dirty="0"/>
          </a:p>
        </p:txBody>
      </p:sp>
      <p:sp>
        <p:nvSpPr>
          <p:cNvPr id="11" name="TextBox 10"/>
          <p:cNvSpPr txBox="1"/>
          <p:nvPr/>
        </p:nvSpPr>
        <p:spPr>
          <a:xfrm>
            <a:off x="1567666" y="4546601"/>
            <a:ext cx="1656260" cy="830997"/>
          </a:xfrm>
          <a:prstGeom prst="rect">
            <a:avLst/>
          </a:prstGeom>
          <a:noFill/>
        </p:spPr>
        <p:txBody>
          <a:bodyPr wrap="square" rtlCol="0">
            <a:spAutoFit/>
          </a:bodyPr>
          <a:lstStyle/>
          <a:p>
            <a:r>
              <a:rPr lang="en-US" sz="2400" dirty="0" smtClean="0"/>
              <a:t>a) To celebrate </a:t>
            </a:r>
            <a:endParaRPr lang="en-US" sz="2400" dirty="0"/>
          </a:p>
        </p:txBody>
      </p:sp>
      <p:sp>
        <p:nvSpPr>
          <p:cNvPr id="12" name="TextBox 11"/>
          <p:cNvSpPr txBox="1"/>
          <p:nvPr/>
        </p:nvSpPr>
        <p:spPr>
          <a:xfrm>
            <a:off x="3746276" y="4546601"/>
            <a:ext cx="1666548" cy="830997"/>
          </a:xfrm>
          <a:prstGeom prst="rect">
            <a:avLst/>
          </a:prstGeom>
          <a:noFill/>
        </p:spPr>
        <p:txBody>
          <a:bodyPr wrap="square" rtlCol="0">
            <a:spAutoFit/>
          </a:bodyPr>
          <a:lstStyle/>
          <a:p>
            <a:r>
              <a:rPr lang="en-US" sz="2400" dirty="0" smtClean="0"/>
              <a:t>b) To maintain </a:t>
            </a:r>
            <a:endParaRPr lang="en-US" sz="2400" dirty="0"/>
          </a:p>
        </p:txBody>
      </p:sp>
      <p:sp>
        <p:nvSpPr>
          <p:cNvPr id="13" name="TextBox 12"/>
          <p:cNvSpPr txBox="1"/>
          <p:nvPr/>
        </p:nvSpPr>
        <p:spPr>
          <a:xfrm>
            <a:off x="5788080" y="4546601"/>
            <a:ext cx="1872294" cy="830997"/>
          </a:xfrm>
          <a:prstGeom prst="rect">
            <a:avLst/>
          </a:prstGeom>
          <a:noFill/>
        </p:spPr>
        <p:txBody>
          <a:bodyPr wrap="square" rtlCol="0">
            <a:spAutoFit/>
          </a:bodyPr>
          <a:lstStyle/>
          <a:p>
            <a:r>
              <a:rPr lang="en-US" sz="2400" dirty="0" smtClean="0"/>
              <a:t>c) To understand </a:t>
            </a:r>
            <a:endParaRPr lang="en-US" sz="2400" dirty="0"/>
          </a:p>
        </p:txBody>
      </p:sp>
      <p:sp>
        <p:nvSpPr>
          <p:cNvPr id="14" name="TextBox 13"/>
          <p:cNvSpPr txBox="1"/>
          <p:nvPr/>
        </p:nvSpPr>
        <p:spPr>
          <a:xfrm>
            <a:off x="7852302" y="4546601"/>
            <a:ext cx="1481376" cy="830997"/>
          </a:xfrm>
          <a:prstGeom prst="rect">
            <a:avLst/>
          </a:prstGeom>
          <a:noFill/>
        </p:spPr>
        <p:txBody>
          <a:bodyPr wrap="square" rtlCol="0">
            <a:spAutoFit/>
          </a:bodyPr>
          <a:lstStyle/>
          <a:p>
            <a:r>
              <a:rPr lang="en-US" sz="2400" dirty="0" smtClean="0"/>
              <a:t>d) To arrange</a:t>
            </a:r>
            <a:endParaRPr lang="en-US" sz="2400" dirty="0"/>
          </a:p>
        </p:txBody>
      </p:sp>
      <p:pic>
        <p:nvPicPr>
          <p:cNvPr id="15" name="Picture 14"/>
          <p:cNvPicPr>
            <a:picLocks noChangeAspect="1"/>
          </p:cNvPicPr>
          <p:nvPr/>
        </p:nvPicPr>
        <p:blipFill>
          <a:blip r:embed="rId2" cstate="print">
            <a:extLst>
              <a:ext uri="{BEBA8EAE-BF5A-486C-A8C5-ECC9F3942E4B}">
                <a14:imgProps xmlns:a14="http://schemas.microsoft.com/office/drawing/2010/main">
                  <a14:imgLayer r:embed="rId3">
                    <a14:imgEffect>
                      <a14:backgroundRemoval t="2013" b="89933" l="10000" r="90000"/>
                    </a14:imgEffect>
                  </a14:imgLayer>
                </a14:imgProps>
              </a:ext>
              <a:ext uri="{28A0092B-C50C-407E-A947-70E740481C1C}">
                <a14:useLocalDpi xmlns:a14="http://schemas.microsoft.com/office/drawing/2010/main" val="0"/>
              </a:ext>
            </a:extLst>
          </a:blip>
          <a:stretch>
            <a:fillRect/>
          </a:stretch>
        </p:blipFill>
        <p:spPr>
          <a:xfrm>
            <a:off x="1125504" y="2557803"/>
            <a:ext cx="862223" cy="737681"/>
          </a:xfrm>
          <a:prstGeom prst="rect">
            <a:avLst/>
          </a:prstGeom>
        </p:spPr>
      </p:pic>
      <p:pic>
        <p:nvPicPr>
          <p:cNvPr id="16" name="Picture 15"/>
          <p:cNvPicPr>
            <a:picLocks noChangeAspect="1"/>
          </p:cNvPicPr>
          <p:nvPr/>
        </p:nvPicPr>
        <p:blipFill>
          <a:blip r:embed="rId2" cstate="print">
            <a:extLst>
              <a:ext uri="{BEBA8EAE-BF5A-486C-A8C5-ECC9F3942E4B}">
                <a14:imgProps xmlns:a14="http://schemas.microsoft.com/office/drawing/2010/main">
                  <a14:imgLayer r:embed="rId3">
                    <a14:imgEffect>
                      <a14:backgroundRemoval t="2013" b="89933" l="10000" r="90000"/>
                    </a14:imgEffect>
                  </a14:imgLayer>
                </a14:imgProps>
              </a:ext>
              <a:ext uri="{28A0092B-C50C-407E-A947-70E740481C1C}">
                <a14:useLocalDpi xmlns:a14="http://schemas.microsoft.com/office/drawing/2010/main" val="0"/>
              </a:ext>
            </a:extLst>
          </a:blip>
          <a:stretch>
            <a:fillRect/>
          </a:stretch>
        </p:blipFill>
        <p:spPr>
          <a:xfrm>
            <a:off x="1187807" y="4361598"/>
            <a:ext cx="862223" cy="737681"/>
          </a:xfrm>
          <a:prstGeom prst="rect">
            <a:avLst/>
          </a:prstGeom>
        </p:spPr>
      </p:pic>
    </p:spTree>
    <p:extLst>
      <p:ext uri="{BB962C8B-B14F-4D97-AF65-F5344CB8AC3E}">
        <p14:creationId xmlns:p14="http://schemas.microsoft.com/office/powerpoint/2010/main" val="30788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4520" y="1046840"/>
            <a:ext cx="7417460" cy="1077218"/>
          </a:xfrm>
          <a:prstGeom prst="rect">
            <a:avLst/>
          </a:prstGeom>
          <a:noFill/>
        </p:spPr>
        <p:txBody>
          <a:bodyPr wrap="square" rtlCol="0">
            <a:spAutoFit/>
          </a:bodyPr>
          <a:lstStyle/>
          <a:p>
            <a:r>
              <a:rPr lang="en-US" sz="3200" b="1" dirty="0" smtClean="0"/>
              <a:t>D    Read the text again and answer the following questions.</a:t>
            </a:r>
            <a:endParaRPr lang="en-US" sz="3200" b="1" dirty="0"/>
          </a:p>
        </p:txBody>
      </p:sp>
      <p:sp>
        <p:nvSpPr>
          <p:cNvPr id="3" name="TextBox 2"/>
          <p:cNvSpPr txBox="1"/>
          <p:nvPr/>
        </p:nvSpPr>
        <p:spPr>
          <a:xfrm>
            <a:off x="1694110" y="2547258"/>
            <a:ext cx="7226997" cy="954107"/>
          </a:xfrm>
          <a:prstGeom prst="rect">
            <a:avLst/>
          </a:prstGeom>
          <a:noFill/>
        </p:spPr>
        <p:txBody>
          <a:bodyPr wrap="square" rtlCol="0">
            <a:spAutoFit/>
          </a:bodyPr>
          <a:lstStyle/>
          <a:p>
            <a:r>
              <a:rPr lang="en-US" sz="2800" b="1" dirty="0" smtClean="0"/>
              <a:t>1. Where was Sheikh </a:t>
            </a:r>
            <a:r>
              <a:rPr lang="en-US" sz="2800" b="1" dirty="0" err="1" smtClean="0"/>
              <a:t>Mujibur</a:t>
            </a:r>
            <a:r>
              <a:rPr lang="en-US" sz="2800" b="1" dirty="0" smtClean="0"/>
              <a:t> Rahman during the         Language Movement in 1952?</a:t>
            </a:r>
            <a:endParaRPr lang="en-US" sz="2800" b="1" dirty="0"/>
          </a:p>
        </p:txBody>
      </p:sp>
      <p:sp>
        <p:nvSpPr>
          <p:cNvPr id="4" name="TextBox 3"/>
          <p:cNvSpPr txBox="1"/>
          <p:nvPr/>
        </p:nvSpPr>
        <p:spPr>
          <a:xfrm>
            <a:off x="1694110" y="3781699"/>
            <a:ext cx="7819548" cy="954107"/>
          </a:xfrm>
          <a:prstGeom prst="rect">
            <a:avLst/>
          </a:prstGeom>
          <a:noFill/>
        </p:spPr>
        <p:txBody>
          <a:bodyPr wrap="square" rtlCol="0">
            <a:spAutoFit/>
          </a:bodyPr>
          <a:lstStyle/>
          <a:p>
            <a:r>
              <a:rPr lang="en-US" sz="2800" b="1" dirty="0" smtClean="0"/>
              <a:t>2. Why do you think </a:t>
            </a:r>
            <a:r>
              <a:rPr lang="en-US" sz="2800" b="1" dirty="0" err="1" smtClean="0"/>
              <a:t>Mujib</a:t>
            </a:r>
            <a:r>
              <a:rPr lang="en-US" sz="2800" b="1" dirty="0" smtClean="0"/>
              <a:t> struggled for establishing Bengali as the state language ?</a:t>
            </a:r>
            <a:endParaRPr lang="en-US" sz="2800" b="1" dirty="0"/>
          </a:p>
        </p:txBody>
      </p:sp>
      <p:sp>
        <p:nvSpPr>
          <p:cNvPr id="5" name="TextBox 4"/>
          <p:cNvSpPr txBox="1"/>
          <p:nvPr/>
        </p:nvSpPr>
        <p:spPr>
          <a:xfrm>
            <a:off x="1694110" y="5016140"/>
            <a:ext cx="7258741" cy="523220"/>
          </a:xfrm>
          <a:prstGeom prst="rect">
            <a:avLst/>
          </a:prstGeom>
          <a:noFill/>
        </p:spPr>
        <p:txBody>
          <a:bodyPr wrap="square" rtlCol="0">
            <a:spAutoFit/>
          </a:bodyPr>
          <a:lstStyle/>
          <a:p>
            <a:r>
              <a:rPr lang="en-US" sz="2800" b="1" dirty="0" smtClean="0"/>
              <a:t>3. What happened on 21 February in 1952?</a:t>
            </a:r>
            <a:endParaRPr lang="en-US" sz="2800" b="1" dirty="0"/>
          </a:p>
        </p:txBody>
      </p:sp>
      <p:sp>
        <p:nvSpPr>
          <p:cNvPr id="7" name="Rectangle 6"/>
          <p:cNvSpPr/>
          <p:nvPr/>
        </p:nvSpPr>
        <p:spPr>
          <a:xfrm>
            <a:off x="5891350" y="204244"/>
            <a:ext cx="3828336" cy="682388"/>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b="1" dirty="0" smtClean="0">
                <a:solidFill>
                  <a:schemeClr val="tx1"/>
                </a:solidFill>
              </a:rPr>
              <a:t> 10 minutes</a:t>
            </a:r>
            <a:endParaRPr lang="en-US" sz="4400" b="1" dirty="0">
              <a:solidFill>
                <a:schemeClr val="tx1"/>
              </a:solidFill>
            </a:endParaRPr>
          </a:p>
        </p:txBody>
      </p:sp>
    </p:spTree>
    <p:extLst>
      <p:ext uri="{BB962C8B-B14F-4D97-AF65-F5344CB8AC3E}">
        <p14:creationId xmlns:p14="http://schemas.microsoft.com/office/powerpoint/2010/main" val="398789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9051" y="395293"/>
            <a:ext cx="6087291" cy="646331"/>
          </a:xfrm>
          <a:prstGeom prst="rect">
            <a:avLst/>
          </a:prstGeom>
          <a:noFill/>
        </p:spPr>
        <p:txBody>
          <a:bodyPr wrap="square" rtlCol="0">
            <a:spAutoFit/>
          </a:bodyPr>
          <a:lstStyle/>
          <a:p>
            <a:r>
              <a:rPr lang="en-US" sz="3600" b="1" dirty="0" smtClean="0">
                <a:ln w="13462">
                  <a:solidFill>
                    <a:schemeClr val="bg1"/>
                  </a:solidFill>
                  <a:prstDash val="solid"/>
                </a:ln>
                <a:effectLst>
                  <a:outerShdw dist="38100" dir="2700000" algn="bl" rotWithShape="0">
                    <a:schemeClr val="accent5"/>
                  </a:outerShdw>
                </a:effectLst>
              </a:rPr>
              <a:t>Match your answer</a:t>
            </a:r>
            <a:endParaRPr lang="en-US" sz="3600" b="1" dirty="0">
              <a:ln w="13462">
                <a:solidFill>
                  <a:schemeClr val="bg1"/>
                </a:solidFill>
                <a:prstDash val="solid"/>
              </a:ln>
              <a:effectLst>
                <a:outerShdw dist="38100" dir="2700000" algn="bl" rotWithShape="0">
                  <a:schemeClr val="accent5"/>
                </a:outerShdw>
              </a:effectLst>
            </a:endParaRPr>
          </a:p>
        </p:txBody>
      </p:sp>
      <p:sp>
        <p:nvSpPr>
          <p:cNvPr id="3" name="TextBox 2"/>
          <p:cNvSpPr txBox="1"/>
          <p:nvPr/>
        </p:nvSpPr>
        <p:spPr>
          <a:xfrm>
            <a:off x="666206" y="1501094"/>
            <a:ext cx="7925773" cy="1200329"/>
          </a:xfrm>
          <a:prstGeom prst="rect">
            <a:avLst/>
          </a:prstGeom>
          <a:noFill/>
        </p:spPr>
        <p:txBody>
          <a:bodyPr wrap="square" rtlCol="0">
            <a:spAutoFit/>
          </a:bodyPr>
          <a:lstStyle/>
          <a:p>
            <a:r>
              <a:rPr lang="en-US" sz="2400" dirty="0" smtClean="0"/>
              <a:t>1. </a:t>
            </a:r>
            <a:r>
              <a:rPr lang="en-US" sz="2400" b="1" dirty="0" smtClean="0"/>
              <a:t>Answer</a:t>
            </a:r>
            <a:r>
              <a:rPr lang="en-US" sz="2400" dirty="0" smtClean="0"/>
              <a:t>: During the Language Movement in 1952 Sheikh </a:t>
            </a:r>
            <a:r>
              <a:rPr lang="en-US" sz="2400" dirty="0" err="1" smtClean="0"/>
              <a:t>Mujibur</a:t>
            </a:r>
            <a:r>
              <a:rPr lang="en-US" sz="2400" dirty="0" smtClean="0"/>
              <a:t> Rahman was in prison and was admitted to the Dhaka Medical College under police custody .</a:t>
            </a:r>
            <a:endParaRPr lang="en-US" sz="2400" dirty="0"/>
          </a:p>
        </p:txBody>
      </p:sp>
      <p:sp>
        <p:nvSpPr>
          <p:cNvPr id="4" name="TextBox 3"/>
          <p:cNvSpPr txBox="1"/>
          <p:nvPr/>
        </p:nvSpPr>
        <p:spPr>
          <a:xfrm>
            <a:off x="666206" y="2708728"/>
            <a:ext cx="8582297" cy="1938992"/>
          </a:xfrm>
          <a:prstGeom prst="rect">
            <a:avLst/>
          </a:prstGeom>
          <a:noFill/>
        </p:spPr>
        <p:txBody>
          <a:bodyPr wrap="square" rtlCol="0">
            <a:spAutoFit/>
          </a:bodyPr>
          <a:lstStyle/>
          <a:p>
            <a:r>
              <a:rPr lang="en-US" sz="2400" dirty="0" smtClean="0"/>
              <a:t>2. </a:t>
            </a:r>
            <a:r>
              <a:rPr lang="en-US" sz="2400" b="1" dirty="0" smtClean="0"/>
              <a:t>Answer</a:t>
            </a:r>
            <a:r>
              <a:rPr lang="en-US" sz="2400" dirty="0" smtClean="0"/>
              <a:t>: Sheikh </a:t>
            </a:r>
            <a:r>
              <a:rPr lang="en-US" sz="2400" dirty="0" err="1" smtClean="0"/>
              <a:t>Mujibur</a:t>
            </a:r>
            <a:r>
              <a:rPr lang="en-US" sz="2400" dirty="0" smtClean="0"/>
              <a:t> Rahman stayed in constant touch with other leaders directly engaged in the movement to make Bangla the state language. His directions from prison led the movement to a success. So I think </a:t>
            </a:r>
            <a:r>
              <a:rPr lang="en-US" sz="2400" dirty="0" err="1" smtClean="0"/>
              <a:t>Mujib</a:t>
            </a:r>
            <a:r>
              <a:rPr lang="en-US" sz="2400" dirty="0" smtClean="0"/>
              <a:t> struggled for establishing Bengali as the state language.</a:t>
            </a:r>
            <a:endParaRPr lang="en-US" sz="2400" dirty="0"/>
          </a:p>
        </p:txBody>
      </p:sp>
      <p:sp>
        <p:nvSpPr>
          <p:cNvPr id="5" name="TextBox 4"/>
          <p:cNvSpPr txBox="1"/>
          <p:nvPr/>
        </p:nvSpPr>
        <p:spPr>
          <a:xfrm>
            <a:off x="666206" y="4775317"/>
            <a:ext cx="8675873" cy="1938992"/>
          </a:xfrm>
          <a:prstGeom prst="rect">
            <a:avLst/>
          </a:prstGeom>
          <a:noFill/>
        </p:spPr>
        <p:txBody>
          <a:bodyPr wrap="square" rtlCol="0">
            <a:spAutoFit/>
          </a:bodyPr>
          <a:lstStyle/>
          <a:p>
            <a:r>
              <a:rPr lang="en-US" sz="2400" dirty="0" smtClean="0"/>
              <a:t>3. </a:t>
            </a:r>
            <a:r>
              <a:rPr lang="en-US" sz="2400" b="1" dirty="0" smtClean="0"/>
              <a:t>Answer</a:t>
            </a:r>
            <a:r>
              <a:rPr lang="en-US" sz="2400" dirty="0" smtClean="0"/>
              <a:t>: During a general strike on 21 February, 1952 the protesting students tried to defy  Section 144 imposed by the government . The police opened fire and killed an number of </a:t>
            </a:r>
            <a:r>
              <a:rPr lang="en-US" sz="2400" dirty="0" err="1" smtClean="0"/>
              <a:t>strudents</a:t>
            </a:r>
            <a:r>
              <a:rPr lang="en-US" sz="2400" dirty="0" smtClean="0"/>
              <a:t> including </a:t>
            </a:r>
            <a:r>
              <a:rPr lang="en-US" sz="2400" dirty="0" err="1" smtClean="0"/>
              <a:t>Abdus</a:t>
            </a:r>
            <a:r>
              <a:rPr lang="en-US" sz="2400" dirty="0" smtClean="0"/>
              <a:t> Salam, </a:t>
            </a:r>
            <a:r>
              <a:rPr lang="en-US" sz="2400" dirty="0" err="1" smtClean="0"/>
              <a:t>Rafiq</a:t>
            </a:r>
            <a:r>
              <a:rPr lang="en-US" sz="2400" dirty="0" smtClean="0"/>
              <a:t> Uddin </a:t>
            </a:r>
            <a:r>
              <a:rPr lang="en-US" sz="2400" dirty="0" err="1" smtClean="0"/>
              <a:t>Ahmen</a:t>
            </a:r>
            <a:r>
              <a:rPr lang="en-US" sz="2400" dirty="0" smtClean="0"/>
              <a:t>, </a:t>
            </a:r>
            <a:r>
              <a:rPr lang="en-US" sz="2400" dirty="0" err="1" smtClean="0"/>
              <a:t>Abul</a:t>
            </a:r>
            <a:r>
              <a:rPr lang="en-US" sz="2400" dirty="0" smtClean="0"/>
              <a:t> </a:t>
            </a:r>
            <a:r>
              <a:rPr lang="en-US" sz="2400" dirty="0" err="1" smtClean="0"/>
              <a:t>Barkat</a:t>
            </a:r>
            <a:r>
              <a:rPr lang="en-US" sz="2400" dirty="0" smtClean="0"/>
              <a:t>, Abdul </a:t>
            </a:r>
            <a:r>
              <a:rPr lang="en-US" sz="2400" dirty="0" err="1" smtClean="0"/>
              <a:t>Jabbar</a:t>
            </a:r>
            <a:r>
              <a:rPr lang="en-US" sz="2400" dirty="0" smtClean="0"/>
              <a:t> and others.</a:t>
            </a:r>
            <a:endParaRPr lang="en-US" sz="2400" dirty="0"/>
          </a:p>
        </p:txBody>
      </p:sp>
    </p:spTree>
    <p:extLst>
      <p:ext uri="{BB962C8B-B14F-4D97-AF65-F5344CB8AC3E}">
        <p14:creationId xmlns:p14="http://schemas.microsoft.com/office/powerpoint/2010/main" val="399947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659" y="1150672"/>
            <a:ext cx="8519968" cy="1200329"/>
          </a:xfrm>
          <a:prstGeom prst="rect">
            <a:avLst/>
          </a:prstGeom>
          <a:noFill/>
        </p:spPr>
        <p:txBody>
          <a:bodyPr wrap="square" rtlCol="0">
            <a:spAutoFit/>
          </a:bodyPr>
          <a:lstStyle/>
          <a:p>
            <a:r>
              <a:rPr lang="en-US" sz="3600" b="1" dirty="0" smtClean="0"/>
              <a:t>E  Match the phrases with their contextual meaning.</a:t>
            </a:r>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9740" y="2503912"/>
            <a:ext cx="3736359" cy="3251200"/>
          </a:xfrm>
          <a:prstGeom prst="rect">
            <a:avLst/>
          </a:prstGeom>
        </p:spPr>
      </p:pic>
      <p:sp>
        <p:nvSpPr>
          <p:cNvPr id="5" name="Rectangle 4"/>
          <p:cNvSpPr/>
          <p:nvPr/>
        </p:nvSpPr>
        <p:spPr>
          <a:xfrm>
            <a:off x="6087292" y="197416"/>
            <a:ext cx="3663256" cy="682388"/>
          </a:xfrm>
          <a:prstGeom prst="rect">
            <a:avLst/>
          </a:prstGeom>
          <a:solidFill>
            <a:schemeClr val="bg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b="1" dirty="0" smtClean="0">
                <a:solidFill>
                  <a:schemeClr val="tx1"/>
                </a:solidFill>
              </a:rPr>
              <a:t> 5 minutes</a:t>
            </a:r>
            <a:endParaRPr lang="en-US" sz="4400" b="1" dirty="0">
              <a:solidFill>
                <a:schemeClr val="tx1"/>
              </a:solidFill>
            </a:endParaRPr>
          </a:p>
        </p:txBody>
      </p:sp>
    </p:spTree>
    <p:extLst>
      <p:ext uri="{BB962C8B-B14F-4D97-AF65-F5344CB8AC3E}">
        <p14:creationId xmlns:p14="http://schemas.microsoft.com/office/powerpoint/2010/main" val="285266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1564" y="715834"/>
            <a:ext cx="5552955" cy="707886"/>
          </a:xfrm>
          <a:prstGeom prst="rect">
            <a:avLst/>
          </a:prstGeom>
          <a:noFill/>
          <a:ln w="19050">
            <a:solidFill>
              <a:srgbClr val="0070C0"/>
            </a:solidFill>
          </a:ln>
        </p:spPr>
        <p:txBody>
          <a:bodyPr wrap="square" rtlCol="0">
            <a:spAutoFit/>
          </a:bodyPr>
          <a:lstStyle/>
          <a:p>
            <a:r>
              <a:rPr lang="en-US" sz="4000" b="1" dirty="0" smtClean="0"/>
              <a:t>Match your answer. </a:t>
            </a:r>
            <a:endParaRPr lang="en-US" sz="4000" b="1" dirty="0"/>
          </a:p>
        </p:txBody>
      </p:sp>
      <p:sp>
        <p:nvSpPr>
          <p:cNvPr id="3" name="TextBox 2"/>
          <p:cNvSpPr txBox="1"/>
          <p:nvPr/>
        </p:nvSpPr>
        <p:spPr>
          <a:xfrm>
            <a:off x="483327" y="2044701"/>
            <a:ext cx="2973218" cy="646331"/>
          </a:xfrm>
          <a:prstGeom prst="rect">
            <a:avLst/>
          </a:prstGeom>
          <a:noFill/>
        </p:spPr>
        <p:txBody>
          <a:bodyPr wrap="square" rtlCol="0">
            <a:spAutoFit/>
          </a:bodyPr>
          <a:lstStyle/>
          <a:p>
            <a:r>
              <a:rPr lang="en-US" sz="3600" dirty="0" smtClean="0"/>
              <a:t>Discriminatory </a:t>
            </a:r>
            <a:endParaRPr lang="en-US" sz="3600" dirty="0"/>
          </a:p>
        </p:txBody>
      </p:sp>
      <p:sp>
        <p:nvSpPr>
          <p:cNvPr id="4" name="TextBox 3"/>
          <p:cNvSpPr txBox="1"/>
          <p:nvPr/>
        </p:nvSpPr>
        <p:spPr>
          <a:xfrm>
            <a:off x="969361" y="2738121"/>
            <a:ext cx="2487183" cy="646331"/>
          </a:xfrm>
          <a:prstGeom prst="rect">
            <a:avLst/>
          </a:prstGeom>
          <a:noFill/>
        </p:spPr>
        <p:txBody>
          <a:bodyPr wrap="square" rtlCol="0">
            <a:spAutoFit/>
          </a:bodyPr>
          <a:lstStyle/>
          <a:p>
            <a:r>
              <a:rPr lang="en-US" sz="3600" dirty="0" smtClean="0"/>
              <a:t>Vehemently </a:t>
            </a:r>
            <a:endParaRPr lang="en-US" sz="3600" dirty="0"/>
          </a:p>
        </p:txBody>
      </p:sp>
      <p:sp>
        <p:nvSpPr>
          <p:cNvPr id="5" name="TextBox 4"/>
          <p:cNvSpPr txBox="1"/>
          <p:nvPr/>
        </p:nvSpPr>
        <p:spPr>
          <a:xfrm>
            <a:off x="969361" y="3431541"/>
            <a:ext cx="2229999" cy="646331"/>
          </a:xfrm>
          <a:prstGeom prst="rect">
            <a:avLst/>
          </a:prstGeom>
          <a:noFill/>
        </p:spPr>
        <p:txBody>
          <a:bodyPr wrap="square" rtlCol="0">
            <a:spAutoFit/>
          </a:bodyPr>
          <a:lstStyle/>
          <a:p>
            <a:r>
              <a:rPr lang="en-US" sz="3600" dirty="0" smtClean="0"/>
              <a:t>Open fire</a:t>
            </a:r>
            <a:endParaRPr lang="en-US" sz="3600" dirty="0"/>
          </a:p>
        </p:txBody>
      </p:sp>
      <p:sp>
        <p:nvSpPr>
          <p:cNvPr id="6" name="TextBox 5"/>
          <p:cNvSpPr txBox="1"/>
          <p:nvPr/>
        </p:nvSpPr>
        <p:spPr>
          <a:xfrm>
            <a:off x="483327" y="4124961"/>
            <a:ext cx="2674884" cy="646331"/>
          </a:xfrm>
          <a:prstGeom prst="rect">
            <a:avLst/>
          </a:prstGeom>
          <a:noFill/>
        </p:spPr>
        <p:txBody>
          <a:bodyPr wrap="square" rtlCol="0">
            <a:spAutoFit/>
          </a:bodyPr>
          <a:lstStyle/>
          <a:p>
            <a:r>
              <a:rPr lang="en-US" sz="3600" dirty="0" smtClean="0"/>
              <a:t>Stay in touch</a:t>
            </a:r>
            <a:endParaRPr lang="en-US" sz="3600" dirty="0"/>
          </a:p>
        </p:txBody>
      </p:sp>
      <p:sp>
        <p:nvSpPr>
          <p:cNvPr id="7" name="TextBox 6"/>
          <p:cNvSpPr txBox="1"/>
          <p:nvPr/>
        </p:nvSpPr>
        <p:spPr>
          <a:xfrm>
            <a:off x="969361" y="4818381"/>
            <a:ext cx="2559194" cy="646331"/>
          </a:xfrm>
          <a:prstGeom prst="rect">
            <a:avLst/>
          </a:prstGeom>
          <a:noFill/>
        </p:spPr>
        <p:txBody>
          <a:bodyPr wrap="square" rtlCol="0">
            <a:spAutoFit/>
          </a:bodyPr>
          <a:lstStyle/>
          <a:p>
            <a:r>
              <a:rPr lang="en-US" sz="3600" dirty="0" smtClean="0"/>
              <a:t>Engaged in </a:t>
            </a:r>
            <a:endParaRPr lang="en-US" sz="3600" dirty="0"/>
          </a:p>
        </p:txBody>
      </p:sp>
      <p:sp>
        <p:nvSpPr>
          <p:cNvPr id="8" name="TextBox 7"/>
          <p:cNvSpPr txBox="1"/>
          <p:nvPr/>
        </p:nvSpPr>
        <p:spPr>
          <a:xfrm>
            <a:off x="483327" y="5511801"/>
            <a:ext cx="3569882" cy="646331"/>
          </a:xfrm>
          <a:prstGeom prst="rect">
            <a:avLst/>
          </a:prstGeom>
          <a:noFill/>
        </p:spPr>
        <p:txBody>
          <a:bodyPr wrap="square" rtlCol="0">
            <a:spAutoFit/>
          </a:bodyPr>
          <a:lstStyle/>
          <a:p>
            <a:r>
              <a:rPr lang="en-US" sz="3600" dirty="0" smtClean="0"/>
              <a:t>Raise awareness </a:t>
            </a:r>
            <a:endParaRPr lang="en-US" sz="3600" dirty="0"/>
          </a:p>
        </p:txBody>
      </p:sp>
      <p:sp>
        <p:nvSpPr>
          <p:cNvPr id="9" name="TextBox 8"/>
          <p:cNvSpPr txBox="1"/>
          <p:nvPr/>
        </p:nvSpPr>
        <p:spPr>
          <a:xfrm>
            <a:off x="6213548" y="2044701"/>
            <a:ext cx="2316498" cy="646331"/>
          </a:xfrm>
          <a:prstGeom prst="rect">
            <a:avLst/>
          </a:prstGeom>
          <a:noFill/>
          <a:ln>
            <a:solidFill>
              <a:srgbClr val="7030A0"/>
            </a:solidFill>
          </a:ln>
        </p:spPr>
        <p:txBody>
          <a:bodyPr wrap="square" rtlCol="0">
            <a:spAutoFit/>
          </a:bodyPr>
          <a:lstStyle/>
          <a:p>
            <a:r>
              <a:rPr lang="en-US" sz="3600" b="1" dirty="0" smtClean="0">
                <a:solidFill>
                  <a:srgbClr val="FFC000"/>
                </a:solidFill>
              </a:rPr>
              <a:t>unfair</a:t>
            </a:r>
            <a:endParaRPr lang="en-US" sz="3600" b="1" dirty="0">
              <a:solidFill>
                <a:srgbClr val="FFC000"/>
              </a:solidFill>
            </a:endParaRPr>
          </a:p>
        </p:txBody>
      </p:sp>
      <p:sp>
        <p:nvSpPr>
          <p:cNvPr id="10" name="TextBox 9"/>
          <p:cNvSpPr txBox="1"/>
          <p:nvPr/>
        </p:nvSpPr>
        <p:spPr>
          <a:xfrm>
            <a:off x="6213547" y="2738121"/>
            <a:ext cx="2540971" cy="646331"/>
          </a:xfrm>
          <a:prstGeom prst="rect">
            <a:avLst/>
          </a:prstGeom>
          <a:noFill/>
          <a:ln>
            <a:solidFill>
              <a:srgbClr val="7030A0"/>
            </a:solidFill>
          </a:ln>
        </p:spPr>
        <p:txBody>
          <a:bodyPr wrap="square" rtlCol="0">
            <a:spAutoFit/>
          </a:bodyPr>
          <a:lstStyle/>
          <a:p>
            <a:r>
              <a:rPr lang="en-US" sz="3600" b="1" dirty="0" smtClean="0">
                <a:solidFill>
                  <a:srgbClr val="00B050"/>
                </a:solidFill>
              </a:rPr>
              <a:t>Strongly</a:t>
            </a:r>
            <a:r>
              <a:rPr lang="en-US" sz="3600" b="1" dirty="0" smtClean="0"/>
              <a:t> </a:t>
            </a:r>
            <a:endParaRPr lang="en-US" sz="3600" b="1" dirty="0"/>
          </a:p>
        </p:txBody>
      </p:sp>
      <p:sp>
        <p:nvSpPr>
          <p:cNvPr id="11" name="TextBox 10"/>
          <p:cNvSpPr txBox="1"/>
          <p:nvPr/>
        </p:nvSpPr>
        <p:spPr>
          <a:xfrm>
            <a:off x="6213548" y="3431541"/>
            <a:ext cx="3559418" cy="646331"/>
          </a:xfrm>
          <a:prstGeom prst="rect">
            <a:avLst/>
          </a:prstGeom>
          <a:noFill/>
          <a:ln>
            <a:solidFill>
              <a:srgbClr val="7030A0"/>
            </a:solidFill>
          </a:ln>
        </p:spPr>
        <p:txBody>
          <a:bodyPr wrap="square" rtlCol="0">
            <a:spAutoFit/>
          </a:bodyPr>
          <a:lstStyle/>
          <a:p>
            <a:r>
              <a:rPr lang="en-US" sz="3600" b="1" dirty="0" smtClean="0">
                <a:solidFill>
                  <a:srgbClr val="92D050"/>
                </a:solidFill>
              </a:rPr>
              <a:t>Began to shoot </a:t>
            </a:r>
            <a:endParaRPr lang="en-US" sz="3600" b="1" dirty="0">
              <a:solidFill>
                <a:srgbClr val="92D050"/>
              </a:solidFill>
            </a:endParaRPr>
          </a:p>
        </p:txBody>
      </p:sp>
      <p:sp>
        <p:nvSpPr>
          <p:cNvPr id="12" name="TextBox 11"/>
          <p:cNvSpPr txBox="1"/>
          <p:nvPr/>
        </p:nvSpPr>
        <p:spPr>
          <a:xfrm>
            <a:off x="6213549" y="4124961"/>
            <a:ext cx="3559417" cy="461665"/>
          </a:xfrm>
          <a:prstGeom prst="rect">
            <a:avLst/>
          </a:prstGeom>
          <a:noFill/>
          <a:ln>
            <a:solidFill>
              <a:srgbClr val="7030A0"/>
            </a:solidFill>
          </a:ln>
        </p:spPr>
        <p:txBody>
          <a:bodyPr wrap="square" rtlCol="0">
            <a:spAutoFit/>
          </a:bodyPr>
          <a:lstStyle/>
          <a:p>
            <a:r>
              <a:rPr lang="en-US" sz="2400" b="1" dirty="0" smtClean="0"/>
              <a:t>Be in communication </a:t>
            </a:r>
            <a:endParaRPr lang="en-US" sz="2400" b="1" dirty="0"/>
          </a:p>
        </p:txBody>
      </p:sp>
      <p:sp>
        <p:nvSpPr>
          <p:cNvPr id="13" name="TextBox 12"/>
          <p:cNvSpPr txBox="1"/>
          <p:nvPr/>
        </p:nvSpPr>
        <p:spPr>
          <a:xfrm>
            <a:off x="6213548" y="4818381"/>
            <a:ext cx="2316498" cy="646331"/>
          </a:xfrm>
          <a:prstGeom prst="rect">
            <a:avLst/>
          </a:prstGeom>
          <a:noFill/>
          <a:ln>
            <a:solidFill>
              <a:srgbClr val="7030A0"/>
            </a:solidFill>
          </a:ln>
        </p:spPr>
        <p:txBody>
          <a:bodyPr wrap="square" rtlCol="0">
            <a:spAutoFit/>
          </a:bodyPr>
          <a:lstStyle/>
          <a:p>
            <a:r>
              <a:rPr lang="en-US" sz="3600" b="1" dirty="0" smtClean="0">
                <a:solidFill>
                  <a:srgbClr val="7030A0"/>
                </a:solidFill>
              </a:rPr>
              <a:t>Involved  </a:t>
            </a:r>
            <a:endParaRPr lang="en-US" sz="3600" b="1" dirty="0">
              <a:solidFill>
                <a:srgbClr val="7030A0"/>
              </a:solidFill>
            </a:endParaRPr>
          </a:p>
        </p:txBody>
      </p:sp>
      <p:sp>
        <p:nvSpPr>
          <p:cNvPr id="14" name="TextBox 13"/>
          <p:cNvSpPr txBox="1"/>
          <p:nvPr/>
        </p:nvSpPr>
        <p:spPr>
          <a:xfrm>
            <a:off x="6213547" y="5511801"/>
            <a:ext cx="3387653" cy="646331"/>
          </a:xfrm>
          <a:prstGeom prst="rect">
            <a:avLst/>
          </a:prstGeom>
          <a:noFill/>
          <a:ln>
            <a:solidFill>
              <a:srgbClr val="7030A0"/>
            </a:solidFill>
          </a:ln>
        </p:spPr>
        <p:txBody>
          <a:bodyPr wrap="square" rtlCol="0">
            <a:spAutoFit/>
          </a:bodyPr>
          <a:lstStyle/>
          <a:p>
            <a:r>
              <a:rPr lang="en-US" sz="3600" b="1" dirty="0" smtClean="0">
                <a:solidFill>
                  <a:srgbClr val="0070C0"/>
                </a:solidFill>
              </a:rPr>
              <a:t>Involved in</a:t>
            </a:r>
            <a:r>
              <a:rPr lang="en-US" sz="3600" b="1" dirty="0" smtClean="0"/>
              <a:t> </a:t>
            </a:r>
            <a:endParaRPr lang="en-US" sz="3600" b="1" dirty="0"/>
          </a:p>
        </p:txBody>
      </p:sp>
      <p:sp>
        <p:nvSpPr>
          <p:cNvPr id="18" name="Right Arrow 17"/>
          <p:cNvSpPr/>
          <p:nvPr/>
        </p:nvSpPr>
        <p:spPr>
          <a:xfrm>
            <a:off x="4053209" y="2298701"/>
            <a:ext cx="1594536" cy="328831"/>
          </a:xfrm>
          <a:prstGeom prst="rightArrow">
            <a:avLst>
              <a:gd name="adj1" fmla="val 50000"/>
              <a:gd name="adj2" fmla="val 9248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4053209" y="2981961"/>
            <a:ext cx="1594536" cy="328831"/>
          </a:xfrm>
          <a:prstGeom prst="rightArrow">
            <a:avLst>
              <a:gd name="adj1" fmla="val 50000"/>
              <a:gd name="adj2" fmla="val 9248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4053209" y="3665220"/>
            <a:ext cx="1594536" cy="328831"/>
          </a:xfrm>
          <a:prstGeom prst="rightArrow">
            <a:avLst>
              <a:gd name="adj1" fmla="val 50000"/>
              <a:gd name="adj2" fmla="val 9248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4053209" y="4348481"/>
            <a:ext cx="1594536" cy="328831"/>
          </a:xfrm>
          <a:prstGeom prst="rightArrow">
            <a:avLst>
              <a:gd name="adj1" fmla="val 50000"/>
              <a:gd name="adj2" fmla="val 9248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4053209" y="5031741"/>
            <a:ext cx="1594536" cy="328831"/>
          </a:xfrm>
          <a:prstGeom prst="rightArrow">
            <a:avLst>
              <a:gd name="adj1" fmla="val 50000"/>
              <a:gd name="adj2" fmla="val 9248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4053209" y="5715001"/>
            <a:ext cx="1594536" cy="328831"/>
          </a:xfrm>
          <a:prstGeom prst="rightArrow">
            <a:avLst>
              <a:gd name="adj1" fmla="val 50000"/>
              <a:gd name="adj2" fmla="val 92484"/>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794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8" grpId="0" animBg="1"/>
      <p:bldP spid="19" grpId="0" animBg="1"/>
      <p:bldP spid="20" grpId="0" animBg="1"/>
      <p:bldP spid="21" grpId="0" animBg="1"/>
      <p:bldP spid="22"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0080" y="4864100"/>
            <a:ext cx="8856617" cy="1077218"/>
          </a:xfrm>
          <a:prstGeom prst="rect">
            <a:avLst/>
          </a:prstGeom>
          <a:noFill/>
        </p:spPr>
        <p:txBody>
          <a:bodyPr wrap="square" rtlCol="0">
            <a:spAutoFit/>
          </a:bodyPr>
          <a:lstStyle/>
          <a:p>
            <a:r>
              <a:rPr lang="en-US" sz="3200" b="1" dirty="0" smtClean="0"/>
              <a:t>F </a:t>
            </a:r>
            <a:r>
              <a:rPr lang="en-US" sz="3200" dirty="0" smtClean="0"/>
              <a:t> Identify the main points in the text in Section    	</a:t>
            </a:r>
            <a:r>
              <a:rPr lang="en-US" sz="3200" b="1" dirty="0" smtClean="0"/>
              <a:t>B</a:t>
            </a:r>
            <a:r>
              <a:rPr lang="en-US" sz="3200" dirty="0" smtClean="0"/>
              <a:t> and rewrite the text again in 100 words.</a:t>
            </a:r>
            <a:endParaRPr lang="en-US" sz="32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7619"/>
          <a:stretch/>
        </p:blipFill>
        <p:spPr>
          <a:xfrm>
            <a:off x="2879168" y="1327596"/>
            <a:ext cx="4117504" cy="337140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2063932" y="272869"/>
            <a:ext cx="5695406" cy="1015663"/>
          </a:xfrm>
          <a:prstGeom prst="rect">
            <a:avLst/>
          </a:prstGeom>
          <a:solidFill>
            <a:schemeClr val="bg1"/>
          </a:solidFill>
        </p:spPr>
        <p:txBody>
          <a:bodyPr wrap="square" rtlCol="0">
            <a:spAutoFit/>
            <a:scene3d>
              <a:camera prst="orthographicFront"/>
              <a:lightRig rig="threePt" dir="t"/>
            </a:scene3d>
            <a:sp3d extrusionH="57150">
              <a:bevelT w="38100" h="38100"/>
            </a:sp3d>
          </a:bodyPr>
          <a:lstStyle/>
          <a:p>
            <a:r>
              <a:rPr lang="en-US" sz="6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Home work </a:t>
            </a:r>
            <a:endParaRPr lang="en-US" sz="6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99593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1258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284" r="5650"/>
          <a:stretch/>
        </p:blipFill>
        <p:spPr>
          <a:xfrm>
            <a:off x="5350306" y="1665308"/>
            <a:ext cx="3507086" cy="3605192"/>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053" y="1665308"/>
            <a:ext cx="3507085" cy="3605192"/>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1009053" y="501372"/>
            <a:ext cx="4042921" cy="954107"/>
          </a:xfrm>
          <a:prstGeom prst="rect">
            <a:avLst/>
          </a:prstGeom>
          <a:noFill/>
          <a:ln>
            <a:solidFill>
              <a:schemeClr val="accent1"/>
            </a:solidFill>
          </a:ln>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Whom can you see in the picture below…</a:t>
            </a:r>
            <a:endParaRPr lang="en-US" sz="28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43716" y="5754060"/>
            <a:ext cx="5206591" cy="954107"/>
          </a:xfrm>
          <a:prstGeom prst="rect">
            <a:avLst/>
          </a:prstGeom>
          <a:noFill/>
        </p:spPr>
        <p:txBody>
          <a:bodyPr wrap="square" rtlCol="0">
            <a:spAutoFit/>
          </a:bodyPr>
          <a:lstStyle/>
          <a:p>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Bangabandhu</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Sheikh </a:t>
            </a:r>
            <a:r>
              <a:rPr lang="en-US" sz="2800" b="1" dirty="0" err="1" smtClean="0">
                <a:solidFill>
                  <a:schemeClr val="accent5">
                    <a:lumMod val="50000"/>
                  </a:schemeClr>
                </a:solidFill>
                <a:latin typeface="Times New Roman" panose="02020603050405020304" pitchFamily="18" charset="0"/>
                <a:cs typeface="Times New Roman" panose="02020603050405020304" pitchFamily="18" charset="0"/>
              </a:rPr>
              <a:t>Mujibur</a:t>
            </a: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 Rahman</a:t>
            </a:r>
            <a:endParaRPr lang="en-US" sz="28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277401" y="501372"/>
            <a:ext cx="3898899" cy="954107"/>
          </a:xfrm>
          <a:prstGeom prst="rect">
            <a:avLst/>
          </a:prstGeom>
          <a:noFill/>
          <a:ln>
            <a:solidFill>
              <a:schemeClr val="accent1"/>
            </a:solidFill>
          </a:ln>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What can you see in the picture below…</a:t>
            </a:r>
            <a:endParaRPr lang="en-US" sz="28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719756" y="5746476"/>
            <a:ext cx="3711627" cy="523220"/>
          </a:xfrm>
          <a:prstGeom prst="rect">
            <a:avLst/>
          </a:prstGeom>
          <a:noFill/>
        </p:spPr>
        <p:txBody>
          <a:bodyPr wrap="square" rtlCol="0">
            <a:spAutoFit/>
          </a:bodyPr>
          <a:lstStyle/>
          <a:p>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Language movement </a:t>
            </a:r>
            <a:endParaRPr lang="en-US" sz="2800" b="1"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600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1051" y="2496456"/>
            <a:ext cx="5589878" cy="2714172"/>
          </a:xfrm>
          <a:prstGeom prst="rect">
            <a:avLst/>
          </a:prstGeom>
          <a:pattFill prst="horzBrick">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929977" y="3193142"/>
            <a:ext cx="6015884" cy="1323439"/>
          </a:xfrm>
          <a:prstGeom prst="rect">
            <a:avLst/>
          </a:prstGeom>
          <a:noFill/>
        </p:spPr>
        <p:txBody>
          <a:bodyPr wrap="square" rtlCol="0">
            <a:spAutoFit/>
          </a:bodyPr>
          <a:lstStyle/>
          <a:p>
            <a:pPr algn="ctr"/>
            <a:r>
              <a:rPr lang="en-US" sz="4000" b="1" dirty="0" err="1" smtClean="0">
                <a:solidFill>
                  <a:srgbClr val="FF0000"/>
                </a:solidFill>
                <a:effectLst>
                  <a:glow rad="101600">
                    <a:schemeClr val="bg2">
                      <a:lumMod val="10000"/>
                      <a:alpha val="60000"/>
                    </a:schemeClr>
                  </a:glow>
                  <a:reflection blurRad="6350" stA="55000" endA="300" endPos="45500" dir="5400000" sy="-100000" algn="bl" rotWithShape="0"/>
                </a:effectLst>
              </a:rPr>
              <a:t>Bangabandhu</a:t>
            </a:r>
            <a:r>
              <a:rPr lang="en-US" sz="4000" b="1" dirty="0" smtClean="0">
                <a:solidFill>
                  <a:srgbClr val="FF0000"/>
                </a:solidFill>
                <a:effectLst>
                  <a:glow rad="101600">
                    <a:schemeClr val="bg2">
                      <a:lumMod val="10000"/>
                      <a:alpha val="60000"/>
                    </a:schemeClr>
                  </a:glow>
                  <a:reflection blurRad="6350" stA="55000" endA="300" endPos="45500" dir="5400000" sy="-100000" algn="bl" rotWithShape="0"/>
                </a:effectLst>
              </a:rPr>
              <a:t> and the Language Movement</a:t>
            </a:r>
            <a:endParaRPr lang="en-US" sz="4000" b="1" dirty="0">
              <a:solidFill>
                <a:srgbClr val="FF0000"/>
              </a:solidFill>
              <a:effectLst>
                <a:glow rad="101600">
                  <a:schemeClr val="bg2">
                    <a:lumMod val="10000"/>
                    <a:alpha val="60000"/>
                  </a:schemeClr>
                </a:glow>
                <a:reflection blurRad="6350" stA="55000" endA="300" endPos="45500" dir="5400000" sy="-100000" algn="bl" rotWithShape="0"/>
              </a:effectLst>
            </a:endParaRPr>
          </a:p>
        </p:txBody>
      </p:sp>
      <p:grpSp>
        <p:nvGrpSpPr>
          <p:cNvPr id="17" name="Group 16"/>
          <p:cNvGrpSpPr/>
          <p:nvPr/>
        </p:nvGrpSpPr>
        <p:grpSpPr>
          <a:xfrm>
            <a:off x="2081023" y="2563085"/>
            <a:ext cx="5788786" cy="1422395"/>
            <a:chOff x="3164114" y="2384701"/>
            <a:chExt cx="5852166" cy="1422395"/>
          </a:xfrm>
        </p:grpSpPr>
        <p:sp>
          <p:nvSpPr>
            <p:cNvPr id="12" name="Rounded Rectangle 11"/>
            <p:cNvSpPr/>
            <p:nvPr/>
          </p:nvSpPr>
          <p:spPr>
            <a:xfrm>
              <a:off x="3164114" y="3715656"/>
              <a:ext cx="5852160" cy="91440"/>
            </a:xfrm>
            <a:prstGeom prst="roundRect">
              <a:avLst/>
            </a:prstGeom>
            <a:solidFill>
              <a:srgbClr val="00B050"/>
            </a:solidFill>
            <a:ln cap="rnd">
              <a:noFill/>
              <a:bevel/>
            </a:ln>
            <a:effectLst>
              <a:reflection stA="97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64120" y="2384701"/>
              <a:ext cx="5852160" cy="1323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2664823" y="812806"/>
            <a:ext cx="6675119" cy="707886"/>
          </a:xfrm>
          <a:prstGeom prst="rect">
            <a:avLst/>
          </a:prstGeom>
          <a:noFill/>
          <a:ln w="3175">
            <a:solidFill>
              <a:schemeClr val="tx1"/>
            </a:solidFill>
          </a:ln>
        </p:spPr>
        <p:txBody>
          <a:bodyPr wrap="square" rtlCol="0">
            <a:spAutoFit/>
            <a:scene3d>
              <a:camera prst="orthographicFront"/>
              <a:lightRig rig="threePt" dir="t"/>
            </a:scene3d>
            <a:sp3d z="158750"/>
          </a:bodyPr>
          <a:lstStyle/>
          <a:p>
            <a:r>
              <a:rPr lang="en-US" sz="4000" dirty="0" smtClean="0">
                <a:effectLst>
                  <a:reflection blurRad="6350" stA="55000" endA="300" endPos="45500" dir="5400000" sy="-100000" algn="bl" rotWithShape="0"/>
                </a:effectLst>
              </a:rPr>
              <a:t>Todays lesson is…….</a:t>
            </a:r>
            <a:endParaRPr lang="en-US" sz="4000" dirty="0">
              <a:effectLst>
                <a:reflection blurRad="6350" stA="55000" endA="300" endPos="45500" dir="5400000" sy="-100000" algn="bl" rotWithShape="0"/>
              </a:effectLst>
            </a:endParaRPr>
          </a:p>
        </p:txBody>
      </p:sp>
      <p:sp>
        <p:nvSpPr>
          <p:cNvPr id="2" name="TextBox 1"/>
          <p:cNvSpPr txBox="1"/>
          <p:nvPr/>
        </p:nvSpPr>
        <p:spPr>
          <a:xfrm>
            <a:off x="4665228" y="4517414"/>
            <a:ext cx="2940642" cy="1200329"/>
          </a:xfrm>
          <a:prstGeom prst="rect">
            <a:avLst/>
          </a:prstGeom>
          <a:noFill/>
        </p:spPr>
        <p:txBody>
          <a:bodyPr wrap="square" rtlCol="0">
            <a:spAutoFit/>
          </a:bodyPr>
          <a:lstStyle/>
          <a:p>
            <a:pPr algn="ctr"/>
            <a:r>
              <a:rPr lang="en-US" sz="3600" b="1" dirty="0" smtClean="0"/>
              <a:t>Unit- 5, lesson-1</a:t>
            </a:r>
            <a:endParaRPr lang="en-US" sz="3600" b="1" dirty="0"/>
          </a:p>
        </p:txBody>
      </p:sp>
      <p:grpSp>
        <p:nvGrpSpPr>
          <p:cNvPr id="16" name="Group 15"/>
          <p:cNvGrpSpPr/>
          <p:nvPr/>
        </p:nvGrpSpPr>
        <p:grpSpPr>
          <a:xfrm>
            <a:off x="2060448" y="3962268"/>
            <a:ext cx="5788780" cy="1415142"/>
            <a:chOff x="3156860" y="3795486"/>
            <a:chExt cx="5873926" cy="1415142"/>
          </a:xfrm>
        </p:grpSpPr>
        <p:sp>
          <p:nvSpPr>
            <p:cNvPr id="13" name="Rounded Rectangle 12"/>
            <p:cNvSpPr/>
            <p:nvPr/>
          </p:nvSpPr>
          <p:spPr>
            <a:xfrm>
              <a:off x="3178626" y="3795486"/>
              <a:ext cx="5852160" cy="91440"/>
            </a:xfrm>
            <a:prstGeom prst="roundRect">
              <a:avLst/>
            </a:prstGeom>
            <a:solidFill>
              <a:srgbClr val="FF0000"/>
            </a:solidFill>
            <a:ln cap="rnd">
              <a:noFill/>
              <a:beve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156860" y="3886926"/>
              <a:ext cx="5852160" cy="1323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8805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4" presetClass="path" presetSubtype="0" fill="hold" nodeType="clickEffect">
                                  <p:stCondLst>
                                    <p:cond delay="0"/>
                                  </p:stCondLst>
                                  <p:childTnLst>
                                    <p:animMotion origin="layout" path="M 3.95833E-6 3.7037E-6 L 3.95833E-6 -0.25 " pathEditMode="relative" rAng="0" ptsTypes="AA">
                                      <p:cBhvr>
                                        <p:cTn id="13" dur="2000" fill="hold"/>
                                        <p:tgtEl>
                                          <p:spTgt spid="17"/>
                                        </p:tgtEl>
                                        <p:attrNameLst>
                                          <p:attrName>ppt_x</p:attrName>
                                          <p:attrName>ppt_y</p:attrName>
                                        </p:attrNameLst>
                                      </p:cBhvr>
                                      <p:rCtr x="0" y="-12500"/>
                                    </p:animMotion>
                                  </p:childTnLst>
                                </p:cTn>
                              </p:par>
                              <p:par>
                                <p:cTn id="14" presetID="42" presetClass="path" presetSubtype="0" fill="hold" nodeType="withEffect">
                                  <p:stCondLst>
                                    <p:cond delay="0"/>
                                  </p:stCondLst>
                                  <p:childTnLst>
                                    <p:animMotion origin="layout" path="M -2.70833E-6 2.96296E-6 L -2.70833E-6 0.25 " pathEditMode="relative" rAng="0" ptsTypes="AA">
                                      <p:cBhvr>
                                        <p:cTn id="15" dur="2000" fill="hold"/>
                                        <p:tgtEl>
                                          <p:spTgt spid="16"/>
                                        </p:tgtEl>
                                        <p:attrNameLst>
                                          <p:attrName>ppt_x</p:attrName>
                                          <p:attrName>ppt_y</p:attrName>
                                        </p:attrNameLst>
                                      </p:cBhvr>
                                      <p:rCtr x="0" y="12500"/>
                                    </p:animMotion>
                                  </p:childTnLst>
                                </p:cTn>
                              </p:par>
                            </p:childTnLst>
                          </p:cTn>
                        </p:par>
                        <p:par>
                          <p:cTn id="16" fill="hold">
                            <p:stCondLst>
                              <p:cond delay="2000"/>
                            </p:stCondLst>
                            <p:childTnLst>
                              <p:par>
                                <p:cTn id="17" presetID="21" presetClass="emph" presetSubtype="0" repeatCount="indefinite" fill="hold" nodeType="afterEffect">
                                  <p:stCondLst>
                                    <p:cond delay="0"/>
                                  </p:stCondLst>
                                  <p:childTnLst>
                                    <p:animClr clrSpc="hsl" dir="cw">
                                      <p:cBhvr override="childStyle">
                                        <p:cTn id="18" dur="1000" fill="hold"/>
                                        <p:tgtEl>
                                          <p:spTgt spid="8">
                                            <p:txEl>
                                              <p:pRg st="0" end="0"/>
                                            </p:txEl>
                                          </p:spTgt>
                                        </p:tgtEl>
                                        <p:attrNameLst>
                                          <p:attrName>style.color</p:attrName>
                                        </p:attrNameLst>
                                      </p:cBhvr>
                                      <p:by>
                                        <p:hsl h="7200000" s="0" l="0"/>
                                      </p:by>
                                    </p:animClr>
                                    <p:animClr clrSpc="hsl" dir="cw">
                                      <p:cBhvr>
                                        <p:cTn id="19" dur="1000" fill="hold"/>
                                        <p:tgtEl>
                                          <p:spTgt spid="8">
                                            <p:txEl>
                                              <p:pRg st="0" end="0"/>
                                            </p:txEl>
                                          </p:spTgt>
                                        </p:tgtEl>
                                        <p:attrNameLst>
                                          <p:attrName>fillcolor</p:attrName>
                                        </p:attrNameLst>
                                      </p:cBhvr>
                                      <p:by>
                                        <p:hsl h="7200000" s="0" l="0"/>
                                      </p:by>
                                    </p:animClr>
                                    <p:animClr clrSpc="hsl" dir="cw">
                                      <p:cBhvr>
                                        <p:cTn id="20" dur="1000" fill="hold"/>
                                        <p:tgtEl>
                                          <p:spTgt spid="8">
                                            <p:txEl>
                                              <p:pRg st="0" end="0"/>
                                            </p:txEl>
                                          </p:spTgt>
                                        </p:tgtEl>
                                        <p:attrNameLst>
                                          <p:attrName>stroke.color</p:attrName>
                                        </p:attrNameLst>
                                      </p:cBhvr>
                                      <p:by>
                                        <p:hsl h="7200000" s="0" l="0"/>
                                      </p:by>
                                    </p:animClr>
                                    <p:set>
                                      <p:cBhvr>
                                        <p:cTn id="21" dur="1000" fill="hold"/>
                                        <p:tgtEl>
                                          <p:spTgt spid="8">
                                            <p:txEl>
                                              <p:pRg st="0" end="0"/>
                                            </p:txEl>
                                          </p:spTgt>
                                        </p:tgtEl>
                                        <p:attrNameLst>
                                          <p:attrName>fill.type</p:attrName>
                                        </p:attrNameLst>
                                      </p:cBhvr>
                                      <p:to>
                                        <p:strVal val="solid"/>
                                      </p:to>
                                    </p:se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8903" y="1752601"/>
            <a:ext cx="7800415" cy="1077218"/>
          </a:xfrm>
          <a:prstGeom prst="rect">
            <a:avLst/>
          </a:prstGeom>
          <a:noFill/>
        </p:spPr>
        <p:txBody>
          <a:bodyPr wrap="square" rtlCol="0">
            <a:spAutoFit/>
          </a:bodyPr>
          <a:lstStyle/>
          <a:p>
            <a:r>
              <a:rPr lang="en-US" sz="3200" b="1" spc="50" dirty="0" smtClean="0">
                <a:ln w="9525" cmpd="sng">
                  <a:solidFill>
                    <a:schemeClr val="accent1"/>
                  </a:solidFill>
                  <a:prstDash val="solid"/>
                </a:ln>
                <a:effectLst>
                  <a:glow rad="38100">
                    <a:schemeClr val="accent1">
                      <a:alpha val="40000"/>
                    </a:schemeClr>
                  </a:glow>
                </a:effectLst>
              </a:rPr>
              <a:t>After studied the lesson, students will be able to…… </a:t>
            </a:r>
            <a:endParaRPr lang="en-US" sz="3200" b="1" spc="50" dirty="0">
              <a:ln w="9525" cmpd="sng">
                <a:solidFill>
                  <a:schemeClr val="accent1"/>
                </a:solidFill>
                <a:prstDash val="solid"/>
              </a:ln>
              <a:effectLst>
                <a:glow rad="38100">
                  <a:schemeClr val="accent1">
                    <a:alpha val="40000"/>
                  </a:schemeClr>
                </a:glow>
              </a:effectLst>
            </a:endParaRPr>
          </a:p>
        </p:txBody>
      </p:sp>
      <p:sp>
        <p:nvSpPr>
          <p:cNvPr id="3" name="TextBox 2"/>
          <p:cNvSpPr txBox="1"/>
          <p:nvPr/>
        </p:nvSpPr>
        <p:spPr>
          <a:xfrm>
            <a:off x="772733" y="2781301"/>
            <a:ext cx="8737028" cy="1569660"/>
          </a:xfrm>
          <a:prstGeom prst="rect">
            <a:avLst/>
          </a:prstGeom>
          <a:noFill/>
        </p:spPr>
        <p:txBody>
          <a:bodyPr wrap="square" rtlCol="0">
            <a:spAutoFit/>
          </a:bodyPr>
          <a:lstStyle/>
          <a:p>
            <a:pPr marL="457200" indent="-457200">
              <a:buFont typeface="Wingdings" panose="05000000000000000000" pitchFamily="2" charset="2"/>
              <a:buChar char="v"/>
            </a:pPr>
            <a:r>
              <a:rPr lang="en-US" sz="3200" dirty="0" smtClean="0"/>
              <a:t>Read and understand texts through silent reading</a:t>
            </a:r>
            <a:r>
              <a:rPr lang="en-US" sz="3200" dirty="0" smtClean="0"/>
              <a:t>.</a:t>
            </a:r>
            <a:endParaRPr lang="bn-BD" sz="3200" dirty="0" smtClean="0"/>
          </a:p>
          <a:p>
            <a:pPr lvl="1" indent="-457200">
              <a:buFont typeface="Wingdings" panose="05000000000000000000" pitchFamily="2" charset="2"/>
              <a:buChar char="v"/>
            </a:pPr>
            <a:r>
              <a:rPr lang="en-US" sz="3200" dirty="0"/>
              <a:t>Infer meaning from context.</a:t>
            </a:r>
          </a:p>
          <a:p>
            <a:pPr marL="457200" lvl="2" indent="-457200">
              <a:buFont typeface="Wingdings" panose="05000000000000000000" pitchFamily="2" charset="2"/>
              <a:buChar char="v"/>
            </a:pPr>
            <a:r>
              <a:rPr lang="en-US" sz="3200" dirty="0"/>
              <a:t>Write answer to questions</a:t>
            </a:r>
            <a:r>
              <a:rPr lang="en-US" sz="3200" dirty="0" smtClean="0"/>
              <a:t>.</a:t>
            </a:r>
            <a:endParaRPr lang="en-US" sz="3200" dirty="0"/>
          </a:p>
        </p:txBody>
      </p:sp>
    </p:spTree>
    <p:extLst>
      <p:ext uri="{BB962C8B-B14F-4D97-AF65-F5344CB8AC3E}">
        <p14:creationId xmlns:p14="http://schemas.microsoft.com/office/powerpoint/2010/main" val="347058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43" y="1936750"/>
            <a:ext cx="3652377" cy="3333750"/>
          </a:xfrm>
          <a:prstGeom prst="rect">
            <a:avLst/>
          </a:prstGeom>
        </p:spPr>
      </p:pic>
      <p:sp>
        <p:nvSpPr>
          <p:cNvPr id="3" name="TextBox 2"/>
          <p:cNvSpPr txBox="1"/>
          <p:nvPr/>
        </p:nvSpPr>
        <p:spPr>
          <a:xfrm>
            <a:off x="772891" y="2266123"/>
            <a:ext cx="4269372" cy="3108543"/>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the act or process of changing a situation or event</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or </a:t>
            </a:r>
          </a:p>
          <a:p>
            <a:pPr marL="457200" indent="-457200">
              <a:buFont typeface="Wingdings" panose="05000000000000000000" pitchFamily="2" charset="2"/>
              <a:buChar char="Ø"/>
            </a:pP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of </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changing the way something happens or is done</a:t>
            </a:r>
          </a:p>
        </p:txBody>
      </p:sp>
      <p:sp>
        <p:nvSpPr>
          <p:cNvPr id="4" name="TextBox 3"/>
          <p:cNvSpPr txBox="1"/>
          <p:nvPr/>
        </p:nvSpPr>
        <p:spPr>
          <a:xfrm>
            <a:off x="772891" y="887897"/>
            <a:ext cx="4021005" cy="830997"/>
          </a:xfrm>
          <a:prstGeom prst="rect">
            <a:avLst/>
          </a:prstGeom>
          <a:noFill/>
        </p:spPr>
        <p:txBody>
          <a:bodyPr wrap="square" rtlCol="0">
            <a:spAutoFit/>
          </a:bodyPr>
          <a:lstStyle/>
          <a:p>
            <a:r>
              <a:rPr 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Movement </a:t>
            </a:r>
            <a:endParaRPr 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126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0065" y="2387600"/>
            <a:ext cx="3354281" cy="3255553"/>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522514" y="2611783"/>
            <a:ext cx="5486400" cy="3539430"/>
          </a:xfrm>
          <a:prstGeom prst="rect">
            <a:avLst/>
          </a:prstGeom>
          <a:noFill/>
        </p:spPr>
        <p:txBody>
          <a:bodyPr wrap="square" rtlCol="0">
            <a:spAutoFit/>
          </a:bodyPr>
          <a:lstStyle/>
          <a:p>
            <a:pPr marL="457200" indent="-457200">
              <a:buFont typeface="Wingdings" panose="05000000000000000000" pitchFamily="2" charset="2"/>
              <a:buChar char="Ø"/>
            </a:pPr>
            <a:r>
              <a:rPr lang="en-US" sz="3200" b="1" dirty="0">
                <a:ln/>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making or showing an unfair or prejudicial distinction between different categories of people or things, especially on the grounds of race, age, or sex.</a:t>
            </a:r>
          </a:p>
        </p:txBody>
      </p:sp>
      <p:sp>
        <p:nvSpPr>
          <p:cNvPr id="4" name="TextBox 3"/>
          <p:cNvSpPr txBox="1"/>
          <p:nvPr/>
        </p:nvSpPr>
        <p:spPr>
          <a:xfrm>
            <a:off x="644075" y="1417984"/>
            <a:ext cx="4881513" cy="769441"/>
          </a:xfrm>
          <a:prstGeom prst="rect">
            <a:avLst/>
          </a:prstGeom>
          <a:noFill/>
        </p:spPr>
        <p:txBody>
          <a:bodyPr wrap="square" rtlCol="0">
            <a:spAutoFit/>
          </a:bodyPr>
          <a:lstStyle/>
          <a:p>
            <a:r>
              <a:rPr lang="en-US" sz="4400" b="1" dirty="0" smtClean="0">
                <a:ln w="9525">
                  <a:solidFill>
                    <a:schemeClr val="bg1"/>
                  </a:solidFill>
                  <a:prstDash val="solid"/>
                </a:ln>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Discriminatory </a:t>
            </a:r>
            <a:endParaRPr lang="en-US" sz="4400" b="1" dirty="0">
              <a:ln w="9525">
                <a:solidFill>
                  <a:schemeClr val="bg1"/>
                </a:solidFill>
                <a:prstDash val="solid"/>
              </a:ln>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791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2685" y="1583636"/>
            <a:ext cx="3138697" cy="4056199"/>
          </a:xfrm>
          <a:prstGeom prst="rect">
            <a:avLst/>
          </a:prstGeom>
        </p:spPr>
      </p:pic>
      <p:sp>
        <p:nvSpPr>
          <p:cNvPr id="3" name="TextBox 2"/>
          <p:cNvSpPr txBox="1"/>
          <p:nvPr/>
        </p:nvSpPr>
        <p:spPr>
          <a:xfrm>
            <a:off x="757646" y="2279375"/>
            <a:ext cx="5799908" cy="1200329"/>
          </a:xfrm>
          <a:prstGeom prst="rect">
            <a:avLst/>
          </a:prstGeom>
          <a:noFill/>
        </p:spPr>
        <p:txBody>
          <a:bodyPr wrap="square" rtlCol="0">
            <a:spAutoFit/>
          </a:bodyPr>
          <a:lstStyle/>
          <a:p>
            <a:pPr marL="571500" indent="-571500">
              <a:buFont typeface="Wingdings" panose="05000000000000000000" pitchFamily="2" charset="2"/>
              <a:buChar char="Ø"/>
            </a:pPr>
            <a:r>
              <a:rPr lang="en-US" sz="360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the fact of being who or what a person or thing is.</a:t>
            </a:r>
          </a:p>
        </p:txBody>
      </p:sp>
      <p:sp>
        <p:nvSpPr>
          <p:cNvPr id="4" name="TextBox 3"/>
          <p:cNvSpPr txBox="1"/>
          <p:nvPr/>
        </p:nvSpPr>
        <p:spPr>
          <a:xfrm>
            <a:off x="823186" y="3757560"/>
            <a:ext cx="5496119" cy="2308324"/>
          </a:xfrm>
          <a:prstGeom prst="rect">
            <a:avLst/>
          </a:prstGeom>
          <a:noFill/>
        </p:spPr>
        <p:txBody>
          <a:bodyPr wrap="square" rtlCol="0">
            <a:spAutoFit/>
          </a:bodyPr>
          <a:lstStyle/>
          <a:p>
            <a:pPr marL="571500" indent="-571500">
              <a:buFont typeface="Wingdings" panose="05000000000000000000" pitchFamily="2" charset="2"/>
              <a:buChar char="Ø"/>
            </a:pPr>
            <a:r>
              <a:rPr lang="en-US" sz="3600" b="1" dirty="0" smtClean="0">
                <a:ln w="12700">
                  <a:solidFill>
                    <a:schemeClr val="tx2">
                      <a:lumMod val="75000"/>
                    </a:schemeClr>
                  </a:solidFill>
                  <a:prstDash val="solid"/>
                </a:ln>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Name, specification, identification, recognition</a:t>
            </a:r>
            <a:endParaRPr lang="en-US" sz="3600" b="1" dirty="0">
              <a:ln w="12700">
                <a:solidFill>
                  <a:schemeClr val="tx2">
                    <a:lumMod val="75000"/>
                  </a:schemeClr>
                </a:solidFill>
                <a:prstDash val="solid"/>
              </a:ln>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endParaRPr lang="en-US" sz="3600" b="1" dirty="0">
              <a:ln w="12700">
                <a:solidFill>
                  <a:schemeClr val="tx2">
                    <a:lumMod val="75000"/>
                  </a:schemeClr>
                </a:solidFill>
                <a:prstDash val="solid"/>
              </a:ln>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858769" y="1144104"/>
            <a:ext cx="2715855" cy="923330"/>
          </a:xfrm>
          <a:prstGeom prst="rect">
            <a:avLst/>
          </a:prstGeom>
          <a:noFill/>
        </p:spPr>
        <p:txBody>
          <a:bodyPr wrap="square" rtlCol="0">
            <a:spAutoFit/>
          </a:bodyPr>
          <a:lstStyle/>
          <a:p>
            <a:r>
              <a:rPr lang="en-US" sz="5400" b="1" dirty="0" smtClean="0">
                <a:ln w="9525">
                  <a:solidFill>
                    <a:schemeClr val="bg1"/>
                  </a:solidFill>
                  <a:prstDash val="solid"/>
                </a:ln>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Identity </a:t>
            </a:r>
            <a:endParaRPr lang="en-US" sz="5400" b="1" dirty="0">
              <a:ln w="9525">
                <a:solidFill>
                  <a:schemeClr val="bg1"/>
                </a:solidFill>
                <a:prstDash val="solid"/>
              </a:ln>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333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3335" y="1609000"/>
            <a:ext cx="8651739" cy="523220"/>
          </a:xfrm>
          <a:prstGeom prst="rect">
            <a:avLst/>
          </a:prstGeom>
          <a:noFill/>
        </p:spPr>
        <p:txBody>
          <a:bodyPr wrap="square" rtlCol="0">
            <a:spAutoFit/>
          </a:bodyPr>
          <a:lstStyle/>
          <a:p>
            <a:pPr marL="342900" indent="-342900">
              <a:buFont typeface="Wingdings" panose="05000000000000000000" pitchFamily="2" charset="2"/>
              <a:buChar char="Ø"/>
            </a:pPr>
            <a:r>
              <a:rPr lang="en-US" sz="2800" b="1" dirty="0">
                <a:ln/>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the process of becoming visible after being concealed.</a:t>
            </a:r>
          </a:p>
        </p:txBody>
      </p:sp>
      <p:sp>
        <p:nvSpPr>
          <p:cNvPr id="3" name="TextBox 2"/>
          <p:cNvSpPr txBox="1"/>
          <p:nvPr/>
        </p:nvSpPr>
        <p:spPr>
          <a:xfrm>
            <a:off x="849087" y="2194939"/>
            <a:ext cx="8816402"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process of coming into existence or prominence.</a:t>
            </a:r>
          </a:p>
        </p:txBody>
      </p:sp>
      <p:sp>
        <p:nvSpPr>
          <p:cNvPr id="4" name="TextBox 3"/>
          <p:cNvSpPr txBox="1"/>
          <p:nvPr/>
        </p:nvSpPr>
        <p:spPr>
          <a:xfrm>
            <a:off x="923335" y="685670"/>
            <a:ext cx="5033328" cy="923330"/>
          </a:xfrm>
          <a:prstGeom prst="rect">
            <a:avLst/>
          </a:prstGeom>
          <a:noFill/>
        </p:spPr>
        <p:txBody>
          <a:bodyPr wrap="square" rtlCol="0">
            <a:spAutoFit/>
          </a:bodyPr>
          <a:lstStyle/>
          <a:p>
            <a:r>
              <a:rPr lang="en-US" sz="5400" b="1" dirty="0">
                <a:ln w="9525">
                  <a:solidFill>
                    <a:schemeClr val="bg1"/>
                  </a:solidFill>
                  <a:prstDash val="solid"/>
                </a:ln>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emergence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6775" y="2836999"/>
            <a:ext cx="3981197" cy="3056181"/>
          </a:xfrm>
          <a:prstGeom prst="rect">
            <a:avLst/>
          </a:prstGeom>
        </p:spPr>
      </p:pic>
    </p:spTree>
    <p:extLst>
      <p:ext uri="{BB962C8B-B14F-4D97-AF65-F5344CB8AC3E}">
        <p14:creationId xmlns:p14="http://schemas.microsoft.com/office/powerpoint/2010/main" val="13695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TotalTime>
  <Words>995</Words>
  <Application>Microsoft Office PowerPoint</Application>
  <PresentationFormat>Custom</PresentationFormat>
  <Paragraphs>100</Paragraphs>
  <Slides>27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Noor Alam</dc:creator>
  <cp:lastModifiedBy>Sham</cp:lastModifiedBy>
  <cp:revision>79</cp:revision>
  <dcterms:created xsi:type="dcterms:W3CDTF">2021-06-29T15:49:58Z</dcterms:created>
  <dcterms:modified xsi:type="dcterms:W3CDTF">2021-09-05T21:39:26Z</dcterms:modified>
</cp:coreProperties>
</file>