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6"/>
  </p:notesMasterIdLst>
  <p:sldIdLst>
    <p:sldId id="256" r:id="rId2"/>
    <p:sldId id="262" r:id="rId3"/>
    <p:sldId id="272" r:id="rId4"/>
    <p:sldId id="261" r:id="rId5"/>
    <p:sldId id="306" r:id="rId6"/>
    <p:sldId id="260" r:id="rId7"/>
    <p:sldId id="263" r:id="rId8"/>
    <p:sldId id="304" r:id="rId9"/>
    <p:sldId id="307" r:id="rId10"/>
    <p:sldId id="308" r:id="rId11"/>
    <p:sldId id="309" r:id="rId12"/>
    <p:sldId id="310" r:id="rId13"/>
    <p:sldId id="298" r:id="rId14"/>
    <p:sldId id="311" r:id="rId15"/>
    <p:sldId id="312" r:id="rId16"/>
    <p:sldId id="313" r:id="rId17"/>
    <p:sldId id="316" r:id="rId18"/>
    <p:sldId id="303" r:id="rId19"/>
    <p:sldId id="300" r:id="rId20"/>
    <p:sldId id="305" r:id="rId21"/>
    <p:sldId id="269" r:id="rId22"/>
    <p:sldId id="301" r:id="rId23"/>
    <p:sldId id="302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65A"/>
    <a:srgbClr val="0000FF"/>
    <a:srgbClr val="0F5111"/>
    <a:srgbClr val="06145A"/>
    <a:srgbClr val="FF9900"/>
    <a:srgbClr val="12D044"/>
    <a:srgbClr val="0FB139"/>
    <a:srgbClr val="FF00FF"/>
    <a:srgbClr val="6600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>
        <p:scale>
          <a:sx n="68" d="100"/>
          <a:sy n="68" d="100"/>
        </p:scale>
        <p:origin x="-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9A50A-0BA8-4279-8134-1D85ECBAB44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B755-754A-4DF7-8B61-B28A24559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30" y="533400"/>
            <a:ext cx="897937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1219200"/>
            <a:ext cx="4495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স্বা</a:t>
            </a:r>
            <a:r>
              <a:rPr lang="en-US" sz="6600" b="1" dirty="0" smtClean="0">
                <a:solidFill>
                  <a:srgbClr val="FFFF00"/>
                </a:solidFill>
              </a:rPr>
              <a:t>  গ  ত  ম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555 C 0.00434 0.03978 0.01423 0.08094 0.03125 0.10777 C 0.03125 0.10893 0.05833 0.14501 0.05833 0.14362 C 0.07326 0.16374 0.08229 0.19149 0.08229 0.22086 C 0.08229 0.2796 0.04722 0.32609 0.0033 0.32747 C -0.04063 0.32609 -0.0757 0.2796 -0.0757 0.22086 C -0.0757 0.19149 -0.06667 0.16374 -0.05174 0.14362 C -0.05174 0.14501 -0.02465 0.10893 -0.02465 0.10777 C -0.00764 0.08094 0.00225 0.03978 0.0033 -0.00555 Z " pathEditMode="relative" rAng="0" ptsTypes="fffffffff">
                                      <p:cBhvr>
                                        <p:cTn id="6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609601"/>
            <a:ext cx="6553200" cy="5715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881680"/>
            <a:ext cx="7239000" cy="5138120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বাল্য বিবাহের কারন </a:t>
            </a:r>
            <a:endParaRPr lang="en-US" sz="8000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১। দারিদ্র</a:t>
            </a:r>
            <a:r>
              <a:rPr lang="en-US" sz="3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্য</a:t>
            </a: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।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২। নিরাপত্তাহীনতা  ।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৩। ধর্মীয় মূ্ল্যবোধ ।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৪। সামাজিক ঐতিহ্য ।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৫। কন্যাদায়গ্র</a:t>
            </a:r>
            <a:r>
              <a:rPr lang="en-US" sz="32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স্থ</a:t>
            </a: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তা ।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৬। অজ্ঞতা ও অসচেতনতা ।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৭। অশিক্ষা বা শিক্ষাহীনতা  ।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৮।</a:t>
            </a:r>
            <a:r>
              <a:rPr lang="en-US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জনসংখ্যা বৃদ্ধি সমস্যা ।</a:t>
            </a:r>
          </a:p>
          <a:p>
            <a:pPr>
              <a:buNone/>
            </a:pPr>
            <a:r>
              <a:rPr lang="bn-BD" sz="3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৯। অল্পবয়সে যৌবনপ্রাপ্ত হওয়া  ।</a:t>
            </a:r>
            <a:endParaRPr lang="en-US" sz="3200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752600"/>
            <a:ext cx="66294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বাল্যবিবাহের</a:t>
            </a:r>
            <a:r>
              <a:rPr lang="en-US" sz="8000" b="1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প্রভাব</a:t>
            </a:r>
            <a:endParaRPr lang="en-US" sz="8000" b="1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l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5715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N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621" y="1447800"/>
            <a:ext cx="6310489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more 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41644"/>
            <a:ext cx="8001596" cy="5331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</a:rPr>
              <a:t>এক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নজরে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বাল্য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বিবাহের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প্রভাব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দারিদ্র্য</a:t>
            </a:r>
            <a:endParaRPr lang="en-US" sz="128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স্বাস্থ্যহীনতা</a:t>
            </a:r>
            <a:endParaRPr lang="en-US" sz="128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মাতৃমৃত্যু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হার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বৃদ্ধি</a:t>
            </a:r>
            <a:endParaRPr lang="en-US" sz="128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নারী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নির্জাতন</a:t>
            </a:r>
            <a:endParaRPr lang="en-US" sz="128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জনসংখ্যা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বৃদ্ধি</a:t>
            </a:r>
            <a:endParaRPr lang="en-US" sz="128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৫।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পারিবারিক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কলহ</a:t>
            </a:r>
            <a:endParaRPr lang="en-US" sz="128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৬।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নারী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শিক্ষার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হার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হ্রাস</a:t>
            </a:r>
            <a:endParaRPr lang="en-US" sz="128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৭।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পুরুষের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নির্ভরশীলতা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বৃদ্ধি</a:t>
            </a:r>
            <a:endParaRPr lang="en-US" sz="12800" b="1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৮।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নারীর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ক্ষমতাযনে</a:t>
            </a:r>
            <a:r>
              <a:rPr lang="en-US" sz="1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2800" b="1" dirty="0" err="1" smtClean="0">
                <a:latin typeface="Shonar Bangla" pitchFamily="34" charset="0"/>
                <a:cs typeface="Shonar Bangla" pitchFamily="34" charset="0"/>
              </a:rPr>
              <a:t>প্রতিবন্ধকতা</a:t>
            </a:r>
            <a:endParaRPr lang="en-US" sz="12800" b="1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5532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একক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কাজ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বাংলাদেশে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মেয়েদের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সর্বনিম্ন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বিয়ের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বয়স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কত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ক) ১২     খ) ১৫      গ) ১৮       ঘ) ২১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বাল্যবিবাহের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কারণে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নারীর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ব্যক্তিগত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সমস্যা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দিতে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পারে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ক)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মাদকাসক্তি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খ)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স্বাস্থ্যহীনতা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গ)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অপরাধ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প্রবনতা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ঘ) </a:t>
            </a:r>
            <a:r>
              <a:rPr lang="en-US" sz="4000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বেকারত্ব</a:t>
            </a:r>
            <a:endParaRPr lang="en-US" sz="4000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54864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দলীয়</a:t>
            </a:r>
            <a:r>
              <a:rPr lang="en-US" sz="9600" b="1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9600" b="1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  <a:p>
            <a:endParaRPr lang="en-US" sz="4000" b="1" dirty="0" smtClean="0"/>
          </a:p>
          <a:p>
            <a:pPr>
              <a:buNone/>
            </a:pPr>
            <a:r>
              <a:rPr lang="en-US" sz="6600" b="1" dirty="0" err="1" smtClean="0">
                <a:latin typeface="Shonar Bangla" pitchFamily="34" charset="0"/>
                <a:cs typeface="Shonar Bangla" pitchFamily="34" charset="0"/>
              </a:rPr>
              <a:t>বাল্যবিবাহের</a:t>
            </a:r>
            <a:r>
              <a:rPr lang="en-US" sz="6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atin typeface="Shonar Bangla" pitchFamily="34" charset="0"/>
                <a:cs typeface="Shonar Bangla" pitchFamily="34" charset="0"/>
              </a:rPr>
              <a:t>কারণগুলো</a:t>
            </a:r>
            <a:r>
              <a:rPr lang="en-US" sz="6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latin typeface="Shonar Bangla" pitchFamily="34" charset="0"/>
                <a:cs typeface="Shonar Bangla" pitchFamily="34" charset="0"/>
              </a:rPr>
              <a:t>লিখ</a:t>
            </a:r>
            <a:r>
              <a:rPr lang="en-US" sz="66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Beveled 3">
            <a:extLst>
              <a:ext uri="{FF2B5EF4-FFF2-40B4-BE49-F238E27FC236}">
                <a16:creationId xmlns="" xmlns:a16="http://schemas.microsoft.com/office/drawing/2014/main" id="{0CFA54E7-A130-4616-B3B8-0A5A6E5E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2057400"/>
            <a:ext cx="4267200" cy="3962400"/>
          </a:xfrm>
          <a:prstGeom prst="bevel">
            <a:avLst/>
          </a:prstGeom>
          <a:solidFill>
            <a:srgbClr val="FFDC00"/>
          </a:solidFill>
          <a:ln>
            <a:solidFill>
              <a:srgbClr val="00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en-US" sz="2000" b="1" dirty="0" err="1" smtClean="0">
                <a:solidFill>
                  <a:srgbClr val="0070C0"/>
                </a:solidFill>
              </a:rPr>
              <a:t>মোহাম্মদ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নজরুল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ইসলাম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অধ্যাপক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 err="1" smtClean="0">
                <a:solidFill>
                  <a:srgbClr val="7030A0"/>
                </a:solidFill>
              </a:rPr>
              <a:t>সমাজকর্ম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বিভাগ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 err="1" smtClean="0">
                <a:solidFill>
                  <a:srgbClr val="7030A0"/>
                </a:solidFill>
              </a:rPr>
              <a:t>সৈয়দ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বজলুল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হক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কলেজ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 err="1" smtClean="0">
                <a:solidFill>
                  <a:srgbClr val="7030A0"/>
                </a:solidFill>
              </a:rPr>
              <a:t>বাইশারী</a:t>
            </a:r>
            <a:r>
              <a:rPr lang="en-US" sz="1800" b="1" dirty="0" smtClean="0">
                <a:solidFill>
                  <a:srgbClr val="7030A0"/>
                </a:solidFill>
              </a:rPr>
              <a:t>, </a:t>
            </a:r>
            <a:r>
              <a:rPr lang="en-US" sz="1800" b="1" dirty="0" err="1" smtClean="0">
                <a:solidFill>
                  <a:srgbClr val="7030A0"/>
                </a:solidFill>
              </a:rPr>
              <a:t>বরিশাল</a:t>
            </a:r>
            <a:endParaRPr lang="en-US" sz="1800" b="1" dirty="0" smtClean="0">
              <a:solidFill>
                <a:srgbClr val="7030A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9CF6741-75DD-4435-8B90-C97B3AAE6A3B}"/>
              </a:ext>
            </a:extLst>
          </p:cNvPr>
          <p:cNvSpPr txBox="1">
            <a:spLocks/>
          </p:cNvSpPr>
          <p:nvPr/>
        </p:nvSpPr>
        <p:spPr>
          <a:xfrm>
            <a:off x="1447800" y="838200"/>
            <a:ext cx="6553200" cy="990600"/>
          </a:xfrm>
          <a:prstGeom prst="rect">
            <a:avLst/>
          </a:prstGeom>
          <a:solidFill>
            <a:srgbClr val="FFDC00"/>
          </a:solidFill>
          <a:ln>
            <a:solidFill>
              <a:srgbClr val="002800"/>
            </a:solidFill>
          </a:ln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পরিচিতি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6" name="Content Placeholder 3" descr="Shamim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3352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02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9800" b="1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মুল্যায়ন</a:t>
            </a:r>
            <a:endParaRPr lang="en-US" sz="9800" b="1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১। </a:t>
            </a:r>
            <a:r>
              <a:rPr lang="en-US" b="1" dirty="0" err="1" smtClean="0">
                <a:solidFill>
                  <a:srgbClr val="FFFF00"/>
                </a:solidFill>
              </a:rPr>
              <a:t>বাংলাদেশে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পুরুষের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বিবাহের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সর্বনিম্ন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বয়স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কত</a:t>
            </a:r>
            <a:r>
              <a:rPr lang="en-US" b="1" dirty="0" smtClean="0">
                <a:solidFill>
                  <a:srgbClr val="FFFF00"/>
                </a:solidFill>
              </a:rPr>
              <a:t> ?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ক) ১২     খ) ১৫      গ) ১৮       ঘ) ২১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২। </a:t>
            </a:r>
            <a:r>
              <a:rPr lang="en-US" b="1" dirty="0" err="1" smtClean="0">
                <a:solidFill>
                  <a:srgbClr val="FFFF00"/>
                </a:solidFill>
              </a:rPr>
              <a:t>বাল্যবিবাহের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ফলে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পুরুষের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উপর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নারীর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নির্ভরশীলতার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ক্ষেত্রে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কী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ঘটে</a:t>
            </a:r>
            <a:r>
              <a:rPr lang="en-US" b="1" dirty="0" smtClean="0">
                <a:solidFill>
                  <a:srgbClr val="FFFF00"/>
                </a:solidFill>
              </a:rPr>
              <a:t> ?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ক) </a:t>
            </a:r>
            <a:r>
              <a:rPr lang="en-US" b="1" dirty="0" err="1" smtClean="0">
                <a:solidFill>
                  <a:srgbClr val="002060"/>
                </a:solidFill>
              </a:rPr>
              <a:t>নির্ভরশীলতা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বাড়ে</a:t>
            </a:r>
            <a:r>
              <a:rPr lang="en-US" b="1" dirty="0" smtClean="0">
                <a:solidFill>
                  <a:srgbClr val="002060"/>
                </a:solidFill>
              </a:rPr>
              <a:t>      খ) </a:t>
            </a:r>
            <a:r>
              <a:rPr lang="en-US" b="1" dirty="0" err="1" smtClean="0">
                <a:solidFill>
                  <a:srgbClr val="002060"/>
                </a:solidFill>
              </a:rPr>
              <a:t>নির্ভরশীলতা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কমে</a:t>
            </a:r>
            <a:r>
              <a:rPr lang="en-US" b="1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গ) </a:t>
            </a:r>
            <a:r>
              <a:rPr lang="en-US" b="1" dirty="0" err="1" smtClean="0">
                <a:solidFill>
                  <a:srgbClr val="002060"/>
                </a:solidFill>
              </a:rPr>
              <a:t>কমেওনা</a:t>
            </a:r>
            <a:r>
              <a:rPr lang="en-US" b="1" dirty="0" smtClean="0">
                <a:solidFill>
                  <a:srgbClr val="002060"/>
                </a:solidFill>
              </a:rPr>
              <a:t> , </a:t>
            </a:r>
            <a:r>
              <a:rPr lang="en-US" b="1" dirty="0" err="1" smtClean="0">
                <a:solidFill>
                  <a:srgbClr val="002060"/>
                </a:solidFill>
              </a:rPr>
              <a:t>বাড়েও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না</a:t>
            </a:r>
            <a:r>
              <a:rPr lang="en-US" b="1" dirty="0" smtClean="0">
                <a:solidFill>
                  <a:srgbClr val="002060"/>
                </a:solidFill>
              </a:rPr>
              <a:t>    ঘ) </a:t>
            </a:r>
            <a:r>
              <a:rPr lang="en-US" b="1" dirty="0" err="1" smtClean="0">
                <a:solidFill>
                  <a:srgbClr val="002060"/>
                </a:solidFill>
              </a:rPr>
              <a:t>কোন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প্রভাব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নেই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4876800" cy="9144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00B0F0"/>
                </a:solidFill>
              </a:rPr>
              <a:t>বাড়ির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কাজ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 </a:t>
            </a:r>
            <a:endParaRPr lang="en-US" sz="4000" b="1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8077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বাংলাদেশে</a:t>
            </a:r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বাল্যবিবাহের</a:t>
            </a:r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পরিস্থিতি</a:t>
            </a:r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ও </a:t>
            </a:r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বাল্যবিবাহ</a:t>
            </a:r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প্রতিরোধে</a:t>
            </a:r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সমাজকর্মির</a:t>
            </a:r>
            <a:r>
              <a:rPr lang="en-US" sz="4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Shonar Bangla" pitchFamily="34" charset="0"/>
                <a:cs typeface="Shonar Bangla" pitchFamily="34" charset="0"/>
              </a:rPr>
              <a:t>ভূমিকা</a:t>
            </a:r>
            <a:endParaRPr lang="en-US" sz="44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953000" cy="1295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  </a:t>
            </a:r>
            <a:r>
              <a:rPr lang="en-US" sz="5400" b="1" dirty="0" err="1" smtClean="0">
                <a:solidFill>
                  <a:srgbClr val="00B0F0"/>
                </a:solidFill>
              </a:rPr>
              <a:t>আগামী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ক্লাস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83229E"/>
                </a:solidFill>
              </a:rPr>
              <a:t>   </a:t>
            </a:r>
            <a:r>
              <a:rPr lang="en-US" sz="3600" b="1" dirty="0" err="1" smtClean="0">
                <a:solidFill>
                  <a:srgbClr val="FFFF00"/>
                </a:solidFill>
              </a:rPr>
              <a:t>সমাজকর্ম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দ্বিতীয়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পত্র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   </a:t>
            </a:r>
            <a:r>
              <a:rPr lang="en-US" sz="3600" b="1" dirty="0" err="1" smtClean="0">
                <a:solidFill>
                  <a:srgbClr val="FFFF00"/>
                </a:solidFill>
              </a:rPr>
              <a:t>দ্বিতীয়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অধ্যায়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5400" b="1" dirty="0" err="1" smtClean="0">
                <a:solidFill>
                  <a:srgbClr val="0C065A"/>
                </a:solidFill>
              </a:rPr>
              <a:t>অটিজমের</a:t>
            </a:r>
            <a:r>
              <a:rPr lang="en-US" sz="5400" b="1" dirty="0" smtClean="0">
                <a:solidFill>
                  <a:srgbClr val="0C065A"/>
                </a:solidFill>
              </a:rPr>
              <a:t> </a:t>
            </a:r>
            <a:r>
              <a:rPr lang="en-US" sz="5400" b="1" dirty="0" err="1" smtClean="0">
                <a:solidFill>
                  <a:srgbClr val="0C065A"/>
                </a:solidFill>
              </a:rPr>
              <a:t>ধারণা</a:t>
            </a:r>
            <a:r>
              <a:rPr lang="en-US" sz="5400" b="1" dirty="0" smtClean="0">
                <a:solidFill>
                  <a:srgbClr val="0C065A"/>
                </a:solidFill>
              </a:rPr>
              <a:t> ও  </a:t>
            </a:r>
            <a:r>
              <a:rPr lang="en-US" sz="5400" b="1" dirty="0" err="1" smtClean="0">
                <a:solidFill>
                  <a:srgbClr val="0C065A"/>
                </a:solidFill>
              </a:rPr>
              <a:t>প্রভাব</a:t>
            </a:r>
            <a:endParaRPr lang="en-US" sz="5400" b="1" dirty="0" smtClean="0">
              <a:solidFill>
                <a:srgbClr val="0C065A"/>
              </a:solidFill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9436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</a:rPr>
              <a:t>সহায়ক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গ্রন্থাবলী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১।সমাজকর্ম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ড.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endPara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মাহফুজুর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প্রফেসর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আতিকুর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5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 err="1" smtClean="0">
                <a:solidFill>
                  <a:srgbClr val="00B0F0"/>
                </a:solidFill>
              </a:rPr>
              <a:t>পাঠ</a:t>
            </a:r>
            <a:r>
              <a:rPr lang="en-US" sz="7200" b="1" dirty="0" smtClean="0">
                <a:solidFill>
                  <a:srgbClr val="00B0F0"/>
                </a:solidFill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</a:rPr>
              <a:t>পরিচিতি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সমাজকর্ম</a:t>
            </a:r>
            <a:r>
              <a:rPr lang="en-US" sz="5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দ্বিতীয়</a:t>
            </a:r>
            <a:r>
              <a:rPr lang="en-US" sz="58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8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পত্র</a:t>
            </a:r>
            <a:r>
              <a:rPr lang="en-US" sz="5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5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5800" b="1" dirty="0" err="1" smtClean="0">
                <a:latin typeface="Shonar Bangla" pitchFamily="34" charset="0"/>
                <a:cs typeface="Shonar Bangla" pitchFamily="34" charset="0"/>
              </a:rPr>
              <a:t>একাদশ</a:t>
            </a:r>
            <a:r>
              <a:rPr lang="en-US" sz="5800" b="1" dirty="0" smtClean="0">
                <a:latin typeface="Shonar Bangla" pitchFamily="34" charset="0"/>
                <a:cs typeface="Shonar Bangla" pitchFamily="34" charset="0"/>
              </a:rPr>
              <a:t> - </a:t>
            </a:r>
            <a:r>
              <a:rPr lang="en-US" sz="5800" b="1" dirty="0" err="1" smtClean="0">
                <a:latin typeface="Shonar Bangla" pitchFamily="34" charset="0"/>
                <a:cs typeface="Shonar Bangla" pitchFamily="34" charset="0"/>
              </a:rPr>
              <a:t>দ্বাদশ</a:t>
            </a:r>
            <a:r>
              <a:rPr lang="en-US" sz="5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800" b="1" dirty="0" err="1" smtClean="0">
                <a:latin typeface="Shonar Bangla" pitchFamily="34" charset="0"/>
                <a:cs typeface="Shonar Bangla" pitchFamily="34" charset="0"/>
              </a:rPr>
              <a:t>শ্রেণি</a:t>
            </a:r>
            <a:endParaRPr lang="en-US" sz="58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en-US" sz="1600" b="1" dirty="0" smtClean="0">
              <a:solidFill>
                <a:srgbClr val="FF99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5800" b="1" dirty="0" err="1" smtClean="0">
                <a:solidFill>
                  <a:srgbClr val="FF9900"/>
                </a:solidFill>
                <a:latin typeface="Shonar Bangla" pitchFamily="34" charset="0"/>
                <a:cs typeface="Shonar Bangla" pitchFamily="34" charset="0"/>
              </a:rPr>
              <a:t>তৃতীয়</a:t>
            </a:r>
            <a:r>
              <a:rPr lang="en-US" sz="5800" b="1" dirty="0" smtClean="0">
                <a:solidFill>
                  <a:srgbClr val="FF99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800" b="1" dirty="0" err="1" smtClean="0">
                <a:solidFill>
                  <a:srgbClr val="FF9900"/>
                </a:solidFill>
                <a:latin typeface="Shonar Bangla" pitchFamily="34" charset="0"/>
                <a:cs typeface="Shonar Bangla" pitchFamily="34" charset="0"/>
              </a:rPr>
              <a:t>অধ্যায়</a:t>
            </a:r>
            <a:endParaRPr lang="en-US" sz="5800" b="1" dirty="0" smtClean="0">
              <a:solidFill>
                <a:srgbClr val="FF99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সমস্যা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সমাধানে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সমাজকর্মের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অনুশীলন</a:t>
            </a:r>
            <a:endParaRPr lang="en-US" sz="4000" b="1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096000" cy="10668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   </a:t>
            </a:r>
            <a:r>
              <a:rPr lang="en-US" sz="6700" b="1" dirty="0" err="1" smtClean="0">
                <a:solidFill>
                  <a:srgbClr val="FFFF00"/>
                </a:solidFill>
              </a:rPr>
              <a:t>পূর্ব</a:t>
            </a:r>
            <a:r>
              <a:rPr lang="en-US" sz="6700" b="1" dirty="0" smtClean="0">
                <a:solidFill>
                  <a:srgbClr val="FFFF00"/>
                </a:solidFill>
              </a:rPr>
              <a:t> </a:t>
            </a:r>
            <a:r>
              <a:rPr lang="en-US" sz="6700" b="1" dirty="0" err="1" smtClean="0">
                <a:solidFill>
                  <a:srgbClr val="FFFF00"/>
                </a:solidFill>
              </a:rPr>
              <a:t>জ্ঞান</a:t>
            </a:r>
            <a:r>
              <a:rPr lang="en-US" sz="6700" b="1" dirty="0" smtClean="0">
                <a:solidFill>
                  <a:srgbClr val="FFFF00"/>
                </a:solidFill>
              </a:rPr>
              <a:t> </a:t>
            </a:r>
            <a:r>
              <a:rPr lang="en-US" sz="6700" b="1" dirty="0" err="1" smtClean="0">
                <a:solidFill>
                  <a:srgbClr val="FFFF00"/>
                </a:solidFill>
              </a:rPr>
              <a:t>যাচাই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USER\Desktop\Earl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4191000" cy="42672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733800" cy="42672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80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ঘোষণা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en-US" sz="5400" b="1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বাল্যবিবাহের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ধারণা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কারণ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প্রভাব</a:t>
            </a:r>
            <a:endParaRPr lang="en-US" sz="5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5181600" cy="9144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  <a:endParaRPr lang="en-US" sz="7200" b="1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57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পাঠশেষে</a:t>
            </a:r>
            <a:r>
              <a:rPr lang="en-US" sz="57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7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57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--------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sz="4800" b="1" dirty="0" smtClean="0"/>
              <a:t>১।বাল্যবিবাহের </a:t>
            </a:r>
            <a:r>
              <a:rPr lang="en-US" sz="4800" b="1" dirty="0" err="1" smtClean="0"/>
              <a:t>ধারণা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ব্যাখ্যা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করতে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পারেবে</a:t>
            </a:r>
            <a:r>
              <a:rPr lang="en-US" sz="4800" b="1" dirty="0" smtClean="0"/>
              <a:t>।</a:t>
            </a:r>
          </a:p>
          <a:p>
            <a:pPr>
              <a:buNone/>
            </a:pPr>
            <a:r>
              <a:rPr lang="bn-BD" sz="4800" b="1" dirty="0" smtClean="0"/>
              <a:t>  </a:t>
            </a:r>
            <a:r>
              <a:rPr lang="en-US" sz="4800" b="1" dirty="0" smtClean="0"/>
              <a:t>২।বাল্যবিবাহের </a:t>
            </a:r>
            <a:r>
              <a:rPr lang="en-US" sz="4800" b="1" dirty="0" err="1" smtClean="0"/>
              <a:t>কারন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বলতে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পারবে</a:t>
            </a:r>
            <a:r>
              <a:rPr lang="en-US" sz="4800" b="1" dirty="0" smtClean="0"/>
              <a:t>।</a:t>
            </a:r>
          </a:p>
          <a:p>
            <a:pPr>
              <a:buNone/>
            </a:pPr>
            <a:r>
              <a:rPr lang="bn-BD" sz="4800" b="1" dirty="0" smtClean="0"/>
              <a:t> </a:t>
            </a:r>
            <a:r>
              <a:rPr lang="en-US" sz="4800" b="1" dirty="0" smtClean="0"/>
              <a:t>৩।বাল্যবিবাহের </a:t>
            </a:r>
            <a:r>
              <a:rPr lang="en-US" sz="4800" b="1" dirty="0" err="1" smtClean="0"/>
              <a:t>প্রভাব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সমূহ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বর্ণনা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করতে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পারবে</a:t>
            </a:r>
            <a:r>
              <a:rPr lang="en-US" sz="4800" b="1" dirty="0" smtClean="0"/>
              <a:t>।</a:t>
            </a:r>
          </a:p>
          <a:p>
            <a:pPr>
              <a:buNone/>
            </a:pPr>
            <a:r>
              <a:rPr lang="bn-BD" b="1" dirty="0" smtClean="0"/>
              <a:t>  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096000" cy="838200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বাল্যবিবাহের</a:t>
            </a:r>
            <a:r>
              <a:rPr lang="en-US" sz="60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ধারণা</a:t>
            </a:r>
            <a:endParaRPr lang="en-US" sz="6000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952999"/>
          </a:xfrm>
        </p:spPr>
        <p:txBody>
          <a:bodyPr>
            <a:normAutofit lnSpcReduction="10000"/>
          </a:bodyPr>
          <a:lstStyle/>
          <a:p>
            <a:r>
              <a:rPr lang="bn-BD" sz="3200" b="1" dirty="0" smtClean="0">
                <a:solidFill>
                  <a:srgbClr val="FFFF00"/>
                </a:solidFill>
              </a:rPr>
              <a:t>সাধারনত -বয়সঃসন্ধিকাল অতিক্রম হওয়ার পূর্বে যে বিবাহ সংগঠিত হয়  তাকে বাল্য বিবাহ বলে ।</a:t>
            </a:r>
          </a:p>
          <a:p>
            <a:pPr>
              <a:buNone/>
            </a:pPr>
            <a:endParaRPr lang="bn-BD" dirty="0" smtClean="0"/>
          </a:p>
          <a:p>
            <a:r>
              <a:rPr lang="en-US" sz="3200" b="1" dirty="0" err="1" smtClean="0"/>
              <a:t>বাল্যবিবাহ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ঐসব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বিবাহকে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বোঝায়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যেখানে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বর-কনের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যেকোনো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একজন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শিশু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সুতারাং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আইন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অনুযায়ী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মেয়েদের</a:t>
            </a:r>
            <a:r>
              <a:rPr lang="bn-BD" sz="3200" b="1" dirty="0" smtClean="0"/>
              <a:t> </a:t>
            </a:r>
            <a:r>
              <a:rPr lang="en-US" sz="3200" b="1" dirty="0" err="1" smtClean="0"/>
              <a:t>বিবাহের</a:t>
            </a:r>
            <a:r>
              <a:rPr lang="bn-BD" sz="3200" b="1" dirty="0" smtClean="0"/>
              <a:t> </a:t>
            </a:r>
            <a:r>
              <a:rPr lang="en-US" sz="3200" b="1" dirty="0" err="1" smtClean="0"/>
              <a:t>সর্বনিম্ন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বয়স</a:t>
            </a:r>
            <a:r>
              <a:rPr lang="en-US" sz="3200" b="1" dirty="0" smtClean="0"/>
              <a:t> ১৮ </a:t>
            </a:r>
            <a:r>
              <a:rPr lang="en-US" sz="3200" b="1" dirty="0" err="1" smtClean="0"/>
              <a:t>এবং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ছেলেদের</a:t>
            </a:r>
            <a:r>
              <a:rPr lang="en-US" sz="3200" b="1" dirty="0" smtClean="0"/>
              <a:t> ২১ </a:t>
            </a:r>
            <a:r>
              <a:rPr lang="en-US" sz="3200" b="1" dirty="0" err="1" smtClean="0"/>
              <a:t>বছর।এর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পূর্বে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ছেলে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</a:t>
            </a:r>
            <a:r>
              <a:rPr lang="en-US" sz="3200" b="1" dirty="0" smtClean="0"/>
              <a:t> </a:t>
            </a:r>
            <a:r>
              <a:rPr lang="bn-BD" sz="3200" b="1" dirty="0" smtClean="0"/>
              <a:t> </a:t>
            </a:r>
            <a:r>
              <a:rPr lang="en-US" sz="3200" b="1" dirty="0" err="1" smtClean="0"/>
              <a:t>মেয়ের</a:t>
            </a:r>
            <a:r>
              <a:rPr lang="bn-BD" sz="3200" b="1" dirty="0" smtClean="0"/>
              <a:t> </a:t>
            </a:r>
            <a:r>
              <a:rPr lang="en-US" sz="3200" b="1" dirty="0" err="1" smtClean="0"/>
              <a:t>বিবাহ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বাল্য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বিবাহ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হিসেবে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বিবেচিত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4384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</a:rPr>
              <a:t>চিত্রের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সাহায্যে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বাল্যবিবাহের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কারণ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বুঝতে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চেষ্টা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করি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6553200" cy="5943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1076</TotalTime>
  <Words>415</Words>
  <Application>Microsoft Office PowerPoint</Application>
  <PresentationFormat>On-screen Show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   </vt:lpstr>
      <vt:lpstr>Slide 2</vt:lpstr>
      <vt:lpstr>পাঠ পরিচিতি</vt:lpstr>
      <vt:lpstr>   পূর্ব জ্ঞান যাচাই</vt:lpstr>
      <vt:lpstr>পাঠ ঘোষণা</vt:lpstr>
      <vt:lpstr>শিখনফল</vt:lpstr>
      <vt:lpstr>বাল্যবিবাহের ধারণা</vt:lpstr>
      <vt:lpstr>Slide 8</vt:lpstr>
      <vt:lpstr>Slide 9</vt:lpstr>
      <vt:lpstr>Slide 10</vt:lpstr>
      <vt:lpstr>Slide 11</vt:lpstr>
      <vt:lpstr>বাল্য বিবাহের কারন </vt:lpstr>
      <vt:lpstr>Slide 13</vt:lpstr>
      <vt:lpstr>Slide 14</vt:lpstr>
      <vt:lpstr>Slide 15</vt:lpstr>
      <vt:lpstr>Slide 16</vt:lpstr>
      <vt:lpstr>এক নজরে বাল্য বিবাহের প্রভাব</vt:lpstr>
      <vt:lpstr>একক কাজ</vt:lpstr>
      <vt:lpstr>দলীয় কাজ</vt:lpstr>
      <vt:lpstr> মুল্যায়ন</vt:lpstr>
      <vt:lpstr>বাড়ির কাজ</vt:lpstr>
      <vt:lpstr>  আগামী ক্লাস</vt:lpstr>
      <vt:lpstr>সহায়ক গ্রন্থাবলী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325</cp:revision>
  <dcterms:created xsi:type="dcterms:W3CDTF">2006-08-16T00:00:00Z</dcterms:created>
  <dcterms:modified xsi:type="dcterms:W3CDTF">2021-09-05T18:22:27Z</dcterms:modified>
</cp:coreProperties>
</file>