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61" r:id="rId2"/>
    <p:sldId id="288" r:id="rId3"/>
    <p:sldId id="290" r:id="rId4"/>
    <p:sldId id="266" r:id="rId5"/>
    <p:sldId id="267" r:id="rId6"/>
    <p:sldId id="268" r:id="rId7"/>
    <p:sldId id="269" r:id="rId8"/>
    <p:sldId id="270" r:id="rId9"/>
    <p:sldId id="271" r:id="rId10"/>
    <p:sldId id="272" r:id="rId11"/>
    <p:sldId id="274" r:id="rId12"/>
    <p:sldId id="275" r:id="rId13"/>
    <p:sldId id="279" r:id="rId14"/>
    <p:sldId id="273" r:id="rId15"/>
    <p:sldId id="276" r:id="rId16"/>
    <p:sldId id="280" r:id="rId17"/>
    <p:sldId id="278" r:id="rId18"/>
    <p:sldId id="281" r:id="rId19"/>
    <p:sldId id="282" r:id="rId20"/>
    <p:sldId id="283" r:id="rId21"/>
    <p:sldId id="284" r:id="rId22"/>
    <p:sldId id="286"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798" autoAdjust="0"/>
    <p:restoredTop sz="88810" autoAdjust="0"/>
  </p:normalViewPr>
  <p:slideViewPr>
    <p:cSldViewPr>
      <p:cViewPr varScale="1">
        <p:scale>
          <a:sx n="62" d="100"/>
          <a:sy n="62" d="100"/>
        </p:scale>
        <p:origin x="-78" y="-138"/>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21F3F0-84CF-4229-B429-16067FDA4803}" type="datetimeFigureOut">
              <a:rPr lang="en-US" smtClean="0"/>
              <a:pPr/>
              <a:t>06-Sep-21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9B8900-D76A-4738-B614-FF1F30E68C13}" type="slidenum">
              <a:rPr lang="en-US" smtClean="0"/>
              <a:pPr/>
              <a:t>‹#›</a:t>
            </a:fld>
            <a:endParaRPr lang="en-US"/>
          </a:p>
        </p:txBody>
      </p:sp>
    </p:spTree>
    <p:extLst>
      <p:ext uri="{BB962C8B-B14F-4D97-AF65-F5344CB8AC3E}">
        <p14:creationId xmlns:p14="http://schemas.microsoft.com/office/powerpoint/2010/main" xmlns="" val="1656108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শ্রদ্ধেয়</a:t>
            </a:r>
            <a:r>
              <a:rPr lang="en-US" baseline="0" dirty="0" smtClean="0"/>
              <a:t> </a:t>
            </a:r>
            <a:r>
              <a:rPr lang="en-US" baseline="0" dirty="0" err="1" smtClean="0"/>
              <a:t>শিক্ষকমণ্ডলী</a:t>
            </a:r>
            <a:r>
              <a:rPr lang="en-US" baseline="0" dirty="0" smtClean="0"/>
              <a:t>, </a:t>
            </a:r>
            <a:r>
              <a:rPr lang="en-US" baseline="0" dirty="0" err="1" smtClean="0"/>
              <a:t>এই</a:t>
            </a:r>
            <a:r>
              <a:rPr lang="en-US" baseline="0" dirty="0" smtClean="0"/>
              <a:t> </a:t>
            </a:r>
            <a:r>
              <a:rPr lang="en-US" baseline="0" dirty="0" err="1" smtClean="0"/>
              <a:t>ক্লাসটি</a:t>
            </a:r>
            <a:r>
              <a:rPr lang="en-US" baseline="0" dirty="0" smtClean="0"/>
              <a:t> </a:t>
            </a:r>
            <a:r>
              <a:rPr lang="en-US" baseline="0" dirty="0" err="1" smtClean="0"/>
              <a:t>উপস্থাপনের</a:t>
            </a:r>
            <a:r>
              <a:rPr lang="en-US" baseline="0" dirty="0" smtClean="0"/>
              <a:t> </a:t>
            </a:r>
            <a:r>
              <a:rPr lang="en-US" baseline="0" dirty="0" err="1" smtClean="0"/>
              <a:t>পূর্বে</a:t>
            </a:r>
            <a:r>
              <a:rPr lang="en-US" baseline="0" dirty="0" smtClean="0"/>
              <a:t> </a:t>
            </a:r>
            <a:r>
              <a:rPr lang="en-US" baseline="0" dirty="0" err="1" smtClean="0"/>
              <a:t>মূল</a:t>
            </a:r>
            <a:r>
              <a:rPr lang="en-US" baseline="0" dirty="0" smtClean="0"/>
              <a:t> </a:t>
            </a:r>
            <a:r>
              <a:rPr lang="en-US" baseline="0" dirty="0" err="1" smtClean="0"/>
              <a:t>বইটি</a:t>
            </a:r>
            <a:r>
              <a:rPr lang="en-US" baseline="0" dirty="0" smtClean="0"/>
              <a:t> </a:t>
            </a:r>
            <a:r>
              <a:rPr lang="en-US" baseline="0" dirty="0" err="1" smtClean="0"/>
              <a:t>পড়ে</a:t>
            </a:r>
            <a:r>
              <a:rPr lang="en-US" baseline="0" dirty="0" smtClean="0"/>
              <a:t> </a:t>
            </a:r>
            <a:r>
              <a:rPr lang="en-US" baseline="0" dirty="0" err="1" smtClean="0"/>
              <a:t>নিবেন</a:t>
            </a:r>
            <a:r>
              <a:rPr lang="en-US" baseline="0" dirty="0" smtClean="0"/>
              <a:t>। </a:t>
            </a:r>
            <a:r>
              <a:rPr lang="en-US" baseline="0" dirty="0" err="1" smtClean="0"/>
              <a:t>সমস্ত</a:t>
            </a:r>
            <a:r>
              <a:rPr lang="en-US" baseline="0" dirty="0" smtClean="0"/>
              <a:t> </a:t>
            </a:r>
            <a:r>
              <a:rPr lang="en-US" baseline="0" dirty="0" err="1" smtClean="0"/>
              <a:t>স্লাইড</a:t>
            </a:r>
            <a:r>
              <a:rPr lang="en-US" baseline="0" dirty="0" smtClean="0"/>
              <a:t> </a:t>
            </a:r>
            <a:r>
              <a:rPr lang="en-US" baseline="0" dirty="0" err="1" smtClean="0"/>
              <a:t>নোট</a:t>
            </a:r>
            <a:r>
              <a:rPr lang="en-US" baseline="0" dirty="0" smtClean="0"/>
              <a:t> </a:t>
            </a:r>
            <a:r>
              <a:rPr lang="en-US" baseline="0" dirty="0" err="1" smtClean="0"/>
              <a:t>দেখে</a:t>
            </a:r>
            <a:r>
              <a:rPr lang="en-US" baseline="0" dirty="0" smtClean="0"/>
              <a:t> </a:t>
            </a:r>
            <a:r>
              <a:rPr lang="en-US" baseline="0" dirty="0" err="1" smtClean="0"/>
              <a:t>নিন</a:t>
            </a:r>
            <a:r>
              <a:rPr lang="en-US" baseline="0" dirty="0" smtClean="0"/>
              <a:t>। </a:t>
            </a:r>
            <a:r>
              <a:rPr lang="en-US" baseline="0" dirty="0" err="1" smtClean="0"/>
              <a:t>এই</a:t>
            </a:r>
            <a:r>
              <a:rPr lang="en-US" baseline="0" dirty="0" smtClean="0"/>
              <a:t> </a:t>
            </a:r>
            <a:r>
              <a:rPr lang="en-US" baseline="0" dirty="0" err="1" smtClean="0"/>
              <a:t>ক্লাসে</a:t>
            </a:r>
            <a:r>
              <a:rPr lang="en-US" baseline="0" dirty="0" smtClean="0"/>
              <a:t> </a:t>
            </a:r>
            <a:r>
              <a:rPr lang="en-US" baseline="0" dirty="0" err="1" smtClean="0"/>
              <a:t>আপনাকে</a:t>
            </a:r>
            <a:r>
              <a:rPr lang="en-US" baseline="0" dirty="0" smtClean="0"/>
              <a:t> </a:t>
            </a:r>
            <a:r>
              <a:rPr lang="en-US" baseline="0" dirty="0" err="1" smtClean="0"/>
              <a:t>স্বাগতম</a:t>
            </a:r>
            <a:r>
              <a:rPr lang="en-US" baseline="0" dirty="0" smtClean="0"/>
              <a:t>।    </a:t>
            </a:r>
            <a:endParaRPr lang="en-IN" dirty="0" smtClean="0"/>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a:t>
            </a:fld>
            <a:endParaRPr lang="en-US"/>
          </a:p>
        </p:txBody>
      </p:sp>
    </p:spTree>
    <p:extLst>
      <p:ext uri="{BB962C8B-B14F-4D97-AF65-F5344CB8AC3E}">
        <p14:creationId xmlns:p14="http://schemas.microsoft.com/office/powerpoint/2010/main" xmlns="" val="3692721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a:t>
            </a:r>
            <a:r>
              <a:rPr lang="bn-BD" baseline="0" dirty="0" smtClean="0"/>
              <a:t> দুইটি থ্রিপস ও জাব পোকার। </a:t>
            </a:r>
            <a:r>
              <a:rPr lang="bn-BD" sz="1200" dirty="0" smtClean="0">
                <a:latin typeface="NikoshBAN" pitchFamily="2" charset="0"/>
                <a:cs typeface="NikoshBAN" pitchFamily="2" charset="0"/>
              </a:rPr>
              <a:t>থ্রিপস ও জাবপোকার আক্রমন হলে ম্যালাথিয়ন ৫০ ইসি ১ মিলি প্রতি লিটার পানিতে মিশিয়ে স্প্রে করলে ভাল ফল পাওয়া যায়।</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12</a:t>
            </a:fld>
            <a:endParaRPr lang="en-US"/>
          </a:p>
        </p:txBody>
      </p:sp>
    </p:spTree>
    <p:extLst>
      <p:ext uri="{BB962C8B-B14F-4D97-AF65-F5344CB8AC3E}">
        <p14:creationId xmlns:p14="http://schemas.microsoft.com/office/powerpoint/2010/main" xmlns="" val="850648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আপনি চাইলে</a:t>
            </a:r>
            <a:r>
              <a:rPr lang="bn-BD" baseline="0" dirty="0" smtClean="0"/>
              <a:t> অন্য কোন কাজ দিতে পারেন তবে সকলের অংশগ্রহন করাবেন। আপনার নিজস্ব কলা কৌশল প্রয়োগ  করবেন। ক্লাস্টি উপস্থাপনে আন্ত্রিক থাকার জন্য অনুরোধ করা হলো।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13</a:t>
            </a:fld>
            <a:endParaRPr lang="en-US"/>
          </a:p>
        </p:txBody>
      </p:sp>
    </p:spTree>
    <p:extLst>
      <p:ext uri="{BB962C8B-B14F-4D97-AF65-F5344CB8AC3E}">
        <p14:creationId xmlns:p14="http://schemas.microsoft.com/office/powerpoint/2010/main" xmlns="" val="219966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চিত্রে ফসল সংগ্রহের</a:t>
            </a:r>
            <a:r>
              <a:rPr lang="bn-BD" baseline="0" dirty="0" smtClean="0"/>
              <a:t> ছবি দেওয়া আছে আপনি ইচ্ছা করলে অন্য কোন আরো সুন্দর ছবি ব্যব০অহার করতে পারবেন। অন্য কোন ছবি ব্যবহার করতে পারেন। সম্ভব হলে বিদ্যালয়ের পাশে কোনক্ষেত খামার থাকলে সেখানে নিয়ে ব্যবিওহারিক ক্লাস করতে পারেন। </a:t>
            </a:r>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14</a:t>
            </a:fld>
            <a:endParaRPr lang="en-US"/>
          </a:p>
        </p:txBody>
      </p:sp>
    </p:spTree>
    <p:extLst>
      <p:ext uri="{BB962C8B-B14F-4D97-AF65-F5344CB8AC3E}">
        <p14:creationId xmlns:p14="http://schemas.microsoft.com/office/powerpoint/2010/main" xmlns="" val="240053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স্লাইডে</a:t>
            </a:r>
            <a:r>
              <a:rPr lang="bn-BD" baseline="0" dirty="0" smtClean="0"/>
              <a:t> ফলন দেওয়া আছে।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15</a:t>
            </a:fld>
            <a:endParaRPr lang="en-US"/>
          </a:p>
        </p:txBody>
      </p:sp>
    </p:spTree>
    <p:extLst>
      <p:ext uri="{BB962C8B-B14F-4D97-AF65-F5344CB8AC3E}">
        <p14:creationId xmlns:p14="http://schemas.microsoft.com/office/powerpoint/2010/main" xmlns="" val="4018808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আপনি  অন্য কোন কাজ দিতে পারেন। তবে সকলের অংশগ্রহন</a:t>
            </a:r>
            <a:r>
              <a:rPr lang="bn-BD" baseline="0" dirty="0" smtClean="0"/>
              <a:t>এবং কাজটি  সুন্দর ভাবে আদায় করতে চেষ্টা করবেন । প্রতিটিশিক্ষার্থীর প্রতি সমান নজর দিতে হবে।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16</a:t>
            </a:fld>
            <a:endParaRPr lang="en-US"/>
          </a:p>
        </p:txBody>
      </p:sp>
    </p:spTree>
    <p:extLst>
      <p:ext uri="{BB962C8B-B14F-4D97-AF65-F5344CB8AC3E}">
        <p14:creationId xmlns:p14="http://schemas.microsoft.com/office/powerpoint/2010/main" xmlns="" val="1880206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স্লাইড</a:t>
            </a:r>
            <a:r>
              <a:rPr lang="bn-BD" baseline="0" dirty="0" smtClean="0"/>
              <a:t> টি চালু করে একটি একটি করে ক্লিক করবেন এবং পড়ে শোনাবেন।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আপনি চাইলে</a:t>
            </a:r>
            <a:r>
              <a:rPr lang="bn-BD" baseline="0" dirty="0" smtClean="0">
                <a:latin typeface="NikoshBAN" pitchFamily="2" charset="0"/>
                <a:cs typeface="NikoshBAN" pitchFamily="2" charset="0"/>
              </a:rPr>
              <a:t> অন্য কোনো কাজ দিতে পারেন। তবে সকলের অংশগ্রহন করাবেন।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682791C-611B-4ECD-8A98-13C4886B2E6B}"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মূল্যানের জন্য শিক্ষার্থীদেরকে</a:t>
            </a:r>
            <a:r>
              <a:rPr lang="bn-BD" baseline="0" dirty="0" smtClean="0"/>
              <a:t> প্রশ্ন করুন এবং উত্তরটিতে ক্লিক করুন। </a:t>
            </a:r>
            <a:endParaRPr lang="en-US" smtClean="0"/>
          </a:p>
          <a:p>
            <a:endParaRPr lang="en-US"/>
          </a:p>
        </p:txBody>
      </p:sp>
      <p:sp>
        <p:nvSpPr>
          <p:cNvPr id="4" name="Slide Number Placeholder 3"/>
          <p:cNvSpPr>
            <a:spLocks noGrp="1"/>
          </p:cNvSpPr>
          <p:nvPr>
            <p:ph type="sldNum" sz="quarter" idx="10"/>
          </p:nvPr>
        </p:nvSpPr>
        <p:spPr/>
        <p:txBody>
          <a:bodyPr/>
          <a:lstStyle/>
          <a:p>
            <a:fld id="{F09B8900-D76A-4738-B614-FF1F30E68C13}" type="slidenum">
              <a:rPr lang="en-US" smtClean="0"/>
              <a:pPr/>
              <a:t>19</a:t>
            </a:fld>
            <a:endParaRPr lang="en-US"/>
          </a:p>
        </p:txBody>
      </p:sp>
    </p:spTree>
    <p:extLst>
      <p:ext uri="{BB962C8B-B14F-4D97-AF65-F5344CB8AC3E}">
        <p14:creationId xmlns:p14="http://schemas.microsoft.com/office/powerpoint/2010/main" xmlns="" val="2533190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মূল্যানের জন্য শিক্ষার্থীদেরকে</a:t>
            </a:r>
            <a:r>
              <a:rPr lang="bn-BD" baseline="0" dirty="0" smtClean="0"/>
              <a:t> প্রশ্ন করুন এবং উত্তরটিতে ক্লিক করুন।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20</a:t>
            </a:fld>
            <a:endParaRPr lang="en-US"/>
          </a:p>
        </p:txBody>
      </p:sp>
    </p:spTree>
    <p:extLst>
      <p:ext uri="{BB962C8B-B14F-4D97-AF65-F5344CB8AC3E}">
        <p14:creationId xmlns:p14="http://schemas.microsoft.com/office/powerpoint/2010/main" xmlns="" val="2842675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আপনি সৃজনশীল</a:t>
            </a:r>
            <a:r>
              <a:rPr lang="bn-BD" baseline="0" dirty="0" smtClean="0"/>
              <a:t> প্রশ্নের ঘ নং প্রশ্ন প্রদান করতে পারেন। অর্থাৎ্চার নম্বরের প্রশ্ন প্রদান করবেন।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শ্রদ্ধেয়</a:t>
            </a:r>
            <a:r>
              <a:rPr lang="bn-BD" baseline="0" dirty="0" smtClean="0">
                <a:latin typeface="NikoshBAN" pitchFamily="2" charset="0"/>
                <a:cs typeface="NikoshBAN" pitchFamily="2" charset="0"/>
              </a:rPr>
              <a:t> শিক্ষকমণ্ডলী, শিক্ষার্থীদের ছোট ছোট প্রশ্ন করে ধীরে ধীরে পাঠ উদ্ধার করার কাজটি করতে হবে।  আপনারা এখানে মাশরুমের জন্য অন্য কোনো ছবি ব্যাবহার করতে পারেন। তবে যে ছবিটি ব্যবহার করবেন তাতে যেন শিক্ষার্থীদের নিকট থেকে উত্তর আসে যে </a:t>
            </a:r>
            <a:r>
              <a:rPr lang="bn-BD" sz="1200" dirty="0" smtClean="0">
                <a:latin typeface="NikoshBAN" pitchFamily="2" charset="0"/>
                <a:cs typeface="NikoshBAN" pitchFamily="2" charset="0"/>
              </a:rPr>
              <a:t>মরিচের রোগ</a:t>
            </a:r>
            <a:r>
              <a:rPr lang="bn-BD" sz="1200" baseline="0" dirty="0" smtClean="0">
                <a:latin typeface="NikoshBAN" pitchFamily="2" charset="0"/>
                <a:cs typeface="NikoshBAN" pitchFamily="2" charset="0"/>
              </a:rPr>
              <a:t> ও পোকামাকর দমন সম্পর্কে উত্তর আসে।</a:t>
            </a:r>
          </a:p>
          <a:p>
            <a:endParaRPr lang="en-US"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4</a:t>
            </a:fld>
            <a:endParaRPr lang="en-US"/>
          </a:p>
        </p:txBody>
      </p:sp>
    </p:spTree>
    <p:extLst>
      <p:ext uri="{BB962C8B-B14F-4D97-AF65-F5344CB8AC3E}">
        <p14:creationId xmlns:p14="http://schemas.microsoft.com/office/powerpoint/2010/main" xmlns="" val="4288748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শ্রদ্ধেয়</a:t>
            </a:r>
            <a:r>
              <a:rPr lang="en-US" baseline="0" dirty="0" smtClean="0"/>
              <a:t> </a:t>
            </a:r>
            <a:r>
              <a:rPr lang="en-US" baseline="0" dirty="0" err="1" smtClean="0"/>
              <a:t>শিক্ষকমণ্ডলী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নোট</a:t>
            </a:r>
            <a:r>
              <a:rPr lang="en-US" baseline="0" dirty="0" smtClean="0"/>
              <a:t> </a:t>
            </a:r>
            <a:r>
              <a:rPr lang="en-US" baseline="0" dirty="0" err="1" smtClean="0"/>
              <a:t>টি</a:t>
            </a:r>
            <a:r>
              <a:rPr lang="en-US" baseline="0" dirty="0" smtClean="0"/>
              <a:t> </a:t>
            </a:r>
            <a:r>
              <a:rPr lang="en-US" baseline="0" dirty="0" err="1" smtClean="0"/>
              <a:t>অবশ্যই</a:t>
            </a:r>
            <a:r>
              <a:rPr lang="en-US" baseline="0" dirty="0" smtClean="0"/>
              <a:t> </a:t>
            </a:r>
            <a:r>
              <a:rPr lang="en-US" baseline="0" dirty="0" err="1" smtClean="0"/>
              <a:t>দেখাবেন</a:t>
            </a:r>
            <a:r>
              <a:rPr lang="en-US" baseline="0" dirty="0" smtClean="0"/>
              <a:t>। </a:t>
            </a:r>
            <a:r>
              <a:rPr lang="en-US" baseline="0" dirty="0" err="1" smtClean="0"/>
              <a:t>কারণ</a:t>
            </a:r>
            <a:r>
              <a:rPr lang="en-US" baseline="0" dirty="0" smtClean="0"/>
              <a:t> </a:t>
            </a:r>
            <a:r>
              <a:rPr lang="en-US" baseline="0" dirty="0" err="1" smtClean="0"/>
              <a:t>ইহা</a:t>
            </a:r>
            <a:r>
              <a:rPr lang="en-US" baseline="0" dirty="0" smtClean="0"/>
              <a:t> </a:t>
            </a:r>
            <a:r>
              <a:rPr lang="en-US" baseline="0" dirty="0" err="1" smtClean="0"/>
              <a:t>কোনো</a:t>
            </a:r>
            <a:r>
              <a:rPr lang="en-US" baseline="0" dirty="0" smtClean="0"/>
              <a:t> </a:t>
            </a:r>
            <a:r>
              <a:rPr lang="en-US" baseline="0" dirty="0" err="1" smtClean="0"/>
              <a:t>মনগড়া</a:t>
            </a:r>
            <a:r>
              <a:rPr lang="en-US" baseline="0" dirty="0" smtClean="0"/>
              <a:t> </a:t>
            </a:r>
            <a:r>
              <a:rPr lang="en-US" baseline="0" dirty="0" err="1" smtClean="0"/>
              <a:t>ক্লাস</a:t>
            </a:r>
            <a:r>
              <a:rPr lang="en-US" baseline="0" dirty="0" smtClean="0"/>
              <a:t> </a:t>
            </a:r>
            <a:r>
              <a:rPr lang="en-US" baseline="0" dirty="0" err="1" smtClean="0"/>
              <a:t>নয়</a:t>
            </a:r>
            <a:r>
              <a:rPr lang="en-US" baseline="0" dirty="0" smtClean="0"/>
              <a:t>। </a:t>
            </a:r>
            <a:r>
              <a:rPr lang="en-US" baseline="0" dirty="0" err="1" smtClean="0"/>
              <a:t>এই</a:t>
            </a:r>
            <a:r>
              <a:rPr lang="en-US" baseline="0" dirty="0" smtClean="0"/>
              <a:t> </a:t>
            </a:r>
            <a:r>
              <a:rPr lang="en-US" baseline="0" dirty="0" err="1" smtClean="0"/>
              <a:t>ক্লাসটি</a:t>
            </a:r>
            <a:r>
              <a:rPr lang="en-US" baseline="0" dirty="0" smtClean="0"/>
              <a:t> </a:t>
            </a:r>
            <a:r>
              <a:rPr lang="en-US" baseline="0" dirty="0" err="1" smtClean="0"/>
              <a:t>শিক্ষা</a:t>
            </a:r>
            <a:r>
              <a:rPr lang="en-US" baseline="0" dirty="0" smtClean="0"/>
              <a:t> </a:t>
            </a:r>
            <a:r>
              <a:rPr lang="en-US" baseline="0" dirty="0" err="1" smtClean="0"/>
              <a:t>মন্ত্রণালয়য়</a:t>
            </a:r>
            <a:r>
              <a:rPr lang="en-US" baseline="0" dirty="0" smtClean="0"/>
              <a:t>, </a:t>
            </a:r>
            <a:r>
              <a:rPr lang="en-US" baseline="0" dirty="0" err="1" smtClean="0"/>
              <a:t>মাউশি,এন্সিটিবি</a:t>
            </a:r>
            <a:r>
              <a:rPr lang="en-US" baseline="0" dirty="0" smtClean="0"/>
              <a:t> ও </a:t>
            </a:r>
            <a:r>
              <a:rPr lang="en-US" baseline="0" dirty="0" err="1" smtClean="0"/>
              <a:t>এটুআই-এর</a:t>
            </a:r>
            <a:r>
              <a:rPr lang="en-US" baseline="0" dirty="0" smtClean="0"/>
              <a:t> </a:t>
            </a:r>
            <a:r>
              <a:rPr lang="en-US" baseline="0" dirty="0" err="1" smtClean="0"/>
              <a:t>সংশ্লিষ্ট</a:t>
            </a:r>
            <a:r>
              <a:rPr lang="en-US" baseline="0" dirty="0" smtClean="0"/>
              <a:t> </a:t>
            </a:r>
            <a:r>
              <a:rPr lang="en-US" baseline="0" dirty="0" err="1" smtClean="0"/>
              <a:t>কর্মকর্তাবৃন্দসহ</a:t>
            </a:r>
            <a:r>
              <a:rPr lang="en-US" baseline="0" dirty="0" smtClean="0"/>
              <a:t>  </a:t>
            </a:r>
            <a:r>
              <a:rPr lang="en-US" baseline="0" dirty="0" err="1" smtClean="0"/>
              <a:t>অভিজ্ঞ</a:t>
            </a:r>
            <a:r>
              <a:rPr lang="en-US" baseline="0" dirty="0" smtClean="0"/>
              <a:t> </a:t>
            </a:r>
            <a:r>
              <a:rPr lang="en-US" baseline="0" dirty="0" err="1" smtClean="0"/>
              <a:t>শিক্ষকমণ্ডলী</a:t>
            </a:r>
            <a:r>
              <a:rPr lang="en-US" baseline="0" dirty="0" smtClean="0"/>
              <a:t> </a:t>
            </a:r>
            <a:r>
              <a:rPr lang="en-US" baseline="0" dirty="0" err="1" smtClean="0"/>
              <a:t>দ্বারা</a:t>
            </a:r>
            <a:r>
              <a:rPr lang="en-US" baseline="0" dirty="0" smtClean="0"/>
              <a:t> </a:t>
            </a:r>
            <a:r>
              <a:rPr lang="en-US" baseline="0" dirty="0" err="1" smtClean="0"/>
              <a:t>পরামর্শ</a:t>
            </a:r>
            <a:r>
              <a:rPr lang="en-US" baseline="0" dirty="0" smtClean="0"/>
              <a:t> </a:t>
            </a:r>
            <a:r>
              <a:rPr lang="en-US" baseline="0" dirty="0" err="1" smtClean="0"/>
              <a:t>নিয়ে</a:t>
            </a:r>
            <a:r>
              <a:rPr lang="en-US" baseline="0" dirty="0" smtClean="0"/>
              <a:t> </a:t>
            </a:r>
            <a:r>
              <a:rPr lang="en-US" baseline="0" dirty="0" err="1" smtClean="0"/>
              <a:t>সম্পাদন</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endParaRPr lang="en-IN"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22</a:t>
            </a:fld>
            <a:endParaRPr lang="en-US"/>
          </a:p>
        </p:txBody>
      </p:sp>
    </p:spTree>
    <p:extLst>
      <p:ext uri="{BB962C8B-B14F-4D97-AF65-F5344CB8AC3E}">
        <p14:creationId xmlns:p14="http://schemas.microsoft.com/office/powerpoint/2010/main" xmlns="" val="1140884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ক্লাসটি</a:t>
            </a:r>
            <a:r>
              <a:rPr lang="bn-BD" baseline="0" dirty="0" smtClean="0"/>
              <a:t> উপস্থাপনের জন্য আপনাকে অনেক ধন্যবাদ। </a:t>
            </a:r>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শিক্ষার্থীদেরকে</a:t>
            </a:r>
            <a:r>
              <a:rPr lang="bn-BD" baseline="0" dirty="0" smtClean="0">
                <a:latin typeface="NikoshBAN" pitchFamily="2" charset="0"/>
                <a:cs typeface="NikoshBAN" pitchFamily="2" charset="0"/>
              </a:rPr>
              <a:t> প্রশ্ন করে তাদের মুখ থেকে মরিচের রোগ ও পোকামাকড় দমন কথাটি বের করতে হবে। তার জন্য আপনাকে অনেক ছোট ছোট প্রশ্ন করতে হবে। তাতেই শিক্ষার্থীবৃন্দ পাঠের প্রতিমনোযোগী হবে।  </a:t>
            </a:r>
            <a:endParaRPr lang="en-US"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5</a:t>
            </a:fld>
            <a:endParaRPr lang="en-US"/>
          </a:p>
        </p:txBody>
      </p:sp>
    </p:spTree>
    <p:extLst>
      <p:ext uri="{BB962C8B-B14F-4D97-AF65-F5344CB8AC3E}">
        <p14:creationId xmlns:p14="http://schemas.microsoft.com/office/powerpoint/2010/main" xmlns="" val="2472196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 </a:t>
            </a:r>
            <a:r>
              <a:rPr lang="bn-BD" dirty="0" smtClean="0">
                <a:latin typeface="NikoshBAN" pitchFamily="2" charset="0"/>
                <a:cs typeface="NikoshBAN" pitchFamily="2" charset="0"/>
              </a:rPr>
              <a:t>শ্রদ্ধেয়</a:t>
            </a:r>
            <a:r>
              <a:rPr lang="bn-BD" baseline="0" dirty="0" smtClean="0">
                <a:latin typeface="NikoshBAN" pitchFamily="2" charset="0"/>
                <a:cs typeface="NikoshBAN" pitchFamily="2" charset="0"/>
              </a:rPr>
              <a:t> শিক্ষক মণ্ডলী, আপনাদের কৌশল অনুযায়ী পাঠ ঘোষণা করতে পারেন</a:t>
            </a:r>
            <a:r>
              <a:rPr lang="bn-BD" baseline="0" smtClean="0">
                <a:latin typeface="NikoshBAN" pitchFamily="2" charset="0"/>
                <a:cs typeface="NikoshBAN" pitchFamily="2" charset="0"/>
              </a:rPr>
              <a:t>। আপনি ইহা বোর্ডে লিখে দিবেন।  </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6</a:t>
            </a:fld>
            <a:endParaRPr lang="en-US"/>
          </a:p>
        </p:txBody>
      </p:sp>
    </p:spTree>
    <p:extLst>
      <p:ext uri="{BB962C8B-B14F-4D97-AF65-F5344CB8AC3E}">
        <p14:creationId xmlns:p14="http://schemas.microsoft.com/office/powerpoint/2010/main" xmlns="" val="3351359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শিখনফল অনুযায়ী পড়াতে চেষ্টা করবেন। বিভিন্ন উপকরণ ব্যবহার করতে পারেন।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7</a:t>
            </a:fld>
            <a:endParaRPr lang="en-US"/>
          </a:p>
        </p:txBody>
      </p:sp>
    </p:spTree>
    <p:extLst>
      <p:ext uri="{BB962C8B-B14F-4D97-AF65-F5344CB8AC3E}">
        <p14:creationId xmlns:p14="http://schemas.microsoft.com/office/powerpoint/2010/main" xmlns="" val="1617729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ছবিটি</a:t>
            </a:r>
            <a:r>
              <a:rPr lang="bn-BD" baseline="0" dirty="0" smtClean="0"/>
              <a:t> মরিচের ড্যাম্পিং অফ রোগের। </a:t>
            </a:r>
            <a:r>
              <a:rPr lang="bn-BD" sz="1200" dirty="0" smtClean="0">
                <a:latin typeface="NikoshBAN" pitchFamily="2" charset="0"/>
                <a:cs typeface="NikoshBAN" pitchFamily="2" charset="0"/>
              </a:rPr>
              <a:t>এ রোগ দমনের জন্য এক কেজি বীজ ৩ গ্রাম প্রোভেক্সের সাথে মিশিয়ে বীজ শোধন করে নিতে হবে। </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8</a:t>
            </a:fld>
            <a:endParaRPr lang="en-US"/>
          </a:p>
        </p:txBody>
      </p:sp>
    </p:spTree>
    <p:extLst>
      <p:ext uri="{BB962C8B-B14F-4D97-AF65-F5344CB8AC3E}">
        <p14:creationId xmlns:p14="http://schemas.microsoft.com/office/powerpoint/2010/main" xmlns="" val="2964941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a:t>
            </a:r>
            <a:r>
              <a:rPr lang="bn-BD" baseline="0" dirty="0" smtClean="0"/>
              <a:t> দুইটি মরিচের ডাইব্যাক রোগের। </a:t>
            </a:r>
            <a:r>
              <a:rPr lang="bn-BD" sz="1200" dirty="0" smtClean="0">
                <a:latin typeface="NikoshBAN" pitchFamily="2" charset="0"/>
                <a:cs typeface="NikoshBAN" pitchFamily="2" charset="0"/>
              </a:rPr>
              <a:t>এ রোগ দমনের জন্য ১ গ্রাম ব্যাভিস্টিন ১ লিটার পানিতে মিশিয়ে ১৫ দিন অন্তর ২-৩ বার স্প্রে করতে হবে।</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9</a:t>
            </a:fld>
            <a:endParaRPr lang="en-US"/>
          </a:p>
        </p:txBody>
      </p:sp>
    </p:spTree>
    <p:extLst>
      <p:ext uri="{BB962C8B-B14F-4D97-AF65-F5344CB8AC3E}">
        <p14:creationId xmlns:p14="http://schemas.microsoft.com/office/powerpoint/2010/main" xmlns="" val="3153159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a:t>
            </a:r>
            <a:r>
              <a:rPr lang="bn-BD" baseline="0" dirty="0" smtClean="0"/>
              <a:t> দুইটি মরিচের মোজাইল ভাইরাস রোগের। </a:t>
            </a:r>
            <a:r>
              <a:rPr lang="bn-BD" sz="1200" dirty="0" smtClean="0">
                <a:latin typeface="NikoshBAN" pitchFamily="2" charset="0"/>
                <a:cs typeface="NikoshBAN" pitchFamily="2" charset="0"/>
              </a:rPr>
              <a:t>এ রোগ দমনের জন্য আক্রান্ত গাছ দেখামাত্র তুলে পুড়িয়ে ফেলতে হবে।</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10</a:t>
            </a:fld>
            <a:endParaRPr lang="en-US"/>
          </a:p>
        </p:txBody>
      </p:sp>
    </p:spTree>
    <p:extLst>
      <p:ext uri="{BB962C8B-B14F-4D97-AF65-F5344CB8AC3E}">
        <p14:creationId xmlns:p14="http://schemas.microsoft.com/office/powerpoint/2010/main" xmlns="" val="585665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ছবিটি</a:t>
            </a:r>
            <a:r>
              <a:rPr lang="bn-BD" baseline="0" dirty="0" smtClean="0"/>
              <a:t> মরিচের ক্ষুদে মাকরের আক্রমনের। এ মাকর আক্রমন করলে মরিচের পাতাকুক্রিয়ে যায়।  </a:t>
            </a:r>
            <a:r>
              <a:rPr lang="bn-BD" sz="1200" dirty="0" smtClean="0">
                <a:latin typeface="NikoshBAN" pitchFamily="2" charset="0"/>
                <a:cs typeface="NikoshBAN" pitchFamily="2" charset="0"/>
              </a:rPr>
              <a:t>এ মাকর দমন করতে হলে প্রতি লিটার পানিতে ২ গ্রাম থিওভিট মিশিয়ে ১০ দিন পর পর স্প্রে করতে হয়। </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11</a:t>
            </a:fld>
            <a:endParaRPr lang="en-US"/>
          </a:p>
        </p:txBody>
      </p:sp>
    </p:spTree>
    <p:extLst>
      <p:ext uri="{BB962C8B-B14F-4D97-AF65-F5344CB8AC3E}">
        <p14:creationId xmlns:p14="http://schemas.microsoft.com/office/powerpoint/2010/main" xmlns="" val="872157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B0A00CF-7628-460B-893D-A535F1A0D8FA}" type="datetime1">
              <a:rPr lang="en-US" smtClean="0"/>
              <a:pPr/>
              <a:t>06-Sep-21</a:t>
            </a:fld>
            <a:endParaRPr lang="en-US"/>
          </a:p>
        </p:txBody>
      </p:sp>
      <p:sp>
        <p:nvSpPr>
          <p:cNvPr id="17" name="Footer Placeholder 16"/>
          <p:cNvSpPr>
            <a:spLocks noGrp="1"/>
          </p:cNvSpPr>
          <p:nvPr>
            <p:ph type="ftr" sz="quarter" idx="11"/>
          </p:nvPr>
        </p:nvSpPr>
        <p:spPr/>
        <p:txBody>
          <a:bodyPr/>
          <a:lstStyle/>
          <a:p>
            <a:r>
              <a:rPr lang="en-US" smtClean="0"/>
              <a:t>Apurba Agriculture cl 6</a:t>
            </a:r>
            <a:endParaRPr lang="en-US"/>
          </a:p>
        </p:txBody>
      </p:sp>
      <p:sp>
        <p:nvSpPr>
          <p:cNvPr id="29" name="Slide Number Placeholder 28"/>
          <p:cNvSpPr>
            <a:spLocks noGrp="1"/>
          </p:cNvSpPr>
          <p:nvPr>
            <p:ph type="sldNum" sz="quarter" idx="12"/>
          </p:nvPr>
        </p:nvSpPr>
        <p:spPr/>
        <p:txBody>
          <a:bodyPr/>
          <a:lstStyle/>
          <a:p>
            <a:fld id="{AD160F91-44A2-4541-9486-14B8CBD8002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B56691-4DCD-4F37-867A-6105EA9C2045}" type="datetime1">
              <a:rPr lang="en-US" smtClean="0"/>
              <a:pPr/>
              <a:t>06-Sep-21</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D93E8F-3EA7-45C3-AD6E-F0ED3D7D94F4}" type="datetime1">
              <a:rPr lang="en-US" smtClean="0"/>
              <a:pPr/>
              <a:t>06-Sep-21</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E427A1-5D0F-447F-9D34-167E908FBE37}" type="datetime1">
              <a:rPr lang="en-US" smtClean="0"/>
              <a:pPr/>
              <a:t>06-Sep-21</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pPr/>
              <a:t>06-Sep-21</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D160F91-44A2-4541-9486-14B8CBD8002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0C6890-425E-48B3-B1F2-2AE24DC02934}" type="datetime1">
              <a:rPr lang="en-US" smtClean="0"/>
              <a:pPr/>
              <a:t>06-Sep-21</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
        <p:nvSpPr>
          <p:cNvPr id="7" name="Slide Number Placeholder 6"/>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B55A6C-2920-4DC7-8B5F-FB5FD78D7B82}" type="datetime1">
              <a:rPr lang="en-US" smtClean="0"/>
              <a:pPr/>
              <a:t>06-Sep-21</a:t>
            </a:fld>
            <a:endParaRPr lang="en-US"/>
          </a:p>
        </p:txBody>
      </p:sp>
      <p:sp>
        <p:nvSpPr>
          <p:cNvPr id="8" name="Footer Placeholder 7"/>
          <p:cNvSpPr>
            <a:spLocks noGrp="1"/>
          </p:cNvSpPr>
          <p:nvPr>
            <p:ph type="ftr" sz="quarter" idx="11"/>
          </p:nvPr>
        </p:nvSpPr>
        <p:spPr/>
        <p:txBody>
          <a:bodyPr/>
          <a:lstStyle/>
          <a:p>
            <a:r>
              <a:rPr lang="en-US" smtClean="0"/>
              <a:t>Apurba Agriculture cl 6</a:t>
            </a:r>
            <a:endParaRPr lang="en-US"/>
          </a:p>
        </p:txBody>
      </p:sp>
      <p:sp>
        <p:nvSpPr>
          <p:cNvPr id="9" name="Slide Number Placeholder 8"/>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08A5C5-8F16-474F-9EB8-A348BE375B84}" type="datetime1">
              <a:rPr lang="en-US" smtClean="0"/>
              <a:pPr/>
              <a:t>06-Sep-21</a:t>
            </a:fld>
            <a:endParaRPr lang="en-US"/>
          </a:p>
        </p:txBody>
      </p:sp>
      <p:sp>
        <p:nvSpPr>
          <p:cNvPr id="4" name="Footer Placeholder 3"/>
          <p:cNvSpPr>
            <a:spLocks noGrp="1"/>
          </p:cNvSpPr>
          <p:nvPr>
            <p:ph type="ftr" sz="quarter" idx="11"/>
          </p:nvPr>
        </p:nvSpPr>
        <p:spPr/>
        <p:txBody>
          <a:bodyPr/>
          <a:lstStyle/>
          <a:p>
            <a:r>
              <a:rPr lang="en-US" smtClean="0"/>
              <a:t>Apurba Agriculture cl 6</a:t>
            </a:r>
            <a:endParaRPr lang="en-US"/>
          </a:p>
        </p:txBody>
      </p:sp>
      <p:sp>
        <p:nvSpPr>
          <p:cNvPr id="5" name="Slide Number Placeholder 4"/>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pPr/>
              <a:t>06-Sep-21</a:t>
            </a:fld>
            <a:endParaRPr lang="en-US"/>
          </a:p>
        </p:txBody>
      </p:sp>
      <p:sp>
        <p:nvSpPr>
          <p:cNvPr id="3" name="Footer Placeholder 2"/>
          <p:cNvSpPr>
            <a:spLocks noGrp="1"/>
          </p:cNvSpPr>
          <p:nvPr>
            <p:ph type="ftr" sz="quarter" idx="11"/>
          </p:nvPr>
        </p:nvSpPr>
        <p:spPr/>
        <p:txBody>
          <a:bodyPr/>
          <a:lstStyle/>
          <a:p>
            <a:r>
              <a:rPr lang="en-US" smtClean="0"/>
              <a:t>Apurba Agriculture cl 6</a:t>
            </a:r>
            <a:endParaRPr lang="en-US"/>
          </a:p>
        </p:txBody>
      </p:sp>
      <p:sp>
        <p:nvSpPr>
          <p:cNvPr id="4" name="Slide Number Placeholder 3"/>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B50379C-33D1-4514-8259-03A03AD42EDF}" type="datetime1">
              <a:rPr lang="en-US" smtClean="0"/>
              <a:pPr/>
              <a:t>06-Sep-21</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
        <p:nvSpPr>
          <p:cNvPr id="7" name="Slide Number Placeholder 6"/>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pPr/>
              <a:t>06-Sep-21</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
        <p:nvSpPr>
          <p:cNvPr id="7" name="Slide Number Placeholder 6"/>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97A8958-572D-4DFC-86C9-1560E6A272E5}" type="datetime1">
              <a:rPr lang="en-US" smtClean="0"/>
              <a:pPr/>
              <a:t>06-Sep-21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Apurba Agriculture cl 6</a:t>
            </a: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D160F91-44A2-4541-9486-14B8CBD8002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E:\Vojpure%20dj\Toto%20BalA%20Re%20ToTo%20Bala(Hot%20Mix)Dj%20Sondip.mp3"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8.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smtClean="0"/>
              <a:t>Apurba Agriculture cl 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dirty="0"/>
          </a:p>
        </p:txBody>
      </p:sp>
      <p:sp>
        <p:nvSpPr>
          <p:cNvPr id="6" name="Rectangle 5"/>
          <p:cNvSpPr/>
          <p:nvPr/>
        </p:nvSpPr>
        <p:spPr>
          <a:xfrm>
            <a:off x="1140487" y="911952"/>
            <a:ext cx="6484467" cy="707886"/>
          </a:xfrm>
          <a:prstGeom prst="rect">
            <a:avLst/>
          </a:prstGeom>
        </p:spPr>
        <p:txBody>
          <a:bodyPr wrap="none">
            <a:spAutoFit/>
          </a:bodyPr>
          <a:lstStyle/>
          <a:p>
            <a:r>
              <a:rPr lang="bn-BD" sz="4000" dirty="0">
                <a:latin typeface="NikoshBAN" pitchFamily="2" charset="0"/>
                <a:cs typeface="NikoshBAN" pitchFamily="2" charset="0"/>
              </a:rPr>
              <a:t>এই স্লাইডটি সম্মানিত শিক্ষকবৃন্দের জন্য।</a:t>
            </a:r>
            <a:endParaRPr lang="en-US" sz="4000" dirty="0"/>
          </a:p>
        </p:txBody>
      </p:sp>
      <p:sp>
        <p:nvSpPr>
          <p:cNvPr id="7" name="Oval 6"/>
          <p:cNvSpPr/>
          <p:nvPr/>
        </p:nvSpPr>
        <p:spPr>
          <a:xfrm>
            <a:off x="929631" y="1812244"/>
            <a:ext cx="7137779" cy="4027719"/>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2800" dirty="0" smtClean="0">
              <a:solidFill>
                <a:schemeClr val="tx1"/>
              </a:solidFill>
              <a:latin typeface="NikoshBAN" panose="02000000000000000000" pitchFamily="2" charset="0"/>
              <a:cs typeface="NikoshBAN" panose="02000000000000000000" pitchFamily="2" charset="0"/>
            </a:endParaRPr>
          </a:p>
          <a:p>
            <a:pPr algn="ctr"/>
            <a:r>
              <a:rPr lang="en-US" sz="2800" dirty="0" smtClean="0">
                <a:solidFill>
                  <a:schemeClr val="tx1"/>
                </a:solidFill>
                <a:latin typeface="NikoshBAN" panose="02000000000000000000" pitchFamily="2" charset="0"/>
                <a:cs typeface="NikoshBAN" panose="02000000000000000000" pitchFamily="2" charset="0"/>
              </a:rPr>
              <a:t>এই </a:t>
            </a:r>
            <a:r>
              <a:rPr lang="en-US" sz="2800" dirty="0">
                <a:solidFill>
                  <a:schemeClr val="tx1"/>
                </a:solidFill>
                <a:latin typeface="NikoshBAN" panose="02000000000000000000" pitchFamily="2" charset="0"/>
                <a:cs typeface="NikoshBAN" panose="02000000000000000000" pitchFamily="2" charset="0"/>
              </a:rPr>
              <a:t>পাঠটি </a:t>
            </a:r>
            <a:r>
              <a:rPr lang="en-US" sz="2800" dirty="0" smtClean="0">
                <a:solidFill>
                  <a:schemeClr val="tx1"/>
                </a:solidFill>
                <a:latin typeface="NikoshBAN" panose="02000000000000000000" pitchFamily="2" charset="0"/>
                <a:cs typeface="NikoshBAN" panose="02000000000000000000" pitchFamily="2" charset="0"/>
              </a:rPr>
              <a:t>শ্রে</a:t>
            </a:r>
            <a:r>
              <a:rPr lang="bn-BD" sz="2800" dirty="0" smtClean="0">
                <a:solidFill>
                  <a:schemeClr val="tx1"/>
                </a:solidFill>
                <a:latin typeface="NikoshBAN" panose="02000000000000000000" pitchFamily="2" charset="0"/>
                <a:cs typeface="NikoshBAN" panose="02000000000000000000" pitchFamily="2" charset="0"/>
              </a:rPr>
              <a:t>ণি</a:t>
            </a:r>
            <a:r>
              <a:rPr lang="en-US" sz="2800" dirty="0" smtClean="0">
                <a:solidFill>
                  <a:schemeClr val="tx1"/>
                </a:solidFill>
                <a:latin typeface="NikoshBAN" panose="02000000000000000000" pitchFamily="2" charset="0"/>
                <a:cs typeface="NikoshBAN" panose="02000000000000000000" pitchFamily="2" charset="0"/>
              </a:rPr>
              <a:t>কক্ষে </a:t>
            </a:r>
            <a:r>
              <a:rPr lang="en-US" sz="2800" dirty="0">
                <a:solidFill>
                  <a:schemeClr val="tx1"/>
                </a:solidFill>
                <a:latin typeface="NikoshBAN" panose="02000000000000000000" pitchFamily="2" charset="0"/>
                <a:cs typeface="NikoshBAN" panose="02000000000000000000" pitchFamily="2" charset="0"/>
              </a:rPr>
              <a:t>উপস্থাপনের সময় প্রয়োজনীয় </a:t>
            </a:r>
            <a:r>
              <a:rPr lang="bn-BD" sz="2800" dirty="0" smtClean="0">
                <a:solidFill>
                  <a:schemeClr val="tx1"/>
                </a:solidFill>
                <a:latin typeface="NikoshBAN" panose="02000000000000000000" pitchFamily="2" charset="0"/>
                <a:cs typeface="NikoshBAN" panose="02000000000000000000" pitchFamily="2" charset="0"/>
              </a:rPr>
              <a:t>নির্দেশনা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a:solidFill>
                  <a:schemeClr val="tx1"/>
                </a:solidFill>
                <a:latin typeface="NikoshBAN" panose="02000000000000000000" pitchFamily="2" charset="0"/>
                <a:cs typeface="NikoshBAN" panose="02000000000000000000" pitchFamily="2" charset="0"/>
              </a:rPr>
              <a:t>প্রতিটি স্লাইডের নিচে অর্থাৎ </a:t>
            </a:r>
            <a:r>
              <a:rPr lang="en-US" sz="2800" dirty="0" smtClean="0">
                <a:solidFill>
                  <a:schemeClr val="tx1"/>
                </a:solidFill>
                <a:latin typeface="NikoshBAN" panose="02000000000000000000" pitchFamily="2" charset="0"/>
                <a:cs typeface="NikoshBAN" panose="02000000000000000000" pitchFamily="2" charset="0"/>
              </a:rPr>
              <a:t>Slide</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Note </a:t>
            </a:r>
            <a:r>
              <a:rPr lang="bn-BD"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এ </a:t>
            </a:r>
            <a:r>
              <a:rPr lang="en-US" sz="2800" dirty="0">
                <a:solidFill>
                  <a:schemeClr val="tx1"/>
                </a:solidFill>
                <a:latin typeface="NikoshBAN" panose="02000000000000000000" pitchFamily="2" charset="0"/>
                <a:cs typeface="NikoshBAN" panose="02000000000000000000" pitchFamily="2" charset="0"/>
              </a:rPr>
              <a:t>সংযোজন করা হয়েছে। আশা করি </a:t>
            </a:r>
            <a:r>
              <a:rPr lang="en-US" sz="2800" dirty="0" smtClean="0">
                <a:solidFill>
                  <a:schemeClr val="tx1"/>
                </a:solidFill>
                <a:latin typeface="NikoshBAN" panose="02000000000000000000" pitchFamily="2" charset="0"/>
                <a:cs typeface="NikoshBAN" panose="02000000000000000000" pitchFamily="2" charset="0"/>
              </a:rPr>
              <a:t>সম্মানিত</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শিক্ষকগণ </a:t>
            </a:r>
            <a:r>
              <a:rPr lang="bn-BD" sz="2800" dirty="0" smtClean="0">
                <a:solidFill>
                  <a:schemeClr val="tx1"/>
                </a:solidFill>
                <a:latin typeface="NikoshBAN" panose="02000000000000000000" pitchFamily="2" charset="0"/>
                <a:cs typeface="NikoshBAN" panose="02000000000000000000" pitchFamily="2" charset="0"/>
              </a:rPr>
              <a:t>অনুগ্রহপূর্বক </a:t>
            </a:r>
            <a:r>
              <a:rPr lang="en-US" sz="2800" dirty="0" smtClean="0">
                <a:solidFill>
                  <a:schemeClr val="tx1"/>
                </a:solidFill>
                <a:latin typeface="NikoshBAN" panose="02000000000000000000" pitchFamily="2" charset="0"/>
                <a:cs typeface="NikoshBAN" panose="02000000000000000000" pitchFamily="2" charset="0"/>
              </a:rPr>
              <a:t>পাঠটি </a:t>
            </a:r>
            <a:r>
              <a:rPr lang="en-US" sz="2800" dirty="0">
                <a:solidFill>
                  <a:schemeClr val="tx1"/>
                </a:solidFill>
                <a:latin typeface="NikoshBAN" panose="02000000000000000000" pitchFamily="2" charset="0"/>
                <a:cs typeface="NikoshBAN" panose="02000000000000000000" pitchFamily="2" charset="0"/>
              </a:rPr>
              <a:t>উপস্থাপনের পূর্বে উল্লেখিত </a:t>
            </a:r>
            <a:r>
              <a:rPr lang="en-US" sz="2800" dirty="0" smtClean="0">
                <a:solidFill>
                  <a:schemeClr val="tx1"/>
                </a:solidFill>
                <a:latin typeface="NikoshBAN" panose="02000000000000000000" pitchFamily="2" charset="0"/>
                <a:cs typeface="NikoshBAN" panose="02000000000000000000" pitchFamily="2" charset="0"/>
              </a:rPr>
              <a:t>Note</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দেখে </a:t>
            </a:r>
            <a:r>
              <a:rPr lang="en-US" sz="2800" dirty="0">
                <a:solidFill>
                  <a:schemeClr val="tx1"/>
                </a:solidFill>
                <a:latin typeface="NikoshBAN" panose="02000000000000000000" pitchFamily="2" charset="0"/>
                <a:cs typeface="NikoshBAN" panose="02000000000000000000" pitchFamily="2" charset="0"/>
              </a:rPr>
              <a:t>নিবেন</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এছাড়াও শিক্ষকগন</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প্রয়োজনবোধে তার নিজস্ব কলাকৌশল প্রয়োগ করতে পারবেন।</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2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Apurba Agriculture cl 6</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10</a:t>
            </a:fld>
            <a:endParaRPr lang="en-US" dirty="0"/>
          </a:p>
        </p:txBody>
      </p:sp>
      <p:pic>
        <p:nvPicPr>
          <p:cNvPr id="9" name="Picture 8" descr="Fusarium wilt.jpg"/>
          <p:cNvPicPr>
            <a:picLocks noChangeAspect="1"/>
          </p:cNvPicPr>
          <p:nvPr/>
        </p:nvPicPr>
        <p:blipFill>
          <a:blip r:embed="rId3"/>
          <a:stretch>
            <a:fillRect/>
          </a:stretch>
        </p:blipFill>
        <p:spPr>
          <a:xfrm>
            <a:off x="228600" y="1600200"/>
            <a:ext cx="4267200" cy="3048000"/>
          </a:xfrm>
          <a:prstGeom prst="roundRect">
            <a:avLst/>
          </a:prstGeom>
          <a:ln w="38100">
            <a:solidFill>
              <a:srgbClr val="7030A0"/>
            </a:solidFill>
          </a:ln>
        </p:spPr>
      </p:pic>
      <p:pic>
        <p:nvPicPr>
          <p:cNvPr id="10" name="Picture 9" descr="unnamed2.jpg"/>
          <p:cNvPicPr>
            <a:picLocks noChangeAspect="1"/>
          </p:cNvPicPr>
          <p:nvPr/>
        </p:nvPicPr>
        <p:blipFill>
          <a:blip r:embed="rId4"/>
          <a:stretch>
            <a:fillRect/>
          </a:stretch>
        </p:blipFill>
        <p:spPr>
          <a:xfrm>
            <a:off x="4648200" y="1600200"/>
            <a:ext cx="4267200" cy="3048000"/>
          </a:xfrm>
          <a:prstGeom prst="roundRect">
            <a:avLst/>
          </a:prstGeom>
          <a:ln w="38100">
            <a:solidFill>
              <a:srgbClr val="7030A0"/>
            </a:solidFill>
          </a:ln>
        </p:spPr>
      </p:pic>
      <p:sp>
        <p:nvSpPr>
          <p:cNvPr id="11" name="Rounded Rectangle 10"/>
          <p:cNvSpPr/>
          <p:nvPr/>
        </p:nvSpPr>
        <p:spPr>
          <a:xfrm>
            <a:off x="1447800" y="381000"/>
            <a:ext cx="62484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latin typeface="NikoshBAN" pitchFamily="2" charset="0"/>
                <a:cs typeface="NikoshBAN" pitchFamily="2" charset="0"/>
              </a:rPr>
              <a:t>মরিচের হলুদ মোজাইক ভাইরাস রোগ</a:t>
            </a:r>
            <a:endParaRPr lang="en-US" sz="4000" dirty="0">
              <a:latin typeface="NikoshBAN" pitchFamily="2" charset="0"/>
              <a:cs typeface="NikoshBAN" pitchFamily="2" charset="0"/>
            </a:endParaRPr>
          </a:p>
        </p:txBody>
      </p:sp>
      <p:sp>
        <p:nvSpPr>
          <p:cNvPr id="12" name="Rounded Rectangle 11"/>
          <p:cNvSpPr/>
          <p:nvPr/>
        </p:nvSpPr>
        <p:spPr>
          <a:xfrm>
            <a:off x="457200" y="4876800"/>
            <a:ext cx="82296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dirty="0" smtClean="0">
                <a:latin typeface="NikoshBAN" pitchFamily="2" charset="0"/>
                <a:cs typeface="NikoshBAN" pitchFamily="2" charset="0"/>
              </a:rPr>
              <a:t>এ রোগ দমনের জন্য আক্রান্ত গাছ দেখামাত্র তুলে পুড়িয়ে ফেলতে হবে</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8" presetClass="entr" presetSubtype="0" accel="5000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11"/>
                                        </p:tgtEl>
                                        <p:attrNameLst>
                                          <p:attrName>ppt_y</p:attrName>
                                        </p:attrNameLst>
                                      </p:cBhvr>
                                      <p:tavLst>
                                        <p:tav tm="0">
                                          <p:val>
                                            <p:strVal val="#ppt_y"/>
                                          </p:val>
                                        </p:tav>
                                        <p:tav tm="100000">
                                          <p:val>
                                            <p:strVal val="#ppt_y"/>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800" decel="100000"/>
                                        <p:tgtEl>
                                          <p:spTgt spid="12"/>
                                        </p:tgtEl>
                                      </p:cBhvr>
                                    </p:animEffect>
                                    <p:anim calcmode="lin" valueType="num">
                                      <p:cBhvr>
                                        <p:cTn id="28" dur="800" decel="100000" fill="hold"/>
                                        <p:tgtEl>
                                          <p:spTgt spid="12"/>
                                        </p:tgtEl>
                                        <p:attrNameLst>
                                          <p:attrName>style.rotation</p:attrName>
                                        </p:attrNameLst>
                                      </p:cBhvr>
                                      <p:tavLst>
                                        <p:tav tm="0">
                                          <p:val>
                                            <p:fltVal val="-90"/>
                                          </p:val>
                                        </p:tav>
                                        <p:tav tm="100000">
                                          <p:val>
                                            <p:fltVal val="0"/>
                                          </p:val>
                                        </p:tav>
                                      </p:tavLst>
                                    </p:anim>
                                    <p:anim calcmode="lin" valueType="num">
                                      <p:cBhvr>
                                        <p:cTn id="29" dur="800" decel="100000" fill="hold"/>
                                        <p:tgtEl>
                                          <p:spTgt spid="12"/>
                                        </p:tgtEl>
                                        <p:attrNameLst>
                                          <p:attrName>ppt_x</p:attrName>
                                        </p:attrNameLst>
                                      </p:cBhvr>
                                      <p:tavLst>
                                        <p:tav tm="0">
                                          <p:val>
                                            <p:strVal val="#ppt_x+0.4"/>
                                          </p:val>
                                        </p:tav>
                                        <p:tav tm="100000">
                                          <p:val>
                                            <p:strVal val="#ppt_x-0.05"/>
                                          </p:val>
                                        </p:tav>
                                      </p:tavLst>
                                    </p:anim>
                                    <p:anim calcmode="lin" valueType="num">
                                      <p:cBhvr>
                                        <p:cTn id="30" dur="800" decel="100000" fill="hold"/>
                                        <p:tgtEl>
                                          <p:spTgt spid="12"/>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sarium wilt.jpg"/>
          <p:cNvPicPr>
            <a:picLocks noChangeAspect="1"/>
          </p:cNvPicPr>
          <p:nvPr/>
        </p:nvPicPr>
        <p:blipFill>
          <a:blip r:embed="rId3"/>
          <a:stretch>
            <a:fillRect/>
          </a:stretch>
        </p:blipFill>
        <p:spPr>
          <a:xfrm>
            <a:off x="228600" y="1524000"/>
            <a:ext cx="4267200" cy="3048000"/>
          </a:xfrm>
          <a:prstGeom prst="roundRect">
            <a:avLst/>
          </a:prstGeom>
          <a:ln w="38100">
            <a:solidFill>
              <a:srgbClr val="7030A0"/>
            </a:solidFill>
          </a:ln>
        </p:spPr>
      </p:pic>
      <p:pic>
        <p:nvPicPr>
          <p:cNvPr id="6" name="Picture 5" descr="unnamed2.jpg"/>
          <p:cNvPicPr>
            <a:picLocks noChangeAspect="1"/>
          </p:cNvPicPr>
          <p:nvPr/>
        </p:nvPicPr>
        <p:blipFill>
          <a:blip r:embed="rId4"/>
          <a:stretch>
            <a:fillRect/>
          </a:stretch>
        </p:blipFill>
        <p:spPr>
          <a:xfrm>
            <a:off x="4648200" y="1524000"/>
            <a:ext cx="4267200" cy="3048000"/>
          </a:xfrm>
          <a:prstGeom prst="roundRect">
            <a:avLst/>
          </a:prstGeom>
          <a:ln w="38100">
            <a:solidFill>
              <a:srgbClr val="7030A0"/>
            </a:solidFill>
          </a:ln>
        </p:spPr>
      </p:pic>
      <p:sp>
        <p:nvSpPr>
          <p:cNvPr id="2" name="Footer Placeholder 1"/>
          <p:cNvSpPr>
            <a:spLocks noGrp="1"/>
          </p:cNvSpPr>
          <p:nvPr>
            <p:ph type="ftr" sz="quarter" idx="11"/>
          </p:nvPr>
        </p:nvSpPr>
        <p:spPr/>
        <p:txBody>
          <a:bodyPr/>
          <a:lstStyle/>
          <a:p>
            <a:r>
              <a:rPr lang="en-US" smtClean="0"/>
              <a:t>Apurba Agriculture cl 6</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11</a:t>
            </a:fld>
            <a:endParaRPr lang="en-US" dirty="0"/>
          </a:p>
        </p:txBody>
      </p:sp>
      <p:sp>
        <p:nvSpPr>
          <p:cNvPr id="7" name="Rounded Rectangle 6"/>
          <p:cNvSpPr/>
          <p:nvPr/>
        </p:nvSpPr>
        <p:spPr>
          <a:xfrm>
            <a:off x="2057400" y="381000"/>
            <a:ext cx="50292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latin typeface="NikoshBAN" pitchFamily="2" charset="0"/>
                <a:cs typeface="NikoshBAN" pitchFamily="2" charset="0"/>
              </a:rPr>
              <a:t>মরিচে</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ক্ষুদে মাক</a:t>
            </a:r>
            <a:r>
              <a:rPr lang="bn-IN" sz="4000" dirty="0" smtClean="0">
                <a:latin typeface="NikoshBAN" pitchFamily="2" charset="0"/>
                <a:cs typeface="NikoshBAN" pitchFamily="2" charset="0"/>
              </a:rPr>
              <a:t>ড়ের </a:t>
            </a:r>
            <a:r>
              <a:rPr lang="bn-BD" sz="4000" dirty="0" smtClean="0">
                <a:latin typeface="NikoshBAN" pitchFamily="2" charset="0"/>
                <a:cs typeface="NikoshBAN" pitchFamily="2" charset="0"/>
              </a:rPr>
              <a:t> আক্রম</a:t>
            </a:r>
            <a:r>
              <a:rPr lang="bn-IN" sz="4000" dirty="0" smtClean="0">
                <a:latin typeface="NikoshBAN" pitchFamily="2" charset="0"/>
                <a:cs typeface="NikoshBAN" pitchFamily="2" charset="0"/>
              </a:rPr>
              <a:t>ণ </a:t>
            </a:r>
            <a:endParaRPr lang="en-US" sz="4000" dirty="0">
              <a:latin typeface="NikoshBAN" pitchFamily="2" charset="0"/>
              <a:cs typeface="NikoshBAN" pitchFamily="2" charset="0"/>
            </a:endParaRPr>
          </a:p>
        </p:txBody>
      </p:sp>
      <p:sp>
        <p:nvSpPr>
          <p:cNvPr id="8" name="Rounded Rectangle 7"/>
          <p:cNvSpPr/>
          <p:nvPr/>
        </p:nvSpPr>
        <p:spPr>
          <a:xfrm>
            <a:off x="457200" y="4876800"/>
            <a:ext cx="82296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dirty="0" smtClean="0">
                <a:latin typeface="NikoshBAN" pitchFamily="2" charset="0"/>
                <a:cs typeface="NikoshBAN" pitchFamily="2" charset="0"/>
              </a:rPr>
              <a:t>এ মাক</a:t>
            </a:r>
            <a:r>
              <a:rPr lang="bn-IN" sz="3600" dirty="0" smtClean="0">
                <a:latin typeface="NikoshBAN" pitchFamily="2" charset="0"/>
                <a:cs typeface="NikoshBAN" pitchFamily="2" charset="0"/>
              </a:rPr>
              <a:t>ড় </a:t>
            </a:r>
            <a:r>
              <a:rPr lang="bn-BD" sz="3600" dirty="0" smtClean="0">
                <a:latin typeface="NikoshBAN" pitchFamily="2" charset="0"/>
                <a:cs typeface="NikoshBAN" pitchFamily="2" charset="0"/>
              </a:rPr>
              <a:t> দমন করতে হলে প্রতি লিটার পানিতে ২ গ্রাম থিওভিট মিশিয়ে ১০ দিন পর পর স্প্রে করতে হয়।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8" presetClass="entr" presetSubtype="0" accel="5000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Apurba Agriculture cl 6</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12</a:t>
            </a:fld>
            <a:endParaRPr lang="en-US" dirty="0"/>
          </a:p>
        </p:txBody>
      </p:sp>
      <p:sp>
        <p:nvSpPr>
          <p:cNvPr id="7" name="Rounded Rectangle 6"/>
          <p:cNvSpPr/>
          <p:nvPr/>
        </p:nvSpPr>
        <p:spPr>
          <a:xfrm>
            <a:off x="1524000" y="381000"/>
            <a:ext cx="60960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latin typeface="NikoshBAN" pitchFamily="2" charset="0"/>
                <a:cs typeface="NikoshBAN" pitchFamily="2" charset="0"/>
              </a:rPr>
              <a:t>মরিচে থ্রিপস ও জাব পোকার আক্রম</a:t>
            </a:r>
            <a:r>
              <a:rPr lang="bn-IN" sz="4000" dirty="0" smtClean="0">
                <a:latin typeface="NikoshBAN" pitchFamily="2" charset="0"/>
                <a:cs typeface="NikoshBAN" pitchFamily="2" charset="0"/>
              </a:rPr>
              <a:t>ণ</a:t>
            </a:r>
            <a:endParaRPr lang="en-US" sz="4000" dirty="0">
              <a:latin typeface="NikoshBAN" pitchFamily="2" charset="0"/>
              <a:cs typeface="NikoshBAN" pitchFamily="2" charset="0"/>
            </a:endParaRPr>
          </a:p>
        </p:txBody>
      </p:sp>
      <p:sp>
        <p:nvSpPr>
          <p:cNvPr id="8" name="Rounded Rectangle 7"/>
          <p:cNvSpPr/>
          <p:nvPr/>
        </p:nvSpPr>
        <p:spPr>
          <a:xfrm>
            <a:off x="457200" y="5181600"/>
            <a:ext cx="82296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latin typeface="NikoshBAN" pitchFamily="2" charset="0"/>
                <a:cs typeface="NikoshBAN" pitchFamily="2" charset="0"/>
              </a:rPr>
              <a:t>থ্রিপস ও জাবপোকার আক্রম</a:t>
            </a:r>
            <a:r>
              <a:rPr lang="bn-IN" sz="3200" dirty="0" smtClean="0">
                <a:latin typeface="NikoshBAN" pitchFamily="2" charset="0"/>
                <a:cs typeface="NikoshBAN" pitchFamily="2" charset="0"/>
              </a:rPr>
              <a:t>ণ </a:t>
            </a:r>
            <a:r>
              <a:rPr lang="bn-BD" sz="3200" dirty="0" smtClean="0">
                <a:latin typeface="NikoshBAN" pitchFamily="2" charset="0"/>
                <a:cs typeface="NikoshBAN" pitchFamily="2" charset="0"/>
              </a:rPr>
              <a:t> হলে ম্যালাথিয়ন ৫০ ইসি ১ মিলি প্রতি লিটার পানিতে মিশিয়ে স্প্রে করলে ভা</a:t>
            </a:r>
            <a:r>
              <a:rPr lang="bn-IN" sz="3200" dirty="0" smtClean="0">
                <a:latin typeface="NikoshBAN" pitchFamily="2" charset="0"/>
                <a:cs typeface="NikoshBAN" pitchFamily="2" charset="0"/>
              </a:rPr>
              <a:t>লো</a:t>
            </a:r>
            <a:r>
              <a:rPr lang="bn-BD" sz="3200" dirty="0" smtClean="0">
                <a:latin typeface="NikoshBAN" pitchFamily="2" charset="0"/>
                <a:cs typeface="NikoshBAN" pitchFamily="2" charset="0"/>
              </a:rPr>
              <a:t> ফল পাওয়া যায়।</a:t>
            </a:r>
            <a:endParaRPr lang="en-US" sz="3200" dirty="0">
              <a:latin typeface="NikoshBAN" pitchFamily="2" charset="0"/>
              <a:cs typeface="NikoshBAN" pitchFamily="2" charset="0"/>
            </a:endParaRPr>
          </a:p>
        </p:txBody>
      </p:sp>
      <p:sp>
        <p:nvSpPr>
          <p:cNvPr id="10" name="Rectangle 9"/>
          <p:cNvSpPr/>
          <p:nvPr/>
        </p:nvSpPr>
        <p:spPr>
          <a:xfrm>
            <a:off x="1066800" y="4572000"/>
            <a:ext cx="2667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latin typeface="NikoshBAN" pitchFamily="2" charset="0"/>
                <a:cs typeface="NikoshBAN" pitchFamily="2" charset="0"/>
              </a:rPr>
              <a:t>থ্রিপস </a:t>
            </a:r>
            <a:endParaRPr lang="en-US" sz="3200" dirty="0">
              <a:latin typeface="NikoshBAN" pitchFamily="2" charset="0"/>
              <a:cs typeface="NikoshBAN" pitchFamily="2" charset="0"/>
            </a:endParaRPr>
          </a:p>
        </p:txBody>
      </p:sp>
      <p:sp>
        <p:nvSpPr>
          <p:cNvPr id="11" name="Rectangle 10"/>
          <p:cNvSpPr/>
          <p:nvPr/>
        </p:nvSpPr>
        <p:spPr>
          <a:xfrm>
            <a:off x="5410200" y="4572000"/>
            <a:ext cx="2667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latin typeface="NikoshBAN" pitchFamily="2" charset="0"/>
                <a:cs typeface="NikoshBAN" pitchFamily="2" charset="0"/>
              </a:rPr>
              <a:t>জাব পোকা</a:t>
            </a:r>
            <a:endParaRPr lang="en-US" sz="3200" dirty="0">
              <a:latin typeface="NikoshBAN" pitchFamily="2" charset="0"/>
              <a:cs typeface="NikoshBAN" pitchFamily="2" charset="0"/>
            </a:endParaRPr>
          </a:p>
        </p:txBody>
      </p:sp>
      <p:pic>
        <p:nvPicPr>
          <p:cNvPr id="4" name="Picture 3" descr="Fusarium wilt.jpg"/>
          <p:cNvPicPr>
            <a:picLocks noChangeAspect="1"/>
          </p:cNvPicPr>
          <p:nvPr/>
        </p:nvPicPr>
        <p:blipFill>
          <a:blip r:embed="rId3"/>
          <a:stretch>
            <a:fillRect/>
          </a:stretch>
        </p:blipFill>
        <p:spPr>
          <a:xfrm>
            <a:off x="304800" y="1524000"/>
            <a:ext cx="4168445" cy="2993571"/>
          </a:xfrm>
          <a:prstGeom prst="rect">
            <a:avLst/>
          </a:prstGeom>
          <a:ln w="57150" cap="sq" cmpd="thickThin">
            <a:solidFill>
              <a:srgbClr val="000000"/>
            </a:solidFill>
            <a:prstDash val="solid"/>
            <a:miter lim="800000"/>
          </a:ln>
          <a:effectLst>
            <a:innerShdw blurRad="76200">
              <a:srgbClr val="000000"/>
            </a:innerShdw>
          </a:effectLst>
        </p:spPr>
      </p:pic>
      <p:pic>
        <p:nvPicPr>
          <p:cNvPr id="6" name="Picture 5" descr="unnamed2.jpg"/>
          <p:cNvPicPr>
            <a:picLocks noChangeAspect="1"/>
          </p:cNvPicPr>
          <p:nvPr/>
        </p:nvPicPr>
        <p:blipFill>
          <a:blip r:embed="rId4"/>
          <a:stretch>
            <a:fillRect/>
          </a:stretch>
        </p:blipFill>
        <p:spPr>
          <a:xfrm>
            <a:off x="4648200" y="1524000"/>
            <a:ext cx="4191000" cy="2993571"/>
          </a:xfrm>
          <a:prstGeom prst="rect">
            <a:avLst/>
          </a:prstGeom>
          <a:ln w="5715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900" decel="100000" fill="hold"/>
                                        <p:tgtEl>
                                          <p:spTgt spid="7"/>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800" decel="100000"/>
                                        <p:tgtEl>
                                          <p:spTgt spid="8"/>
                                        </p:tgtEl>
                                      </p:cBhvr>
                                    </p:animEffect>
                                    <p:anim calcmode="lin" valueType="num">
                                      <p:cBhvr>
                                        <p:cTn id="42" dur="800" decel="100000" fill="hold"/>
                                        <p:tgtEl>
                                          <p:spTgt spid="8"/>
                                        </p:tgtEl>
                                        <p:attrNameLst>
                                          <p:attrName>style.rotation</p:attrName>
                                        </p:attrNameLst>
                                      </p:cBhvr>
                                      <p:tavLst>
                                        <p:tav tm="0">
                                          <p:val>
                                            <p:fltVal val="-90"/>
                                          </p:val>
                                        </p:tav>
                                        <p:tav tm="100000">
                                          <p:val>
                                            <p:fltVal val="0"/>
                                          </p:val>
                                        </p:tav>
                                      </p:tavLst>
                                    </p:anim>
                                    <p:anim calcmode="lin" valueType="num">
                                      <p:cBhvr>
                                        <p:cTn id="43" dur="800" decel="100000" fill="hold"/>
                                        <p:tgtEl>
                                          <p:spTgt spid="8"/>
                                        </p:tgtEl>
                                        <p:attrNameLst>
                                          <p:attrName>ppt_x</p:attrName>
                                        </p:attrNameLst>
                                      </p:cBhvr>
                                      <p:tavLst>
                                        <p:tav tm="0">
                                          <p:val>
                                            <p:strVal val="#ppt_x+0.4"/>
                                          </p:val>
                                        </p:tav>
                                        <p:tav tm="100000">
                                          <p:val>
                                            <p:strVal val="#ppt_x-0.05"/>
                                          </p:val>
                                        </p:tav>
                                      </p:tavLst>
                                    </p:anim>
                                    <p:anim calcmode="lin" valueType="num">
                                      <p:cBhvr>
                                        <p:cTn id="44" dur="800" decel="100000" fill="hold"/>
                                        <p:tgtEl>
                                          <p:spTgt spid="8"/>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একক</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tretch>
            <a:fillRect/>
          </a:stretch>
        </p:blipFill>
        <p:spPr>
          <a:xfrm>
            <a:off x="1946202" y="1353852"/>
            <a:ext cx="5318272" cy="3886430"/>
          </a:xfrm>
          <a:prstGeom prst="round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762000" y="5410200"/>
            <a:ext cx="7696200" cy="10668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lgn="ctr">
              <a:spcBef>
                <a:spcPct val="0"/>
              </a:spcBef>
              <a:defRPr/>
            </a:pPr>
            <a:r>
              <a:rPr lang="bn-BD" sz="3200" dirty="0" smtClean="0">
                <a:latin typeface="NikoshBAN" pitchFamily="2" charset="0"/>
                <a:cs typeface="NikoshBAN" pitchFamily="2" charset="0"/>
              </a:rPr>
              <a:t>কীভাবে মরিচের রোগ ও পোকামাক</a:t>
            </a:r>
            <a:r>
              <a:rPr lang="bn-IN" sz="3200" dirty="0" smtClean="0">
                <a:latin typeface="NikoshBAN" pitchFamily="2" charset="0"/>
                <a:cs typeface="NikoshBAN" pitchFamily="2" charset="0"/>
              </a:rPr>
              <a:t>ড়</a:t>
            </a:r>
            <a:r>
              <a:rPr lang="bn-BD" sz="3200" dirty="0" smtClean="0">
                <a:latin typeface="NikoshBAN" pitchFamily="2" charset="0"/>
                <a:cs typeface="NikoshBAN" pitchFamily="2" charset="0"/>
              </a:rPr>
              <a:t> দমন করা যায়?</a:t>
            </a:r>
          </a:p>
        </p:txBody>
      </p:sp>
      <p:sp>
        <p:nvSpPr>
          <p:cNvPr id="6" name="Footer Placeholder 5"/>
          <p:cNvSpPr>
            <a:spLocks noGrp="1"/>
          </p:cNvSpPr>
          <p:nvPr>
            <p:ph type="ftr" sz="quarter" idx="11"/>
          </p:nvPr>
        </p:nvSpPr>
        <p:spPr/>
        <p:txBody>
          <a:bodyPr/>
          <a:lstStyle/>
          <a:p>
            <a:r>
              <a:rPr lang="en-US" smtClean="0"/>
              <a:t>Apurba Agriculture cl 6</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arbatipur (Dinajpur) News Sohel Sani-22-5-1520150522092927.jpg"/>
          <p:cNvPicPr>
            <a:picLocks noChangeAspect="1"/>
          </p:cNvPicPr>
          <p:nvPr/>
        </p:nvPicPr>
        <p:blipFill>
          <a:blip r:embed="rId3"/>
          <a:stretch>
            <a:fillRect/>
          </a:stretch>
        </p:blipFill>
        <p:spPr>
          <a:xfrm>
            <a:off x="228600" y="3733800"/>
            <a:ext cx="2755445" cy="1836963"/>
          </a:xfrm>
          <a:prstGeom prst="rect">
            <a:avLst/>
          </a:prstGeom>
          <a:ln w="28575">
            <a:solidFill>
              <a:schemeClr val="tx1"/>
            </a:solidFill>
          </a:ln>
        </p:spPr>
      </p:pic>
      <p:pic>
        <p:nvPicPr>
          <p:cNvPr id="9" name="Picture 8" descr="Lalmonirhat-Pic-23-07-2014.jpg"/>
          <p:cNvPicPr>
            <a:picLocks noChangeAspect="1"/>
          </p:cNvPicPr>
          <p:nvPr/>
        </p:nvPicPr>
        <p:blipFill>
          <a:blip r:embed="rId4"/>
          <a:stretch>
            <a:fillRect/>
          </a:stretch>
        </p:blipFill>
        <p:spPr>
          <a:xfrm>
            <a:off x="6169796" y="1668236"/>
            <a:ext cx="2745604" cy="1836964"/>
          </a:xfrm>
          <a:prstGeom prst="rect">
            <a:avLst/>
          </a:prstGeom>
          <a:ln w="28575">
            <a:solidFill>
              <a:schemeClr val="tx1"/>
            </a:solidFill>
          </a:ln>
        </p:spPr>
      </p:pic>
      <p:pic>
        <p:nvPicPr>
          <p:cNvPr id="4" name="Picture 3" descr="cb7866675bc8ddd0cac3818584711e62-2.png"/>
          <p:cNvPicPr>
            <a:picLocks noChangeAspect="1"/>
          </p:cNvPicPr>
          <p:nvPr/>
        </p:nvPicPr>
        <p:blipFill>
          <a:blip r:embed="rId5"/>
          <a:stretch>
            <a:fillRect/>
          </a:stretch>
        </p:blipFill>
        <p:spPr>
          <a:xfrm>
            <a:off x="6169795" y="3733800"/>
            <a:ext cx="2743199" cy="1836964"/>
          </a:xfrm>
          <a:prstGeom prst="rect">
            <a:avLst/>
          </a:prstGeom>
          <a:ln w="28575">
            <a:solidFill>
              <a:schemeClr val="tx1"/>
            </a:solidFill>
          </a:ln>
        </p:spPr>
      </p:pic>
      <p:pic>
        <p:nvPicPr>
          <p:cNvPr id="5" name="Picture 4" descr="1425137440.jpg"/>
          <p:cNvPicPr>
            <a:picLocks noChangeAspect="1"/>
          </p:cNvPicPr>
          <p:nvPr/>
        </p:nvPicPr>
        <p:blipFill>
          <a:blip r:embed="rId6"/>
          <a:srcRect l="8158" r="7368"/>
          <a:stretch>
            <a:fillRect/>
          </a:stretch>
        </p:blipFill>
        <p:spPr>
          <a:xfrm>
            <a:off x="3200400" y="1668236"/>
            <a:ext cx="2755445" cy="1836963"/>
          </a:xfrm>
          <a:prstGeom prst="rect">
            <a:avLst/>
          </a:prstGeom>
          <a:ln w="28575">
            <a:solidFill>
              <a:schemeClr val="tx1"/>
            </a:solidFill>
          </a:ln>
        </p:spPr>
      </p:pic>
      <p:pic>
        <p:nvPicPr>
          <p:cNvPr id="6" name="Picture 5" descr="03_Red+Chilli_Bogra_150315_0003.jpg"/>
          <p:cNvPicPr>
            <a:picLocks noChangeAspect="1"/>
          </p:cNvPicPr>
          <p:nvPr/>
        </p:nvPicPr>
        <p:blipFill>
          <a:blip r:embed="rId7" cstate="print"/>
          <a:stretch>
            <a:fillRect/>
          </a:stretch>
        </p:blipFill>
        <p:spPr>
          <a:xfrm>
            <a:off x="3200400" y="3733800"/>
            <a:ext cx="2755445" cy="1836963"/>
          </a:xfrm>
          <a:prstGeom prst="rect">
            <a:avLst/>
          </a:prstGeom>
          <a:ln w="28575">
            <a:solidFill>
              <a:schemeClr val="tx1"/>
            </a:solidFill>
          </a:ln>
        </p:spPr>
      </p:pic>
      <p:pic>
        <p:nvPicPr>
          <p:cNvPr id="7" name="Picture 6" descr="chili_dhaka_report_14114.jpg"/>
          <p:cNvPicPr>
            <a:picLocks noChangeAspect="1"/>
          </p:cNvPicPr>
          <p:nvPr/>
        </p:nvPicPr>
        <p:blipFill>
          <a:blip r:embed="rId8" cstate="print"/>
          <a:stretch>
            <a:fillRect/>
          </a:stretch>
        </p:blipFill>
        <p:spPr>
          <a:xfrm>
            <a:off x="228600" y="1668236"/>
            <a:ext cx="2755446" cy="1836963"/>
          </a:xfrm>
          <a:prstGeom prst="rect">
            <a:avLst/>
          </a:prstGeom>
          <a:ln w="28575">
            <a:solidFill>
              <a:schemeClr val="tx1"/>
            </a:solidFill>
          </a:ln>
        </p:spPr>
      </p:pic>
      <p:sp>
        <p:nvSpPr>
          <p:cNvPr id="2" name="Footer Placeholder 1"/>
          <p:cNvSpPr>
            <a:spLocks noGrp="1"/>
          </p:cNvSpPr>
          <p:nvPr>
            <p:ph type="ftr" sz="quarter" idx="11"/>
          </p:nvPr>
        </p:nvSpPr>
        <p:spPr/>
        <p:txBody>
          <a:bodyPr/>
          <a:lstStyle/>
          <a:p>
            <a:r>
              <a:rPr lang="en-US" smtClean="0"/>
              <a:t>Apurba Agriculture cl 6</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14</a:t>
            </a:fld>
            <a:endParaRPr lang="en-US"/>
          </a:p>
        </p:txBody>
      </p:sp>
      <p:sp>
        <p:nvSpPr>
          <p:cNvPr id="10" name="Rounded Rectangle 9"/>
          <p:cNvSpPr/>
          <p:nvPr/>
        </p:nvSpPr>
        <p:spPr>
          <a:xfrm>
            <a:off x="3200400" y="381000"/>
            <a:ext cx="27432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latin typeface="NikoshBAN" pitchFamily="2" charset="0"/>
                <a:cs typeface="NikoshBAN" pitchFamily="2" charset="0"/>
              </a:rPr>
              <a:t>ফসল সংগ্রহ</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5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500"/>
                                        <p:tgtEl>
                                          <p:spTgt spid="9"/>
                                        </p:tgtEl>
                                      </p:cBhvr>
                                    </p:animEffect>
                                  </p:childTnLst>
                                </p:cTn>
                              </p:par>
                              <p:par>
                                <p:cTn id="14" presetID="21"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500"/>
                                        <p:tgtEl>
                                          <p:spTgt spid="8"/>
                                        </p:tgtEl>
                                      </p:cBhvr>
                                    </p:animEffect>
                                  </p:child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500"/>
                                        <p:tgtEl>
                                          <p:spTgt spid="6"/>
                                        </p:tgtEl>
                                      </p:cBhvr>
                                    </p:animEffect>
                                  </p:childTnLst>
                                </p:cTn>
                              </p:par>
                              <p:par>
                                <p:cTn id="20" presetID="21" presetClass="entr" presetSubtype="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Apurba Agriculture </a:t>
            </a:r>
            <a:r>
              <a:rPr lang="en-US" dirty="0" err="1" smtClean="0"/>
              <a:t>cl</a:t>
            </a:r>
            <a:r>
              <a:rPr lang="en-US" dirty="0" smtClean="0"/>
              <a:t> 6</a:t>
            </a:r>
            <a:endParaRPr lang="en-US" dirty="0"/>
          </a:p>
        </p:txBody>
      </p:sp>
      <p:sp>
        <p:nvSpPr>
          <p:cNvPr id="3" name="Slide Number Placeholder 2"/>
          <p:cNvSpPr>
            <a:spLocks noGrp="1"/>
          </p:cNvSpPr>
          <p:nvPr>
            <p:ph type="sldNum" sz="quarter" idx="12"/>
          </p:nvPr>
        </p:nvSpPr>
        <p:spPr/>
        <p:txBody>
          <a:bodyPr/>
          <a:lstStyle/>
          <a:p>
            <a:fld id="{AD160F91-44A2-4541-9486-14B8CBD8002E}" type="slidenum">
              <a:rPr lang="en-US" smtClean="0"/>
              <a:pPr/>
              <a:t>15</a:t>
            </a:fld>
            <a:endParaRPr lang="en-US"/>
          </a:p>
        </p:txBody>
      </p:sp>
      <p:pic>
        <p:nvPicPr>
          <p:cNvPr id="4" name="Picture 3" descr="green-chillies-20120826041350.jpg"/>
          <p:cNvPicPr>
            <a:picLocks noChangeAspect="1"/>
          </p:cNvPicPr>
          <p:nvPr/>
        </p:nvPicPr>
        <p:blipFill>
          <a:blip r:embed="rId3"/>
          <a:stretch>
            <a:fillRect/>
          </a:stretch>
        </p:blipFill>
        <p:spPr>
          <a:xfrm>
            <a:off x="304800" y="1677242"/>
            <a:ext cx="4128325" cy="2406184"/>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cili_937-04 [22-5-2013].jpg"/>
          <p:cNvPicPr>
            <a:picLocks noChangeAspect="1"/>
          </p:cNvPicPr>
          <p:nvPr/>
        </p:nvPicPr>
        <p:blipFill>
          <a:blip r:embed="rId4"/>
          <a:stretch>
            <a:fillRect/>
          </a:stretch>
        </p:blipFill>
        <p:spPr>
          <a:xfrm>
            <a:off x="4724400" y="1676400"/>
            <a:ext cx="4120952" cy="2421224"/>
          </a:xfrm>
          <a:prstGeom prst="rect">
            <a:avLst/>
          </a:prstGeom>
          <a:ln w="88900" cap="sq" cmpd="thickThin">
            <a:solidFill>
              <a:srgbClr val="000000"/>
            </a:solidFill>
            <a:prstDash val="solid"/>
            <a:miter lim="800000"/>
          </a:ln>
          <a:effectLst>
            <a:innerShdw blurRad="76200">
              <a:srgbClr val="000000"/>
            </a:innerShdw>
          </a:effectLst>
        </p:spPr>
      </p:pic>
      <p:sp>
        <p:nvSpPr>
          <p:cNvPr id="6" name="Rounded Rectangle 5"/>
          <p:cNvSpPr/>
          <p:nvPr/>
        </p:nvSpPr>
        <p:spPr>
          <a:xfrm>
            <a:off x="3200400" y="381000"/>
            <a:ext cx="27432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4000" dirty="0" smtClean="0">
                <a:latin typeface="NikoshBAN" pitchFamily="2" charset="0"/>
                <a:cs typeface="NikoshBAN" pitchFamily="2" charset="0"/>
              </a:rPr>
              <a:t>ফলন </a:t>
            </a:r>
            <a:endParaRPr lang="en-US" sz="4000" dirty="0">
              <a:latin typeface="NikoshBAN" pitchFamily="2" charset="0"/>
              <a:cs typeface="NikoshBAN" pitchFamily="2" charset="0"/>
            </a:endParaRPr>
          </a:p>
        </p:txBody>
      </p:sp>
      <p:sp>
        <p:nvSpPr>
          <p:cNvPr id="7" name="Rounded Rectangle 6"/>
          <p:cNvSpPr/>
          <p:nvPr/>
        </p:nvSpPr>
        <p:spPr>
          <a:xfrm>
            <a:off x="381000" y="4267200"/>
            <a:ext cx="4114800" cy="1981200"/>
          </a:xfrm>
          <a:prstGeom prst="roundRect">
            <a:avLst>
              <a:gd name="adj" fmla="val 25000"/>
            </a:avLst>
          </a:prstGeom>
          <a:ln w="38100" cmpd="dbl"/>
        </p:spPr>
        <p:style>
          <a:lnRef idx="1">
            <a:schemeClr val="dk1"/>
          </a:lnRef>
          <a:fillRef idx="2">
            <a:schemeClr val="dk1"/>
          </a:fillRef>
          <a:effectRef idx="1">
            <a:schemeClr val="dk1"/>
          </a:effectRef>
          <a:fontRef idx="minor">
            <a:schemeClr val="dk1"/>
          </a:fontRef>
        </p:style>
        <p:txBody>
          <a:bodyPr rtlCol="0" anchor="ctr"/>
          <a:lstStyle/>
          <a:p>
            <a:pPr algn="ctr"/>
            <a:r>
              <a:rPr lang="bn-BD" sz="2800" dirty="0" smtClean="0">
                <a:latin typeface="NikoshBAN" pitchFamily="2" charset="0"/>
                <a:cs typeface="NikoshBAN" pitchFamily="2" charset="0"/>
              </a:rPr>
              <a:t>প্রতি হেক্টর জমিতে </a:t>
            </a:r>
            <a:r>
              <a:rPr lang="bn-IN" sz="2800" dirty="0" smtClean="0">
                <a:latin typeface="NikoshBAN" pitchFamily="2" charset="0"/>
                <a:cs typeface="NikoshBAN" pitchFamily="2" charset="0"/>
              </a:rPr>
              <a:t>কাঁচা </a:t>
            </a:r>
            <a:r>
              <a:rPr lang="bn-BD" sz="2800" dirty="0" smtClean="0">
                <a:latin typeface="NikoshBAN" pitchFamily="2" charset="0"/>
                <a:cs typeface="NikoshBAN" pitchFamily="2" charset="0"/>
              </a:rPr>
              <a:t> মরিচ উৎপাদন করলে গড়ে ৬-১০ টন ফলন পাওয়া যায়।</a:t>
            </a:r>
            <a:endParaRPr lang="en-US" sz="2800" dirty="0">
              <a:latin typeface="NikoshBAN" pitchFamily="2" charset="0"/>
              <a:cs typeface="NikoshBAN" pitchFamily="2" charset="0"/>
            </a:endParaRPr>
          </a:p>
        </p:txBody>
      </p:sp>
      <p:sp>
        <p:nvSpPr>
          <p:cNvPr id="8" name="Rounded Rectangle 7"/>
          <p:cNvSpPr/>
          <p:nvPr/>
        </p:nvSpPr>
        <p:spPr>
          <a:xfrm>
            <a:off x="4648200" y="4267200"/>
            <a:ext cx="4114800" cy="1981200"/>
          </a:xfrm>
          <a:prstGeom prst="roundRect">
            <a:avLst>
              <a:gd name="adj" fmla="val 25000"/>
            </a:avLst>
          </a:prstGeom>
          <a:ln w="38100" cmpd="dbl"/>
        </p:spPr>
        <p:style>
          <a:lnRef idx="1">
            <a:schemeClr val="dk1"/>
          </a:lnRef>
          <a:fillRef idx="2">
            <a:schemeClr val="dk1"/>
          </a:fillRef>
          <a:effectRef idx="1">
            <a:schemeClr val="dk1"/>
          </a:effectRef>
          <a:fontRef idx="minor">
            <a:schemeClr val="dk1"/>
          </a:fontRef>
        </p:style>
        <p:txBody>
          <a:bodyPr rtlCol="0" anchor="ctr"/>
          <a:lstStyle/>
          <a:p>
            <a:pPr algn="ctr"/>
            <a:r>
              <a:rPr lang="bn-BD" sz="2800" dirty="0" smtClean="0">
                <a:latin typeface="NikoshBAN" pitchFamily="2" charset="0"/>
                <a:cs typeface="NikoshBAN" pitchFamily="2" charset="0"/>
              </a:rPr>
              <a:t>প্রতি হেক্টর জমিতে শুকনা মরিচ উৎপাদন করলে ১.৫-২.৫ টন ফলন পাওয়া যায়।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1"/>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style.rotation</p:attrName>
                                        </p:attrNameLst>
                                      </p:cBhvr>
                                      <p:tavLst>
                                        <p:tav tm="0">
                                          <p:val>
                                            <p:fltVal val="360"/>
                                          </p:val>
                                        </p:tav>
                                        <p:tav tm="100000">
                                          <p:val>
                                            <p:fltVal val="0"/>
                                          </p:val>
                                        </p:tav>
                                      </p:tavLst>
                                    </p:anim>
                                    <p:animEffect transition="in" filter="fade">
                                      <p:cBhvr>
                                        <p:cTn id="31" dur="500"/>
                                        <p:tgtEl>
                                          <p:spTgt spid="7"/>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 calcmode="lin" valueType="num">
                                      <p:cBhvr>
                                        <p:cTn id="36" dur="500" fill="hold"/>
                                        <p:tgtEl>
                                          <p:spTgt spid="8"/>
                                        </p:tgtEl>
                                        <p:attrNameLst>
                                          <p:attrName>style.rotation</p:attrName>
                                        </p:attrNameLst>
                                      </p:cBhvr>
                                      <p:tavLst>
                                        <p:tav tm="0">
                                          <p:val>
                                            <p:fltVal val="360"/>
                                          </p:val>
                                        </p:tav>
                                        <p:tav tm="100000">
                                          <p:val>
                                            <p:fltVal val="0"/>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জোড়ায়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tretch>
            <a:fillRect/>
          </a:stretch>
        </p:blipFill>
        <p:spPr>
          <a:xfrm>
            <a:off x="1676400" y="1371600"/>
            <a:ext cx="5791202" cy="3389972"/>
          </a:xfrm>
          <a:prstGeom prst="round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228600" y="4876800"/>
            <a:ext cx="8686800" cy="12954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bn-BD" sz="4400" dirty="0" smtClean="0">
                <a:latin typeface="NikoshBAN" pitchFamily="2" charset="0"/>
                <a:cs typeface="NikoshBAN" pitchFamily="2" charset="0"/>
              </a:rPr>
              <a:t>১০ হেক্টর জমিতে মরিচের কেমন ফলন হবে? </a:t>
            </a:r>
          </a:p>
        </p:txBody>
      </p:sp>
      <p:sp>
        <p:nvSpPr>
          <p:cNvPr id="8" name="Footer Placeholder 7"/>
          <p:cNvSpPr>
            <a:spLocks noGrp="1"/>
          </p:cNvSpPr>
          <p:nvPr>
            <p:ph type="ftr" sz="quarter" idx="11"/>
          </p:nvPr>
        </p:nvSpPr>
        <p:spPr/>
        <p:txBody>
          <a:bodyPr/>
          <a:lstStyle/>
          <a:p>
            <a:r>
              <a:rPr lang="en-US" smtClean="0"/>
              <a:t>Apurba Agriculture cl 6</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gal_leaf_spot_2.jpg"/>
          <p:cNvPicPr>
            <a:picLocks noChangeAspect="1"/>
          </p:cNvPicPr>
          <p:nvPr/>
        </p:nvPicPr>
        <p:blipFill>
          <a:blip r:embed="rId3"/>
          <a:stretch>
            <a:fillRect/>
          </a:stretch>
        </p:blipFill>
        <p:spPr>
          <a:xfrm>
            <a:off x="304800" y="1828800"/>
            <a:ext cx="4191000" cy="3733800"/>
          </a:xfrm>
          <a:prstGeom prst="roundRect">
            <a:avLst/>
          </a:prstGeom>
          <a:ln w="101600" cap="sq" cmpd="thickThin">
            <a:solidFill>
              <a:schemeClr val="tx1"/>
            </a:solidFill>
            <a:prstDash val="solid"/>
            <a:miter lim="800000"/>
          </a:ln>
          <a:effectLst>
            <a:innerShdw blurRad="76200">
              <a:srgbClr val="000000"/>
            </a:innerShdw>
          </a:effectLst>
        </p:spPr>
      </p:pic>
      <p:sp>
        <p:nvSpPr>
          <p:cNvPr id="2" name="Footer Placeholder 1"/>
          <p:cNvSpPr>
            <a:spLocks noGrp="1"/>
          </p:cNvSpPr>
          <p:nvPr>
            <p:ph type="ftr" sz="quarter" idx="11"/>
          </p:nvPr>
        </p:nvSpPr>
        <p:spPr/>
        <p:txBody>
          <a:bodyPr/>
          <a:lstStyle/>
          <a:p>
            <a:r>
              <a:rPr lang="en-US" dirty="0" smtClean="0"/>
              <a:t>Apurba Agriculture </a:t>
            </a:r>
            <a:r>
              <a:rPr lang="en-US" dirty="0" err="1" smtClean="0"/>
              <a:t>cl</a:t>
            </a:r>
            <a:r>
              <a:rPr lang="en-US" dirty="0" smtClean="0"/>
              <a:t> 7</a:t>
            </a:r>
            <a:endParaRPr lang="en-US" dirty="0"/>
          </a:p>
        </p:txBody>
      </p:sp>
      <p:sp>
        <p:nvSpPr>
          <p:cNvPr id="3" name="Slide Number Placeholder 2"/>
          <p:cNvSpPr>
            <a:spLocks noGrp="1"/>
          </p:cNvSpPr>
          <p:nvPr>
            <p:ph type="sldNum" sz="quarter" idx="12"/>
          </p:nvPr>
        </p:nvSpPr>
        <p:spPr/>
        <p:txBody>
          <a:bodyPr/>
          <a:lstStyle/>
          <a:p>
            <a:fld id="{AD160F91-44A2-4541-9486-14B8CBD8002E}" type="slidenum">
              <a:rPr lang="en-US" smtClean="0"/>
              <a:pPr/>
              <a:t>17</a:t>
            </a:fld>
            <a:endParaRPr lang="en-US"/>
          </a:p>
        </p:txBody>
      </p:sp>
      <p:sp>
        <p:nvSpPr>
          <p:cNvPr id="6" name="Rounded Rectangle 5"/>
          <p:cNvSpPr/>
          <p:nvPr/>
        </p:nvSpPr>
        <p:spPr>
          <a:xfrm>
            <a:off x="2362200" y="381000"/>
            <a:ext cx="4419600" cy="99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latin typeface="NikoshBAN" pitchFamily="2" charset="0"/>
                <a:cs typeface="NikoshBAN" pitchFamily="2" charset="0"/>
              </a:rPr>
              <a:t>টবে মরিচ চাষ</a:t>
            </a:r>
            <a:endParaRPr lang="en-US" sz="4000" dirty="0" smtClean="0">
              <a:latin typeface="NikoshBAN" pitchFamily="2" charset="0"/>
              <a:cs typeface="NikoshBAN" pitchFamily="2" charset="0"/>
            </a:endParaRPr>
          </a:p>
        </p:txBody>
      </p:sp>
      <p:sp>
        <p:nvSpPr>
          <p:cNvPr id="7" name="Rounded Rectangle 6"/>
          <p:cNvSpPr/>
          <p:nvPr/>
        </p:nvSpPr>
        <p:spPr>
          <a:xfrm>
            <a:off x="4724400" y="1828800"/>
            <a:ext cx="4191000" cy="3810000"/>
          </a:xfrm>
          <a:prstGeom prst="roundRect">
            <a:avLst/>
          </a:prstGeom>
          <a:ln w="101600" cmpd="thickThin">
            <a:solidFill>
              <a:schemeClr val="tx1"/>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bn-BD" sz="4000" dirty="0" smtClean="0">
                <a:latin typeface="NikoshBAN" pitchFamily="2" charset="0"/>
                <a:cs typeface="NikoshBAN" pitchFamily="2" charset="0"/>
              </a:rPr>
              <a:t>টবে মরিচ চাষ করতে হলে প্রথমে ৬-১০ ইঞ্চি ব্যাসের মাটির বা প্লাস্টিকের টব নিতে হবে। </a:t>
            </a:r>
            <a:endParaRPr lang="en-US" sz="4000" dirty="0">
              <a:latin typeface="NikoshBAN" pitchFamily="2" charset="0"/>
              <a:cs typeface="NikoshBAN" pitchFamily="2" charset="0"/>
            </a:endParaRPr>
          </a:p>
        </p:txBody>
      </p:sp>
      <p:pic>
        <p:nvPicPr>
          <p:cNvPr id="9" name="Picture 8" descr="Algal_leaf_spot_2.jpg"/>
          <p:cNvPicPr>
            <a:picLocks noChangeAspect="1"/>
          </p:cNvPicPr>
          <p:nvPr/>
        </p:nvPicPr>
        <p:blipFill>
          <a:blip r:embed="rId4"/>
          <a:stretch>
            <a:fillRect/>
          </a:stretch>
        </p:blipFill>
        <p:spPr>
          <a:xfrm>
            <a:off x="304800" y="1828800"/>
            <a:ext cx="4191000" cy="3733800"/>
          </a:xfrm>
          <a:prstGeom prst="roundRect">
            <a:avLst/>
          </a:prstGeom>
          <a:ln w="101600" cap="sq" cmpd="thickThin">
            <a:solidFill>
              <a:schemeClr val="tx1"/>
            </a:solidFill>
            <a:prstDash val="solid"/>
            <a:miter lim="800000"/>
          </a:ln>
          <a:effectLst>
            <a:innerShdw blurRad="76200">
              <a:srgbClr val="000000"/>
            </a:innerShdw>
          </a:effectLst>
        </p:spPr>
      </p:pic>
      <p:sp>
        <p:nvSpPr>
          <p:cNvPr id="10" name="Rounded Rectangle 9"/>
          <p:cNvSpPr/>
          <p:nvPr/>
        </p:nvSpPr>
        <p:spPr>
          <a:xfrm>
            <a:off x="4724400" y="1828800"/>
            <a:ext cx="4191000" cy="3810000"/>
          </a:xfrm>
          <a:prstGeom prst="roundRect">
            <a:avLst/>
          </a:prstGeom>
          <a:ln w="101600" cmpd="thickThin">
            <a:solidFill>
              <a:schemeClr val="tx1"/>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bn-BD" sz="3600" dirty="0" smtClean="0">
                <a:latin typeface="NikoshBAN" pitchFamily="2" charset="0"/>
                <a:cs typeface="NikoshBAN" pitchFamily="2" charset="0"/>
              </a:rPr>
              <a:t>টবের মাটি তৈরি করার জন্য দোআঁশ মাটি এক ভাগ, বেলে মাটি এক ভাগ গোবর সার একভাগ দিয়ে মাটি ভালভাবে মেশাতে হবে। </a:t>
            </a:r>
            <a:endParaRPr lang="en-US" sz="3600" dirty="0">
              <a:latin typeface="NikoshBAN" pitchFamily="2" charset="0"/>
              <a:cs typeface="NikoshBAN" pitchFamily="2" charset="0"/>
            </a:endParaRPr>
          </a:p>
        </p:txBody>
      </p:sp>
      <p:pic>
        <p:nvPicPr>
          <p:cNvPr id="11" name="Picture 10" descr="Algal_leaf_spot_2.jpg"/>
          <p:cNvPicPr>
            <a:picLocks noChangeAspect="1"/>
          </p:cNvPicPr>
          <p:nvPr/>
        </p:nvPicPr>
        <p:blipFill>
          <a:blip r:embed="rId5"/>
          <a:stretch>
            <a:fillRect/>
          </a:stretch>
        </p:blipFill>
        <p:spPr>
          <a:xfrm>
            <a:off x="304800" y="1828801"/>
            <a:ext cx="4191000" cy="3733798"/>
          </a:xfrm>
          <a:prstGeom prst="roundRect">
            <a:avLst/>
          </a:prstGeom>
          <a:ln w="101600" cap="sq" cmpd="thickThin">
            <a:solidFill>
              <a:schemeClr val="tx1"/>
            </a:solidFill>
            <a:prstDash val="solid"/>
            <a:miter lim="800000"/>
          </a:ln>
          <a:effectLst>
            <a:innerShdw blurRad="76200">
              <a:srgbClr val="000000"/>
            </a:innerShdw>
          </a:effectLst>
        </p:spPr>
      </p:pic>
      <p:sp>
        <p:nvSpPr>
          <p:cNvPr id="12" name="Rounded Rectangle 11"/>
          <p:cNvSpPr/>
          <p:nvPr/>
        </p:nvSpPr>
        <p:spPr>
          <a:xfrm>
            <a:off x="4724400" y="1828800"/>
            <a:ext cx="4191000" cy="3810000"/>
          </a:xfrm>
          <a:prstGeom prst="roundRect">
            <a:avLst/>
          </a:prstGeom>
          <a:ln w="101600" cmpd="thickThin">
            <a:solidFill>
              <a:schemeClr val="tx1"/>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bn-BD" sz="3600" dirty="0" smtClean="0">
                <a:latin typeface="NikoshBAN" pitchFamily="2" charset="0"/>
                <a:cs typeface="NikoshBAN" pitchFamily="2" charset="0"/>
              </a:rPr>
              <a:t>এবার টবের নিচের  ছিদ্রের উপর হাঁড়ি কলসি বা ইটের টুকরো বসাতে হবে। যাতে অতিরিক্ত পানি চুইয়ে বের হয়ে যেতে পারে। </a:t>
            </a:r>
            <a:endParaRPr lang="en-US" sz="3600" dirty="0">
              <a:latin typeface="NikoshBAN" pitchFamily="2" charset="0"/>
              <a:cs typeface="NikoshBAN" pitchFamily="2" charset="0"/>
            </a:endParaRPr>
          </a:p>
        </p:txBody>
      </p:sp>
      <p:pic>
        <p:nvPicPr>
          <p:cNvPr id="14" name="Picture 13" descr="Algal_leaf_spot_2.jpg"/>
          <p:cNvPicPr>
            <a:picLocks noChangeAspect="1"/>
          </p:cNvPicPr>
          <p:nvPr/>
        </p:nvPicPr>
        <p:blipFill>
          <a:blip r:embed="rId6"/>
          <a:stretch>
            <a:fillRect/>
          </a:stretch>
        </p:blipFill>
        <p:spPr>
          <a:xfrm>
            <a:off x="304800" y="1828801"/>
            <a:ext cx="4191000" cy="3733798"/>
          </a:xfrm>
          <a:prstGeom prst="roundRect">
            <a:avLst/>
          </a:prstGeom>
          <a:ln w="101600" cap="sq" cmpd="thickThin">
            <a:solidFill>
              <a:schemeClr val="tx1"/>
            </a:solidFill>
            <a:prstDash val="solid"/>
            <a:miter lim="800000"/>
          </a:ln>
          <a:effectLst>
            <a:innerShdw blurRad="76200">
              <a:srgbClr val="000000"/>
            </a:innerShdw>
          </a:effectLst>
        </p:spPr>
      </p:pic>
      <p:sp>
        <p:nvSpPr>
          <p:cNvPr id="15" name="Rounded Rectangle 14"/>
          <p:cNvSpPr/>
          <p:nvPr/>
        </p:nvSpPr>
        <p:spPr>
          <a:xfrm>
            <a:off x="4724400" y="1828800"/>
            <a:ext cx="4191000" cy="3810000"/>
          </a:xfrm>
          <a:prstGeom prst="roundRect">
            <a:avLst/>
          </a:prstGeom>
          <a:ln w="101600" cmpd="thickThin">
            <a:solidFill>
              <a:schemeClr val="tx1"/>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bn-BD" sz="5400" dirty="0" smtClean="0">
                <a:latin typeface="NikoshBAN" pitchFamily="2" charset="0"/>
                <a:cs typeface="NikoshBAN" pitchFamily="2" charset="0"/>
              </a:rPr>
              <a:t>মেশানো মাটি দিয়ে টব ভর্তি করতে হবে।</a:t>
            </a:r>
            <a:endParaRPr lang="en-US" sz="5400" dirty="0">
              <a:latin typeface="NikoshBAN" pitchFamily="2" charset="0"/>
              <a:cs typeface="NikoshBAN" pitchFamily="2" charset="0"/>
            </a:endParaRPr>
          </a:p>
        </p:txBody>
      </p:sp>
      <p:pic>
        <p:nvPicPr>
          <p:cNvPr id="16" name="Picture 15" descr="Algal_leaf_spot_2.jpg"/>
          <p:cNvPicPr>
            <a:picLocks noChangeAspect="1"/>
          </p:cNvPicPr>
          <p:nvPr/>
        </p:nvPicPr>
        <p:blipFill>
          <a:blip r:embed="rId7"/>
          <a:srcRect r="10909"/>
          <a:stretch>
            <a:fillRect/>
          </a:stretch>
        </p:blipFill>
        <p:spPr>
          <a:xfrm>
            <a:off x="304800" y="1828800"/>
            <a:ext cx="4191000" cy="3733800"/>
          </a:xfrm>
          <a:prstGeom prst="roundRect">
            <a:avLst/>
          </a:prstGeom>
          <a:ln w="101600" cap="sq" cmpd="thickThin">
            <a:solidFill>
              <a:schemeClr val="tx1"/>
            </a:solidFill>
            <a:prstDash val="solid"/>
            <a:miter lim="800000"/>
          </a:ln>
          <a:effectLst>
            <a:innerShdw blurRad="76200">
              <a:srgbClr val="000000"/>
            </a:innerShdw>
          </a:effectLst>
        </p:spPr>
      </p:pic>
      <p:sp>
        <p:nvSpPr>
          <p:cNvPr id="17" name="Rounded Rectangle 16"/>
          <p:cNvSpPr/>
          <p:nvPr/>
        </p:nvSpPr>
        <p:spPr>
          <a:xfrm>
            <a:off x="4724400" y="1828800"/>
            <a:ext cx="4191000" cy="3810000"/>
          </a:xfrm>
          <a:prstGeom prst="roundRect">
            <a:avLst/>
          </a:prstGeom>
          <a:ln w="101600" cmpd="thickThin">
            <a:solidFill>
              <a:schemeClr val="tx1"/>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bn-BD" sz="4000" dirty="0" smtClean="0">
                <a:latin typeface="NikoshBAN" pitchFamily="2" charset="0"/>
                <a:cs typeface="NikoshBAN" pitchFamily="2" charset="0"/>
              </a:rPr>
              <a:t>প্রস্তুতকৃত টবে মরিচের চারা রোপন করে হালকাভাবে ঝাঁঝরি দিয়ে পানি সেচ দিতে হবে।  </a:t>
            </a:r>
            <a:endParaRPr lang="en-US" sz="4000" dirty="0">
              <a:latin typeface="NikoshBAN" pitchFamily="2" charset="0"/>
              <a:cs typeface="NikoshBAN" pitchFamily="2" charset="0"/>
            </a:endParaRPr>
          </a:p>
        </p:txBody>
      </p:sp>
      <p:pic>
        <p:nvPicPr>
          <p:cNvPr id="19" name="Picture 18" descr="Algal_leaf_spot_2.jpg"/>
          <p:cNvPicPr>
            <a:picLocks noChangeAspect="1"/>
          </p:cNvPicPr>
          <p:nvPr/>
        </p:nvPicPr>
        <p:blipFill>
          <a:blip r:embed="rId8"/>
          <a:srcRect r="9091"/>
          <a:stretch>
            <a:fillRect/>
          </a:stretch>
        </p:blipFill>
        <p:spPr>
          <a:xfrm>
            <a:off x="304800" y="1828800"/>
            <a:ext cx="4191000" cy="3733800"/>
          </a:xfrm>
          <a:prstGeom prst="roundRect">
            <a:avLst/>
          </a:prstGeom>
          <a:ln w="101600" cap="sq" cmpd="thickThin">
            <a:solidFill>
              <a:schemeClr val="tx1"/>
            </a:solidFill>
            <a:prstDash val="solid"/>
            <a:miter lim="800000"/>
          </a:ln>
          <a:effectLst>
            <a:innerShdw blurRad="76200">
              <a:srgbClr val="000000"/>
            </a:innerShdw>
          </a:effectLst>
        </p:spPr>
      </p:pic>
      <p:sp>
        <p:nvSpPr>
          <p:cNvPr id="20" name="Rounded Rectangle 19"/>
          <p:cNvSpPr/>
          <p:nvPr/>
        </p:nvSpPr>
        <p:spPr>
          <a:xfrm>
            <a:off x="4724400" y="1828800"/>
            <a:ext cx="4191000" cy="3810000"/>
          </a:xfrm>
          <a:prstGeom prst="roundRect">
            <a:avLst/>
          </a:prstGeom>
          <a:ln w="101600" cmpd="thickThin">
            <a:solidFill>
              <a:schemeClr val="tx1"/>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bn-BD" sz="4400" dirty="0" smtClean="0">
                <a:latin typeface="NikoshBAN" pitchFamily="2" charset="0"/>
                <a:cs typeface="NikoshBAN" pitchFamily="2" charset="0"/>
              </a:rPr>
              <a:t>সারদিনে অন্তত ৬-৭ ঘ</a:t>
            </a:r>
            <a:r>
              <a:rPr lang="bn-IN" sz="4400" dirty="0" smtClean="0">
                <a:latin typeface="NikoshBAN" pitchFamily="2" charset="0"/>
                <a:cs typeface="NikoshBAN" pitchFamily="2" charset="0"/>
              </a:rPr>
              <a:t>ণ্টা</a:t>
            </a:r>
            <a:r>
              <a:rPr lang="bn-BD" sz="4400" dirty="0" smtClean="0">
                <a:latin typeface="NikoshBAN" pitchFamily="2" charset="0"/>
                <a:cs typeface="NikoshBAN" pitchFamily="2" charset="0"/>
              </a:rPr>
              <a:t> সূর্যের আলো পায় এমন জায়গায় টব বসাতে হবে।</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800" decel="100000"/>
                                        <p:tgtEl>
                                          <p:spTgt spid="7"/>
                                        </p:tgtEl>
                                      </p:cBhvr>
                                    </p:animEffect>
                                    <p:anim calcmode="lin" valueType="num">
                                      <p:cBhvr>
                                        <p:cTn id="24" dur="800" decel="100000" fill="hold"/>
                                        <p:tgtEl>
                                          <p:spTgt spid="7"/>
                                        </p:tgtEl>
                                        <p:attrNameLst>
                                          <p:attrName>style.rotation</p:attrName>
                                        </p:attrNameLst>
                                      </p:cBhvr>
                                      <p:tavLst>
                                        <p:tav tm="0">
                                          <p:val>
                                            <p:fltVal val="-90"/>
                                          </p:val>
                                        </p:tav>
                                        <p:tav tm="100000">
                                          <p:val>
                                            <p:fltVal val="0"/>
                                          </p:val>
                                        </p:tav>
                                      </p:tavLst>
                                    </p:anim>
                                    <p:anim calcmode="lin" valueType="num">
                                      <p:cBhvr>
                                        <p:cTn id="25" dur="800" decel="100000" fill="hold"/>
                                        <p:tgtEl>
                                          <p:spTgt spid="7"/>
                                        </p:tgtEl>
                                        <p:attrNameLst>
                                          <p:attrName>ppt_x</p:attrName>
                                        </p:attrNameLst>
                                      </p:cBhvr>
                                      <p:tavLst>
                                        <p:tav tm="0">
                                          <p:val>
                                            <p:strVal val="#ppt_x+0.4"/>
                                          </p:val>
                                        </p:tav>
                                        <p:tav tm="100000">
                                          <p:val>
                                            <p:strVal val="#ppt_x-0.05"/>
                                          </p:val>
                                        </p:tav>
                                      </p:tavLst>
                                    </p:anim>
                                    <p:anim calcmode="lin" valueType="num">
                                      <p:cBhvr>
                                        <p:cTn id="26" dur="800" decel="100000" fill="hold"/>
                                        <p:tgtEl>
                                          <p:spTgt spid="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800" decel="100000"/>
                                        <p:tgtEl>
                                          <p:spTgt spid="9"/>
                                        </p:tgtEl>
                                      </p:cBhvr>
                                    </p:animEffect>
                                    <p:anim calcmode="lin" valueType="num">
                                      <p:cBhvr>
                                        <p:cTn id="34" dur="800" decel="100000" fill="hold"/>
                                        <p:tgtEl>
                                          <p:spTgt spid="9"/>
                                        </p:tgtEl>
                                        <p:attrNameLst>
                                          <p:attrName>style.rotation</p:attrName>
                                        </p:attrNameLst>
                                      </p:cBhvr>
                                      <p:tavLst>
                                        <p:tav tm="0">
                                          <p:val>
                                            <p:fltVal val="-90"/>
                                          </p:val>
                                        </p:tav>
                                        <p:tav tm="100000">
                                          <p:val>
                                            <p:fltVal val="0"/>
                                          </p:val>
                                        </p:tav>
                                      </p:tavLst>
                                    </p:anim>
                                    <p:anim calcmode="lin" valueType="num">
                                      <p:cBhvr>
                                        <p:cTn id="35" dur="800" decel="100000" fill="hold"/>
                                        <p:tgtEl>
                                          <p:spTgt spid="9"/>
                                        </p:tgtEl>
                                        <p:attrNameLst>
                                          <p:attrName>ppt_x</p:attrName>
                                        </p:attrNameLst>
                                      </p:cBhvr>
                                      <p:tavLst>
                                        <p:tav tm="0">
                                          <p:val>
                                            <p:strVal val="#ppt_x+0.4"/>
                                          </p:val>
                                        </p:tav>
                                        <p:tav tm="100000">
                                          <p:val>
                                            <p:strVal val="#ppt_x-0.05"/>
                                          </p:val>
                                        </p:tav>
                                      </p:tavLst>
                                    </p:anim>
                                    <p:anim calcmode="lin" valueType="num">
                                      <p:cBhvr>
                                        <p:cTn id="36" dur="800" decel="100000" fill="hold"/>
                                        <p:tgtEl>
                                          <p:spTgt spid="9"/>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39" presetID="3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800" decel="100000"/>
                                        <p:tgtEl>
                                          <p:spTgt spid="10"/>
                                        </p:tgtEl>
                                      </p:cBhvr>
                                    </p:animEffect>
                                    <p:anim calcmode="lin" valueType="num">
                                      <p:cBhvr>
                                        <p:cTn id="42" dur="800" decel="100000" fill="hold"/>
                                        <p:tgtEl>
                                          <p:spTgt spid="10"/>
                                        </p:tgtEl>
                                        <p:attrNameLst>
                                          <p:attrName>style.rotation</p:attrName>
                                        </p:attrNameLst>
                                      </p:cBhvr>
                                      <p:tavLst>
                                        <p:tav tm="0">
                                          <p:val>
                                            <p:fltVal val="-90"/>
                                          </p:val>
                                        </p:tav>
                                        <p:tav tm="100000">
                                          <p:val>
                                            <p:fltVal val="0"/>
                                          </p:val>
                                        </p:tav>
                                      </p:tavLst>
                                    </p:anim>
                                    <p:anim calcmode="lin" valueType="num">
                                      <p:cBhvr>
                                        <p:cTn id="43" dur="800" decel="100000" fill="hold"/>
                                        <p:tgtEl>
                                          <p:spTgt spid="10"/>
                                        </p:tgtEl>
                                        <p:attrNameLst>
                                          <p:attrName>ppt_x</p:attrName>
                                        </p:attrNameLst>
                                      </p:cBhvr>
                                      <p:tavLst>
                                        <p:tav tm="0">
                                          <p:val>
                                            <p:strVal val="#ppt_x+0.4"/>
                                          </p:val>
                                        </p:tav>
                                        <p:tav tm="100000">
                                          <p:val>
                                            <p:strVal val="#ppt_x-0.05"/>
                                          </p:val>
                                        </p:tav>
                                      </p:tavLst>
                                    </p:anim>
                                    <p:anim calcmode="lin" valueType="num">
                                      <p:cBhvr>
                                        <p:cTn id="44" dur="800" decel="100000" fill="hold"/>
                                        <p:tgtEl>
                                          <p:spTgt spid="10"/>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800" decel="100000"/>
                                        <p:tgtEl>
                                          <p:spTgt spid="11"/>
                                        </p:tgtEl>
                                      </p:cBhvr>
                                    </p:animEffect>
                                    <p:anim calcmode="lin" valueType="num">
                                      <p:cBhvr>
                                        <p:cTn id="52" dur="800" decel="100000" fill="hold"/>
                                        <p:tgtEl>
                                          <p:spTgt spid="11"/>
                                        </p:tgtEl>
                                        <p:attrNameLst>
                                          <p:attrName>style.rotation</p:attrName>
                                        </p:attrNameLst>
                                      </p:cBhvr>
                                      <p:tavLst>
                                        <p:tav tm="0">
                                          <p:val>
                                            <p:fltVal val="-90"/>
                                          </p:val>
                                        </p:tav>
                                        <p:tav tm="100000">
                                          <p:val>
                                            <p:fltVal val="0"/>
                                          </p:val>
                                        </p:tav>
                                      </p:tavLst>
                                    </p:anim>
                                    <p:anim calcmode="lin" valueType="num">
                                      <p:cBhvr>
                                        <p:cTn id="53" dur="800" decel="100000" fill="hold"/>
                                        <p:tgtEl>
                                          <p:spTgt spid="11"/>
                                        </p:tgtEl>
                                        <p:attrNameLst>
                                          <p:attrName>ppt_x</p:attrName>
                                        </p:attrNameLst>
                                      </p:cBhvr>
                                      <p:tavLst>
                                        <p:tav tm="0">
                                          <p:val>
                                            <p:strVal val="#ppt_x+0.4"/>
                                          </p:val>
                                        </p:tav>
                                        <p:tav tm="100000">
                                          <p:val>
                                            <p:strVal val="#ppt_x-0.05"/>
                                          </p:val>
                                        </p:tav>
                                      </p:tavLst>
                                    </p:anim>
                                    <p:anim calcmode="lin" valueType="num">
                                      <p:cBhvr>
                                        <p:cTn id="54" dur="800" decel="100000" fill="hold"/>
                                        <p:tgtEl>
                                          <p:spTgt spid="11"/>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57" presetID="3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800" decel="100000"/>
                                        <p:tgtEl>
                                          <p:spTgt spid="12"/>
                                        </p:tgtEl>
                                      </p:cBhvr>
                                    </p:animEffect>
                                    <p:anim calcmode="lin" valueType="num">
                                      <p:cBhvr>
                                        <p:cTn id="60" dur="800" decel="100000" fill="hold"/>
                                        <p:tgtEl>
                                          <p:spTgt spid="12"/>
                                        </p:tgtEl>
                                        <p:attrNameLst>
                                          <p:attrName>style.rotation</p:attrName>
                                        </p:attrNameLst>
                                      </p:cBhvr>
                                      <p:tavLst>
                                        <p:tav tm="0">
                                          <p:val>
                                            <p:fltVal val="-90"/>
                                          </p:val>
                                        </p:tav>
                                        <p:tav tm="100000">
                                          <p:val>
                                            <p:fltVal val="0"/>
                                          </p:val>
                                        </p:tav>
                                      </p:tavLst>
                                    </p:anim>
                                    <p:anim calcmode="lin" valueType="num">
                                      <p:cBhvr>
                                        <p:cTn id="61" dur="800" decel="100000" fill="hold"/>
                                        <p:tgtEl>
                                          <p:spTgt spid="12"/>
                                        </p:tgtEl>
                                        <p:attrNameLst>
                                          <p:attrName>ppt_x</p:attrName>
                                        </p:attrNameLst>
                                      </p:cBhvr>
                                      <p:tavLst>
                                        <p:tav tm="0">
                                          <p:val>
                                            <p:strVal val="#ppt_x+0.4"/>
                                          </p:val>
                                        </p:tav>
                                        <p:tav tm="100000">
                                          <p:val>
                                            <p:strVal val="#ppt_x-0.05"/>
                                          </p:val>
                                        </p:tav>
                                      </p:tavLst>
                                    </p:anim>
                                    <p:anim calcmode="lin" valueType="num">
                                      <p:cBhvr>
                                        <p:cTn id="62" dur="800" decel="100000" fill="hold"/>
                                        <p:tgtEl>
                                          <p:spTgt spid="12"/>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0" presetClass="entr" presetSubtype="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800" decel="100000"/>
                                        <p:tgtEl>
                                          <p:spTgt spid="14"/>
                                        </p:tgtEl>
                                      </p:cBhvr>
                                    </p:animEffect>
                                    <p:anim calcmode="lin" valueType="num">
                                      <p:cBhvr>
                                        <p:cTn id="70" dur="800" decel="100000" fill="hold"/>
                                        <p:tgtEl>
                                          <p:spTgt spid="14"/>
                                        </p:tgtEl>
                                        <p:attrNameLst>
                                          <p:attrName>style.rotation</p:attrName>
                                        </p:attrNameLst>
                                      </p:cBhvr>
                                      <p:tavLst>
                                        <p:tav tm="0">
                                          <p:val>
                                            <p:fltVal val="-90"/>
                                          </p:val>
                                        </p:tav>
                                        <p:tav tm="100000">
                                          <p:val>
                                            <p:fltVal val="0"/>
                                          </p:val>
                                        </p:tav>
                                      </p:tavLst>
                                    </p:anim>
                                    <p:anim calcmode="lin" valueType="num">
                                      <p:cBhvr>
                                        <p:cTn id="71" dur="800" decel="100000" fill="hold"/>
                                        <p:tgtEl>
                                          <p:spTgt spid="14"/>
                                        </p:tgtEl>
                                        <p:attrNameLst>
                                          <p:attrName>ppt_x</p:attrName>
                                        </p:attrNameLst>
                                      </p:cBhvr>
                                      <p:tavLst>
                                        <p:tav tm="0">
                                          <p:val>
                                            <p:strVal val="#ppt_x+0.4"/>
                                          </p:val>
                                        </p:tav>
                                        <p:tav tm="100000">
                                          <p:val>
                                            <p:strVal val="#ppt_x-0.05"/>
                                          </p:val>
                                        </p:tav>
                                      </p:tavLst>
                                    </p:anim>
                                    <p:anim calcmode="lin" valueType="num">
                                      <p:cBhvr>
                                        <p:cTn id="72" dur="800" decel="100000" fill="hold"/>
                                        <p:tgtEl>
                                          <p:spTgt spid="14"/>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75" presetID="3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800" decel="100000"/>
                                        <p:tgtEl>
                                          <p:spTgt spid="15"/>
                                        </p:tgtEl>
                                      </p:cBhvr>
                                    </p:animEffect>
                                    <p:anim calcmode="lin" valueType="num">
                                      <p:cBhvr>
                                        <p:cTn id="78" dur="800" decel="100000" fill="hold"/>
                                        <p:tgtEl>
                                          <p:spTgt spid="15"/>
                                        </p:tgtEl>
                                        <p:attrNameLst>
                                          <p:attrName>style.rotation</p:attrName>
                                        </p:attrNameLst>
                                      </p:cBhvr>
                                      <p:tavLst>
                                        <p:tav tm="0">
                                          <p:val>
                                            <p:fltVal val="-90"/>
                                          </p:val>
                                        </p:tav>
                                        <p:tav tm="100000">
                                          <p:val>
                                            <p:fltVal val="0"/>
                                          </p:val>
                                        </p:tav>
                                      </p:tavLst>
                                    </p:anim>
                                    <p:anim calcmode="lin" valueType="num">
                                      <p:cBhvr>
                                        <p:cTn id="79" dur="800" decel="100000" fill="hold"/>
                                        <p:tgtEl>
                                          <p:spTgt spid="15"/>
                                        </p:tgtEl>
                                        <p:attrNameLst>
                                          <p:attrName>ppt_x</p:attrName>
                                        </p:attrNameLst>
                                      </p:cBhvr>
                                      <p:tavLst>
                                        <p:tav tm="0">
                                          <p:val>
                                            <p:strVal val="#ppt_x+0.4"/>
                                          </p:val>
                                        </p:tav>
                                        <p:tav tm="100000">
                                          <p:val>
                                            <p:strVal val="#ppt_x-0.05"/>
                                          </p:val>
                                        </p:tav>
                                      </p:tavLst>
                                    </p:anim>
                                    <p:anim calcmode="lin" valueType="num">
                                      <p:cBhvr>
                                        <p:cTn id="80" dur="800" decel="100000" fill="hold"/>
                                        <p:tgtEl>
                                          <p:spTgt spid="15"/>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0" presetClass="entr" presetSubtype="0" fill="hold"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800" decel="100000"/>
                                        <p:tgtEl>
                                          <p:spTgt spid="16"/>
                                        </p:tgtEl>
                                      </p:cBhvr>
                                    </p:animEffect>
                                    <p:anim calcmode="lin" valueType="num">
                                      <p:cBhvr>
                                        <p:cTn id="88" dur="800" decel="100000" fill="hold"/>
                                        <p:tgtEl>
                                          <p:spTgt spid="16"/>
                                        </p:tgtEl>
                                        <p:attrNameLst>
                                          <p:attrName>style.rotation</p:attrName>
                                        </p:attrNameLst>
                                      </p:cBhvr>
                                      <p:tavLst>
                                        <p:tav tm="0">
                                          <p:val>
                                            <p:fltVal val="-90"/>
                                          </p:val>
                                        </p:tav>
                                        <p:tav tm="100000">
                                          <p:val>
                                            <p:fltVal val="0"/>
                                          </p:val>
                                        </p:tav>
                                      </p:tavLst>
                                    </p:anim>
                                    <p:anim calcmode="lin" valueType="num">
                                      <p:cBhvr>
                                        <p:cTn id="89" dur="800" decel="100000" fill="hold"/>
                                        <p:tgtEl>
                                          <p:spTgt spid="16"/>
                                        </p:tgtEl>
                                        <p:attrNameLst>
                                          <p:attrName>ppt_x</p:attrName>
                                        </p:attrNameLst>
                                      </p:cBhvr>
                                      <p:tavLst>
                                        <p:tav tm="0">
                                          <p:val>
                                            <p:strVal val="#ppt_x+0.4"/>
                                          </p:val>
                                        </p:tav>
                                        <p:tav tm="100000">
                                          <p:val>
                                            <p:strVal val="#ppt_x-0.05"/>
                                          </p:val>
                                        </p:tav>
                                      </p:tavLst>
                                    </p:anim>
                                    <p:anim calcmode="lin" valueType="num">
                                      <p:cBhvr>
                                        <p:cTn id="90" dur="800" decel="100000" fill="hold"/>
                                        <p:tgtEl>
                                          <p:spTgt spid="16"/>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93" presetID="30"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800" decel="100000"/>
                                        <p:tgtEl>
                                          <p:spTgt spid="17"/>
                                        </p:tgtEl>
                                      </p:cBhvr>
                                    </p:animEffect>
                                    <p:anim calcmode="lin" valueType="num">
                                      <p:cBhvr>
                                        <p:cTn id="96" dur="800" decel="100000" fill="hold"/>
                                        <p:tgtEl>
                                          <p:spTgt spid="17"/>
                                        </p:tgtEl>
                                        <p:attrNameLst>
                                          <p:attrName>style.rotation</p:attrName>
                                        </p:attrNameLst>
                                      </p:cBhvr>
                                      <p:tavLst>
                                        <p:tav tm="0">
                                          <p:val>
                                            <p:fltVal val="-90"/>
                                          </p:val>
                                        </p:tav>
                                        <p:tav tm="100000">
                                          <p:val>
                                            <p:fltVal val="0"/>
                                          </p:val>
                                        </p:tav>
                                      </p:tavLst>
                                    </p:anim>
                                    <p:anim calcmode="lin" valueType="num">
                                      <p:cBhvr>
                                        <p:cTn id="97" dur="800" decel="100000" fill="hold"/>
                                        <p:tgtEl>
                                          <p:spTgt spid="17"/>
                                        </p:tgtEl>
                                        <p:attrNameLst>
                                          <p:attrName>ppt_x</p:attrName>
                                        </p:attrNameLst>
                                      </p:cBhvr>
                                      <p:tavLst>
                                        <p:tav tm="0">
                                          <p:val>
                                            <p:strVal val="#ppt_x+0.4"/>
                                          </p:val>
                                        </p:tav>
                                        <p:tav tm="100000">
                                          <p:val>
                                            <p:strVal val="#ppt_x-0.05"/>
                                          </p:val>
                                        </p:tav>
                                      </p:tavLst>
                                    </p:anim>
                                    <p:anim calcmode="lin" valueType="num">
                                      <p:cBhvr>
                                        <p:cTn id="98" dur="800" decel="100000" fill="hold"/>
                                        <p:tgtEl>
                                          <p:spTgt spid="17"/>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30" presetClass="entr" presetSubtype="0" fill="hold" nodeType="click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800" decel="100000"/>
                                        <p:tgtEl>
                                          <p:spTgt spid="19"/>
                                        </p:tgtEl>
                                      </p:cBhvr>
                                    </p:animEffect>
                                    <p:anim calcmode="lin" valueType="num">
                                      <p:cBhvr>
                                        <p:cTn id="106" dur="800" decel="100000" fill="hold"/>
                                        <p:tgtEl>
                                          <p:spTgt spid="19"/>
                                        </p:tgtEl>
                                        <p:attrNameLst>
                                          <p:attrName>style.rotation</p:attrName>
                                        </p:attrNameLst>
                                      </p:cBhvr>
                                      <p:tavLst>
                                        <p:tav tm="0">
                                          <p:val>
                                            <p:fltVal val="-90"/>
                                          </p:val>
                                        </p:tav>
                                        <p:tav tm="100000">
                                          <p:val>
                                            <p:fltVal val="0"/>
                                          </p:val>
                                        </p:tav>
                                      </p:tavLst>
                                    </p:anim>
                                    <p:anim calcmode="lin" valueType="num">
                                      <p:cBhvr>
                                        <p:cTn id="107" dur="800" decel="100000" fill="hold"/>
                                        <p:tgtEl>
                                          <p:spTgt spid="19"/>
                                        </p:tgtEl>
                                        <p:attrNameLst>
                                          <p:attrName>ppt_x</p:attrName>
                                        </p:attrNameLst>
                                      </p:cBhvr>
                                      <p:tavLst>
                                        <p:tav tm="0">
                                          <p:val>
                                            <p:strVal val="#ppt_x+0.4"/>
                                          </p:val>
                                        </p:tav>
                                        <p:tav tm="100000">
                                          <p:val>
                                            <p:strVal val="#ppt_x-0.05"/>
                                          </p:val>
                                        </p:tav>
                                      </p:tavLst>
                                    </p:anim>
                                    <p:anim calcmode="lin" valueType="num">
                                      <p:cBhvr>
                                        <p:cTn id="108" dur="800" decel="100000" fill="hold"/>
                                        <p:tgtEl>
                                          <p:spTgt spid="19"/>
                                        </p:tgtEl>
                                        <p:attrNameLst>
                                          <p:attrName>ppt_y</p:attrName>
                                        </p:attrNameLst>
                                      </p:cBhvr>
                                      <p:tavLst>
                                        <p:tav tm="0">
                                          <p:val>
                                            <p:strVal val="#ppt_y-0.4"/>
                                          </p:val>
                                        </p:tav>
                                        <p:tav tm="100000">
                                          <p:val>
                                            <p:strVal val="#ppt_y+0.1"/>
                                          </p:val>
                                        </p:tav>
                                      </p:tavLst>
                                    </p:anim>
                                    <p:anim calcmode="lin" valueType="num">
                                      <p:cBhvr>
                                        <p:cTn id="109"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10"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111" presetID="30" presetClass="entr" presetSubtype="0" fill="hold" grpId="0" nodeType="with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fade">
                                      <p:cBhvr>
                                        <p:cTn id="113" dur="800" decel="100000"/>
                                        <p:tgtEl>
                                          <p:spTgt spid="20"/>
                                        </p:tgtEl>
                                      </p:cBhvr>
                                    </p:animEffect>
                                    <p:anim calcmode="lin" valueType="num">
                                      <p:cBhvr>
                                        <p:cTn id="114" dur="800" decel="100000" fill="hold"/>
                                        <p:tgtEl>
                                          <p:spTgt spid="20"/>
                                        </p:tgtEl>
                                        <p:attrNameLst>
                                          <p:attrName>style.rotation</p:attrName>
                                        </p:attrNameLst>
                                      </p:cBhvr>
                                      <p:tavLst>
                                        <p:tav tm="0">
                                          <p:val>
                                            <p:fltVal val="-90"/>
                                          </p:val>
                                        </p:tav>
                                        <p:tav tm="100000">
                                          <p:val>
                                            <p:fltVal val="0"/>
                                          </p:val>
                                        </p:tav>
                                      </p:tavLst>
                                    </p:anim>
                                    <p:anim calcmode="lin" valueType="num">
                                      <p:cBhvr>
                                        <p:cTn id="115" dur="800" decel="100000" fill="hold"/>
                                        <p:tgtEl>
                                          <p:spTgt spid="20"/>
                                        </p:tgtEl>
                                        <p:attrNameLst>
                                          <p:attrName>ppt_x</p:attrName>
                                        </p:attrNameLst>
                                      </p:cBhvr>
                                      <p:tavLst>
                                        <p:tav tm="0">
                                          <p:val>
                                            <p:strVal val="#ppt_x+0.4"/>
                                          </p:val>
                                        </p:tav>
                                        <p:tav tm="100000">
                                          <p:val>
                                            <p:strVal val="#ppt_x-0.05"/>
                                          </p:val>
                                        </p:tav>
                                      </p:tavLst>
                                    </p:anim>
                                    <p:anim calcmode="lin" valueType="num">
                                      <p:cBhvr>
                                        <p:cTn id="116" dur="800" decel="100000" fill="hold"/>
                                        <p:tgtEl>
                                          <p:spTgt spid="20"/>
                                        </p:tgtEl>
                                        <p:attrNameLst>
                                          <p:attrName>ppt_y</p:attrName>
                                        </p:attrNameLst>
                                      </p:cBhvr>
                                      <p:tavLst>
                                        <p:tav tm="0">
                                          <p:val>
                                            <p:strVal val="#ppt_y-0.4"/>
                                          </p:val>
                                        </p:tav>
                                        <p:tav tm="100000">
                                          <p:val>
                                            <p:strVal val="#ppt_y+0.1"/>
                                          </p:val>
                                        </p:tav>
                                      </p:tavLst>
                                    </p:anim>
                                    <p:anim calcmode="lin" valueType="num">
                                      <p:cBhvr>
                                        <p:cTn id="117"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18"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P spid="15" grpId="0" animBg="1"/>
      <p:bldP spid="17"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70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দলগত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tretch>
            <a:fillRect/>
          </a:stretch>
        </p:blipFill>
        <p:spPr>
          <a:xfrm>
            <a:off x="1600200" y="1295400"/>
            <a:ext cx="6172200" cy="3652502"/>
          </a:xfrm>
          <a:prstGeom prst="roundRect">
            <a:avLst>
              <a:gd name="adj" fmla="val 8594"/>
            </a:avLst>
          </a:prstGeom>
          <a:solidFill>
            <a:srgbClr val="FFFFFF">
              <a:shade val="85000"/>
            </a:srgbClr>
          </a:solidFill>
          <a:ln>
            <a:noFill/>
          </a:ln>
          <a:effectLst/>
        </p:spPr>
      </p:pic>
      <p:sp>
        <p:nvSpPr>
          <p:cNvPr id="4" name="Title 1"/>
          <p:cNvSpPr txBox="1">
            <a:spLocks/>
          </p:cNvSpPr>
          <p:nvPr/>
        </p:nvSpPr>
        <p:spPr>
          <a:xfrm>
            <a:off x="533400" y="5029200"/>
            <a:ext cx="8001000" cy="13716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algn="ctr">
              <a:spcBef>
                <a:spcPct val="0"/>
              </a:spcBef>
              <a:defRPr/>
            </a:pPr>
            <a:r>
              <a:rPr lang="bn-BD" sz="2800" dirty="0" smtClean="0">
                <a:latin typeface="NikoshBAN" pitchFamily="2" charset="0"/>
                <a:cs typeface="NikoshBAN" pitchFamily="2" charset="0"/>
              </a:rPr>
              <a:t>টবে কী কী শাকসবজি চাষ করা যায়? পোস্টার কাগজে তার একটি তালিকা তৈরি করে শ্রেণিতে উপস্থাপন কর। </a:t>
            </a:r>
          </a:p>
        </p:txBody>
      </p:sp>
      <p:sp>
        <p:nvSpPr>
          <p:cNvPr id="6" name="Footer Placeholder 5"/>
          <p:cNvSpPr>
            <a:spLocks noGrp="1"/>
          </p:cNvSpPr>
          <p:nvPr>
            <p:ph type="ftr" sz="quarter" idx="11"/>
          </p:nvPr>
        </p:nvSpPr>
        <p:spPr/>
        <p:txBody>
          <a:bodyPr/>
          <a:lstStyle/>
          <a:p>
            <a:r>
              <a:rPr lang="en-US" smtClean="0"/>
              <a:t>Apurba Agriculture cl 6</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90600" y="44958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ক্ষুদে মাকর</a:t>
            </a:r>
          </a:p>
        </p:txBody>
      </p:sp>
      <p:pic>
        <p:nvPicPr>
          <p:cNvPr id="17" name="Picture 16" descr="15151511.png"/>
          <p:cNvPicPr>
            <a:picLocks noChangeAspect="1"/>
          </p:cNvPicPr>
          <p:nvPr/>
        </p:nvPicPr>
        <p:blipFill>
          <a:blip r:embed="rId5"/>
          <a:stretch>
            <a:fillRect/>
          </a:stretch>
        </p:blipFill>
        <p:spPr>
          <a:xfrm>
            <a:off x="2209800" y="5181600"/>
            <a:ext cx="4572000" cy="1225373"/>
          </a:xfrm>
          <a:prstGeom prst="rect">
            <a:avLst/>
          </a:prstGeom>
        </p:spPr>
      </p:pic>
      <p:sp>
        <p:nvSpPr>
          <p:cNvPr id="2" name="TextBox 1"/>
          <p:cNvSpPr txBox="1"/>
          <p:nvPr/>
        </p:nvSpPr>
        <p:spPr>
          <a:xfrm>
            <a:off x="3048000" y="30480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371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latin typeface="NikoshBAN" pitchFamily="2" charset="0"/>
                <a:cs typeface="NikoshBAN" pitchFamily="2" charset="0"/>
              </a:rPr>
              <a:t>1</a:t>
            </a:r>
            <a:r>
              <a:rPr lang="bn-BD" sz="2400" dirty="0" smtClean="0">
                <a:latin typeface="NikoshBAN" pitchFamily="2" charset="0"/>
                <a:cs typeface="NikoshBAN" pitchFamily="2" charset="0"/>
              </a:rPr>
              <a:t>। চারা অবস্থায় মরিচের কী রোগ হতে পারে?</a:t>
            </a:r>
            <a:endParaRPr lang="en-US" sz="2400" dirty="0">
              <a:latin typeface="NikoshBAN" pitchFamily="2" charset="0"/>
              <a:cs typeface="NikoshBAN" pitchFamily="2" charset="0"/>
            </a:endParaRPr>
          </a:p>
        </p:txBody>
      </p:sp>
      <p:sp>
        <p:nvSpPr>
          <p:cNvPr id="11" name="Rectangle 10"/>
          <p:cNvSpPr/>
          <p:nvPr/>
        </p:nvSpPr>
        <p:spPr>
          <a:xfrm>
            <a:off x="990600"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হলুদ মোজাইক ভাইরাস রোগ</a:t>
            </a:r>
          </a:p>
        </p:txBody>
      </p:sp>
      <p:sp>
        <p:nvSpPr>
          <p:cNvPr id="13" name="Rectangle 12"/>
          <p:cNvSpPr/>
          <p:nvPr/>
        </p:nvSpPr>
        <p:spPr>
          <a:xfrm>
            <a:off x="990599"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ডাইব্যাক রোগ</a:t>
            </a:r>
            <a:endParaRPr lang="en-US" sz="2400" dirty="0" smtClean="0">
              <a:latin typeface="NikoshBAN" pitchFamily="2" charset="0"/>
              <a:cs typeface="NikoshBAN" pitchFamily="2" charset="0"/>
            </a:endParaRPr>
          </a:p>
        </p:txBody>
      </p:sp>
      <p:sp>
        <p:nvSpPr>
          <p:cNvPr id="14" name="Rectangle 13"/>
          <p:cNvSpPr/>
          <p:nvPr/>
        </p:nvSpPr>
        <p:spPr>
          <a:xfrm>
            <a:off x="4733925"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a:t>
            </a:r>
            <a:r>
              <a:rPr lang="bn-IN" sz="2400" dirty="0" smtClean="0">
                <a:latin typeface="NikoshBAN" pitchFamily="2" charset="0"/>
                <a:cs typeface="NikoshBAN" pitchFamily="2" charset="0"/>
              </a:rPr>
              <a:t>ঢলে পড়া রোগ </a:t>
            </a:r>
            <a:endParaRPr lang="en-US" sz="2400" dirty="0" smtClean="0">
              <a:latin typeface="NikoshBAN" pitchFamily="2" charset="0"/>
              <a:cs typeface="NikoshBAN" pitchFamily="2" charset="0"/>
            </a:endParaRPr>
          </a:p>
        </p:txBody>
      </p:sp>
      <p:sp>
        <p:nvSpPr>
          <p:cNvPr id="15" name="Rectangle 14"/>
          <p:cNvSpPr/>
          <p:nvPr/>
        </p:nvSpPr>
        <p:spPr>
          <a:xfrm>
            <a:off x="4733925"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ড্যাম্পিং অফ রোগ </a:t>
            </a:r>
            <a:endParaRPr lang="en-US" sz="2400" dirty="0" smtClean="0">
              <a:latin typeface="NikoshBAN" pitchFamily="2" charset="0"/>
              <a:cs typeface="NikoshBAN" pitchFamily="2" charset="0"/>
            </a:endParaRPr>
          </a:p>
        </p:txBody>
      </p:sp>
      <p:sp>
        <p:nvSpPr>
          <p:cNvPr id="21" name="TextBox 20"/>
          <p:cNvSpPr txBox="1"/>
          <p:nvPr/>
        </p:nvSpPr>
        <p:spPr>
          <a:xfrm>
            <a:off x="1000126" y="33528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২। কীসের আক্রমণে চারা গাছের পাতা কুঁকড়িয়ে যায়?</a:t>
            </a:r>
            <a:endParaRPr lang="en-US" sz="2400" dirty="0">
              <a:latin typeface="NikoshBAN" pitchFamily="2" charset="0"/>
              <a:cs typeface="NikoshBAN" pitchFamily="2" charset="0"/>
            </a:endParaRPr>
          </a:p>
        </p:txBody>
      </p:sp>
      <p:sp>
        <p:nvSpPr>
          <p:cNvPr id="23" name="Rectangle 22"/>
          <p:cNvSpPr/>
          <p:nvPr/>
        </p:nvSpPr>
        <p:spPr>
          <a:xfrm>
            <a:off x="4733925" y="39624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জাবপোকা</a:t>
            </a:r>
            <a:endParaRPr lang="en-US" sz="2400" dirty="0">
              <a:latin typeface="NikoshBAN" pitchFamily="2" charset="0"/>
              <a:cs typeface="NikoshBAN" pitchFamily="2" charset="0"/>
            </a:endParaRPr>
          </a:p>
        </p:txBody>
      </p:sp>
      <p:sp>
        <p:nvSpPr>
          <p:cNvPr id="24" name="Rectangle 23"/>
          <p:cNvSpPr/>
          <p:nvPr/>
        </p:nvSpPr>
        <p:spPr>
          <a:xfrm>
            <a:off x="4743452" y="44958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ব্যাকটেরিয়া</a:t>
            </a:r>
          </a:p>
        </p:txBody>
      </p:sp>
      <p:pic>
        <p:nvPicPr>
          <p:cNvPr id="16" name="Picture 15" descr="548+4515.png"/>
          <p:cNvPicPr>
            <a:picLocks noChangeAspect="1"/>
          </p:cNvPicPr>
          <p:nvPr/>
        </p:nvPicPr>
        <p:blipFill>
          <a:blip r:embed="rId6"/>
          <a:srcRect t="4401" r="1333" b="6893"/>
          <a:stretch>
            <a:fillRect/>
          </a:stretch>
        </p:blipFill>
        <p:spPr>
          <a:xfrm>
            <a:off x="2362200" y="5181600"/>
            <a:ext cx="4419600" cy="1219200"/>
          </a:xfrm>
          <a:prstGeom prst="roundRect">
            <a:avLst/>
          </a:prstGeom>
        </p:spPr>
      </p:pic>
      <p:sp>
        <p:nvSpPr>
          <p:cNvPr id="18" name="Slide Number Placeholder 17"/>
          <p:cNvSpPr>
            <a:spLocks noGrp="1"/>
          </p:cNvSpPr>
          <p:nvPr>
            <p:ph type="sldNum" sz="quarter" idx="12"/>
          </p:nvPr>
        </p:nvSpPr>
        <p:spPr/>
        <p:txBody>
          <a:bodyPr/>
          <a:lstStyle/>
          <a:p>
            <a:fld id="{12CF4F74-C24C-4DBC-A93A-AB35CB314D07}" type="slidenum">
              <a:rPr lang="en-US" smtClean="0"/>
              <a:pPr/>
              <a:t>19</a:t>
            </a:fld>
            <a:endParaRPr lang="en-US" dirty="0"/>
          </a:p>
        </p:txBody>
      </p:sp>
      <p:sp>
        <p:nvSpPr>
          <p:cNvPr id="19" name="Rectangle 18"/>
          <p:cNvSpPr/>
          <p:nvPr/>
        </p:nvSpPr>
        <p:spPr>
          <a:xfrm>
            <a:off x="990600" y="39624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থ্রিপস</a:t>
            </a:r>
            <a:endParaRPr lang="en-US" sz="2400" dirty="0">
              <a:latin typeface="NikoshBAN" pitchFamily="2" charset="0"/>
              <a:cs typeface="NikoshBAN" pitchFamily="2" charset="0"/>
            </a:endParaRPr>
          </a:p>
        </p:txBody>
      </p:sp>
      <p:sp>
        <p:nvSpPr>
          <p:cNvPr id="25" name="TextBox 24"/>
          <p:cNvSpPr txBox="1"/>
          <p:nvPr/>
        </p:nvSpPr>
        <p:spPr>
          <a:xfrm rot="16200000">
            <a:off x="-1224351" y="3018295"/>
            <a:ext cx="3358635" cy="510778"/>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 সঠিক উত্তরটিতে ক্লিক করুন।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xmlns="" val="421702692"/>
      </p:ext>
    </p:extLst>
  </p:cSld>
  <p:clrMapOvr>
    <a:masterClrMapping/>
  </p:clrMapOvr>
  <p:transition>
    <p:split orient="vert" dir="in"/>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16"/>
                                        </p:tgtEl>
                                        <p:attrNameLst>
                                          <p:attrName>ppt_w</p:attrName>
                                        </p:attrNameLst>
                                      </p:cBhvr>
                                      <p:tavLst>
                                        <p:tav tm="0">
                                          <p:val>
                                            <p:strVal val="ppt_w"/>
                                          </p:val>
                                        </p:tav>
                                        <p:tav tm="100000">
                                          <p:val>
                                            <p:fltVal val="0"/>
                                          </p:val>
                                        </p:tav>
                                      </p:tavLst>
                                    </p:anim>
                                    <p:anim calcmode="lin" valueType="num">
                                      <p:cBhvr>
                                        <p:cTn id="13" dur="2000"/>
                                        <p:tgtEl>
                                          <p:spTgt spid="16"/>
                                        </p:tgtEl>
                                        <p:attrNameLst>
                                          <p:attrName>ppt_h</p:attrName>
                                        </p:attrNameLst>
                                      </p:cBhvr>
                                      <p:tavLst>
                                        <p:tav tm="0">
                                          <p:val>
                                            <p:strVal val="ppt_h"/>
                                          </p:val>
                                        </p:tav>
                                        <p:tav tm="100000">
                                          <p:val>
                                            <p:fltVal val="0"/>
                                          </p:val>
                                        </p:tav>
                                      </p:tavLst>
                                    </p:anim>
                                    <p:animEffect transition="out" filter="fade">
                                      <p:cBhvr>
                                        <p:cTn id="14" dur="2000"/>
                                        <p:tgtEl>
                                          <p:spTgt spid="16"/>
                                        </p:tgtEl>
                                      </p:cBhvr>
                                    </p:animEffect>
                                    <p:set>
                                      <p:cBhvr>
                                        <p:cTn id="1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Effect transition="in" filter="fade">
                                      <p:cBhvr>
                                        <p:cTn id="23" dur="1000"/>
                                        <p:tgtEl>
                                          <p:spTgt spid="1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16"/>
                                        </p:tgtEl>
                                        <p:attrNameLst>
                                          <p:attrName>ppt_w</p:attrName>
                                        </p:attrNameLst>
                                      </p:cBhvr>
                                      <p:tavLst>
                                        <p:tav tm="0">
                                          <p:val>
                                            <p:strVal val="ppt_w"/>
                                          </p:val>
                                        </p:tav>
                                        <p:tav tm="100000">
                                          <p:val>
                                            <p:fltVal val="0"/>
                                          </p:val>
                                        </p:tav>
                                      </p:tavLst>
                                    </p:anim>
                                    <p:anim calcmode="lin" valueType="num">
                                      <p:cBhvr>
                                        <p:cTn id="27" dur="2000"/>
                                        <p:tgtEl>
                                          <p:spTgt spid="16"/>
                                        </p:tgtEl>
                                        <p:attrNameLst>
                                          <p:attrName>ppt_h</p:attrName>
                                        </p:attrNameLst>
                                      </p:cBhvr>
                                      <p:tavLst>
                                        <p:tav tm="0">
                                          <p:val>
                                            <p:strVal val="ppt_h"/>
                                          </p:val>
                                        </p:tav>
                                        <p:tav tm="100000">
                                          <p:val>
                                            <p:fltVal val="0"/>
                                          </p:val>
                                        </p:tav>
                                      </p:tavLst>
                                    </p:anim>
                                    <p:animEffect transition="out" filter="fade">
                                      <p:cBhvr>
                                        <p:cTn id="28" dur="2000"/>
                                        <p:tgtEl>
                                          <p:spTgt spid="16"/>
                                        </p:tgtEl>
                                      </p:cBhvr>
                                    </p:animEffect>
                                    <p:set>
                                      <p:cBhvr>
                                        <p:cTn id="29"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000" fill="hold"/>
                                        <p:tgtEl>
                                          <p:spTgt spid="16"/>
                                        </p:tgtEl>
                                        <p:attrNameLst>
                                          <p:attrName>ppt_w</p:attrName>
                                        </p:attrNameLst>
                                      </p:cBhvr>
                                      <p:tavLst>
                                        <p:tav tm="0">
                                          <p:val>
                                            <p:fltVal val="0"/>
                                          </p:val>
                                        </p:tav>
                                        <p:tav tm="100000">
                                          <p:val>
                                            <p:strVal val="#ppt_w"/>
                                          </p:val>
                                        </p:tav>
                                      </p:tavLst>
                                    </p:anim>
                                    <p:anim calcmode="lin" valueType="num">
                                      <p:cBhvr>
                                        <p:cTn id="36" dur="2000" fill="hold"/>
                                        <p:tgtEl>
                                          <p:spTgt spid="16"/>
                                        </p:tgtEl>
                                        <p:attrNameLst>
                                          <p:attrName>ppt_h</p:attrName>
                                        </p:attrNameLst>
                                      </p:cBhvr>
                                      <p:tavLst>
                                        <p:tav tm="0">
                                          <p:val>
                                            <p:fltVal val="0"/>
                                          </p:val>
                                        </p:tav>
                                        <p:tav tm="100000">
                                          <p:val>
                                            <p:strVal val="#ppt_h"/>
                                          </p:val>
                                        </p:tav>
                                      </p:tavLst>
                                    </p:anim>
                                    <p:animEffect transition="in" filter="fade">
                                      <p:cBhvr>
                                        <p:cTn id="37" dur="20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16"/>
                                        </p:tgtEl>
                                        <p:attrNameLst>
                                          <p:attrName>ppt_w</p:attrName>
                                        </p:attrNameLst>
                                      </p:cBhvr>
                                      <p:tavLst>
                                        <p:tav tm="0">
                                          <p:val>
                                            <p:strVal val="ppt_w"/>
                                          </p:val>
                                        </p:tav>
                                        <p:tav tm="100000">
                                          <p:val>
                                            <p:fltVal val="0"/>
                                          </p:val>
                                        </p:tav>
                                      </p:tavLst>
                                    </p:anim>
                                    <p:anim calcmode="lin" valueType="num">
                                      <p:cBhvr>
                                        <p:cTn id="41" dur="2000"/>
                                        <p:tgtEl>
                                          <p:spTgt spid="16"/>
                                        </p:tgtEl>
                                        <p:attrNameLst>
                                          <p:attrName>ppt_h</p:attrName>
                                        </p:attrNameLst>
                                      </p:cBhvr>
                                      <p:tavLst>
                                        <p:tav tm="0">
                                          <p:val>
                                            <p:strVal val="ppt_h"/>
                                          </p:val>
                                        </p:tav>
                                        <p:tav tm="100000">
                                          <p:val>
                                            <p:fltVal val="0"/>
                                          </p:val>
                                        </p:tav>
                                      </p:tavLst>
                                    </p:anim>
                                    <p:animEffect transition="out" filter="fade">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Effect transition="in" filter="fade">
                                      <p:cBhvr>
                                        <p:cTn id="51" dur="1000"/>
                                        <p:tgtEl>
                                          <p:spTgt spid="1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16"/>
                                        </p:tgtEl>
                                        <p:attrNameLst>
                                          <p:attrName>ppt_w</p:attrName>
                                        </p:attrNameLst>
                                      </p:cBhvr>
                                      <p:tavLst>
                                        <p:tav tm="0">
                                          <p:val>
                                            <p:strVal val="ppt_w"/>
                                          </p:val>
                                        </p:tav>
                                        <p:tav tm="100000">
                                          <p:val>
                                            <p:fltVal val="0"/>
                                          </p:val>
                                        </p:tav>
                                      </p:tavLst>
                                    </p:anim>
                                    <p:anim calcmode="lin" valueType="num">
                                      <p:cBhvr>
                                        <p:cTn id="55" dur="2000"/>
                                        <p:tgtEl>
                                          <p:spTgt spid="16"/>
                                        </p:tgtEl>
                                        <p:attrNameLst>
                                          <p:attrName>ppt_h</p:attrName>
                                        </p:attrNameLst>
                                      </p:cBhvr>
                                      <p:tavLst>
                                        <p:tav tm="0">
                                          <p:val>
                                            <p:strVal val="ppt_h"/>
                                          </p:val>
                                        </p:tav>
                                        <p:tav tm="100000">
                                          <p:val>
                                            <p:fltVal val="0"/>
                                          </p:val>
                                        </p:tav>
                                      </p:tavLst>
                                    </p:anim>
                                    <p:animEffect transition="out" filter="fade">
                                      <p:cBhvr>
                                        <p:cTn id="56" dur="2000"/>
                                        <p:tgtEl>
                                          <p:spTgt spid="16"/>
                                        </p:tgtEl>
                                      </p:cBhvr>
                                    </p:animEffect>
                                    <p:set>
                                      <p:cBhvr>
                                        <p:cTn id="57"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Effect transition="in" filter="fade">
                                      <p:cBhvr>
                                        <p:cTn id="65" dur="10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16"/>
                                        </p:tgtEl>
                                        <p:attrNameLst>
                                          <p:attrName>ppt_w</p:attrName>
                                        </p:attrNameLst>
                                      </p:cBhvr>
                                      <p:tavLst>
                                        <p:tav tm="0">
                                          <p:val>
                                            <p:strVal val="ppt_w"/>
                                          </p:val>
                                        </p:tav>
                                        <p:tav tm="100000">
                                          <p:val>
                                            <p:fltVal val="0"/>
                                          </p:val>
                                        </p:tav>
                                      </p:tavLst>
                                    </p:anim>
                                    <p:anim calcmode="lin" valueType="num">
                                      <p:cBhvr>
                                        <p:cTn id="69" dur="2000"/>
                                        <p:tgtEl>
                                          <p:spTgt spid="16"/>
                                        </p:tgtEl>
                                        <p:attrNameLst>
                                          <p:attrName>ppt_h</p:attrName>
                                        </p:attrNameLst>
                                      </p:cBhvr>
                                      <p:tavLst>
                                        <p:tav tm="0">
                                          <p:val>
                                            <p:strVal val="ppt_h"/>
                                          </p:val>
                                        </p:tav>
                                        <p:tav tm="100000">
                                          <p:val>
                                            <p:fltVal val="0"/>
                                          </p:val>
                                        </p:tav>
                                      </p:tavLst>
                                    </p:anim>
                                    <p:animEffect transition="out" filter="fade">
                                      <p:cBhvr>
                                        <p:cTn id="70" dur="2000"/>
                                        <p:tgtEl>
                                          <p:spTgt spid="16"/>
                                        </p:tgtEl>
                                      </p:cBhvr>
                                    </p:animEffect>
                                    <p:set>
                                      <p:cBhvr>
                                        <p:cTn id="71"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2" restart="whenNotActive" fill="hold" evtFilter="cancelBubble" nodeType="interactiveSeq">
                <p:stCondLst>
                  <p:cond evt="onClick" delay="0">
                    <p:tgtEl>
                      <p:spTgt spid="15"/>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Effect transition="in" filter="fade">
                                      <p:cBhvr>
                                        <p:cTn id="79" dur="1000"/>
                                        <p:tgtEl>
                                          <p:spTgt spid="17"/>
                                        </p:tgtEl>
                                      </p:cBhvr>
                                    </p:animEffect>
                                  </p:childTnLst>
                                  <p:subTnLst>
                                    <p:audio>
                                      <p:cMediaNode>
                                        <p:cTn display="0" masterRel="sameClick">
                                          <p:stCondLst>
                                            <p:cond evt="begin" delay="0">
                                              <p:tn val="75"/>
                                            </p:cond>
                                          </p:stCondLst>
                                          <p:endCondLst>
                                            <p:cond evt="onStopAudio" delay="0">
                                              <p:tgtEl>
                                                <p:sldTgt/>
                                              </p:tgtEl>
                                            </p:cond>
                                          </p:endCondLst>
                                        </p:cTn>
                                        <p:tgtEl>
                                          <p:sndTgt r:embed="rId4" name="applause.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17"/>
                                        </p:tgtEl>
                                        <p:attrNameLst>
                                          <p:attrName>ppt_w</p:attrName>
                                        </p:attrNameLst>
                                      </p:cBhvr>
                                      <p:tavLst>
                                        <p:tav tm="0">
                                          <p:val>
                                            <p:strVal val="ppt_w"/>
                                          </p:val>
                                        </p:tav>
                                        <p:tav tm="100000">
                                          <p:val>
                                            <p:fltVal val="0"/>
                                          </p:val>
                                        </p:tav>
                                      </p:tavLst>
                                    </p:anim>
                                    <p:anim calcmode="lin" valueType="num">
                                      <p:cBhvr>
                                        <p:cTn id="83" dur="2000"/>
                                        <p:tgtEl>
                                          <p:spTgt spid="17"/>
                                        </p:tgtEl>
                                        <p:attrNameLst>
                                          <p:attrName>ppt_h</p:attrName>
                                        </p:attrNameLst>
                                      </p:cBhvr>
                                      <p:tavLst>
                                        <p:tav tm="0">
                                          <p:val>
                                            <p:strVal val="ppt_h"/>
                                          </p:val>
                                        </p:tav>
                                        <p:tav tm="100000">
                                          <p:val>
                                            <p:fltVal val="0"/>
                                          </p:val>
                                        </p:tav>
                                      </p:tavLst>
                                    </p:anim>
                                    <p:animEffect transition="out" filter="fade">
                                      <p:cBhvr>
                                        <p:cTn id="84" dur="2000"/>
                                        <p:tgtEl>
                                          <p:spTgt spid="17"/>
                                        </p:tgtEl>
                                      </p:cBhvr>
                                    </p:animEffect>
                                    <p:set>
                                      <p:cBhvr>
                                        <p:cTn id="85"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6" restart="whenNotActive" fill="hold" evtFilter="cancelBubble" nodeType="interactiveSeq">
                <p:stCondLst>
                  <p:cond evt="onClick" delay="0">
                    <p:tgtEl>
                      <p:spTgt spid="20"/>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2000" fill="hold"/>
                                        <p:tgtEl>
                                          <p:spTgt spid="17"/>
                                        </p:tgtEl>
                                        <p:attrNameLst>
                                          <p:attrName>ppt_w</p:attrName>
                                        </p:attrNameLst>
                                      </p:cBhvr>
                                      <p:tavLst>
                                        <p:tav tm="0">
                                          <p:val>
                                            <p:fltVal val="0"/>
                                          </p:val>
                                        </p:tav>
                                        <p:tav tm="100000">
                                          <p:val>
                                            <p:strVal val="#ppt_w"/>
                                          </p:val>
                                        </p:tav>
                                      </p:tavLst>
                                    </p:anim>
                                    <p:anim calcmode="lin" valueType="num">
                                      <p:cBhvr>
                                        <p:cTn id="92" dur="2000" fill="hold"/>
                                        <p:tgtEl>
                                          <p:spTgt spid="17"/>
                                        </p:tgtEl>
                                        <p:attrNameLst>
                                          <p:attrName>ppt_h</p:attrName>
                                        </p:attrNameLst>
                                      </p:cBhvr>
                                      <p:tavLst>
                                        <p:tav tm="0">
                                          <p:val>
                                            <p:fltVal val="0"/>
                                          </p:val>
                                        </p:tav>
                                        <p:tav tm="100000">
                                          <p:val>
                                            <p:strVal val="#ppt_h"/>
                                          </p:val>
                                        </p:tav>
                                      </p:tavLst>
                                    </p:anim>
                                    <p:animEffect transition="in" filter="fade">
                                      <p:cBhvr>
                                        <p:cTn id="93" dur="2000"/>
                                        <p:tgtEl>
                                          <p:spTgt spid="1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2000"/>
                            </p:stCondLst>
                            <p:childTnLst>
                              <p:par>
                                <p:cTn id="95" presetID="53" presetClass="exit" presetSubtype="0" fill="hold" nodeType="afterEffect">
                                  <p:stCondLst>
                                    <p:cond delay="0"/>
                                  </p:stCondLst>
                                  <p:childTnLst>
                                    <p:anim calcmode="lin" valueType="num">
                                      <p:cBhvr>
                                        <p:cTn id="96" dur="2000"/>
                                        <p:tgtEl>
                                          <p:spTgt spid="17"/>
                                        </p:tgtEl>
                                        <p:attrNameLst>
                                          <p:attrName>ppt_w</p:attrName>
                                        </p:attrNameLst>
                                      </p:cBhvr>
                                      <p:tavLst>
                                        <p:tav tm="0">
                                          <p:val>
                                            <p:strVal val="ppt_w"/>
                                          </p:val>
                                        </p:tav>
                                        <p:tav tm="100000">
                                          <p:val>
                                            <p:fltVal val="0"/>
                                          </p:val>
                                        </p:tav>
                                      </p:tavLst>
                                    </p:anim>
                                    <p:anim calcmode="lin" valueType="num">
                                      <p:cBhvr>
                                        <p:cTn id="97" dur="2000"/>
                                        <p:tgtEl>
                                          <p:spTgt spid="17"/>
                                        </p:tgtEl>
                                        <p:attrNameLst>
                                          <p:attrName>ppt_h</p:attrName>
                                        </p:attrNameLst>
                                      </p:cBhvr>
                                      <p:tavLst>
                                        <p:tav tm="0">
                                          <p:val>
                                            <p:strVal val="ppt_h"/>
                                          </p:val>
                                        </p:tav>
                                        <p:tav tm="100000">
                                          <p:val>
                                            <p:fltVal val="0"/>
                                          </p:val>
                                        </p:tav>
                                      </p:tavLst>
                                    </p:anim>
                                    <p:animEffect transition="out" filter="fade">
                                      <p:cBhvr>
                                        <p:cTn id="98" dur="2000"/>
                                        <p:tgtEl>
                                          <p:spTgt spid="17"/>
                                        </p:tgtEl>
                                      </p:cBhvr>
                                    </p:animEffect>
                                    <p:set>
                                      <p:cBhvr>
                                        <p:cTn id="9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00" restart="whenNotActive" fill="hold" evtFilter="cancelBubble" nodeType="interactiveSeq">
                <p:stCondLst>
                  <p:cond evt="onClick" delay="0">
                    <p:tgtEl>
                      <p:spTgt spid="19"/>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500" fill="hold"/>
                                        <p:tgtEl>
                                          <p:spTgt spid="16"/>
                                        </p:tgtEl>
                                        <p:attrNameLst>
                                          <p:attrName>ppt_w</p:attrName>
                                        </p:attrNameLst>
                                      </p:cBhvr>
                                      <p:tavLst>
                                        <p:tav tm="0">
                                          <p:val>
                                            <p:fltVal val="0"/>
                                          </p:val>
                                        </p:tav>
                                        <p:tav tm="100000">
                                          <p:val>
                                            <p:strVal val="#ppt_w"/>
                                          </p:val>
                                        </p:tav>
                                      </p:tavLst>
                                    </p:anim>
                                    <p:anim calcmode="lin" valueType="num">
                                      <p:cBhvr>
                                        <p:cTn id="106" dur="500" fill="hold"/>
                                        <p:tgtEl>
                                          <p:spTgt spid="16"/>
                                        </p:tgtEl>
                                        <p:attrNameLst>
                                          <p:attrName>ppt_h</p:attrName>
                                        </p:attrNameLst>
                                      </p:cBhvr>
                                      <p:tavLst>
                                        <p:tav tm="0">
                                          <p:val>
                                            <p:fltVal val="0"/>
                                          </p:val>
                                        </p:tav>
                                        <p:tav tm="100000">
                                          <p:val>
                                            <p:strVal val="#ppt_h"/>
                                          </p:val>
                                        </p:tav>
                                      </p:tavLst>
                                    </p:anim>
                                    <p:animEffect transition="in" filter="fade">
                                      <p:cBhvr>
                                        <p:cTn id="107" dur="500"/>
                                        <p:tgtEl>
                                          <p:spTgt spid="16"/>
                                        </p:tgtEl>
                                      </p:cBhvr>
                                    </p:animEffect>
                                  </p:childTnLst>
                                  <p:subTnLst>
                                    <p:audio>
                                      <p:cMediaNode>
                                        <p:cTn display="0" masterRel="sameClick">
                                          <p:stCondLst>
                                            <p:cond evt="begin" delay="0">
                                              <p:tn val="103"/>
                                            </p:cond>
                                          </p:stCondLst>
                                          <p:endCondLst>
                                            <p:cond evt="onStopAudio" delay="0">
                                              <p:tgtEl>
                                                <p:sldTgt/>
                                              </p:tgtEl>
                                            </p:cond>
                                          </p:endCondLst>
                                        </p:cTn>
                                        <p:tgtEl>
                                          <p:sndTgt r:embed="rId3" name="bomb.wav"/>
                                        </p:tgtEl>
                                      </p:cMediaNode>
                                    </p:audio>
                                  </p:subTnLst>
                                </p:cTn>
                              </p:par>
                            </p:childTnLst>
                          </p:cTn>
                        </p:par>
                        <p:par>
                          <p:cTn id="108" fill="hold">
                            <p:stCondLst>
                              <p:cond delay="500"/>
                            </p:stCondLst>
                            <p:childTnLst>
                              <p:par>
                                <p:cTn id="109" presetID="53" presetClass="exit" presetSubtype="0" fill="hold" nodeType="afterEffect">
                                  <p:stCondLst>
                                    <p:cond delay="0"/>
                                  </p:stCondLst>
                                  <p:childTnLst>
                                    <p:anim calcmode="lin" valueType="num">
                                      <p:cBhvr>
                                        <p:cTn id="110" dur="2000"/>
                                        <p:tgtEl>
                                          <p:spTgt spid="16"/>
                                        </p:tgtEl>
                                        <p:attrNameLst>
                                          <p:attrName>ppt_w</p:attrName>
                                        </p:attrNameLst>
                                      </p:cBhvr>
                                      <p:tavLst>
                                        <p:tav tm="0">
                                          <p:val>
                                            <p:strVal val="ppt_w"/>
                                          </p:val>
                                        </p:tav>
                                        <p:tav tm="100000">
                                          <p:val>
                                            <p:fltVal val="0"/>
                                          </p:val>
                                        </p:tav>
                                      </p:tavLst>
                                    </p:anim>
                                    <p:anim calcmode="lin" valueType="num">
                                      <p:cBhvr>
                                        <p:cTn id="111" dur="2000"/>
                                        <p:tgtEl>
                                          <p:spTgt spid="16"/>
                                        </p:tgtEl>
                                        <p:attrNameLst>
                                          <p:attrName>ppt_h</p:attrName>
                                        </p:attrNameLst>
                                      </p:cBhvr>
                                      <p:tavLst>
                                        <p:tav tm="0">
                                          <p:val>
                                            <p:strVal val="ppt_h"/>
                                          </p:val>
                                        </p:tav>
                                        <p:tav tm="100000">
                                          <p:val>
                                            <p:fltVal val="0"/>
                                          </p:val>
                                        </p:tav>
                                      </p:tavLst>
                                    </p:anim>
                                    <p:animEffect transition="out" filter="fade">
                                      <p:cBhvr>
                                        <p:cTn id="112" dur="2000"/>
                                        <p:tgtEl>
                                          <p:spTgt spid="16"/>
                                        </p:tgtEl>
                                      </p:cBhvr>
                                    </p:animEffect>
                                    <p:set>
                                      <p:cBhvr>
                                        <p:cTn id="11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4" name="Toto BalA Re ToTo Bala(Hot Mix)Dj Sondip.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
        <p:nvSpPr>
          <p:cNvPr id="5" name="TextBox 4"/>
          <p:cNvSpPr txBox="1"/>
          <p:nvPr/>
        </p:nvSpPr>
        <p:spPr>
          <a:xfrm>
            <a:off x="998807" y="436098"/>
            <a:ext cx="6449552" cy="3416320"/>
          </a:xfrm>
          <a:prstGeom prst="rect">
            <a:avLst/>
          </a:prstGeom>
          <a:noFill/>
        </p:spPr>
        <p:txBody>
          <a:bodyPr wrap="square" rtlCol="0">
            <a:spAutoFit/>
          </a:bodyPr>
          <a:lstStyle/>
          <a:p>
            <a:r>
              <a:rPr lang="en-US" sz="7200" dirty="0" err="1" smtClean="0">
                <a:latin typeface="SutonnyMJ" pitchFamily="2" charset="0"/>
              </a:rPr>
              <a:t>AvR‡Ki</a:t>
            </a:r>
            <a:r>
              <a:rPr lang="en-US" sz="7200" dirty="0" smtClean="0">
                <a:latin typeface="SutonnyMJ" pitchFamily="2" charset="0"/>
              </a:rPr>
              <a:t> </a:t>
            </a:r>
            <a:r>
              <a:rPr lang="en-US" sz="7200" dirty="0" err="1" smtClean="0">
                <a:latin typeface="SutonnyMJ" pitchFamily="2" charset="0"/>
              </a:rPr>
              <a:t>AbjvBb</a:t>
            </a:r>
            <a:r>
              <a:rPr lang="en-US" sz="7200" dirty="0" smtClean="0">
                <a:latin typeface="SutonnyMJ" pitchFamily="2" charset="0"/>
              </a:rPr>
              <a:t> </a:t>
            </a:r>
            <a:r>
              <a:rPr lang="en-US" sz="7200" dirty="0" err="1" smtClean="0">
                <a:latin typeface="SutonnyMJ" pitchFamily="2" charset="0"/>
              </a:rPr>
              <a:t>K¬v‡m</a:t>
            </a:r>
            <a:r>
              <a:rPr lang="en-US" sz="7200" dirty="0" smtClean="0">
                <a:latin typeface="SutonnyMJ" pitchFamily="2" charset="0"/>
              </a:rPr>
              <a:t> </a:t>
            </a:r>
            <a:r>
              <a:rPr lang="en-US" sz="7200" dirty="0" err="1" smtClean="0">
                <a:latin typeface="SutonnyMJ" pitchFamily="2" charset="0"/>
              </a:rPr>
              <a:t>mevB‡K</a:t>
            </a:r>
            <a:r>
              <a:rPr lang="en-US" sz="7200" dirty="0" smtClean="0">
                <a:latin typeface="SutonnyMJ" pitchFamily="2" charset="0"/>
              </a:rPr>
              <a:t>    ¯^</a:t>
            </a:r>
            <a:r>
              <a:rPr lang="en-US" sz="7200" dirty="0" err="1" smtClean="0">
                <a:latin typeface="SutonnyMJ" pitchFamily="2" charset="0"/>
              </a:rPr>
              <a:t>vMZg</a:t>
            </a:r>
            <a:r>
              <a:rPr lang="en-US" sz="7200" dirty="0" smtClean="0">
                <a:latin typeface="SutonnyMJ" pitchFamily="2" charset="0"/>
              </a:rPr>
              <a:t>  </a:t>
            </a:r>
            <a:endParaRPr lang="en-US" sz="7200" dirty="0">
              <a:latin typeface="SutonnyMJ" pitchFamily="2" charset="0"/>
            </a:endParaRPr>
          </a:p>
        </p:txBody>
      </p:sp>
    </p:spTree>
    <p:extLst>
      <p:ext uri="{BB962C8B-B14F-4D97-AF65-F5344CB8AC3E}">
        <p14:creationId xmlns:p14="http://schemas.microsoft.com/office/powerpoint/2010/main" xmlns="" val="360415587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26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90600"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৩০ – ৪০ দিন  </a:t>
            </a:r>
          </a:p>
        </p:txBody>
      </p:sp>
      <p:sp>
        <p:nvSpPr>
          <p:cNvPr id="22" name="Rectangle 21"/>
          <p:cNvSpPr/>
          <p:nvPr/>
        </p:nvSpPr>
        <p:spPr>
          <a:xfrm>
            <a:off x="990600" y="4800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a:t>
            </a:r>
            <a:r>
              <a:rPr lang="en-US" sz="2400" dirty="0" smtClean="0">
                <a:latin typeface="NikoshBAN" pitchFamily="2" charset="0"/>
                <a:cs typeface="NikoshBAN" pitchFamily="2" charset="0"/>
              </a:rPr>
              <a:t>ii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iii</a:t>
            </a:r>
            <a:endParaRPr lang="en-US" sz="2400" dirty="0">
              <a:latin typeface="NikoshBAN" pitchFamily="2" charset="0"/>
              <a:cs typeface="NikoshBAN" pitchFamily="2" charset="0"/>
            </a:endParaRPr>
          </a:p>
        </p:txBody>
      </p:sp>
      <p:sp>
        <p:nvSpPr>
          <p:cNvPr id="23" name="Rectangle 22"/>
          <p:cNvSpPr/>
          <p:nvPr/>
        </p:nvSpPr>
        <p:spPr>
          <a:xfrm>
            <a:off x="990600" y="4267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a:t>
            </a:r>
            <a:r>
              <a:rPr lang="en-US" sz="2400" dirty="0" smtClean="0">
                <a:latin typeface="NikoshBAN" pitchFamily="2" charset="0"/>
                <a:cs typeface="NikoshBAN" pitchFamily="2" charset="0"/>
              </a:rPr>
              <a:t> i</a:t>
            </a:r>
            <a:r>
              <a:rPr lang="bn-BD" sz="2400" dirty="0" smtClean="0">
                <a:latin typeface="NikoshBAN" pitchFamily="2" charset="0"/>
                <a:cs typeface="NikoshBAN" pitchFamily="2" charset="0"/>
              </a:rPr>
              <a:t>  </a:t>
            </a:r>
            <a:endParaRPr lang="en-US" sz="2400" dirty="0" smtClean="0">
              <a:latin typeface="NikoshBAN" pitchFamily="2" charset="0"/>
              <a:cs typeface="NikoshBAN" pitchFamily="2" charset="0"/>
            </a:endParaRPr>
          </a:p>
        </p:txBody>
      </p:sp>
      <p:sp>
        <p:nvSpPr>
          <p:cNvPr id="2" name="TextBox 1"/>
          <p:cNvSpPr txBox="1"/>
          <p:nvPr/>
        </p:nvSpPr>
        <p:spPr>
          <a:xfrm>
            <a:off x="3048000" y="27551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1430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৩। চারা রোপ</a:t>
            </a:r>
            <a:r>
              <a:rPr lang="bn-IN" sz="2400" dirty="0" smtClean="0">
                <a:latin typeface="NikoshBAN" pitchFamily="2" charset="0"/>
                <a:cs typeface="NikoshBAN" pitchFamily="2" charset="0"/>
              </a:rPr>
              <a:t>ণে</a:t>
            </a:r>
            <a:r>
              <a:rPr lang="bn-BD" sz="2400" dirty="0" smtClean="0">
                <a:latin typeface="NikoshBAN" pitchFamily="2" charset="0"/>
                <a:cs typeface="NikoshBAN" pitchFamily="2" charset="0"/>
              </a:rPr>
              <a:t>র কত দিন পর গাছে ফুল আসা শুরু হয়?</a:t>
            </a:r>
          </a:p>
        </p:txBody>
      </p:sp>
      <p:sp>
        <p:nvSpPr>
          <p:cNvPr id="11" name="Rectangle 10"/>
          <p:cNvSpPr/>
          <p:nvPr/>
        </p:nvSpPr>
        <p:spPr>
          <a:xfrm>
            <a:off x="1000125"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১০ – ২০ দিন  </a:t>
            </a:r>
          </a:p>
        </p:txBody>
      </p:sp>
      <p:sp>
        <p:nvSpPr>
          <p:cNvPr id="13" name="Rectangle 12"/>
          <p:cNvSpPr/>
          <p:nvPr/>
        </p:nvSpPr>
        <p:spPr>
          <a:xfrm>
            <a:off x="4724400"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৪০ – ৫০ দিন  </a:t>
            </a:r>
          </a:p>
        </p:txBody>
      </p:sp>
      <p:sp>
        <p:nvSpPr>
          <p:cNvPr id="15" name="Rectangle 14"/>
          <p:cNvSpPr/>
          <p:nvPr/>
        </p:nvSpPr>
        <p:spPr>
          <a:xfrm>
            <a:off x="4733925"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২০ – ৩০ দিন  </a:t>
            </a:r>
          </a:p>
        </p:txBody>
      </p:sp>
      <p:sp>
        <p:nvSpPr>
          <p:cNvPr id="21" name="TextBox 20"/>
          <p:cNvSpPr txBox="1"/>
          <p:nvPr/>
        </p:nvSpPr>
        <p:spPr>
          <a:xfrm>
            <a:off x="990601" y="28194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৪। টবের মাটি তৈরি করার জন্য কী কী নিতে হবে?</a:t>
            </a:r>
          </a:p>
        </p:txBody>
      </p:sp>
      <p:sp>
        <p:nvSpPr>
          <p:cNvPr id="24" name="Rectangle 23"/>
          <p:cNvSpPr/>
          <p:nvPr/>
        </p:nvSpPr>
        <p:spPr>
          <a:xfrm>
            <a:off x="4724400" y="4267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a:t>
            </a:r>
            <a:r>
              <a:rPr lang="en-US" sz="2400" dirty="0" smtClean="0">
                <a:latin typeface="NikoshBAN" pitchFamily="2" charset="0"/>
                <a:cs typeface="NikoshBAN" pitchFamily="2" charset="0"/>
              </a:rPr>
              <a:t> i</a:t>
            </a:r>
            <a:r>
              <a:rPr lang="bn-BD" sz="2400" dirty="0" smtClean="0">
                <a:latin typeface="NikoshBAN" pitchFamily="2" charset="0"/>
                <a:cs typeface="NikoshBAN" pitchFamily="2" charset="0"/>
              </a:rPr>
              <a:t> ও </a:t>
            </a:r>
            <a:r>
              <a:rPr lang="en-US" sz="2400" dirty="0" smtClean="0">
                <a:latin typeface="NikoshBAN" pitchFamily="2" charset="0"/>
                <a:cs typeface="NikoshBAN" pitchFamily="2" charset="0"/>
              </a:rPr>
              <a:t>ii</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25" name="Rectangle 24"/>
          <p:cNvSpPr/>
          <p:nvPr/>
        </p:nvSpPr>
        <p:spPr>
          <a:xfrm>
            <a:off x="4724400" y="4800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a:t>
            </a:r>
            <a:r>
              <a:rPr lang="en-US" sz="2400" dirty="0" smtClean="0">
                <a:latin typeface="NikoshBAN" pitchFamily="2" charset="0"/>
                <a:cs typeface="NikoshBAN" pitchFamily="2" charset="0"/>
              </a:rPr>
              <a:t>i</a:t>
            </a:r>
            <a:r>
              <a:rPr lang="bn-BD" sz="2400" dirty="0" smtClean="0">
                <a:latin typeface="NikoshBAN" pitchFamily="2" charset="0"/>
                <a:cs typeface="NikoshBAN" pitchFamily="2" charset="0"/>
              </a:rPr>
              <a:t>, </a:t>
            </a:r>
            <a:r>
              <a:rPr lang="en-US" sz="2400" dirty="0" smtClean="0">
                <a:latin typeface="NikoshBAN" pitchFamily="2" charset="0"/>
                <a:cs typeface="NikoshBAN" pitchFamily="2" charset="0"/>
              </a:rPr>
              <a:t>ii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iii</a:t>
            </a:r>
            <a:endParaRPr lang="en-US" sz="2400" dirty="0">
              <a:latin typeface="NikoshBAN" pitchFamily="2" charset="0"/>
              <a:cs typeface="NikoshBAN" pitchFamily="2" charset="0"/>
            </a:endParaRPr>
          </a:p>
        </p:txBody>
      </p:sp>
      <p:pic>
        <p:nvPicPr>
          <p:cNvPr id="26" name="Picture 25" descr="548+4515.png"/>
          <p:cNvPicPr>
            <a:picLocks noChangeAspect="1"/>
          </p:cNvPicPr>
          <p:nvPr/>
        </p:nvPicPr>
        <p:blipFill>
          <a:blip r:embed="rId5"/>
          <a:srcRect t="4401" r="1333" b="6893"/>
          <a:stretch>
            <a:fillRect/>
          </a:stretch>
        </p:blipFill>
        <p:spPr>
          <a:xfrm>
            <a:off x="2362200" y="5334000"/>
            <a:ext cx="4419600" cy="1219200"/>
          </a:xfrm>
          <a:prstGeom prst="roundRect">
            <a:avLst/>
          </a:prstGeom>
        </p:spPr>
      </p:pic>
      <p:pic>
        <p:nvPicPr>
          <p:cNvPr id="27" name="Picture 26" descr="15151511.png"/>
          <p:cNvPicPr>
            <a:picLocks noChangeAspect="1"/>
          </p:cNvPicPr>
          <p:nvPr/>
        </p:nvPicPr>
        <p:blipFill>
          <a:blip r:embed="rId6"/>
          <a:stretch>
            <a:fillRect/>
          </a:stretch>
        </p:blipFill>
        <p:spPr>
          <a:xfrm>
            <a:off x="2209800" y="5327827"/>
            <a:ext cx="4572000" cy="1225373"/>
          </a:xfrm>
          <a:prstGeom prst="rect">
            <a:avLst/>
          </a:prstGeom>
        </p:spPr>
      </p:pic>
      <p:sp>
        <p:nvSpPr>
          <p:cNvPr id="20" name="Slide Number Placeholder 19"/>
          <p:cNvSpPr>
            <a:spLocks noGrp="1"/>
          </p:cNvSpPr>
          <p:nvPr>
            <p:ph type="sldNum" sz="quarter" idx="12"/>
          </p:nvPr>
        </p:nvSpPr>
        <p:spPr/>
        <p:txBody>
          <a:bodyPr/>
          <a:lstStyle/>
          <a:p>
            <a:fld id="{12CF4F74-C24C-4DBC-A93A-AB35CB314D07}" type="slidenum">
              <a:rPr lang="en-US" smtClean="0"/>
              <a:pPr/>
              <a:t>20</a:t>
            </a:fld>
            <a:endParaRPr lang="en-US"/>
          </a:p>
        </p:txBody>
      </p:sp>
      <p:sp>
        <p:nvSpPr>
          <p:cNvPr id="19" name="Rectangle 18"/>
          <p:cNvSpPr/>
          <p:nvPr/>
        </p:nvSpPr>
        <p:spPr>
          <a:xfrm>
            <a:off x="990601" y="3886200"/>
            <a:ext cx="1752600" cy="304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bn-BD" dirty="0" smtClean="0">
                <a:latin typeface="NikoshBAN" pitchFamily="2" charset="0"/>
                <a:cs typeface="NikoshBAN" pitchFamily="2" charset="0"/>
              </a:rPr>
              <a:t>নিচের কোনটি সঠিক</a:t>
            </a:r>
            <a:endParaRPr lang="en-US" dirty="0">
              <a:latin typeface="NikoshBAN" pitchFamily="2" charset="0"/>
              <a:cs typeface="NikoshBAN" pitchFamily="2" charset="0"/>
            </a:endParaRPr>
          </a:p>
        </p:txBody>
      </p:sp>
      <p:sp>
        <p:nvSpPr>
          <p:cNvPr id="28" name="TextBox 27"/>
          <p:cNvSpPr txBox="1"/>
          <p:nvPr/>
        </p:nvSpPr>
        <p:spPr>
          <a:xfrm>
            <a:off x="990600" y="3429000"/>
            <a:ext cx="2286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latin typeface="NikoshBAN" pitchFamily="2" charset="0"/>
                <a:cs typeface="NikoshBAN" pitchFamily="2" charset="0"/>
              </a:rPr>
              <a:t>i)</a:t>
            </a:r>
            <a:r>
              <a:rPr lang="bn-BD" dirty="0" smtClean="0">
                <a:latin typeface="NikoshBAN" pitchFamily="2" charset="0"/>
                <a:cs typeface="NikoshBAN" pitchFamily="2" charset="0"/>
              </a:rPr>
              <a:t> এঁটেল মাটি একভাগ</a:t>
            </a:r>
          </a:p>
        </p:txBody>
      </p:sp>
      <p:sp>
        <p:nvSpPr>
          <p:cNvPr id="29" name="TextBox 28"/>
          <p:cNvSpPr txBox="1"/>
          <p:nvPr/>
        </p:nvSpPr>
        <p:spPr>
          <a:xfrm>
            <a:off x="3429000" y="3429000"/>
            <a:ext cx="2286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dirty="0" smtClean="0">
                <a:latin typeface="NikoshBAN" pitchFamily="2" charset="0"/>
                <a:cs typeface="NikoshBAN" pitchFamily="2" charset="0"/>
              </a:rPr>
              <a:t> </a:t>
            </a:r>
            <a:r>
              <a:rPr lang="en-US" dirty="0" smtClean="0">
                <a:latin typeface="NikoshBAN" pitchFamily="2" charset="0"/>
                <a:cs typeface="NikoshBAN" pitchFamily="2" charset="0"/>
              </a:rPr>
              <a:t>ii</a:t>
            </a:r>
            <a:r>
              <a:rPr lang="bn-BD" dirty="0" smtClean="0">
                <a:latin typeface="NikoshBAN" pitchFamily="2" charset="0"/>
                <a:cs typeface="NikoshBAN" pitchFamily="2" charset="0"/>
              </a:rPr>
              <a:t>) বেলে মাটি একভাগ</a:t>
            </a:r>
          </a:p>
        </p:txBody>
      </p:sp>
      <p:sp>
        <p:nvSpPr>
          <p:cNvPr id="30" name="TextBox 29"/>
          <p:cNvSpPr txBox="1"/>
          <p:nvPr/>
        </p:nvSpPr>
        <p:spPr>
          <a:xfrm>
            <a:off x="5867400" y="3429000"/>
            <a:ext cx="2286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dirty="0" smtClean="0">
                <a:latin typeface="NikoshBAN" pitchFamily="2" charset="0"/>
                <a:cs typeface="NikoshBAN" pitchFamily="2" charset="0"/>
              </a:rPr>
              <a:t> </a:t>
            </a:r>
            <a:r>
              <a:rPr lang="en-US" dirty="0" smtClean="0">
                <a:latin typeface="NikoshBAN" pitchFamily="2" charset="0"/>
                <a:cs typeface="NikoshBAN" pitchFamily="2" charset="0"/>
              </a:rPr>
              <a:t>iii</a:t>
            </a:r>
            <a:r>
              <a:rPr lang="bn-BD" dirty="0" smtClean="0">
                <a:latin typeface="NikoshBAN" pitchFamily="2" charset="0"/>
                <a:cs typeface="NikoshBAN" pitchFamily="2" charset="0"/>
              </a:rPr>
              <a:t>) দোআঁশ মাটি একভাগ</a:t>
            </a:r>
          </a:p>
        </p:txBody>
      </p:sp>
      <p:sp>
        <p:nvSpPr>
          <p:cNvPr id="31" name="TextBox 30"/>
          <p:cNvSpPr txBox="1"/>
          <p:nvPr/>
        </p:nvSpPr>
        <p:spPr>
          <a:xfrm rot="16200000">
            <a:off x="-1224351" y="3018295"/>
            <a:ext cx="3358635" cy="510778"/>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 সঠিক উত্তরটিতে ক্লিক করুন।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xmlns="" val="421702692"/>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26"/>
                                        </p:tgtEl>
                                        <p:attrNameLst>
                                          <p:attrName>ppt_w</p:attrName>
                                        </p:attrNameLst>
                                      </p:cBhvr>
                                      <p:tavLst>
                                        <p:tav tm="0">
                                          <p:val>
                                            <p:strVal val="ppt_w"/>
                                          </p:val>
                                        </p:tav>
                                        <p:tav tm="100000">
                                          <p:val>
                                            <p:fltVal val="0"/>
                                          </p:val>
                                        </p:tav>
                                      </p:tavLst>
                                    </p:anim>
                                    <p:anim calcmode="lin" valueType="num">
                                      <p:cBhvr>
                                        <p:cTn id="13" dur="2000"/>
                                        <p:tgtEl>
                                          <p:spTgt spid="26"/>
                                        </p:tgtEl>
                                        <p:attrNameLst>
                                          <p:attrName>ppt_h</p:attrName>
                                        </p:attrNameLst>
                                      </p:cBhvr>
                                      <p:tavLst>
                                        <p:tav tm="0">
                                          <p:val>
                                            <p:strVal val="ppt_h"/>
                                          </p:val>
                                        </p:tav>
                                        <p:tav tm="100000">
                                          <p:val>
                                            <p:fltVal val="0"/>
                                          </p:val>
                                        </p:tav>
                                      </p:tavLst>
                                    </p:anim>
                                    <p:animEffect transition="out" filter="fade">
                                      <p:cBhvr>
                                        <p:cTn id="14" dur="2000"/>
                                        <p:tgtEl>
                                          <p:spTgt spid="26"/>
                                        </p:tgtEl>
                                      </p:cBhvr>
                                    </p:animEffect>
                                    <p:set>
                                      <p:cBhvr>
                                        <p:cTn id="1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fltVal val="0"/>
                                          </p:val>
                                        </p:tav>
                                        <p:tav tm="100000">
                                          <p:val>
                                            <p:strVal val="#ppt_w"/>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Effect transition="in" filter="fade">
                                      <p:cBhvr>
                                        <p:cTn id="23" dur="1000"/>
                                        <p:tgtEl>
                                          <p:spTgt spid="2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26"/>
                                        </p:tgtEl>
                                        <p:attrNameLst>
                                          <p:attrName>ppt_w</p:attrName>
                                        </p:attrNameLst>
                                      </p:cBhvr>
                                      <p:tavLst>
                                        <p:tav tm="0">
                                          <p:val>
                                            <p:strVal val="ppt_w"/>
                                          </p:val>
                                        </p:tav>
                                        <p:tav tm="100000">
                                          <p:val>
                                            <p:fltVal val="0"/>
                                          </p:val>
                                        </p:tav>
                                      </p:tavLst>
                                    </p:anim>
                                    <p:anim calcmode="lin" valueType="num">
                                      <p:cBhvr>
                                        <p:cTn id="27" dur="2000"/>
                                        <p:tgtEl>
                                          <p:spTgt spid="26"/>
                                        </p:tgtEl>
                                        <p:attrNameLst>
                                          <p:attrName>ppt_h</p:attrName>
                                        </p:attrNameLst>
                                      </p:cBhvr>
                                      <p:tavLst>
                                        <p:tav tm="0">
                                          <p:val>
                                            <p:strVal val="ppt_h"/>
                                          </p:val>
                                        </p:tav>
                                        <p:tav tm="100000">
                                          <p:val>
                                            <p:fltVal val="0"/>
                                          </p:val>
                                        </p:tav>
                                      </p:tavLst>
                                    </p:anim>
                                    <p:animEffect transition="out" filter="fade">
                                      <p:cBhvr>
                                        <p:cTn id="28" dur="2000"/>
                                        <p:tgtEl>
                                          <p:spTgt spid="26"/>
                                        </p:tgtEl>
                                      </p:cBhvr>
                                    </p:animEffect>
                                    <p:set>
                                      <p:cBhvr>
                                        <p:cTn id="29"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2000" fill="hold"/>
                                        <p:tgtEl>
                                          <p:spTgt spid="26"/>
                                        </p:tgtEl>
                                        <p:attrNameLst>
                                          <p:attrName>ppt_w</p:attrName>
                                        </p:attrNameLst>
                                      </p:cBhvr>
                                      <p:tavLst>
                                        <p:tav tm="0">
                                          <p:val>
                                            <p:fltVal val="0"/>
                                          </p:val>
                                        </p:tav>
                                        <p:tav tm="100000">
                                          <p:val>
                                            <p:strVal val="#ppt_w"/>
                                          </p:val>
                                        </p:tav>
                                      </p:tavLst>
                                    </p:anim>
                                    <p:anim calcmode="lin" valueType="num">
                                      <p:cBhvr>
                                        <p:cTn id="36" dur="2000" fill="hold"/>
                                        <p:tgtEl>
                                          <p:spTgt spid="26"/>
                                        </p:tgtEl>
                                        <p:attrNameLst>
                                          <p:attrName>ppt_h</p:attrName>
                                        </p:attrNameLst>
                                      </p:cBhvr>
                                      <p:tavLst>
                                        <p:tav tm="0">
                                          <p:val>
                                            <p:fltVal val="0"/>
                                          </p:val>
                                        </p:tav>
                                        <p:tav tm="100000">
                                          <p:val>
                                            <p:strVal val="#ppt_h"/>
                                          </p:val>
                                        </p:tav>
                                      </p:tavLst>
                                    </p:anim>
                                    <p:animEffect transition="in" filter="fade">
                                      <p:cBhvr>
                                        <p:cTn id="37" dur="2000"/>
                                        <p:tgtEl>
                                          <p:spTgt spid="2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26"/>
                                        </p:tgtEl>
                                        <p:attrNameLst>
                                          <p:attrName>ppt_w</p:attrName>
                                        </p:attrNameLst>
                                      </p:cBhvr>
                                      <p:tavLst>
                                        <p:tav tm="0">
                                          <p:val>
                                            <p:strVal val="ppt_w"/>
                                          </p:val>
                                        </p:tav>
                                        <p:tav tm="100000">
                                          <p:val>
                                            <p:fltVal val="0"/>
                                          </p:val>
                                        </p:tav>
                                      </p:tavLst>
                                    </p:anim>
                                    <p:anim calcmode="lin" valueType="num">
                                      <p:cBhvr>
                                        <p:cTn id="41" dur="2000"/>
                                        <p:tgtEl>
                                          <p:spTgt spid="26"/>
                                        </p:tgtEl>
                                        <p:attrNameLst>
                                          <p:attrName>ppt_h</p:attrName>
                                        </p:attrNameLst>
                                      </p:cBhvr>
                                      <p:tavLst>
                                        <p:tav tm="0">
                                          <p:val>
                                            <p:strVal val="ppt_h"/>
                                          </p:val>
                                        </p:tav>
                                        <p:tav tm="100000">
                                          <p:val>
                                            <p:fltVal val="0"/>
                                          </p:val>
                                        </p:tav>
                                      </p:tavLst>
                                    </p:anim>
                                    <p:animEffect transition="out" filter="fade">
                                      <p:cBhvr>
                                        <p:cTn id="42" dur="2000"/>
                                        <p:tgtEl>
                                          <p:spTgt spid="26"/>
                                        </p:tgtEl>
                                      </p:cBhvr>
                                    </p:animEffect>
                                    <p:set>
                                      <p:cBhvr>
                                        <p:cTn id="43"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Effect transition="in" filter="fade">
                                      <p:cBhvr>
                                        <p:cTn id="51" dur="1000"/>
                                        <p:tgtEl>
                                          <p:spTgt spid="2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26"/>
                                        </p:tgtEl>
                                        <p:attrNameLst>
                                          <p:attrName>ppt_w</p:attrName>
                                        </p:attrNameLst>
                                      </p:cBhvr>
                                      <p:tavLst>
                                        <p:tav tm="0">
                                          <p:val>
                                            <p:strVal val="ppt_w"/>
                                          </p:val>
                                        </p:tav>
                                        <p:tav tm="100000">
                                          <p:val>
                                            <p:fltVal val="0"/>
                                          </p:val>
                                        </p:tav>
                                      </p:tavLst>
                                    </p:anim>
                                    <p:anim calcmode="lin" valueType="num">
                                      <p:cBhvr>
                                        <p:cTn id="55" dur="2000"/>
                                        <p:tgtEl>
                                          <p:spTgt spid="26"/>
                                        </p:tgtEl>
                                        <p:attrNameLst>
                                          <p:attrName>ppt_h</p:attrName>
                                        </p:attrNameLst>
                                      </p:cBhvr>
                                      <p:tavLst>
                                        <p:tav tm="0">
                                          <p:val>
                                            <p:strVal val="ppt_h"/>
                                          </p:val>
                                        </p:tav>
                                        <p:tav tm="100000">
                                          <p:val>
                                            <p:fltVal val="0"/>
                                          </p:val>
                                        </p:tav>
                                      </p:tavLst>
                                    </p:anim>
                                    <p:animEffect transition="out" filter="fade">
                                      <p:cBhvr>
                                        <p:cTn id="56" dur="2000"/>
                                        <p:tgtEl>
                                          <p:spTgt spid="26"/>
                                        </p:tgtEl>
                                      </p:cBhvr>
                                    </p:animEffect>
                                    <p:set>
                                      <p:cBhvr>
                                        <p:cTn id="57"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Effect transition="in" filter="fade">
                                      <p:cBhvr>
                                        <p:cTn id="65" dur="1000"/>
                                        <p:tgtEl>
                                          <p:spTgt spid="2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26"/>
                                        </p:tgtEl>
                                        <p:attrNameLst>
                                          <p:attrName>ppt_w</p:attrName>
                                        </p:attrNameLst>
                                      </p:cBhvr>
                                      <p:tavLst>
                                        <p:tav tm="0">
                                          <p:val>
                                            <p:strVal val="ppt_w"/>
                                          </p:val>
                                        </p:tav>
                                        <p:tav tm="100000">
                                          <p:val>
                                            <p:fltVal val="0"/>
                                          </p:val>
                                        </p:tav>
                                      </p:tavLst>
                                    </p:anim>
                                    <p:anim calcmode="lin" valueType="num">
                                      <p:cBhvr>
                                        <p:cTn id="69" dur="2000"/>
                                        <p:tgtEl>
                                          <p:spTgt spid="26"/>
                                        </p:tgtEl>
                                        <p:attrNameLst>
                                          <p:attrName>ppt_h</p:attrName>
                                        </p:attrNameLst>
                                      </p:cBhvr>
                                      <p:tavLst>
                                        <p:tav tm="0">
                                          <p:val>
                                            <p:strVal val="ppt_h"/>
                                          </p:val>
                                        </p:tav>
                                        <p:tav tm="100000">
                                          <p:val>
                                            <p:fltVal val="0"/>
                                          </p:val>
                                        </p:tav>
                                      </p:tavLst>
                                    </p:anim>
                                    <p:animEffect transition="out" filter="fade">
                                      <p:cBhvr>
                                        <p:cTn id="70" dur="2000"/>
                                        <p:tgtEl>
                                          <p:spTgt spid="26"/>
                                        </p:tgtEl>
                                      </p:cBhvr>
                                    </p:animEffect>
                                    <p:set>
                                      <p:cBhvr>
                                        <p:cTn id="71"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2" restart="whenNotActive" fill="hold" evtFilter="cancelBubble" nodeType="interactiveSeq">
                <p:stCondLst>
                  <p:cond evt="onClick" delay="0">
                    <p:tgtEl>
                      <p:spTgt spid="25"/>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1000" fill="hold"/>
                                        <p:tgtEl>
                                          <p:spTgt spid="26"/>
                                        </p:tgtEl>
                                        <p:attrNameLst>
                                          <p:attrName>ppt_w</p:attrName>
                                        </p:attrNameLst>
                                      </p:cBhvr>
                                      <p:tavLst>
                                        <p:tav tm="0">
                                          <p:val>
                                            <p:fltVal val="0"/>
                                          </p:val>
                                        </p:tav>
                                        <p:tav tm="100000">
                                          <p:val>
                                            <p:strVal val="#ppt_w"/>
                                          </p:val>
                                        </p:tav>
                                      </p:tavLst>
                                    </p:anim>
                                    <p:anim calcmode="lin" valueType="num">
                                      <p:cBhvr>
                                        <p:cTn id="78" dur="1000" fill="hold"/>
                                        <p:tgtEl>
                                          <p:spTgt spid="26"/>
                                        </p:tgtEl>
                                        <p:attrNameLst>
                                          <p:attrName>ppt_h</p:attrName>
                                        </p:attrNameLst>
                                      </p:cBhvr>
                                      <p:tavLst>
                                        <p:tav tm="0">
                                          <p:val>
                                            <p:fltVal val="0"/>
                                          </p:val>
                                        </p:tav>
                                        <p:tav tm="100000">
                                          <p:val>
                                            <p:strVal val="#ppt_h"/>
                                          </p:val>
                                        </p:tav>
                                      </p:tavLst>
                                    </p:anim>
                                    <p:animEffect transition="in" filter="fade">
                                      <p:cBhvr>
                                        <p:cTn id="79" dur="1000"/>
                                        <p:tgtEl>
                                          <p:spTgt spid="26"/>
                                        </p:tgtEl>
                                      </p:cBhvr>
                                    </p:animEffec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26"/>
                                        </p:tgtEl>
                                        <p:attrNameLst>
                                          <p:attrName>ppt_w</p:attrName>
                                        </p:attrNameLst>
                                      </p:cBhvr>
                                      <p:tavLst>
                                        <p:tav tm="0">
                                          <p:val>
                                            <p:strVal val="ppt_w"/>
                                          </p:val>
                                        </p:tav>
                                        <p:tav tm="100000">
                                          <p:val>
                                            <p:fltVal val="0"/>
                                          </p:val>
                                        </p:tav>
                                      </p:tavLst>
                                    </p:anim>
                                    <p:anim calcmode="lin" valueType="num">
                                      <p:cBhvr>
                                        <p:cTn id="83" dur="2000"/>
                                        <p:tgtEl>
                                          <p:spTgt spid="26"/>
                                        </p:tgtEl>
                                        <p:attrNameLst>
                                          <p:attrName>ppt_h</p:attrName>
                                        </p:attrNameLst>
                                      </p:cBhvr>
                                      <p:tavLst>
                                        <p:tav tm="0">
                                          <p:val>
                                            <p:strVal val="ppt_h"/>
                                          </p:val>
                                        </p:tav>
                                        <p:tav tm="100000">
                                          <p:val>
                                            <p:fltVal val="0"/>
                                          </p:val>
                                        </p:tav>
                                      </p:tavLst>
                                    </p:anim>
                                    <p:animEffect transition="out" filter="fade">
                                      <p:cBhvr>
                                        <p:cTn id="84" dur="2000"/>
                                        <p:tgtEl>
                                          <p:spTgt spid="26"/>
                                        </p:tgtEl>
                                      </p:cBhvr>
                                    </p:animEffect>
                                    <p:set>
                                      <p:cBhvr>
                                        <p:cTn id="8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1000" fill="hold"/>
                                        <p:tgtEl>
                                          <p:spTgt spid="27"/>
                                        </p:tgtEl>
                                        <p:attrNameLst>
                                          <p:attrName>ppt_w</p:attrName>
                                        </p:attrNameLst>
                                      </p:cBhvr>
                                      <p:tavLst>
                                        <p:tav tm="0">
                                          <p:val>
                                            <p:fltVal val="0"/>
                                          </p:val>
                                        </p:tav>
                                        <p:tav tm="100000">
                                          <p:val>
                                            <p:strVal val="#ppt_w"/>
                                          </p:val>
                                        </p:tav>
                                      </p:tavLst>
                                    </p:anim>
                                    <p:anim calcmode="lin" valueType="num">
                                      <p:cBhvr>
                                        <p:cTn id="92" dur="1000" fill="hold"/>
                                        <p:tgtEl>
                                          <p:spTgt spid="27"/>
                                        </p:tgtEl>
                                        <p:attrNameLst>
                                          <p:attrName>ppt_h</p:attrName>
                                        </p:attrNameLst>
                                      </p:cBhvr>
                                      <p:tavLst>
                                        <p:tav tm="0">
                                          <p:val>
                                            <p:fltVal val="0"/>
                                          </p:val>
                                        </p:tav>
                                        <p:tav tm="100000">
                                          <p:val>
                                            <p:strVal val="#ppt_h"/>
                                          </p:val>
                                        </p:tav>
                                      </p:tavLst>
                                    </p:anim>
                                    <p:animEffect transition="in" filter="fade">
                                      <p:cBhvr>
                                        <p:cTn id="93" dur="1000"/>
                                        <p:tgtEl>
                                          <p:spTgt spid="2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27"/>
                                        </p:tgtEl>
                                        <p:attrNameLst>
                                          <p:attrName>ppt_w</p:attrName>
                                        </p:attrNameLst>
                                      </p:cBhvr>
                                      <p:tavLst>
                                        <p:tav tm="0">
                                          <p:val>
                                            <p:strVal val="ppt_w"/>
                                          </p:val>
                                        </p:tav>
                                        <p:tav tm="100000">
                                          <p:val>
                                            <p:fltVal val="0"/>
                                          </p:val>
                                        </p:tav>
                                      </p:tavLst>
                                    </p:anim>
                                    <p:anim calcmode="lin" valueType="num">
                                      <p:cBhvr>
                                        <p:cTn id="97" dur="2000"/>
                                        <p:tgtEl>
                                          <p:spTgt spid="27"/>
                                        </p:tgtEl>
                                        <p:attrNameLst>
                                          <p:attrName>ppt_h</p:attrName>
                                        </p:attrNameLst>
                                      </p:cBhvr>
                                      <p:tavLst>
                                        <p:tav tm="0">
                                          <p:val>
                                            <p:strVal val="ppt_h"/>
                                          </p:val>
                                        </p:tav>
                                        <p:tav tm="100000">
                                          <p:val>
                                            <p:fltVal val="0"/>
                                          </p:val>
                                        </p:tav>
                                      </p:tavLst>
                                    </p:anim>
                                    <p:animEffect transition="out" filter="fade">
                                      <p:cBhvr>
                                        <p:cTn id="98" dur="2000"/>
                                        <p:tgtEl>
                                          <p:spTgt spid="27"/>
                                        </p:tgtEl>
                                      </p:cBhvr>
                                    </p:animEffect>
                                    <p:set>
                                      <p:cBhvr>
                                        <p:cTn id="99"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0" restart="whenNotActive" fill="hold" evtFilter="cancelBubble" nodeType="interactiveSeq">
                <p:stCondLst>
                  <p:cond evt="onClick" delay="0">
                    <p:tgtEl>
                      <p:spTgt spid="22"/>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1000" fill="hold"/>
                                        <p:tgtEl>
                                          <p:spTgt spid="27"/>
                                        </p:tgtEl>
                                        <p:attrNameLst>
                                          <p:attrName>ppt_w</p:attrName>
                                        </p:attrNameLst>
                                      </p:cBhvr>
                                      <p:tavLst>
                                        <p:tav tm="0">
                                          <p:val>
                                            <p:fltVal val="0"/>
                                          </p:val>
                                        </p:tav>
                                        <p:tav tm="100000">
                                          <p:val>
                                            <p:strVal val="#ppt_w"/>
                                          </p:val>
                                        </p:tav>
                                      </p:tavLst>
                                    </p:anim>
                                    <p:anim calcmode="lin" valueType="num">
                                      <p:cBhvr>
                                        <p:cTn id="106" dur="1000" fill="hold"/>
                                        <p:tgtEl>
                                          <p:spTgt spid="27"/>
                                        </p:tgtEl>
                                        <p:attrNameLst>
                                          <p:attrName>ppt_h</p:attrName>
                                        </p:attrNameLst>
                                      </p:cBhvr>
                                      <p:tavLst>
                                        <p:tav tm="0">
                                          <p:val>
                                            <p:fltVal val="0"/>
                                          </p:val>
                                        </p:tav>
                                        <p:tav tm="100000">
                                          <p:val>
                                            <p:strVal val="#ppt_h"/>
                                          </p:val>
                                        </p:tav>
                                      </p:tavLst>
                                    </p:anim>
                                    <p:animEffect transition="in" filter="fade">
                                      <p:cBhvr>
                                        <p:cTn id="107" dur="1000"/>
                                        <p:tgtEl>
                                          <p:spTgt spid="27"/>
                                        </p:tgtEl>
                                      </p:cBhvr>
                                    </p:animEffect>
                                  </p:childTnLst>
                                  <p:subTnLst>
                                    <p:audio>
                                      <p:cMediaNode>
                                        <p:cTn display="0" masterRel="sameClick">
                                          <p:stCondLst>
                                            <p:cond evt="begin" delay="0">
                                              <p:tn val="103"/>
                                            </p:cond>
                                          </p:stCondLst>
                                          <p:endCondLst>
                                            <p:cond evt="onStopAudio" delay="0">
                                              <p:tgtEl>
                                                <p:sldTgt/>
                                              </p:tgtEl>
                                            </p:cond>
                                          </p:endCondLst>
                                        </p:cTn>
                                        <p:tgtEl>
                                          <p:sndTgt r:embed="rId4"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27"/>
                                        </p:tgtEl>
                                        <p:attrNameLst>
                                          <p:attrName>ppt_w</p:attrName>
                                        </p:attrNameLst>
                                      </p:cBhvr>
                                      <p:tavLst>
                                        <p:tav tm="0">
                                          <p:val>
                                            <p:strVal val="ppt_w"/>
                                          </p:val>
                                        </p:tav>
                                        <p:tav tm="100000">
                                          <p:val>
                                            <p:fltVal val="0"/>
                                          </p:val>
                                        </p:tav>
                                      </p:tavLst>
                                    </p:anim>
                                    <p:anim calcmode="lin" valueType="num">
                                      <p:cBhvr>
                                        <p:cTn id="111" dur="2000"/>
                                        <p:tgtEl>
                                          <p:spTgt spid="27"/>
                                        </p:tgtEl>
                                        <p:attrNameLst>
                                          <p:attrName>ppt_h</p:attrName>
                                        </p:attrNameLst>
                                      </p:cBhvr>
                                      <p:tavLst>
                                        <p:tav tm="0">
                                          <p:val>
                                            <p:strVal val="ppt_h"/>
                                          </p:val>
                                        </p:tav>
                                        <p:tav tm="100000">
                                          <p:val>
                                            <p:fltVal val="0"/>
                                          </p:val>
                                        </p:tav>
                                      </p:tavLst>
                                    </p:anim>
                                    <p:animEffect transition="out" filter="fade">
                                      <p:cBhvr>
                                        <p:cTn id="112" dur="2000"/>
                                        <p:tgtEl>
                                          <p:spTgt spid="27"/>
                                        </p:tgtEl>
                                      </p:cBhvr>
                                    </p:animEffect>
                                    <p:set>
                                      <p:cBhvr>
                                        <p:cTn id="113"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52601" y="1220128"/>
            <a:ext cx="5739160" cy="3618571"/>
          </a:xfrm>
          <a:prstGeom prst="roundRect">
            <a:avLst>
              <a:gd name="adj" fmla="val 8594"/>
            </a:avLst>
          </a:prstGeom>
          <a:solidFill>
            <a:srgbClr val="FFFFFF">
              <a:shade val="85000"/>
            </a:srgbClr>
          </a:solidFill>
          <a:ln>
            <a:solidFill>
              <a:srgbClr val="7030A0"/>
            </a:solidFill>
          </a:ln>
          <a:effectLst/>
        </p:spPr>
      </p:pic>
      <p:sp>
        <p:nvSpPr>
          <p:cNvPr id="2" name="TextBox 1"/>
          <p:cNvSpPr txBox="1"/>
          <p:nvPr/>
        </p:nvSpPr>
        <p:spPr>
          <a:xfrm>
            <a:off x="2895600" y="381000"/>
            <a:ext cx="3352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বাড়ির কাজ </a:t>
            </a:r>
            <a:endParaRPr lang="en-US" sz="3200" dirty="0">
              <a:latin typeface="NikoshBAN" pitchFamily="2" charset="0"/>
              <a:cs typeface="NikoshBAN" pitchFamily="2" charset="0"/>
            </a:endParaRPr>
          </a:p>
        </p:txBody>
      </p:sp>
      <p:sp>
        <p:nvSpPr>
          <p:cNvPr id="5" name="TextBox 4"/>
          <p:cNvSpPr txBox="1"/>
          <p:nvPr/>
        </p:nvSpPr>
        <p:spPr>
          <a:xfrm>
            <a:off x="457200" y="4996577"/>
            <a:ext cx="8153400" cy="1328023"/>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buFont typeface="Wingdings" pitchFamily="2" charset="2"/>
              <a:buChar char="Ø"/>
            </a:pPr>
            <a:r>
              <a:rPr lang="bn-BD" sz="3600" dirty="0" smtClean="0">
                <a:latin typeface="NikoshBAN" pitchFamily="2" charset="0"/>
                <a:cs typeface="NikoshBAN" pitchFamily="2" charset="0"/>
              </a:rPr>
              <a:t> তোমার বা</a:t>
            </a:r>
            <a:r>
              <a:rPr lang="bn-IN" sz="3600" dirty="0" smtClean="0">
                <a:latin typeface="NikoshBAN" pitchFamily="2" charset="0"/>
                <a:cs typeface="NikoshBAN" pitchFamily="2" charset="0"/>
              </a:rPr>
              <a:t>ড়ি</a:t>
            </a:r>
            <a:r>
              <a:rPr lang="bn-BD" sz="3600" dirty="0" smtClean="0">
                <a:latin typeface="NikoshBAN" pitchFamily="2" charset="0"/>
                <a:cs typeface="NikoshBAN" pitchFamily="2" charset="0"/>
              </a:rPr>
              <a:t>র ছাদে</a:t>
            </a:r>
            <a:r>
              <a:rPr lang="bn-IN" sz="3600" dirty="0" smtClean="0">
                <a:latin typeface="NikoshBAN" pitchFamily="2" charset="0"/>
                <a:cs typeface="NikoshBAN" pitchFamily="2" charset="0"/>
              </a:rPr>
              <a:t>র </a:t>
            </a:r>
            <a:r>
              <a:rPr lang="bn-BD" sz="3600" dirty="0" smtClean="0">
                <a:latin typeface="NikoshBAN" pitchFamily="2" charset="0"/>
                <a:cs typeface="NikoshBAN" pitchFamily="2" charset="0"/>
              </a:rPr>
              <a:t> টবে কীভাবে মরিচ চাষ করবে তা বর্ণনা কর।</a:t>
            </a:r>
            <a:endParaRPr lang="en-US" sz="3600" dirty="0" smtClean="0">
              <a:latin typeface="NikoshBAN" pitchFamily="2" charset="0"/>
              <a:cs typeface="NikoshBAN" pitchFamily="2" charset="0"/>
            </a:endParaRPr>
          </a:p>
        </p:txBody>
      </p:sp>
      <p:sp>
        <p:nvSpPr>
          <p:cNvPr id="6" name="Footer Placeholder 5"/>
          <p:cNvSpPr>
            <a:spLocks noGrp="1"/>
          </p:cNvSpPr>
          <p:nvPr>
            <p:ph type="ftr" sz="quarter" idx="11"/>
          </p:nvPr>
        </p:nvSpPr>
        <p:spPr/>
        <p:txBody>
          <a:bodyPr/>
          <a:lstStyle/>
          <a:p>
            <a:r>
              <a:rPr lang="en-US" smtClean="0"/>
              <a:t>Apurba Agriculture cl 6</a:t>
            </a:r>
            <a:endParaRPr lang="en-US"/>
          </a:p>
        </p:txBody>
      </p:sp>
      <p:sp>
        <p:nvSpPr>
          <p:cNvPr id="8" name="Slide Number Placeholder 7"/>
          <p:cNvSpPr>
            <a:spLocks noGrp="1"/>
          </p:cNvSpPr>
          <p:nvPr>
            <p:ph type="sldNum" sz="quarter" idx="12"/>
          </p:nvPr>
        </p:nvSpPr>
        <p:spPr/>
        <p:txBody>
          <a:bodyPr/>
          <a:lstStyle/>
          <a:p>
            <a:fld id="{12CF4F74-C24C-4DBC-A93A-AB35CB314D07}" type="slidenum">
              <a:rPr lang="en-US" smtClean="0"/>
              <a:pPr/>
              <a:t>21</a:t>
            </a:fld>
            <a:endParaRPr lang="en-US"/>
          </a:p>
        </p:txBody>
      </p:sp>
    </p:spTree>
    <p:extLst>
      <p:ext uri="{BB962C8B-B14F-4D97-AF65-F5344CB8AC3E}">
        <p14:creationId xmlns:p14="http://schemas.microsoft.com/office/powerpoint/2010/main" xmlns="" val="1077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smtClean="0"/>
              <a:t>MC_Apurba</a:t>
            </a:r>
            <a:r>
              <a:rPr lang="en-US" dirty="0" smtClean="0"/>
              <a:t> Agriculture C7</a:t>
            </a:r>
            <a:r>
              <a:rPr lang="bn-BD"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6625" y="418679"/>
            <a:ext cx="8230749" cy="6020641"/>
          </a:xfrm>
          <a:prstGeom prst="rect">
            <a:avLst/>
          </a:prstGeom>
          <a:ln>
            <a:noFill/>
          </a:ln>
          <a:effectLst>
            <a:softEdge rad="112500"/>
          </a:effectLst>
        </p:spPr>
      </p:pic>
    </p:spTree>
    <p:extLst>
      <p:ext uri="{BB962C8B-B14F-4D97-AF65-F5344CB8AC3E}">
        <p14:creationId xmlns:p14="http://schemas.microsoft.com/office/powerpoint/2010/main" xmlns="" val="612366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ower-photo-frames-free-download-for-mobile-4.jpg"/>
          <p:cNvPicPr>
            <a:picLocks noChangeAspect="1"/>
          </p:cNvPicPr>
          <p:nvPr/>
        </p:nvPicPr>
        <p:blipFill>
          <a:blip r:embed="rId4"/>
          <a:stretch>
            <a:fillRect/>
          </a:stretch>
        </p:blipFill>
        <p:spPr>
          <a:xfrm>
            <a:off x="0" y="2"/>
            <a:ext cx="9144000" cy="6857998"/>
          </a:xfrm>
          <a:prstGeom prst="rect">
            <a:avLst/>
          </a:prstGeom>
        </p:spPr>
      </p:pic>
      <p:sp>
        <p:nvSpPr>
          <p:cNvPr id="2" name="TextBox 1"/>
          <p:cNvSpPr txBox="1"/>
          <p:nvPr/>
        </p:nvSpPr>
        <p:spPr>
          <a:xfrm>
            <a:off x="2286000" y="4266962"/>
            <a:ext cx="6858000" cy="1600438"/>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ক্লাসে সহযোগিতা করার জন্য সকলকে  ধন্যবাদ   </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7" name="Footer Placeholder 6"/>
          <p:cNvSpPr>
            <a:spLocks noGrp="1"/>
          </p:cNvSpPr>
          <p:nvPr>
            <p:ph type="ftr" sz="quarter" idx="11"/>
          </p:nvPr>
        </p:nvSpPr>
        <p:spPr/>
        <p:txBody>
          <a:bodyPr/>
          <a:lstStyle/>
          <a:p>
            <a:r>
              <a:rPr lang="en-US" smtClean="0"/>
              <a:t>Apurba Agriculture cl 6</a:t>
            </a:r>
            <a:endParaRPr lang="en-US"/>
          </a:p>
        </p:txBody>
      </p:sp>
      <p:sp>
        <p:nvSpPr>
          <p:cNvPr id="5" name="Slide Number Placeholder 4"/>
          <p:cNvSpPr>
            <a:spLocks noGrp="1"/>
          </p:cNvSpPr>
          <p:nvPr>
            <p:ph type="sldNum" sz="quarter" idx="12"/>
          </p:nvPr>
        </p:nvSpPr>
        <p:spPr/>
        <p:txBody>
          <a:bodyPr/>
          <a:lstStyle/>
          <a:p>
            <a:fld id="{12CF4F74-C24C-4DBC-A93A-AB35CB314D07}" type="slidenum">
              <a:rPr lang="en-US" smtClean="0"/>
              <a:pPr/>
              <a:t>23</a:t>
            </a:fld>
            <a:endParaRPr lang="en-US"/>
          </a:p>
        </p:txBody>
      </p:sp>
      <p:pic>
        <p:nvPicPr>
          <p:cNvPr id="4" name="Picture 3" descr="wheat 1.jpg"/>
          <p:cNvPicPr>
            <a:picLocks noChangeAspect="1"/>
          </p:cNvPicPr>
          <p:nvPr/>
        </p:nvPicPr>
        <p:blipFill>
          <a:blip r:embed="rId5"/>
          <a:stretch>
            <a:fillRect/>
          </a:stretch>
        </p:blipFill>
        <p:spPr>
          <a:xfrm>
            <a:off x="1" y="1"/>
            <a:ext cx="9143997" cy="6857998"/>
          </a:xfrm>
          <a:prstGeom prst="rect">
            <a:avLst/>
          </a:prstGeom>
        </p:spPr>
      </p:pic>
    </p:spTree>
    <p:extLst>
      <p:ext uri="{BB962C8B-B14F-4D97-AF65-F5344CB8AC3E}">
        <p14:creationId xmlns:p14="http://schemas.microsoft.com/office/powerpoint/2010/main" xmlns="" val="38994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4"/>
                                        </p:tgtEl>
                                        <p:attrNameLst>
                                          <p:attrName>ppt_w</p:attrName>
                                        </p:attrNameLst>
                                      </p:cBhvr>
                                      <p:tavLst>
                                        <p:tav tm="0">
                                          <p:val>
                                            <p:strVal val="ppt_w"/>
                                          </p:val>
                                        </p:tav>
                                        <p:tav tm="100000">
                                          <p:val>
                                            <p:fltVal val="0"/>
                                          </p:val>
                                        </p:tav>
                                      </p:tavLst>
                                    </p:anim>
                                    <p:anim calcmode="lin" valueType="num">
                                      <p:cBhvr>
                                        <p:cTn id="7" dur="2000"/>
                                        <p:tgtEl>
                                          <p:spTgt spid="4"/>
                                        </p:tgtEl>
                                        <p:attrNameLst>
                                          <p:attrName>ppt_h</p:attrName>
                                        </p:attrNameLst>
                                      </p:cBhvr>
                                      <p:tavLst>
                                        <p:tav tm="0">
                                          <p:val>
                                            <p:strVal val="ppt_h"/>
                                          </p:val>
                                        </p:tav>
                                        <p:tav tm="100000">
                                          <p:val>
                                            <p:fltVal val="0"/>
                                          </p:val>
                                        </p:tav>
                                      </p:tavLst>
                                    </p:anim>
                                    <p:animEffect transition="out" filter="fade">
                                      <p:cBhvr>
                                        <p:cTn id="8" dur="2000"/>
                                        <p:tgtEl>
                                          <p:spTgt spid="4"/>
                                        </p:tgtEl>
                                      </p:cBhvr>
                                    </p:animEffect>
                                    <p:set>
                                      <p:cBhvr>
                                        <p:cTn id="9" dur="1" fill="hold">
                                          <p:stCondLst>
                                            <p:cond delay="1999"/>
                                          </p:stCondLst>
                                        </p:cTn>
                                        <p:tgtEl>
                                          <p:spTgt spid="4"/>
                                        </p:tgtEl>
                                        <p:attrNameLst>
                                          <p:attrName>style.visibility</p:attrName>
                                        </p:attrNameLst>
                                      </p:cBhvr>
                                      <p:to>
                                        <p:strVal val="hidden"/>
                                      </p:to>
                                    </p:se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343400"/>
            <a:ext cx="3733800" cy="310854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800" dirty="0" err="1" smtClean="0">
                <a:solidFill>
                  <a:srgbClr val="7030A0"/>
                </a:solidFill>
                <a:latin typeface="NikoshBAN" pitchFamily="2" charset="0"/>
                <a:cs typeface="NikoshBAN" pitchFamily="2" charset="0"/>
              </a:rPr>
              <a:t>ইউনুস</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আলী</a:t>
            </a:r>
            <a:endParaRPr lang="en-US" sz="2800" dirty="0" smtClean="0">
              <a:solidFill>
                <a:srgbClr val="7030A0"/>
              </a:solidFill>
              <a:latin typeface="NikoshBAN" pitchFamily="2" charset="0"/>
              <a:cs typeface="NikoshBAN" pitchFamily="2" charset="0"/>
            </a:endParaRPr>
          </a:p>
          <a:p>
            <a:pPr algn="ctr"/>
            <a:r>
              <a:rPr lang="bn-BD" sz="2800" dirty="0" smtClean="0">
                <a:solidFill>
                  <a:srgbClr val="7030A0"/>
                </a:solidFill>
                <a:latin typeface="NikoshBAN" pitchFamily="2" charset="0"/>
                <a:cs typeface="NikoshBAN" pitchFamily="2" charset="0"/>
              </a:rPr>
              <a:t>সহকারী শিক্ষক (কৃষি</a:t>
            </a:r>
            <a:r>
              <a:rPr lang="bn-BD" sz="2800" dirty="0" smtClean="0">
                <a:solidFill>
                  <a:srgbClr val="7030A0"/>
                </a:solidFill>
                <a:latin typeface="NikoshBAN" pitchFamily="2" charset="0"/>
                <a:cs typeface="NikoshBAN" pitchFamily="2" charset="0"/>
              </a:rPr>
              <a:t>)</a:t>
            </a:r>
            <a:endParaRPr lang="en-US" sz="2800" dirty="0" smtClean="0">
              <a:solidFill>
                <a:srgbClr val="7030A0"/>
              </a:solidFill>
              <a:latin typeface="NikoshBAN" pitchFamily="2" charset="0"/>
              <a:cs typeface="NikoshBAN" pitchFamily="2" charset="0"/>
            </a:endParaRPr>
          </a:p>
          <a:p>
            <a:pPr algn="ctr"/>
            <a:r>
              <a:rPr lang="en-US" sz="2800" dirty="0" err="1" smtClean="0">
                <a:solidFill>
                  <a:srgbClr val="7030A0"/>
                </a:solidFill>
                <a:latin typeface="NikoshBAN" pitchFamily="2" charset="0"/>
                <a:cs typeface="NikoshBAN" pitchFamily="2" charset="0"/>
              </a:rPr>
              <a:t>ইটখোলা</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সিনিয়র</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আলিম</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মাদ্রাসা</a:t>
            </a:r>
            <a:endParaRPr lang="en-US" sz="2800" dirty="0" smtClean="0">
              <a:solidFill>
                <a:srgbClr val="7030A0"/>
              </a:solidFill>
              <a:latin typeface="NikoshBAN" pitchFamily="2" charset="0"/>
              <a:cs typeface="NikoshBAN" pitchFamily="2" charset="0"/>
            </a:endParaRPr>
          </a:p>
          <a:p>
            <a:pPr algn="ctr"/>
            <a:r>
              <a:rPr lang="en-US" sz="2800" dirty="0" err="1" smtClean="0">
                <a:solidFill>
                  <a:srgbClr val="7030A0"/>
                </a:solidFill>
                <a:latin typeface="NikoshBAN" pitchFamily="2" charset="0"/>
                <a:cs typeface="NikoshBAN" pitchFamily="2" charset="0"/>
              </a:rPr>
              <a:t>মাধবপুর,হবিগঞ্জ</a:t>
            </a:r>
            <a:endParaRPr lang="en-US" sz="2800" dirty="0" smtClean="0">
              <a:solidFill>
                <a:srgbClr val="7030A0"/>
              </a:solidFill>
              <a:latin typeface="NikoshBAN" pitchFamily="2" charset="0"/>
              <a:cs typeface="NikoshBAN" pitchFamily="2" charset="0"/>
            </a:endParaRPr>
          </a:p>
        </p:txBody>
      </p:sp>
      <p:sp>
        <p:nvSpPr>
          <p:cNvPr id="3" name="Rectangle 2"/>
          <p:cNvSpPr/>
          <p:nvPr/>
        </p:nvSpPr>
        <p:spPr>
          <a:xfrm>
            <a:off x="5257800" y="4239399"/>
            <a:ext cx="3304310" cy="39703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None/>
            </a:pPr>
            <a:r>
              <a:rPr lang="bn-BD" sz="3600" i="1" dirty="0" smtClean="0">
                <a:solidFill>
                  <a:srgbClr val="7030A0"/>
                </a:solidFill>
                <a:latin typeface="NikoshBAN" pitchFamily="2" charset="0"/>
                <a:cs typeface="NikoshBAN" pitchFamily="2" charset="0"/>
              </a:rPr>
              <a:t>শ্রেণী</a:t>
            </a:r>
            <a:r>
              <a:rPr lang="en-US" sz="3600" i="1" dirty="0" smtClean="0">
                <a:solidFill>
                  <a:srgbClr val="7030A0"/>
                </a:solidFill>
                <a:latin typeface="NikoshBAN" pitchFamily="2" charset="0"/>
                <a:cs typeface="NikoshBAN" pitchFamily="2" charset="0"/>
              </a:rPr>
              <a:t>: </a:t>
            </a:r>
            <a:r>
              <a:rPr lang="en-US" sz="3600" i="1" dirty="0" smtClean="0">
                <a:solidFill>
                  <a:srgbClr val="7030A0"/>
                </a:solidFill>
                <a:latin typeface="NikoshBAN" pitchFamily="2" charset="0"/>
                <a:cs typeface="NikoshBAN" pitchFamily="2" charset="0"/>
              </a:rPr>
              <a:t>ষ</a:t>
            </a:r>
            <a:r>
              <a:rPr lang="bn-BD" sz="3600" i="1" dirty="0" smtClean="0">
                <a:solidFill>
                  <a:srgbClr val="7030A0"/>
                </a:solidFill>
                <a:latin typeface="NikoshBAN" pitchFamily="2" charset="0"/>
                <a:cs typeface="NikoshBAN" pitchFamily="2" charset="0"/>
              </a:rPr>
              <a:t>ষ্ঠ</a:t>
            </a:r>
            <a:endParaRPr lang="bn-BD" sz="3600" i="1" dirty="0" smtClean="0">
              <a:solidFill>
                <a:srgbClr val="7030A0"/>
              </a:solidFill>
              <a:latin typeface="NikoshBAN" pitchFamily="2" charset="0"/>
              <a:cs typeface="NikoshBAN" pitchFamily="2" charset="0"/>
            </a:endParaRPr>
          </a:p>
          <a:p>
            <a:pPr algn="ctr">
              <a:buNone/>
            </a:pPr>
            <a:r>
              <a:rPr lang="bn-BD" sz="3600" i="1" dirty="0" smtClean="0">
                <a:solidFill>
                  <a:srgbClr val="7030A0"/>
                </a:solidFill>
                <a:latin typeface="NikoshBAN" pitchFamily="2" charset="0"/>
                <a:cs typeface="NikoshBAN" pitchFamily="2" charset="0"/>
              </a:rPr>
              <a:t>বিষয়</a:t>
            </a:r>
            <a:r>
              <a:rPr lang="en-US" sz="3600" i="1" dirty="0" smtClean="0">
                <a:solidFill>
                  <a:srgbClr val="7030A0"/>
                </a:solidFill>
                <a:latin typeface="NikoshBAN" pitchFamily="2" charset="0"/>
                <a:cs typeface="NikoshBAN" pitchFamily="2" charset="0"/>
              </a:rPr>
              <a:t>: </a:t>
            </a:r>
            <a:r>
              <a:rPr lang="bn-BD" sz="3600" i="1" dirty="0" smtClean="0">
                <a:solidFill>
                  <a:srgbClr val="7030A0"/>
                </a:solidFill>
                <a:latin typeface="NikoshBAN" pitchFamily="2" charset="0"/>
                <a:cs typeface="NikoshBAN" pitchFamily="2" charset="0"/>
              </a:rPr>
              <a:t>কৃষিশিক্ষা</a:t>
            </a:r>
            <a:endParaRPr lang="en-US" sz="3600" i="1" dirty="0">
              <a:solidFill>
                <a:srgbClr val="7030A0"/>
              </a:solidFill>
              <a:latin typeface="NikoshBAN" pitchFamily="2" charset="0"/>
              <a:cs typeface="NikoshBAN" pitchFamily="2" charset="0"/>
            </a:endParaRPr>
          </a:p>
          <a:p>
            <a:pPr algn="ctr">
              <a:buNone/>
            </a:pPr>
            <a:r>
              <a:rPr lang="bn-BD" sz="3600" i="1" dirty="0" smtClean="0">
                <a:solidFill>
                  <a:srgbClr val="7030A0"/>
                </a:solidFill>
                <a:latin typeface="NikoshBAN" pitchFamily="2" charset="0"/>
                <a:cs typeface="NikoshBAN" pitchFamily="2" charset="0"/>
              </a:rPr>
              <a:t>অধ্যায়</a:t>
            </a:r>
            <a:r>
              <a:rPr lang="en-US" sz="3600" i="1" dirty="0" smtClean="0">
                <a:solidFill>
                  <a:srgbClr val="7030A0"/>
                </a:solidFill>
                <a:latin typeface="NikoshBAN" pitchFamily="2" charset="0"/>
                <a:cs typeface="NikoshBAN" pitchFamily="2" charset="0"/>
              </a:rPr>
              <a:t>:</a:t>
            </a:r>
            <a:r>
              <a:rPr lang="bn-BD" sz="3600" i="1" dirty="0" smtClean="0">
                <a:solidFill>
                  <a:srgbClr val="7030A0"/>
                </a:solidFill>
                <a:latin typeface="NikoshBAN" pitchFamily="2" charset="0"/>
                <a:cs typeface="NikoshBAN" pitchFamily="2" charset="0"/>
              </a:rPr>
              <a:t> </a:t>
            </a:r>
            <a:r>
              <a:rPr lang="en-US" sz="3600" i="1" dirty="0" smtClean="0">
                <a:solidFill>
                  <a:srgbClr val="7030A0"/>
                </a:solidFill>
                <a:latin typeface="NikoshBAN" pitchFamily="2" charset="0"/>
                <a:cs typeface="NikoshBAN" pitchFamily="2" charset="0"/>
              </a:rPr>
              <a:t>6, </a:t>
            </a:r>
            <a:r>
              <a:rPr lang="bn-BD" sz="3600" i="1" dirty="0" smtClean="0">
                <a:solidFill>
                  <a:srgbClr val="7030A0"/>
                </a:solidFill>
                <a:latin typeface="NikoshBAN" pitchFamily="2" charset="0"/>
                <a:cs typeface="NikoshBAN" pitchFamily="2" charset="0"/>
              </a:rPr>
              <a:t>পাঠ-</a:t>
            </a:r>
            <a:r>
              <a:rPr lang="en-US" sz="3600" i="1" dirty="0" smtClean="0">
                <a:solidFill>
                  <a:srgbClr val="7030A0"/>
                </a:solidFill>
                <a:latin typeface="NikoshBAN" pitchFamily="2" charset="0"/>
                <a:cs typeface="NikoshBAN" pitchFamily="2" charset="0"/>
              </a:rPr>
              <a:t>7</a:t>
            </a:r>
            <a:endParaRPr lang="bn-BD" sz="3600" i="1" dirty="0">
              <a:solidFill>
                <a:srgbClr val="7030A0"/>
              </a:solidFill>
              <a:latin typeface="NikoshBAN" pitchFamily="2" charset="0"/>
              <a:cs typeface="NikoshBAN" pitchFamily="2" charset="0"/>
            </a:endParaRPr>
          </a:p>
        </p:txBody>
      </p:sp>
      <p:sp>
        <p:nvSpPr>
          <p:cNvPr id="4" name="Horizontal Scroll 3"/>
          <p:cNvSpPr/>
          <p:nvPr/>
        </p:nvSpPr>
        <p:spPr>
          <a:xfrm>
            <a:off x="5257800" y="76200"/>
            <a:ext cx="3276600" cy="954206"/>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smtClean="0">
                <a:solidFill>
                  <a:srgbClr val="7030A0"/>
                </a:solidFill>
                <a:latin typeface="NikoshBAN" pitchFamily="2" charset="0"/>
                <a:cs typeface="NikoshBAN" pitchFamily="2" charset="0"/>
              </a:rPr>
              <a:t> </a:t>
            </a:r>
            <a:r>
              <a:rPr lang="bn-BD" sz="4000" dirty="0" smtClean="0">
                <a:solidFill>
                  <a:srgbClr val="7030A0"/>
                </a:solidFill>
                <a:latin typeface="NikoshBAN" pitchFamily="2" charset="0"/>
                <a:cs typeface="NikoshBAN" pitchFamily="2" charset="0"/>
              </a:rPr>
              <a:t>পাঠ পরিচিতি</a:t>
            </a:r>
          </a:p>
        </p:txBody>
      </p:sp>
      <p:sp>
        <p:nvSpPr>
          <p:cNvPr id="5" name="Horizontal Scroll 4"/>
          <p:cNvSpPr/>
          <p:nvPr/>
        </p:nvSpPr>
        <p:spPr>
          <a:xfrm>
            <a:off x="609600" y="152400"/>
            <a:ext cx="3200400" cy="954206"/>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smtClean="0">
                <a:solidFill>
                  <a:srgbClr val="7030A0"/>
                </a:solidFill>
                <a:latin typeface="NikoshBAN" pitchFamily="2" charset="0"/>
                <a:cs typeface="NikoshBAN" pitchFamily="2" charset="0"/>
              </a:rPr>
              <a:t> </a:t>
            </a:r>
            <a:endParaRPr lang="bn-BD" sz="4000" dirty="0" smtClean="0">
              <a:solidFill>
                <a:srgbClr val="7030A0"/>
              </a:solidFill>
              <a:latin typeface="NikoshBAN" pitchFamily="2" charset="0"/>
              <a:cs typeface="NikoshBAN" pitchFamily="2" charset="0"/>
            </a:endParaRPr>
          </a:p>
          <a:p>
            <a:pPr algn="ctr"/>
            <a:r>
              <a:rPr lang="bn-BD" sz="4000" dirty="0" smtClean="0">
                <a:solidFill>
                  <a:srgbClr val="7030A0"/>
                </a:solidFill>
                <a:latin typeface="NikoshBAN" pitchFamily="2" charset="0"/>
                <a:cs typeface="NikoshBAN" pitchFamily="2" charset="0"/>
              </a:rPr>
              <a:t>শিক্ষক পরিচিতি</a:t>
            </a:r>
            <a:endParaRPr lang="en-US" sz="4000" dirty="0" smtClean="0">
              <a:solidFill>
                <a:srgbClr val="7030A0"/>
              </a:solidFill>
              <a:latin typeface="NikoshBAN" pitchFamily="2" charset="0"/>
              <a:cs typeface="NikoshBAN" pitchFamily="2" charset="0"/>
            </a:endParaRPr>
          </a:p>
          <a:p>
            <a:pPr algn="ctr"/>
            <a:endParaRPr lang="bn-BD" sz="4000" dirty="0" smtClean="0">
              <a:solidFill>
                <a:srgbClr val="7030A0"/>
              </a:solidFill>
              <a:latin typeface="NikoshBAN" pitchFamily="2" charset="0"/>
              <a:cs typeface="NikoshBAN" pitchFamily="2"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19788" y="1172886"/>
            <a:ext cx="2081212" cy="28615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descr="C:\Users\UNUS ALI\Desktop\1234.jpg"/>
          <p:cNvPicPr>
            <a:picLocks noChangeAspect="1" noChangeArrowheads="1"/>
          </p:cNvPicPr>
          <p:nvPr/>
        </p:nvPicPr>
        <p:blipFill>
          <a:blip r:embed="rId3"/>
          <a:srcRect/>
          <a:stretch>
            <a:fillRect/>
          </a:stretch>
        </p:blipFill>
        <p:spPr bwMode="auto">
          <a:xfrm>
            <a:off x="1066800" y="1219200"/>
            <a:ext cx="1828800" cy="2743200"/>
          </a:xfrm>
          <a:prstGeom prst="rect">
            <a:avLst/>
          </a:prstGeom>
          <a:noFill/>
        </p:spPr>
      </p:pic>
    </p:spTree>
    <p:extLst>
      <p:ext uri="{BB962C8B-B14F-4D97-AF65-F5344CB8AC3E}">
        <p14:creationId xmlns:p14="http://schemas.microsoft.com/office/powerpoint/2010/main" xmlns="" val="1781641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3400" y="3886200"/>
            <a:ext cx="3886200" cy="23622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a:stretch>
            <a:fillRect/>
          </a:stretch>
        </p:blipFill>
        <p:spPr>
          <a:xfrm>
            <a:off x="4724400" y="3886200"/>
            <a:ext cx="3886200" cy="23622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3" descr="sec.jpeg"/>
          <p:cNvPicPr>
            <a:picLocks noChangeAspect="1"/>
          </p:cNvPicPr>
          <p:nvPr/>
        </p:nvPicPr>
        <p:blipFill>
          <a:blip r:embed="rId5"/>
          <a:stretch>
            <a:fillRect/>
          </a:stretch>
        </p:blipFill>
        <p:spPr>
          <a:xfrm>
            <a:off x="533400" y="1295400"/>
            <a:ext cx="3886200" cy="2378562"/>
          </a:xfrm>
          <a:prstGeom prst="rect">
            <a:avLst/>
          </a:prstGeom>
          <a:ln w="28575">
            <a:solidFill>
              <a:schemeClr val="tx1"/>
            </a:solidFill>
          </a:ln>
        </p:spPr>
      </p:pic>
      <p:pic>
        <p:nvPicPr>
          <p:cNvPr id="5" name="Picture 4"/>
          <p:cNvPicPr>
            <a:picLocks noChangeAspect="1"/>
          </p:cNvPicPr>
          <p:nvPr/>
        </p:nvPicPr>
        <p:blipFill>
          <a:blip r:embed="rId6"/>
          <a:stretch>
            <a:fillRect/>
          </a:stretch>
        </p:blipFill>
        <p:spPr>
          <a:xfrm>
            <a:off x="4724400" y="1295400"/>
            <a:ext cx="3886200" cy="2362200"/>
          </a:xfrm>
          <a:prstGeom prst="rect">
            <a:avLst/>
          </a:prstGeom>
          <a:ln w="28575">
            <a:solidFill>
              <a:schemeClr val="tx1"/>
            </a:solidFill>
          </a:ln>
        </p:spPr>
      </p:pic>
      <p:sp>
        <p:nvSpPr>
          <p:cNvPr id="3" name="TextBox 2"/>
          <p:cNvSpPr txBox="1"/>
          <p:nvPr/>
        </p:nvSpPr>
        <p:spPr>
          <a:xfrm>
            <a:off x="2209800" y="411718"/>
            <a:ext cx="4800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ছবিগুলো দেখে একটু চিন্তা কর</a:t>
            </a:r>
            <a:endParaRPr lang="en-US" sz="2800" dirty="0">
              <a:latin typeface="NikoshBAN" pitchFamily="2" charset="0"/>
              <a:cs typeface="NikoshBAN" pitchFamily="2" charset="0"/>
            </a:endParaRPr>
          </a:p>
        </p:txBody>
      </p:sp>
      <p:sp>
        <p:nvSpPr>
          <p:cNvPr id="9" name="Footer Placeholder 8"/>
          <p:cNvSpPr>
            <a:spLocks noGrp="1"/>
          </p:cNvSpPr>
          <p:nvPr>
            <p:ph type="ftr" sz="quarter" idx="11"/>
          </p:nvPr>
        </p:nvSpPr>
        <p:spPr/>
        <p:txBody>
          <a:bodyPr/>
          <a:lstStyle/>
          <a:p>
            <a:r>
              <a:rPr lang="en-US" smtClean="0"/>
              <a:t>Apurba Agriculture cl 6</a:t>
            </a:r>
            <a:endParaRPr lang="en-US"/>
          </a:p>
        </p:txBody>
      </p:sp>
      <p:sp>
        <p:nvSpPr>
          <p:cNvPr id="7" name="Slide Number Placeholder 6"/>
          <p:cNvSpPr>
            <a:spLocks noGrp="1"/>
          </p:cNvSpPr>
          <p:nvPr>
            <p:ph type="sldNum" sz="quarter" idx="12"/>
          </p:nvPr>
        </p:nvSpPr>
        <p:spPr/>
        <p:txBody>
          <a:bodyPr/>
          <a:lstStyle/>
          <a:p>
            <a:fld id="{12CF4F74-C24C-4DBC-A93A-AB35CB314D07}" type="slidenum">
              <a:rPr lang="en-US" smtClean="0"/>
              <a:pPr/>
              <a:t>4</a:t>
            </a:fld>
            <a:endParaRPr lang="en-US"/>
          </a:p>
        </p:txBody>
      </p:sp>
    </p:spTree>
    <p:extLst>
      <p:ext uri="{BB962C8B-B14F-4D97-AF65-F5344CB8AC3E}">
        <p14:creationId xmlns:p14="http://schemas.microsoft.com/office/powerpoint/2010/main" xmlns="" val="28004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450" decel="100000" fill="hold"/>
                                        <p:tgtEl>
                                          <p:spTgt spid="3"/>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88.jpg"/>
          <p:cNvPicPr>
            <a:picLocks noChangeAspect="1"/>
          </p:cNvPicPr>
          <p:nvPr/>
        </p:nvPicPr>
        <p:blipFill>
          <a:blip r:embed="rId3"/>
          <a:srcRect b="8108"/>
          <a:stretch>
            <a:fillRect/>
          </a:stretch>
        </p:blipFill>
        <p:spPr>
          <a:xfrm>
            <a:off x="304800" y="1600200"/>
            <a:ext cx="4191000" cy="2785460"/>
          </a:xfrm>
          <a:prstGeom prst="roundRect">
            <a:avLst>
              <a:gd name="adj" fmla="val 5732"/>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2" name="Picture 1" descr="b636.jpg"/>
          <p:cNvPicPr>
            <a:picLocks noChangeAspect="1"/>
          </p:cNvPicPr>
          <p:nvPr/>
        </p:nvPicPr>
        <p:blipFill>
          <a:blip r:embed="rId4"/>
          <a:stretch>
            <a:fillRect/>
          </a:stretch>
        </p:blipFill>
        <p:spPr>
          <a:xfrm>
            <a:off x="4648200" y="1600200"/>
            <a:ext cx="4191000" cy="2802730"/>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4" name="TextBox 3"/>
          <p:cNvSpPr txBox="1"/>
          <p:nvPr/>
        </p:nvSpPr>
        <p:spPr>
          <a:xfrm>
            <a:off x="1524000" y="564118"/>
            <a:ext cx="6019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 ছবিগুলো দেখে আমরা কী বুঝতে পারছি? </a:t>
            </a:r>
            <a:endParaRPr lang="en-US" sz="3200" dirty="0">
              <a:latin typeface="NikoshBAN" pitchFamily="2" charset="0"/>
              <a:cs typeface="NikoshBAN" pitchFamily="2" charset="0"/>
            </a:endParaRPr>
          </a:p>
        </p:txBody>
      </p:sp>
      <p:sp>
        <p:nvSpPr>
          <p:cNvPr id="5" name="TextBox 4"/>
          <p:cNvSpPr txBox="1"/>
          <p:nvPr/>
        </p:nvSpPr>
        <p:spPr>
          <a:xfrm>
            <a:off x="1295400" y="4953000"/>
            <a:ext cx="6400800"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400" dirty="0" smtClean="0">
                <a:latin typeface="NikoshBAN" pitchFamily="2" charset="0"/>
                <a:cs typeface="NikoshBAN" pitchFamily="2" charset="0"/>
              </a:rPr>
              <a:t> </a:t>
            </a:r>
            <a:r>
              <a:rPr lang="bn-BD" sz="4400" dirty="0" smtClean="0">
                <a:latin typeface="NikoshBAN" pitchFamily="2" charset="0"/>
                <a:cs typeface="NikoshBAN" pitchFamily="2" charset="0"/>
              </a:rPr>
              <a:t>মরিচের রোগ ও পোকামাকড়</a:t>
            </a:r>
            <a:endParaRPr lang="en-US" sz="4400" dirty="0">
              <a:latin typeface="NikoshBAN" pitchFamily="2" charset="0"/>
              <a:cs typeface="NikoshBAN" pitchFamily="2" charset="0"/>
            </a:endParaRPr>
          </a:p>
        </p:txBody>
      </p:sp>
      <p:sp>
        <p:nvSpPr>
          <p:cNvPr id="7" name="Footer Placeholder 6"/>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12CF4F74-C24C-4DBC-A93A-AB35CB314D07}" type="slidenum">
              <a:rPr lang="en-US" smtClean="0"/>
              <a:pPr/>
              <a:t>5</a:t>
            </a:fld>
            <a:endParaRPr lang="en-US"/>
          </a:p>
        </p:txBody>
      </p:sp>
    </p:spTree>
    <p:extLst>
      <p:ext uri="{BB962C8B-B14F-4D97-AF65-F5344CB8AC3E}">
        <p14:creationId xmlns:p14="http://schemas.microsoft.com/office/powerpoint/2010/main" xmlns="" val="277322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to="" calcmode="lin" valueType="num">
                                      <p:cBhvr>
                                        <p:cTn id="2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505200"/>
            <a:ext cx="8382000" cy="1298377"/>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মরিচের রোগ ও পোকামাকড় দমন </a:t>
            </a:r>
            <a:endParaRPr lang="en-US" sz="5400" dirty="0">
              <a:latin typeface="NikoshBAN" pitchFamily="2" charset="0"/>
              <a:cs typeface="NikoshBAN" pitchFamily="2" charset="0"/>
            </a:endParaRPr>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7" name="TextBox 6"/>
          <p:cNvSpPr txBox="1"/>
          <p:nvPr/>
        </p:nvSpPr>
        <p:spPr>
          <a:xfrm>
            <a:off x="3352800" y="914400"/>
            <a:ext cx="1718740" cy="369332"/>
          </a:xfrm>
          <a:prstGeom prst="rect">
            <a:avLst/>
          </a:prstGeom>
          <a:noFill/>
        </p:spPr>
        <p:txBody>
          <a:bodyPr wrap="none" rtlCol="0">
            <a:spAutoFit/>
          </a:bodyPr>
          <a:lstStyle/>
          <a:p>
            <a:r>
              <a:rPr lang="en-US" dirty="0" err="1" smtClean="0"/>
              <a:t>বাড়ির</a:t>
            </a:r>
            <a:r>
              <a:rPr lang="en-US" dirty="0" smtClean="0"/>
              <a:t> </a:t>
            </a:r>
            <a:r>
              <a:rPr lang="en-US" dirty="0" err="1" smtClean="0"/>
              <a:t>কাজ</a:t>
            </a:r>
            <a:endParaRPr lang="en-US" dirty="0"/>
          </a:p>
        </p:txBody>
      </p:sp>
    </p:spTree>
    <p:extLst>
      <p:ext uri="{BB962C8B-B14F-4D97-AF65-F5344CB8AC3E}">
        <p14:creationId xmlns:p14="http://schemas.microsoft.com/office/powerpoint/2010/main" xmlns="" val="17120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Apurba Agriculture </a:t>
            </a:r>
            <a:r>
              <a:rPr lang="en-US" dirty="0" err="1" smtClean="0"/>
              <a:t>cl</a:t>
            </a:r>
            <a:r>
              <a:rPr lang="en-US" dirty="0" smtClean="0"/>
              <a:t> 6</a:t>
            </a:r>
            <a:endParaRPr lang="en-US" dirty="0"/>
          </a:p>
        </p:txBody>
      </p:sp>
      <p:sp>
        <p:nvSpPr>
          <p:cNvPr id="4" name="Slide Number Placeholder 3"/>
          <p:cNvSpPr>
            <a:spLocks noGrp="1"/>
          </p:cNvSpPr>
          <p:nvPr>
            <p:ph type="sldNum" sz="quarter" idx="12"/>
          </p:nvPr>
        </p:nvSpPr>
        <p:spPr/>
        <p:txBody>
          <a:bodyPr/>
          <a:lstStyle/>
          <a:p>
            <a:fld id="{448528B2-A734-4EF3-AA1C-A433920626D1}" type="slidenum">
              <a:rPr lang="en-US" smtClean="0"/>
              <a:pPr/>
              <a:t>7</a:t>
            </a:fld>
            <a:endParaRPr lang="en-US"/>
          </a:p>
        </p:txBody>
      </p:sp>
      <p:sp>
        <p:nvSpPr>
          <p:cNvPr id="3" name="Subtitle 2"/>
          <p:cNvSpPr>
            <a:spLocks noGrp="1"/>
          </p:cNvSpPr>
          <p:nvPr>
            <p:ph type="subTitle" idx="1"/>
          </p:nvPr>
        </p:nvSpPr>
        <p:spPr>
          <a:xfrm>
            <a:off x="381000" y="2590800"/>
            <a:ext cx="8305800" cy="297180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a:noAutofit/>
          </a:bodyPr>
          <a:lstStyle/>
          <a:p>
            <a:pPr algn="l"/>
            <a:r>
              <a:rPr lang="en-US" dirty="0" smtClean="0">
                <a:solidFill>
                  <a:srgbClr val="002060"/>
                </a:solidFill>
                <a:latin typeface="NikoshBAN" pitchFamily="2" charset="0"/>
                <a:cs typeface="NikoshBAN" pitchFamily="2" charset="0"/>
              </a:rPr>
              <a:t>এই </a:t>
            </a:r>
            <a:r>
              <a:rPr lang="en-US" dirty="0" err="1" smtClean="0">
                <a:solidFill>
                  <a:srgbClr val="002060"/>
                </a:solidFill>
                <a:latin typeface="NikoshBAN" pitchFamily="2" charset="0"/>
                <a:cs typeface="NikoshBAN" pitchFamily="2" charset="0"/>
              </a:rPr>
              <a:t>পাঠ</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শেষে</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শিক্ষার্থীরা</a:t>
            </a:r>
            <a:r>
              <a:rPr lang="bn-BD" dirty="0" smtClean="0">
                <a:solidFill>
                  <a:srgbClr val="002060"/>
                </a:solidFill>
                <a:latin typeface="NikoshBAN" pitchFamily="2" charset="0"/>
                <a:cs typeface="NikoshBAN" pitchFamily="2" charset="0"/>
              </a:rPr>
              <a:t> -</a:t>
            </a:r>
            <a:endParaRPr lang="en-US" dirty="0" smtClean="0">
              <a:solidFill>
                <a:srgbClr val="002060"/>
              </a:solidFill>
              <a:latin typeface="NikoshBAN" pitchFamily="2" charset="0"/>
              <a:cs typeface="NikoshBAN" pitchFamily="2" charset="0"/>
            </a:endParaRPr>
          </a:p>
          <a:p>
            <a:pPr algn="l"/>
            <a:r>
              <a:rPr lang="en-US" dirty="0" smtClean="0">
                <a:solidFill>
                  <a:srgbClr val="7030A0"/>
                </a:solidFill>
                <a:latin typeface="NikoshBAN" pitchFamily="2" charset="0"/>
                <a:cs typeface="NikoshBAN" pitchFamily="2" charset="0"/>
              </a:rPr>
              <a:t>১।</a:t>
            </a:r>
            <a:r>
              <a:rPr lang="bn-BD" dirty="0" smtClean="0">
                <a:solidFill>
                  <a:srgbClr val="7030A0"/>
                </a:solidFill>
                <a:latin typeface="NikoshBAN" pitchFamily="2" charset="0"/>
                <a:cs typeface="NikoshBAN" pitchFamily="2" charset="0"/>
              </a:rPr>
              <a:t> মরিচের রোগ ও পোকামাক</a:t>
            </a:r>
            <a:r>
              <a:rPr lang="bn-IN" dirty="0" smtClean="0">
                <a:solidFill>
                  <a:srgbClr val="7030A0"/>
                </a:solidFill>
                <a:latin typeface="NikoshBAN" pitchFamily="2" charset="0"/>
                <a:cs typeface="NikoshBAN" pitchFamily="2" charset="0"/>
              </a:rPr>
              <a:t>ড় </a:t>
            </a:r>
            <a:r>
              <a:rPr lang="bn-BD" dirty="0" smtClean="0">
                <a:solidFill>
                  <a:srgbClr val="7030A0"/>
                </a:solidFill>
                <a:latin typeface="NikoshBAN" pitchFamily="2" charset="0"/>
                <a:cs typeface="NikoshBAN" pitchFamily="2" charset="0"/>
              </a:rPr>
              <a:t> দমন সম্পর্কে বলতে পারবে। </a:t>
            </a:r>
          </a:p>
          <a:p>
            <a:pPr algn="l"/>
            <a:r>
              <a:rPr lang="bn-BD" dirty="0" smtClean="0">
                <a:solidFill>
                  <a:srgbClr val="7030A0"/>
                </a:solidFill>
                <a:latin typeface="NikoshBAN" pitchFamily="2" charset="0"/>
                <a:cs typeface="NikoshBAN" pitchFamily="2" charset="0"/>
              </a:rPr>
              <a:t>২। মরিচ ফসল সংগ্রহ ও ফলন সম্পর্কে ব্যাখ্যা করতে পারবে। </a:t>
            </a:r>
          </a:p>
          <a:p>
            <a:pPr algn="l"/>
            <a:r>
              <a:rPr lang="bn-BD" dirty="0" smtClean="0">
                <a:solidFill>
                  <a:srgbClr val="7030A0"/>
                </a:solidFill>
                <a:latin typeface="NikoshBAN" pitchFamily="2" charset="0"/>
                <a:cs typeface="NikoshBAN" pitchFamily="2" charset="0"/>
              </a:rPr>
              <a:t>৩। টবে মরিচ চাষ পদ্ধতি সম্পর্কে বর্ননা করতে পারবে। </a:t>
            </a:r>
          </a:p>
        </p:txBody>
      </p:sp>
      <p:sp>
        <p:nvSpPr>
          <p:cNvPr id="6" name="Title 1"/>
          <p:cNvSpPr txBox="1">
            <a:spLocks/>
          </p:cNvSpPr>
          <p:nvPr/>
        </p:nvSpPr>
        <p:spPr>
          <a:xfrm>
            <a:off x="914400" y="914401"/>
            <a:ext cx="7315201" cy="838199"/>
          </a:xfrm>
          <a:prstGeom prst="ribbon">
            <a:avLst>
              <a:gd name="adj1" fmla="val 17238"/>
              <a:gd name="adj2" fmla="val 50000"/>
            </a:avLst>
          </a:prstGeom>
          <a:scene3d>
            <a:camera prst="obliqueTopRight"/>
            <a:lightRig rig="threePt" dir="t"/>
          </a:scene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4800" dirty="0" smtClean="0">
                <a:latin typeface="NikoshBAN" pitchFamily="2" charset="0"/>
                <a:cs typeface="NikoshBAN" pitchFamily="2" charset="0"/>
              </a:rPr>
              <a:t>শিখনফল </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xmlns="" val="313250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Apurba Agriculture cl 6</a:t>
            </a:r>
            <a:endParaRPr lang="en-US"/>
          </a:p>
        </p:txBody>
      </p:sp>
      <p:sp>
        <p:nvSpPr>
          <p:cNvPr id="5" name="Slide Number Placeholder 4"/>
          <p:cNvSpPr>
            <a:spLocks noGrp="1"/>
          </p:cNvSpPr>
          <p:nvPr>
            <p:ph type="sldNum" sz="quarter" idx="12"/>
          </p:nvPr>
        </p:nvSpPr>
        <p:spPr/>
        <p:txBody>
          <a:bodyPr/>
          <a:lstStyle/>
          <a:p>
            <a:fld id="{AD160F91-44A2-4541-9486-14B8CBD8002E}" type="slidenum">
              <a:rPr lang="en-US" smtClean="0"/>
              <a:pPr/>
              <a:t>8</a:t>
            </a:fld>
            <a:endParaRPr lang="en-US"/>
          </a:p>
        </p:txBody>
      </p:sp>
      <p:pic>
        <p:nvPicPr>
          <p:cNvPr id="6" name="Picture 5" descr="Damping off.jpg"/>
          <p:cNvPicPr>
            <a:picLocks noChangeAspect="1"/>
          </p:cNvPicPr>
          <p:nvPr/>
        </p:nvPicPr>
        <p:blipFill>
          <a:blip r:embed="rId3"/>
          <a:stretch>
            <a:fillRect/>
          </a:stretch>
        </p:blipFill>
        <p:spPr>
          <a:xfrm>
            <a:off x="262467" y="1600200"/>
            <a:ext cx="4233333" cy="3066142"/>
          </a:xfrm>
          <a:prstGeom prst="roundRect">
            <a:avLst/>
          </a:prstGeom>
          <a:ln w="38100">
            <a:solidFill>
              <a:srgbClr val="7030A0"/>
            </a:solidFill>
          </a:ln>
        </p:spPr>
      </p:pic>
      <p:pic>
        <p:nvPicPr>
          <p:cNvPr id="7" name="Picture 6" descr="1664.400x400.jpeg"/>
          <p:cNvPicPr>
            <a:picLocks noChangeAspect="1"/>
          </p:cNvPicPr>
          <p:nvPr/>
        </p:nvPicPr>
        <p:blipFill>
          <a:blip r:embed="rId4"/>
          <a:stretch>
            <a:fillRect/>
          </a:stretch>
        </p:blipFill>
        <p:spPr>
          <a:xfrm>
            <a:off x="4605867" y="1600200"/>
            <a:ext cx="4233333" cy="3048000"/>
          </a:xfrm>
          <a:prstGeom prst="roundRect">
            <a:avLst/>
          </a:prstGeom>
          <a:ln w="38100">
            <a:solidFill>
              <a:srgbClr val="7030A0"/>
            </a:solidFill>
          </a:ln>
        </p:spPr>
      </p:pic>
      <p:sp>
        <p:nvSpPr>
          <p:cNvPr id="8" name="Rounded Rectangle 7"/>
          <p:cNvSpPr/>
          <p:nvPr/>
        </p:nvSpPr>
        <p:spPr>
          <a:xfrm>
            <a:off x="2057400" y="381000"/>
            <a:ext cx="50292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latin typeface="NikoshBAN" pitchFamily="2" charset="0"/>
                <a:cs typeface="NikoshBAN" pitchFamily="2" charset="0"/>
              </a:rPr>
              <a:t>মরিচের ড্যাম্পিং অফ রোগ</a:t>
            </a:r>
            <a:endParaRPr lang="en-US" sz="4000" dirty="0">
              <a:latin typeface="NikoshBAN" pitchFamily="2" charset="0"/>
              <a:cs typeface="NikoshBAN" pitchFamily="2" charset="0"/>
            </a:endParaRPr>
          </a:p>
        </p:txBody>
      </p:sp>
      <p:sp>
        <p:nvSpPr>
          <p:cNvPr id="9" name="Rounded Rectangle 8"/>
          <p:cNvSpPr/>
          <p:nvPr/>
        </p:nvSpPr>
        <p:spPr>
          <a:xfrm>
            <a:off x="457200" y="4876800"/>
            <a:ext cx="82296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dirty="0" smtClean="0">
                <a:latin typeface="NikoshBAN" pitchFamily="2" charset="0"/>
                <a:cs typeface="NikoshBAN" pitchFamily="2" charset="0"/>
              </a:rPr>
              <a:t>এ রোগ দমনের জন্য এক কেজি বীজ ৩ গ্রাম প্রোভেক্সের সাথে মিশিয়ে বীজ শোধন করে নিতে হবে।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Scale>
                                      <p:cBhvr>
                                        <p:cTn id="1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8"/>
                                        </p:tgtEl>
                                        <p:attrNameLst>
                                          <p:attrName>ppt_x</p:attrName>
                                          <p:attrName>ppt_y</p:attrName>
                                        </p:attrNameLst>
                                      </p:cBhvr>
                                    </p:animMotion>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sarium wilt.jpg"/>
          <p:cNvPicPr>
            <a:picLocks noChangeAspect="1"/>
          </p:cNvPicPr>
          <p:nvPr/>
        </p:nvPicPr>
        <p:blipFill>
          <a:blip r:embed="rId3"/>
          <a:stretch>
            <a:fillRect/>
          </a:stretch>
        </p:blipFill>
        <p:spPr>
          <a:xfrm>
            <a:off x="228600" y="1600200"/>
            <a:ext cx="4267200" cy="3048000"/>
          </a:xfrm>
          <a:prstGeom prst="roundRect">
            <a:avLst/>
          </a:prstGeom>
          <a:ln w="38100">
            <a:solidFill>
              <a:srgbClr val="7030A0"/>
            </a:solidFill>
          </a:ln>
        </p:spPr>
      </p:pic>
      <p:pic>
        <p:nvPicPr>
          <p:cNvPr id="6" name="Picture 5" descr="unnamed2.jpg"/>
          <p:cNvPicPr>
            <a:picLocks noChangeAspect="1"/>
          </p:cNvPicPr>
          <p:nvPr/>
        </p:nvPicPr>
        <p:blipFill>
          <a:blip r:embed="rId4"/>
          <a:stretch>
            <a:fillRect/>
          </a:stretch>
        </p:blipFill>
        <p:spPr>
          <a:xfrm>
            <a:off x="4648200" y="1600200"/>
            <a:ext cx="4267200" cy="3048000"/>
          </a:xfrm>
          <a:prstGeom prst="roundRect">
            <a:avLst/>
          </a:prstGeom>
          <a:ln w="38100">
            <a:solidFill>
              <a:srgbClr val="7030A0"/>
            </a:solidFill>
          </a:ln>
        </p:spPr>
      </p:pic>
      <p:sp>
        <p:nvSpPr>
          <p:cNvPr id="2" name="Footer Placeholder 1"/>
          <p:cNvSpPr>
            <a:spLocks noGrp="1"/>
          </p:cNvSpPr>
          <p:nvPr>
            <p:ph type="ftr" sz="quarter" idx="11"/>
          </p:nvPr>
        </p:nvSpPr>
        <p:spPr/>
        <p:txBody>
          <a:bodyPr/>
          <a:lstStyle/>
          <a:p>
            <a:r>
              <a:rPr lang="en-US" smtClean="0"/>
              <a:t>Apurba Agriculture cl 6</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9</a:t>
            </a:fld>
            <a:endParaRPr lang="en-US" dirty="0"/>
          </a:p>
        </p:txBody>
      </p:sp>
      <p:sp>
        <p:nvSpPr>
          <p:cNvPr id="7" name="Rounded Rectangle 6"/>
          <p:cNvSpPr/>
          <p:nvPr/>
        </p:nvSpPr>
        <p:spPr>
          <a:xfrm>
            <a:off x="2057400" y="381000"/>
            <a:ext cx="50292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4000" dirty="0" smtClean="0">
                <a:latin typeface="NikoshBAN" pitchFamily="2" charset="0"/>
                <a:cs typeface="NikoshBAN" pitchFamily="2" charset="0"/>
              </a:rPr>
              <a:t>মরিচের ডাইব্যাক রোগ</a:t>
            </a:r>
            <a:endParaRPr lang="en-US" sz="4000" dirty="0">
              <a:latin typeface="NikoshBAN" pitchFamily="2" charset="0"/>
              <a:cs typeface="NikoshBAN" pitchFamily="2" charset="0"/>
            </a:endParaRPr>
          </a:p>
        </p:txBody>
      </p:sp>
      <p:sp>
        <p:nvSpPr>
          <p:cNvPr id="8" name="Rounded Rectangle 7"/>
          <p:cNvSpPr/>
          <p:nvPr/>
        </p:nvSpPr>
        <p:spPr>
          <a:xfrm>
            <a:off x="457200" y="4876800"/>
            <a:ext cx="8229600" cy="1295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600" dirty="0" smtClean="0">
                <a:latin typeface="NikoshBAN" pitchFamily="2" charset="0"/>
                <a:cs typeface="NikoshBAN" pitchFamily="2" charset="0"/>
              </a:rPr>
              <a:t>এ রোগ দমনের জন্য ১ গ্রাম ব্যাভিস্টিন ১ লিটার পানিতে মিশিয়ে ১৫ দিন অন্তর ২-৩ বার স্প্রে করতে হবে।</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900" decel="100000" fill="hold"/>
                                        <p:tgtEl>
                                          <p:spTgt spid="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1142</TotalTime>
  <Words>1216</Words>
  <Application>Microsoft Office PowerPoint</Application>
  <PresentationFormat>On-screen Show (4:3)</PresentationFormat>
  <Paragraphs>165</Paragraphs>
  <Slides>23</Slides>
  <Notes>21</Notes>
  <HiddenSlides>1</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Apurba Kumar Das</dc:creator>
  <cp:lastModifiedBy>UNUS ALI</cp:lastModifiedBy>
  <cp:revision>122</cp:revision>
  <dcterms:created xsi:type="dcterms:W3CDTF">2015-05-29T03:38:30Z</dcterms:created>
  <dcterms:modified xsi:type="dcterms:W3CDTF">2021-09-05T19:59:32Z</dcterms:modified>
</cp:coreProperties>
</file>