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9" r:id="rId2"/>
    <p:sldId id="260" r:id="rId3"/>
    <p:sldId id="358" r:id="rId4"/>
    <p:sldId id="261" r:id="rId5"/>
    <p:sldId id="313" r:id="rId6"/>
    <p:sldId id="258" r:id="rId7"/>
    <p:sldId id="336" r:id="rId8"/>
    <p:sldId id="314" r:id="rId9"/>
    <p:sldId id="257" r:id="rId10"/>
    <p:sldId id="297" r:id="rId11"/>
    <p:sldId id="325" r:id="rId12"/>
    <p:sldId id="335" r:id="rId13"/>
    <p:sldId id="301" r:id="rId14"/>
    <p:sldId id="328" r:id="rId15"/>
    <p:sldId id="319" r:id="rId16"/>
    <p:sldId id="323" r:id="rId17"/>
    <p:sldId id="324" r:id="rId18"/>
    <p:sldId id="326" r:id="rId19"/>
    <p:sldId id="317" r:id="rId20"/>
    <p:sldId id="338" r:id="rId21"/>
    <p:sldId id="308" r:id="rId22"/>
    <p:sldId id="340" r:id="rId23"/>
    <p:sldId id="341" r:id="rId24"/>
    <p:sldId id="342" r:id="rId25"/>
    <p:sldId id="289" r:id="rId26"/>
    <p:sldId id="267" r:id="rId27"/>
    <p:sldId id="343" r:id="rId28"/>
    <p:sldId id="355" r:id="rId29"/>
    <p:sldId id="344" r:id="rId30"/>
    <p:sldId id="303" r:id="rId31"/>
    <p:sldId id="333" r:id="rId32"/>
    <p:sldId id="345" r:id="rId33"/>
    <p:sldId id="346" r:id="rId34"/>
    <p:sldId id="357" r:id="rId35"/>
    <p:sldId id="290" r:id="rId36"/>
    <p:sldId id="307" r:id="rId37"/>
    <p:sldId id="270" r:id="rId38"/>
    <p:sldId id="269" r:id="rId39"/>
    <p:sldId id="271" r:id="rId40"/>
    <p:sldId id="272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82" autoAdjust="0"/>
    <p:restoredTop sz="94660"/>
  </p:normalViewPr>
  <p:slideViewPr>
    <p:cSldViewPr>
      <p:cViewPr varScale="1">
        <p:scale>
          <a:sx n="97" d="100"/>
          <a:sy n="97" d="100"/>
        </p:scale>
        <p:origin x="-114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9" d="100"/>
        <a:sy n="5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190DBD-47B6-4FDA-82F7-A02B02FE476D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F816B4-3356-45B8-916F-BD56D4B23A23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sz="2000" i="1" dirty="0" err="1" smtClean="0">
              <a:latin typeface="NikoshBAN" pitchFamily="2" charset="0"/>
              <a:cs typeface="NikoshBAN" pitchFamily="2" charset="0"/>
            </a:rPr>
            <a:t>Flavi</a:t>
          </a:r>
          <a:r>
            <a:rPr lang="en-US" sz="2000" i="1" dirty="0" smtClean="0">
              <a:latin typeface="NikoshBAN" pitchFamily="2" charset="0"/>
              <a:cs typeface="NikoshBAN" pitchFamily="2" charset="0"/>
            </a:rPr>
            <a:t> virus </a:t>
          </a:r>
          <a:r>
            <a:rPr lang="bn-BD" sz="2800" dirty="0" smtClean="0">
              <a:latin typeface="NikoshBAN" pitchFamily="2" charset="0"/>
              <a:cs typeface="NikoshBAN" pitchFamily="2" charset="0"/>
            </a:rPr>
            <a:t>দ্বারা এ রোগ হয়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, RNA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ভাইরাস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।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3BC714AF-374B-40C9-8431-0A639D8CE990}" type="parTrans" cxnId="{8BA56CEC-AFA2-4E9B-AF5C-665CFBC836A7}">
      <dgm:prSet/>
      <dgm:spPr/>
      <dgm:t>
        <a:bodyPr/>
        <a:lstStyle/>
        <a:p>
          <a:endParaRPr lang="en-US"/>
        </a:p>
      </dgm:t>
    </dgm:pt>
    <dgm:pt modelId="{5D8AF952-AC60-4C77-A3BD-F95AEDA09990}" type="sibTrans" cxnId="{8BA56CEC-AFA2-4E9B-AF5C-665CFBC836A7}">
      <dgm:prSet/>
      <dgm:spPr/>
      <dgm:t>
        <a:bodyPr/>
        <a:lstStyle/>
        <a:p>
          <a:endParaRPr lang="en-US"/>
        </a:p>
      </dgm:t>
    </dgm:pt>
    <dgm:pt modelId="{165DD6E0-B3F2-4944-8032-2DA7A9E16EF2}">
      <dgm:prSet phldrT="[Text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ভাইরাসটির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৪টি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সেরোটাইপ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আছে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।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যেমন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dirty="0" smtClean="0">
              <a:latin typeface="NikoshBAN" pitchFamily="2" charset="0"/>
              <a:cs typeface="NikoshBAN" pitchFamily="2" charset="0"/>
            </a:rPr>
            <a:t>DENV-</a:t>
          </a:r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en-US" sz="1800" dirty="0" smtClean="0">
              <a:latin typeface="NikoshBAN" pitchFamily="2" charset="0"/>
              <a:cs typeface="NikoshBAN" pitchFamily="2" charset="0"/>
            </a:rPr>
            <a:t>, DENV-</a:t>
          </a:r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1800" dirty="0" smtClean="0">
              <a:latin typeface="NikoshBAN" pitchFamily="2" charset="0"/>
              <a:cs typeface="NikoshBAN" pitchFamily="2" charset="0"/>
            </a:rPr>
            <a:t>, DENV-</a:t>
          </a:r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en-US" sz="1800" dirty="0" smtClean="0">
              <a:latin typeface="NikoshBAN" pitchFamily="2" charset="0"/>
              <a:cs typeface="NikoshBAN" pitchFamily="2" charset="0"/>
            </a:rPr>
            <a:t>,DENV-</a:t>
          </a:r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en-US" sz="1800" dirty="0" smtClean="0">
              <a:latin typeface="NikoshBAN" pitchFamily="2" charset="0"/>
              <a:cs typeface="NikoshBAN" pitchFamily="2" charset="0"/>
            </a:rPr>
            <a:t>,</a:t>
          </a:r>
          <a:endParaRPr lang="en-US" sz="2800" dirty="0"/>
        </a:p>
      </dgm:t>
    </dgm:pt>
    <dgm:pt modelId="{BF2A8C07-2CAA-4EE9-9225-AD956907DE4C}" type="parTrans" cxnId="{14B66810-7440-445B-A810-C24F840E076E}">
      <dgm:prSet/>
      <dgm:spPr/>
      <dgm:t>
        <a:bodyPr/>
        <a:lstStyle/>
        <a:p>
          <a:endParaRPr lang="en-US"/>
        </a:p>
      </dgm:t>
    </dgm:pt>
    <dgm:pt modelId="{339C0CC7-FBA2-43E3-9D42-9C5D6B0444A1}" type="sibTrans" cxnId="{14B66810-7440-445B-A810-C24F840E076E}">
      <dgm:prSet/>
      <dgm:spPr/>
      <dgm:t>
        <a:bodyPr/>
        <a:lstStyle/>
        <a:p>
          <a:endParaRPr lang="en-US"/>
        </a:p>
      </dgm:t>
    </dgm:pt>
    <dgm:pt modelId="{BA17DF34-D350-4068-A0CA-D14F620C296E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এটি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একটি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৫০nm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ব্যাসবিশিষ্ট,গোলাকার,প্রায়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১১০০০টি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নিউক্লিওটাইড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থাকে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।</a:t>
          </a:r>
          <a:r>
            <a:rPr lang="bn-BD" sz="2800" dirty="0" smtClean="0">
              <a:latin typeface="NikoshBAN" pitchFamily="2" charset="0"/>
              <a:cs typeface="NikoshBAN" pitchFamily="2" charset="0"/>
            </a:rPr>
            <a:t>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04878973-F076-4CB3-942C-CAF96165C975}" type="parTrans" cxnId="{11841ADB-EC43-4CF9-8A3C-DC8AE65C5496}">
      <dgm:prSet/>
      <dgm:spPr/>
      <dgm:t>
        <a:bodyPr/>
        <a:lstStyle/>
        <a:p>
          <a:endParaRPr lang="en-US"/>
        </a:p>
      </dgm:t>
    </dgm:pt>
    <dgm:pt modelId="{DC77F812-0763-4480-BBC4-BB5E8EE7C740}" type="sibTrans" cxnId="{11841ADB-EC43-4CF9-8A3C-DC8AE65C5496}">
      <dgm:prSet/>
      <dgm:spPr/>
      <dgm:t>
        <a:bodyPr/>
        <a:lstStyle/>
        <a:p>
          <a:endParaRPr lang="en-US"/>
        </a:p>
      </dgm:t>
    </dgm:pt>
    <dgm:pt modelId="{A4540551-A84F-4DC5-9190-7ECA8C33311F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2800" i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Aedes</a:t>
          </a:r>
          <a:r>
            <a:rPr lang="en-US" sz="2800" i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i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agypti</a:t>
          </a:r>
          <a:r>
            <a:rPr lang="en-US" sz="2800" i="1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800" i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Aedes</a:t>
          </a:r>
          <a:r>
            <a:rPr lang="en-US" sz="2800" i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i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albopictus</a:t>
          </a:r>
          <a:r>
            <a:rPr lang="en-US" sz="2800" i="1" dirty="0" smtClean="0">
              <a:latin typeface="NikoshBAN" panose="02000000000000000000" pitchFamily="2" charset="0"/>
              <a:cs typeface="NikoshBAN" panose="02000000000000000000" pitchFamily="2" charset="0"/>
            </a:rPr>
            <a:t>   </a:t>
          </a:r>
          <a:r>
            <a:rPr lang="en-US" sz="2800" i="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মশকী</a:t>
          </a:r>
          <a:r>
            <a:rPr lang="en-US" sz="2800" i="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i="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বাহক</a:t>
          </a:r>
          <a:endParaRPr lang="en-US" sz="2800" i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8773ABE-86D1-4094-A5BD-90A1523D6B09}" type="parTrans" cxnId="{034D6688-238A-4ED7-BD60-94CBD0ACADAE}">
      <dgm:prSet/>
      <dgm:spPr/>
      <dgm:t>
        <a:bodyPr/>
        <a:lstStyle/>
        <a:p>
          <a:endParaRPr lang="en-US"/>
        </a:p>
      </dgm:t>
    </dgm:pt>
    <dgm:pt modelId="{73D97EC6-4F73-4D53-90C9-609EE3FD1589}" type="sibTrans" cxnId="{034D6688-238A-4ED7-BD60-94CBD0ACADAE}">
      <dgm:prSet/>
      <dgm:spPr/>
      <dgm:t>
        <a:bodyPr/>
        <a:lstStyle/>
        <a:p>
          <a:endParaRPr lang="en-US"/>
        </a:p>
      </dgm:t>
    </dgm:pt>
    <dgm:pt modelId="{B901C987-D404-4363-95B3-4DA12E0252FE}">
      <dgm:prSet phldrT="[Text]" custT="1"/>
      <dgm:spPr/>
      <dgm:t>
        <a:bodyPr/>
        <a:lstStyle/>
        <a:p>
          <a:r>
            <a:rPr lang="bn-BD" sz="2600" dirty="0" smtClean="0">
              <a:latin typeface="NikoshBAN" pitchFamily="2" charset="0"/>
              <a:cs typeface="NikoshBAN" pitchFamily="2" charset="0"/>
            </a:rPr>
            <a:t>জীবাণুটি </a:t>
          </a:r>
          <a:r>
            <a:rPr lang="en-US" sz="2600" dirty="0" err="1" smtClean="0">
              <a:latin typeface="NikoshBAN" pitchFamily="2" charset="0"/>
              <a:cs typeface="NikoshBAN" pitchFamily="2" charset="0"/>
            </a:rPr>
            <a:t>মানুষের</a:t>
          </a:r>
          <a:r>
            <a:rPr lang="en-US" sz="2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600" dirty="0" err="1" smtClean="0">
              <a:latin typeface="NikoshBAN" pitchFamily="2" charset="0"/>
              <a:cs typeface="NikoshBAN" pitchFamily="2" charset="0"/>
            </a:rPr>
            <a:t>স্নায়ুতন্ত্র</a:t>
          </a:r>
          <a:r>
            <a:rPr lang="en-US" sz="2600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sz="2600" dirty="0" err="1" smtClean="0">
              <a:latin typeface="NikoshBAN" pitchFamily="2" charset="0"/>
              <a:cs typeface="NikoshBAN" pitchFamily="2" charset="0"/>
            </a:rPr>
            <a:t>অস্থিতে</a:t>
          </a:r>
          <a:r>
            <a:rPr lang="en-US" sz="2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600" dirty="0" err="1" smtClean="0">
              <a:latin typeface="NikoshBAN" pitchFamily="2" charset="0"/>
              <a:cs typeface="NikoshBAN" pitchFamily="2" charset="0"/>
            </a:rPr>
            <a:t>অবস্থান</a:t>
          </a:r>
          <a:r>
            <a:rPr lang="en-US" sz="2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600" dirty="0" err="1" smtClean="0">
              <a:latin typeface="NikoshBAN" pitchFamily="2" charset="0"/>
              <a:cs typeface="NikoshBAN" pitchFamily="2" charset="0"/>
            </a:rPr>
            <a:t>করে</a:t>
          </a:r>
          <a:endParaRPr lang="en-US" sz="2600" dirty="0">
            <a:latin typeface="NikoshBAN" pitchFamily="2" charset="0"/>
            <a:cs typeface="NikoshBAN" pitchFamily="2" charset="0"/>
          </a:endParaRPr>
        </a:p>
      </dgm:t>
    </dgm:pt>
    <dgm:pt modelId="{39BF63B2-1C54-42BD-9A81-0E2FF95E8A76}" type="parTrans" cxnId="{53DDAE8E-A48A-4A17-A56F-C58CC124C1E7}">
      <dgm:prSet/>
      <dgm:spPr/>
      <dgm:t>
        <a:bodyPr/>
        <a:lstStyle/>
        <a:p>
          <a:endParaRPr lang="en-US"/>
        </a:p>
      </dgm:t>
    </dgm:pt>
    <dgm:pt modelId="{E5D3B7D1-3104-40F3-B742-B0F1FE900A0D}" type="sibTrans" cxnId="{53DDAE8E-A48A-4A17-A56F-C58CC124C1E7}">
      <dgm:prSet/>
      <dgm:spPr/>
      <dgm:t>
        <a:bodyPr/>
        <a:lstStyle/>
        <a:p>
          <a:endParaRPr lang="en-US"/>
        </a:p>
      </dgm:t>
    </dgm:pt>
    <dgm:pt modelId="{7906F3BA-BF3A-4698-B5CD-372C13821E1E}" type="pres">
      <dgm:prSet presAssocID="{7A190DBD-47B6-4FDA-82F7-A02B02FE476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BD7C2C-FF66-4926-A8ED-769B3495F75F}" type="pres">
      <dgm:prSet presAssocID="{1CF816B4-3356-45B8-916F-BD56D4B23A23}" presName="node" presStyleLbl="node1" presStyleIdx="0" presStyleCnt="5" custScaleX="120350" custRadScaleRad="97507" custRadScaleInc="-172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6F9E16-B893-4608-9544-AB5FCC186223}" type="pres">
      <dgm:prSet presAssocID="{1CF816B4-3356-45B8-916F-BD56D4B23A23}" presName="spNode" presStyleCnt="0"/>
      <dgm:spPr/>
    </dgm:pt>
    <dgm:pt modelId="{7D00226A-3CF9-45EE-BF48-73064CC8F53D}" type="pres">
      <dgm:prSet presAssocID="{5D8AF952-AC60-4C77-A3BD-F95AEDA09990}" presName="sibTrans" presStyleLbl="sibTrans1D1" presStyleIdx="0" presStyleCnt="5"/>
      <dgm:spPr/>
      <dgm:t>
        <a:bodyPr/>
        <a:lstStyle/>
        <a:p>
          <a:endParaRPr lang="en-US"/>
        </a:p>
      </dgm:t>
    </dgm:pt>
    <dgm:pt modelId="{AEE9CB1A-C17D-4666-A048-0EC68855D904}" type="pres">
      <dgm:prSet presAssocID="{165DD6E0-B3F2-4944-8032-2DA7A9E16EF2}" presName="node" presStyleLbl="node1" presStyleIdx="1" presStyleCnt="5" custScaleX="112265" custScaleY="136619" custRadScaleRad="106136" custRadScaleInc="116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5A35F9-31B2-42FC-BBB4-36808E7F7250}" type="pres">
      <dgm:prSet presAssocID="{165DD6E0-B3F2-4944-8032-2DA7A9E16EF2}" presName="spNode" presStyleCnt="0"/>
      <dgm:spPr/>
    </dgm:pt>
    <dgm:pt modelId="{068B79EA-C866-4189-80E3-98D5E90838A7}" type="pres">
      <dgm:prSet presAssocID="{339C0CC7-FBA2-43E3-9D42-9C5D6B0444A1}" presName="sibTrans" presStyleLbl="sibTrans1D1" presStyleIdx="1" presStyleCnt="5"/>
      <dgm:spPr/>
      <dgm:t>
        <a:bodyPr/>
        <a:lstStyle/>
        <a:p>
          <a:endParaRPr lang="en-US"/>
        </a:p>
      </dgm:t>
    </dgm:pt>
    <dgm:pt modelId="{A5D1E395-0179-48FB-8634-7EBE3527EF19}" type="pres">
      <dgm:prSet presAssocID="{BA17DF34-D350-4068-A0CA-D14F620C296E}" presName="node" presStyleLbl="node1" presStyleIdx="2" presStyleCnt="5" custScaleX="139236" custScaleY="117486" custRadScaleRad="95926" custRadScaleInc="-49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6B1472-24DA-4ACE-AC18-15A3DDAF98EA}" type="pres">
      <dgm:prSet presAssocID="{BA17DF34-D350-4068-A0CA-D14F620C296E}" presName="spNode" presStyleCnt="0"/>
      <dgm:spPr/>
    </dgm:pt>
    <dgm:pt modelId="{C3E9832B-B225-4770-8186-A17E2F68B828}" type="pres">
      <dgm:prSet presAssocID="{DC77F812-0763-4480-BBC4-BB5E8EE7C740}" presName="sibTrans" presStyleLbl="sibTrans1D1" presStyleIdx="2" presStyleCnt="5"/>
      <dgm:spPr/>
      <dgm:t>
        <a:bodyPr/>
        <a:lstStyle/>
        <a:p>
          <a:endParaRPr lang="en-US"/>
        </a:p>
      </dgm:t>
    </dgm:pt>
    <dgm:pt modelId="{403DBABA-A49C-493F-B889-95AAE2988675}" type="pres">
      <dgm:prSet presAssocID="{A4540551-A84F-4DC5-9190-7ECA8C33311F}" presName="node" presStyleLbl="node1" presStyleIdx="3" presStyleCnt="5" custScaleX="176543" custRadScaleRad="101235" custRadScaleInc="231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B6AB37-7117-4788-B7A4-4E477D1D4851}" type="pres">
      <dgm:prSet presAssocID="{A4540551-A84F-4DC5-9190-7ECA8C33311F}" presName="spNode" presStyleCnt="0"/>
      <dgm:spPr/>
    </dgm:pt>
    <dgm:pt modelId="{CC30DC51-17C5-43AA-AF20-A2BCF35167D8}" type="pres">
      <dgm:prSet presAssocID="{73D97EC6-4F73-4D53-90C9-609EE3FD1589}" presName="sibTrans" presStyleLbl="sibTrans1D1" presStyleIdx="3" presStyleCnt="5"/>
      <dgm:spPr/>
      <dgm:t>
        <a:bodyPr/>
        <a:lstStyle/>
        <a:p>
          <a:endParaRPr lang="en-US"/>
        </a:p>
      </dgm:t>
    </dgm:pt>
    <dgm:pt modelId="{482BD179-7C62-430A-BE9E-931936605AA8}" type="pres">
      <dgm:prSet presAssocID="{B901C987-D404-4363-95B3-4DA12E0252FE}" presName="node" presStyleLbl="node1" presStyleIdx="4" presStyleCnt="5" custScaleX="135800" custScaleY="1254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5BEA56-60E5-4CF4-97F5-78C2626DB8D8}" type="pres">
      <dgm:prSet presAssocID="{B901C987-D404-4363-95B3-4DA12E0252FE}" presName="spNode" presStyleCnt="0"/>
      <dgm:spPr/>
    </dgm:pt>
    <dgm:pt modelId="{6BA707D2-8127-4945-9739-CD0F8E1BD49C}" type="pres">
      <dgm:prSet presAssocID="{E5D3B7D1-3104-40F3-B742-B0F1FE900A0D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11841ADB-EC43-4CF9-8A3C-DC8AE65C5496}" srcId="{7A190DBD-47B6-4FDA-82F7-A02B02FE476D}" destId="{BA17DF34-D350-4068-A0CA-D14F620C296E}" srcOrd="2" destOrd="0" parTransId="{04878973-F076-4CB3-942C-CAF96165C975}" sibTransId="{DC77F812-0763-4480-BBC4-BB5E8EE7C740}"/>
    <dgm:cxn modelId="{034D6688-238A-4ED7-BD60-94CBD0ACADAE}" srcId="{7A190DBD-47B6-4FDA-82F7-A02B02FE476D}" destId="{A4540551-A84F-4DC5-9190-7ECA8C33311F}" srcOrd="3" destOrd="0" parTransId="{18773ABE-86D1-4094-A5BD-90A1523D6B09}" sibTransId="{73D97EC6-4F73-4D53-90C9-609EE3FD1589}"/>
    <dgm:cxn modelId="{07877288-A543-47B5-BCB5-F576C0ACE0E6}" type="presOf" srcId="{A4540551-A84F-4DC5-9190-7ECA8C33311F}" destId="{403DBABA-A49C-493F-B889-95AAE2988675}" srcOrd="0" destOrd="0" presId="urn:microsoft.com/office/officeart/2005/8/layout/cycle6"/>
    <dgm:cxn modelId="{0D16AA13-D1E8-4CE7-A173-90508ABBA29B}" type="presOf" srcId="{73D97EC6-4F73-4D53-90C9-609EE3FD1589}" destId="{CC30DC51-17C5-43AA-AF20-A2BCF35167D8}" srcOrd="0" destOrd="0" presId="urn:microsoft.com/office/officeart/2005/8/layout/cycle6"/>
    <dgm:cxn modelId="{21D07161-4BE5-4D5B-9CA4-6D0B6C4CAC2E}" type="presOf" srcId="{1CF816B4-3356-45B8-916F-BD56D4B23A23}" destId="{6CBD7C2C-FF66-4926-A8ED-769B3495F75F}" srcOrd="0" destOrd="0" presId="urn:microsoft.com/office/officeart/2005/8/layout/cycle6"/>
    <dgm:cxn modelId="{7C68B124-B37D-4C16-BDAF-A0968993C815}" type="presOf" srcId="{BA17DF34-D350-4068-A0CA-D14F620C296E}" destId="{A5D1E395-0179-48FB-8634-7EBE3527EF19}" srcOrd="0" destOrd="0" presId="urn:microsoft.com/office/officeart/2005/8/layout/cycle6"/>
    <dgm:cxn modelId="{53DDAE8E-A48A-4A17-A56F-C58CC124C1E7}" srcId="{7A190DBD-47B6-4FDA-82F7-A02B02FE476D}" destId="{B901C987-D404-4363-95B3-4DA12E0252FE}" srcOrd="4" destOrd="0" parTransId="{39BF63B2-1C54-42BD-9A81-0E2FF95E8A76}" sibTransId="{E5D3B7D1-3104-40F3-B742-B0F1FE900A0D}"/>
    <dgm:cxn modelId="{7F7246C8-91CF-4B18-B792-1CB7B5BAF7FB}" type="presOf" srcId="{5D8AF952-AC60-4C77-A3BD-F95AEDA09990}" destId="{7D00226A-3CF9-45EE-BF48-73064CC8F53D}" srcOrd="0" destOrd="0" presId="urn:microsoft.com/office/officeart/2005/8/layout/cycle6"/>
    <dgm:cxn modelId="{6A1F2BE7-E8B6-4047-9EF9-0CB3DA75E0EF}" type="presOf" srcId="{165DD6E0-B3F2-4944-8032-2DA7A9E16EF2}" destId="{AEE9CB1A-C17D-4666-A048-0EC68855D904}" srcOrd="0" destOrd="0" presId="urn:microsoft.com/office/officeart/2005/8/layout/cycle6"/>
    <dgm:cxn modelId="{A19A43E9-9249-4469-AB31-C24DF434C313}" type="presOf" srcId="{E5D3B7D1-3104-40F3-B742-B0F1FE900A0D}" destId="{6BA707D2-8127-4945-9739-CD0F8E1BD49C}" srcOrd="0" destOrd="0" presId="urn:microsoft.com/office/officeart/2005/8/layout/cycle6"/>
    <dgm:cxn modelId="{A5EF028C-74E8-4849-BB93-3D114D56424A}" type="presOf" srcId="{339C0CC7-FBA2-43E3-9D42-9C5D6B0444A1}" destId="{068B79EA-C866-4189-80E3-98D5E90838A7}" srcOrd="0" destOrd="0" presId="urn:microsoft.com/office/officeart/2005/8/layout/cycle6"/>
    <dgm:cxn modelId="{C6949E5D-2184-4860-8EE2-BBB3507A5229}" type="presOf" srcId="{B901C987-D404-4363-95B3-4DA12E0252FE}" destId="{482BD179-7C62-430A-BE9E-931936605AA8}" srcOrd="0" destOrd="0" presId="urn:microsoft.com/office/officeart/2005/8/layout/cycle6"/>
    <dgm:cxn modelId="{14B66810-7440-445B-A810-C24F840E076E}" srcId="{7A190DBD-47B6-4FDA-82F7-A02B02FE476D}" destId="{165DD6E0-B3F2-4944-8032-2DA7A9E16EF2}" srcOrd="1" destOrd="0" parTransId="{BF2A8C07-2CAA-4EE9-9225-AD956907DE4C}" sibTransId="{339C0CC7-FBA2-43E3-9D42-9C5D6B0444A1}"/>
    <dgm:cxn modelId="{D9C532B2-E93A-49EC-9AD0-EC7BBDE6505C}" type="presOf" srcId="{7A190DBD-47B6-4FDA-82F7-A02B02FE476D}" destId="{7906F3BA-BF3A-4698-B5CD-372C13821E1E}" srcOrd="0" destOrd="0" presId="urn:microsoft.com/office/officeart/2005/8/layout/cycle6"/>
    <dgm:cxn modelId="{8BA56CEC-AFA2-4E9B-AF5C-665CFBC836A7}" srcId="{7A190DBD-47B6-4FDA-82F7-A02B02FE476D}" destId="{1CF816B4-3356-45B8-916F-BD56D4B23A23}" srcOrd="0" destOrd="0" parTransId="{3BC714AF-374B-40C9-8431-0A639D8CE990}" sibTransId="{5D8AF952-AC60-4C77-A3BD-F95AEDA09990}"/>
    <dgm:cxn modelId="{9E092993-97C9-4C43-A59E-C0852E682600}" type="presOf" srcId="{DC77F812-0763-4480-BBC4-BB5E8EE7C740}" destId="{C3E9832B-B225-4770-8186-A17E2F68B828}" srcOrd="0" destOrd="0" presId="urn:microsoft.com/office/officeart/2005/8/layout/cycle6"/>
    <dgm:cxn modelId="{8EF56D46-4162-423F-9BF4-93E1CBCFFD15}" type="presParOf" srcId="{7906F3BA-BF3A-4698-B5CD-372C13821E1E}" destId="{6CBD7C2C-FF66-4926-A8ED-769B3495F75F}" srcOrd="0" destOrd="0" presId="urn:microsoft.com/office/officeart/2005/8/layout/cycle6"/>
    <dgm:cxn modelId="{5DE19E28-9629-454B-8D10-536266B6B4A0}" type="presParOf" srcId="{7906F3BA-BF3A-4698-B5CD-372C13821E1E}" destId="{476F9E16-B893-4608-9544-AB5FCC186223}" srcOrd="1" destOrd="0" presId="urn:microsoft.com/office/officeart/2005/8/layout/cycle6"/>
    <dgm:cxn modelId="{8863C68E-BC70-45F8-B422-EC81635FF3BD}" type="presParOf" srcId="{7906F3BA-BF3A-4698-B5CD-372C13821E1E}" destId="{7D00226A-3CF9-45EE-BF48-73064CC8F53D}" srcOrd="2" destOrd="0" presId="urn:microsoft.com/office/officeart/2005/8/layout/cycle6"/>
    <dgm:cxn modelId="{C94434BA-BB9D-483C-917C-5F1FD64C2405}" type="presParOf" srcId="{7906F3BA-BF3A-4698-B5CD-372C13821E1E}" destId="{AEE9CB1A-C17D-4666-A048-0EC68855D904}" srcOrd="3" destOrd="0" presId="urn:microsoft.com/office/officeart/2005/8/layout/cycle6"/>
    <dgm:cxn modelId="{6118913B-3C29-450F-94B0-709AAC69045D}" type="presParOf" srcId="{7906F3BA-BF3A-4698-B5CD-372C13821E1E}" destId="{F35A35F9-31B2-42FC-BBB4-36808E7F7250}" srcOrd="4" destOrd="0" presId="urn:microsoft.com/office/officeart/2005/8/layout/cycle6"/>
    <dgm:cxn modelId="{29CC6F11-2EEE-484B-A69F-1F3264B2F09B}" type="presParOf" srcId="{7906F3BA-BF3A-4698-B5CD-372C13821E1E}" destId="{068B79EA-C866-4189-80E3-98D5E90838A7}" srcOrd="5" destOrd="0" presId="urn:microsoft.com/office/officeart/2005/8/layout/cycle6"/>
    <dgm:cxn modelId="{ECF966D9-AC71-429B-AE40-35A6FB3A16FA}" type="presParOf" srcId="{7906F3BA-BF3A-4698-B5CD-372C13821E1E}" destId="{A5D1E395-0179-48FB-8634-7EBE3527EF19}" srcOrd="6" destOrd="0" presId="urn:microsoft.com/office/officeart/2005/8/layout/cycle6"/>
    <dgm:cxn modelId="{5E759459-7C19-4ED2-BA09-4293CB4EA55F}" type="presParOf" srcId="{7906F3BA-BF3A-4698-B5CD-372C13821E1E}" destId="{8A6B1472-24DA-4ACE-AC18-15A3DDAF98EA}" srcOrd="7" destOrd="0" presId="urn:microsoft.com/office/officeart/2005/8/layout/cycle6"/>
    <dgm:cxn modelId="{E3525740-B7A1-4685-A66A-25D02C6A6B32}" type="presParOf" srcId="{7906F3BA-BF3A-4698-B5CD-372C13821E1E}" destId="{C3E9832B-B225-4770-8186-A17E2F68B828}" srcOrd="8" destOrd="0" presId="urn:microsoft.com/office/officeart/2005/8/layout/cycle6"/>
    <dgm:cxn modelId="{7E9FFADD-786C-4311-84F1-5E3818B14AA3}" type="presParOf" srcId="{7906F3BA-BF3A-4698-B5CD-372C13821E1E}" destId="{403DBABA-A49C-493F-B889-95AAE2988675}" srcOrd="9" destOrd="0" presId="urn:microsoft.com/office/officeart/2005/8/layout/cycle6"/>
    <dgm:cxn modelId="{683436CB-4DE3-41E4-B825-CB7C96F77F7C}" type="presParOf" srcId="{7906F3BA-BF3A-4698-B5CD-372C13821E1E}" destId="{80B6AB37-7117-4788-B7A4-4E477D1D4851}" srcOrd="10" destOrd="0" presId="urn:microsoft.com/office/officeart/2005/8/layout/cycle6"/>
    <dgm:cxn modelId="{3CC3E206-4FE6-4AF1-814D-2F6EB679BB50}" type="presParOf" srcId="{7906F3BA-BF3A-4698-B5CD-372C13821E1E}" destId="{CC30DC51-17C5-43AA-AF20-A2BCF35167D8}" srcOrd="11" destOrd="0" presId="urn:microsoft.com/office/officeart/2005/8/layout/cycle6"/>
    <dgm:cxn modelId="{0B8EA5C0-BC7F-44CF-8AB7-AC47833A0C81}" type="presParOf" srcId="{7906F3BA-BF3A-4698-B5CD-372C13821E1E}" destId="{482BD179-7C62-430A-BE9E-931936605AA8}" srcOrd="12" destOrd="0" presId="urn:microsoft.com/office/officeart/2005/8/layout/cycle6"/>
    <dgm:cxn modelId="{14FE12AE-4F33-4E25-9C71-6A35B8AD8D9B}" type="presParOf" srcId="{7906F3BA-BF3A-4698-B5CD-372C13821E1E}" destId="{6D5BEA56-60E5-4CF4-97F5-78C2626DB8D8}" srcOrd="13" destOrd="0" presId="urn:microsoft.com/office/officeart/2005/8/layout/cycle6"/>
    <dgm:cxn modelId="{71851A73-3265-4791-96F3-506A2D19112A}" type="presParOf" srcId="{7906F3BA-BF3A-4698-B5CD-372C13821E1E}" destId="{6BA707D2-8127-4945-9739-CD0F8E1BD49C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035C8-C291-4D48-A50B-AE78D5E2BDB8}" type="datetimeFigureOut">
              <a:rPr lang="en-GB" smtClean="0"/>
              <a:pPr/>
              <a:t>05/09/2021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A4B74-FCD4-4C17-A8E5-D0559F1C7D4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115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A4B74-FCD4-4C17-A8E5-D0559F1C7D4D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163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A4B74-FCD4-4C17-A8E5-D0559F1C7D4D}" type="slidenum">
              <a:rPr lang="en-GB" smtClean="0"/>
              <a:pPr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152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gif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9.jpe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30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0.jpeg"/><Relationship Id="rId4" Type="http://schemas.openxmlformats.org/officeDocument/2006/relationships/image" Target="../media/image30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71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5" Type="http://schemas.openxmlformats.org/officeDocument/2006/relationships/image" Target="../media/image69.png"/><Relationship Id="rId4" Type="http://schemas.openxmlformats.org/officeDocument/2006/relationships/image" Target="../media/image6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13" Type="http://schemas.openxmlformats.org/officeDocument/2006/relationships/image" Target="../media/image84.jpeg"/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12" Type="http://schemas.openxmlformats.org/officeDocument/2006/relationships/image" Target="../media/image83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gif"/><Relationship Id="rId11" Type="http://schemas.openxmlformats.org/officeDocument/2006/relationships/image" Target="../media/image82.jpeg"/><Relationship Id="rId5" Type="http://schemas.openxmlformats.org/officeDocument/2006/relationships/image" Target="../media/image76.png"/><Relationship Id="rId10" Type="http://schemas.openxmlformats.org/officeDocument/2006/relationships/image" Target="../media/image81.jpeg"/><Relationship Id="rId4" Type="http://schemas.openxmlformats.org/officeDocument/2006/relationships/image" Target="../media/image75.jpeg"/><Relationship Id="rId9" Type="http://schemas.openxmlformats.org/officeDocument/2006/relationships/image" Target="../media/image8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7.jpeg"/><Relationship Id="rId4" Type="http://schemas.openxmlformats.org/officeDocument/2006/relationships/image" Target="../media/image13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3" Type="http://schemas.openxmlformats.org/officeDocument/2006/relationships/image" Target="../media/image89.jpeg"/><Relationship Id="rId7" Type="http://schemas.openxmlformats.org/officeDocument/2006/relationships/image" Target="../media/image92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91.png"/><Relationship Id="rId4" Type="http://schemas.openxmlformats.org/officeDocument/2006/relationships/image" Target="../media/image9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jpeg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3224"/>
            <a:ext cx="6858000" cy="743712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আসসালামু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আলাইকুম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ওয়ারহমাতুল্লাহ</a:t>
            </a:r>
            <a:endParaRPr lang="en-GB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361" y="1371599"/>
            <a:ext cx="4953000" cy="50080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5" b="7594"/>
          <a:stretch/>
        </p:blipFill>
        <p:spPr>
          <a:xfrm>
            <a:off x="44200" y="1384570"/>
            <a:ext cx="4029267" cy="499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62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58000" b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6858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905000"/>
            <a:ext cx="8763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 পাঠ শেষে শিক্ষার্থীরা...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ডেঙ্গু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জ্বরের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কারণ বলতে পারবে।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ডেঙ্গু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জ্বরের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পরজীবী সম্পর্কে বর্ণনা করতে পারবে।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ডেঙ্গু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জ্বরের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লক্ষণ বলতে পারবে।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ডেঙ্গু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জ্বরের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প্রতিকার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করতে পারবে।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ডেঙ্গু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জ্বরের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বর্ণনা করতে পারবে।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4396" y="6368733"/>
            <a:ext cx="45448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নলতা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হ্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‌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ছানিয়া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মিশন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রেসিডেন্সিয়াল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96799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22"/>
          <a:stretch/>
        </p:blipFill>
        <p:spPr>
          <a:xfrm>
            <a:off x="271272" y="1468205"/>
            <a:ext cx="4061224" cy="25703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6681" y="5172575"/>
            <a:ext cx="1888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i="1" dirty="0" err="1">
                <a:latin typeface="NikoshBAN" pitchFamily="2" charset="0"/>
                <a:cs typeface="NikoshBAN" pitchFamily="2" charset="0"/>
              </a:rPr>
              <a:t>Flavi</a:t>
            </a:r>
            <a:r>
              <a:rPr lang="en-US" sz="2400" i="1" dirty="0">
                <a:latin typeface="NikoshBAN" pitchFamily="2" charset="0"/>
                <a:cs typeface="NikoshBAN" pitchFamily="2" charset="0"/>
              </a:rPr>
              <a:t> virus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7" t="4204" r="6765" b="46751"/>
          <a:stretch/>
        </p:blipFill>
        <p:spPr>
          <a:xfrm>
            <a:off x="5562600" y="2496755"/>
            <a:ext cx="3276600" cy="22936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96000" y="4900530"/>
            <a:ext cx="1977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/>
              <a:t>Aedes</a:t>
            </a:r>
            <a:r>
              <a:rPr lang="en-US" sz="2400" i="1" dirty="0"/>
              <a:t> </a:t>
            </a:r>
            <a:r>
              <a:rPr lang="en-US" sz="2400" i="1" dirty="0" err="1"/>
              <a:t>aegypti</a:t>
            </a:r>
            <a:endParaRPr lang="en-US" sz="2400" i="1" dirty="0"/>
          </a:p>
        </p:txBody>
      </p:sp>
      <p:sp>
        <p:nvSpPr>
          <p:cNvPr id="7" name="Rectangle 6"/>
          <p:cNvSpPr/>
          <p:nvPr/>
        </p:nvSpPr>
        <p:spPr>
          <a:xfrm>
            <a:off x="1066800" y="676499"/>
            <a:ext cx="68203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 dirty="0" err="1">
                <a:latin typeface="NikoshBAN" pitchFamily="2" charset="0"/>
                <a:cs typeface="NikoshBAN" pitchFamily="2" charset="0"/>
              </a:rPr>
              <a:t>Flavi</a:t>
            </a:r>
            <a:r>
              <a:rPr lang="en-US" sz="36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smtClean="0">
                <a:latin typeface="NikoshBAN" pitchFamily="2" charset="0"/>
                <a:cs typeface="NikoshBAN" pitchFamily="2" charset="0"/>
              </a:rPr>
              <a:t>virus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40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/>
              <a:t>Aedes</a:t>
            </a:r>
            <a:r>
              <a:rPr lang="en-US" sz="3600" i="1" dirty="0"/>
              <a:t> </a:t>
            </a:r>
            <a:r>
              <a:rPr lang="en-US" sz="3600" i="1" dirty="0" err="1" smtClean="0"/>
              <a:t>aegypti</a:t>
            </a:r>
            <a:r>
              <a:rPr lang="en-US" sz="3600" i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  <p:pic>
        <p:nvPicPr>
          <p:cNvPr id="9" name="Picture 8" descr="Dangue Virus.gif"/>
          <p:cNvPicPr>
            <a:picLocks noChangeAspect="1"/>
          </p:cNvPicPr>
          <p:nvPr/>
        </p:nvPicPr>
        <p:blipFill rotWithShape="1">
          <a:blip r:embed="rId5"/>
          <a:srcRect l="4831" t="3610" r="3610" b="4831"/>
          <a:stretch/>
        </p:blipFill>
        <p:spPr>
          <a:xfrm>
            <a:off x="2685298" y="3816583"/>
            <a:ext cx="2425234" cy="2425234"/>
          </a:xfrm>
          <a:prstGeom prst="ellipse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4396" y="6368733"/>
            <a:ext cx="45448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নলতা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হ্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‌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ছানিয়া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মিশন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রেসিডেন্সিয়াল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84274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2" y="1030514"/>
            <a:ext cx="228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50" y="1447800"/>
            <a:ext cx="7772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just"/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Dengue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স্প্যানিস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আফ্রিকার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স্বহিলি শব্দ 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Dinga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উৎপত্তি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যার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প্রকৃত অর্থ </a:t>
            </a:r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মেরুদন্ডে ব্যথা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 এর অপর নাম হাড়ভাঙা জ্বর (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Break Bone Fever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 একে ড্যান্ডি ফিভারও বলা হয়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সারা বিশ্বে প্রতিবছর ১০ কোটি লোক এ রোগে আক্রান্ত 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 </a:t>
            </a:r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 কাছে এটি ডেঙ্গু জ্বর নামে পরিচিত।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53350"/>
            <a:ext cx="6913575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ডেঙ্গু (ডেঙ্গী) জ্বর </a:t>
            </a: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Dengue Fever</a:t>
            </a:r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সংক্ষিপ্ত ইতিহাস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4396" y="6368733"/>
            <a:ext cx="45448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নলতা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হ্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‌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ছানিয়া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মিশন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রেসিডেন্সিয়াল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7169972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5761985"/>
              </p:ext>
            </p:extLst>
          </p:nvPr>
        </p:nvGraphicFramePr>
        <p:xfrm>
          <a:off x="99060" y="114300"/>
          <a:ext cx="86106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Oval 2"/>
          <p:cNvSpPr/>
          <p:nvPr/>
        </p:nvSpPr>
        <p:spPr>
          <a:xfrm>
            <a:off x="3429000" y="2514600"/>
            <a:ext cx="2590800" cy="13011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ডেঙ্গু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জ্বরের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lang="as-IN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6477000"/>
            <a:ext cx="45448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নলতা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হ্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‌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ছানিয়া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মিশন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রেসিডেন্সিয়াল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83727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BD7C2C-FF66-4926-A8ED-769B3495F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00226A-3CF9-45EE-BF48-73064CC8F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E9CB1A-C17D-4666-A048-0EC68855D9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8B79EA-C866-4189-80E3-98D5E9083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D1E395-0179-48FB-8634-7EBE3527E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E9832B-B225-4770-8186-A17E2F68B8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3DBABA-A49C-493F-B889-95AAE2988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30DC51-17C5-43AA-AF20-A2BCF3516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2BD179-7C62-430A-BE9E-931936605A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A707D2-8127-4945-9739-CD0F8E1BD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0774" y="448826"/>
            <a:ext cx="3260773" cy="762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bn-IN" sz="4400" b="1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 প্রাপ্তিস্থান</a:t>
            </a:r>
            <a:endParaRPr lang="en-US" sz="4400" b="1" dirty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60774" y="1752600"/>
            <a:ext cx="4267200" cy="472440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 এশিয়া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                                   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চীন     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                                      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তাইওয়ান     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                                 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প্রশান্ত মহাসাগরীয় দ্বীপপুঞ্জ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                    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ক্যারিবিয়ান দ্বীপপুঞ্জ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                             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sz="36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 </a:t>
            </a:r>
            <a:r>
              <a:rPr lang="bn-IN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দক্ষিণ আমেরিকার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মেক্সিকো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                       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385" y="-5862"/>
            <a:ext cx="5393120" cy="381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90600" y="6396335"/>
            <a:ext cx="45448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নলতা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হ্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‌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ছানিয়া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মিশন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রেসিডেন্সিয়াল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374660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7800" y="-53788"/>
            <a:ext cx="4933761" cy="6248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4396" y="6368733"/>
            <a:ext cx="45448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নলতা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হ্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‌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ছানিয়া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মিশন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রেসিডেন্সিয়াল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61112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4"/>
          <a:stretch/>
        </p:blipFill>
        <p:spPr>
          <a:xfrm>
            <a:off x="1066800" y="1066800"/>
            <a:ext cx="6781800" cy="3810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4396" y="6368733"/>
            <a:ext cx="45448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নলতা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হ্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‌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ছানিয়া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মিশন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রেসিডেন্সিয়াল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0492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" b="1800"/>
          <a:stretch/>
        </p:blipFill>
        <p:spPr>
          <a:xfrm>
            <a:off x="381000" y="838200"/>
            <a:ext cx="8595913" cy="5410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4396" y="6368733"/>
            <a:ext cx="45448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নলতা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হ্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‌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ছানিয়া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মিশন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রেসিডেন্সিয়াল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93669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9" t="35622" r="71111" b="27923"/>
          <a:stretch/>
        </p:blipFill>
        <p:spPr>
          <a:xfrm>
            <a:off x="1482659" y="152400"/>
            <a:ext cx="2514600" cy="2514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29" t="38266" r="8880" b="29327"/>
          <a:stretch/>
        </p:blipFill>
        <p:spPr>
          <a:xfrm>
            <a:off x="1641447" y="3392632"/>
            <a:ext cx="2247900" cy="21156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39" t="35292" r="40261" b="28252"/>
          <a:stretch/>
        </p:blipFill>
        <p:spPr>
          <a:xfrm>
            <a:off x="5207713" y="474246"/>
            <a:ext cx="2417325" cy="24173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38314" y="5886464"/>
            <a:ext cx="248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/>
              <a:t>Aedes</a:t>
            </a:r>
            <a:r>
              <a:rPr lang="en-US" sz="2800" i="1" dirty="0" smtClean="0"/>
              <a:t> </a:t>
            </a:r>
            <a:r>
              <a:rPr lang="en-US" sz="2800" b="1" i="1" dirty="0" err="1" smtClean="0"/>
              <a:t>aegypti</a:t>
            </a:r>
            <a:endParaRPr lang="en-US" sz="2800" b="1" i="1" dirty="0"/>
          </a:p>
        </p:txBody>
      </p:sp>
      <p:sp>
        <p:nvSpPr>
          <p:cNvPr id="11" name="Rectangle 10"/>
          <p:cNvSpPr/>
          <p:nvPr/>
        </p:nvSpPr>
        <p:spPr>
          <a:xfrm>
            <a:off x="5413055" y="3041465"/>
            <a:ext cx="3016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err="1"/>
              <a:t>Aedes</a:t>
            </a:r>
            <a:r>
              <a:rPr lang="en-US" sz="2800" b="1" i="1" dirty="0"/>
              <a:t> </a:t>
            </a:r>
            <a:r>
              <a:rPr lang="en-US" sz="2800" b="1" i="1" dirty="0" err="1" smtClean="0"/>
              <a:t>albopictus</a:t>
            </a:r>
            <a:endParaRPr lang="en-US" sz="2800" b="1" i="1" dirty="0"/>
          </a:p>
        </p:txBody>
      </p:sp>
      <p:sp>
        <p:nvSpPr>
          <p:cNvPr id="12" name="Rectangle 11"/>
          <p:cNvSpPr/>
          <p:nvPr/>
        </p:nvSpPr>
        <p:spPr>
          <a:xfrm>
            <a:off x="1626207" y="2768206"/>
            <a:ext cx="24281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err="1" smtClean="0"/>
              <a:t>Culex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pipiens</a:t>
            </a:r>
            <a:endParaRPr lang="en-US" sz="2800" b="1" i="1" dirty="0"/>
          </a:p>
        </p:txBody>
      </p:sp>
      <p:sp>
        <p:nvSpPr>
          <p:cNvPr id="13" name="Rectangle 12"/>
          <p:cNvSpPr/>
          <p:nvPr/>
        </p:nvSpPr>
        <p:spPr>
          <a:xfrm>
            <a:off x="1178327" y="5592323"/>
            <a:ext cx="317413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/>
              <a:t>Anopheles</a:t>
            </a:r>
          </a:p>
          <a:p>
            <a:r>
              <a:rPr lang="en-US" sz="2800" i="1" dirty="0" smtClean="0"/>
              <a:t> </a:t>
            </a:r>
            <a:r>
              <a:rPr lang="en-US" sz="2800" b="1" i="1" dirty="0" err="1" smtClean="0"/>
              <a:t>quadrimaculatus</a:t>
            </a:r>
            <a:endParaRPr lang="en-US" sz="2800" b="1" i="1" dirty="0"/>
          </a:p>
        </p:txBody>
      </p:sp>
      <p:sp>
        <p:nvSpPr>
          <p:cNvPr id="14" name="Oval 13"/>
          <p:cNvSpPr/>
          <p:nvPr/>
        </p:nvSpPr>
        <p:spPr>
          <a:xfrm>
            <a:off x="5120765" y="3616175"/>
            <a:ext cx="2590800" cy="2218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7" t="4204" r="6765" b="46751"/>
          <a:stretch/>
        </p:blipFill>
        <p:spPr>
          <a:xfrm>
            <a:off x="5147225" y="3647426"/>
            <a:ext cx="2537881" cy="2135221"/>
          </a:xfrm>
          <a:prstGeom prst="ellipse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64396" y="6449117"/>
            <a:ext cx="45448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নলতা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হ্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‌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ছানিয়া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মিশন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রেসিডেন্সিয়াল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93472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696006"/>
            <a:ext cx="8610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পরিস্কার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ডিমপাড়ে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বংশ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বিস্তার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বেলায়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মশকী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দংশন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করে,বিশেষ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কিংবা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রক্তদানের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প্লাজমা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বিস্তার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গর্ভবতী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সন্তানের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বিস্তার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দ্বারা আক্রান্ত এডিস মশা কোনো সুস্থ মানুষকে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দংশনের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২-৭ দিনের মধ্যে সুস্থ মানুষটি ডেঙ্গু জ্বরে আক্রান্ত হতে পারে।   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7800" y="870136"/>
            <a:ext cx="4038600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বিস্তারের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4396" y="6368733"/>
            <a:ext cx="45448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নলতা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হ্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‌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ছানিয়া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মিশন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রেসিডেন্সিয়াল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295207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19600" y="1442896"/>
            <a:ext cx="4267200" cy="443484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bn-BD" sz="43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মোঃ ফিরোজ হায়দার</a:t>
            </a:r>
          </a:p>
          <a:p>
            <a:pPr marL="0" indent="0">
              <a:buNone/>
            </a:pPr>
            <a:r>
              <a:rPr lang="bn-BD" sz="3100" dirty="0" smtClean="0">
                <a:latin typeface="NikoshBAN" pitchFamily="2" charset="0"/>
                <a:cs typeface="NikoshBAN" pitchFamily="2" charset="0"/>
              </a:rPr>
              <a:t>        প্রভাষক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100" dirty="0" smtClean="0">
                <a:latin typeface="NikoshBAN" pitchFamily="2" charset="0"/>
                <a:cs typeface="NikoshBAN" pitchFamily="2" charset="0"/>
              </a:rPr>
              <a:t>(জীববিজ্ঞান</a:t>
            </a:r>
            <a:r>
              <a:rPr lang="bn-BD" sz="3100" dirty="0">
                <a:latin typeface="NikoshBAN" pitchFamily="2" charset="0"/>
                <a:cs typeface="NikoshBAN" pitchFamily="2" charset="0"/>
              </a:rPr>
              <a:t>)</a:t>
            </a:r>
          </a:p>
          <a:p>
            <a:pPr marL="0" indent="0">
              <a:buNone/>
            </a:pPr>
            <a:r>
              <a:rPr lang="bn-BD" sz="3100" dirty="0" smtClean="0">
                <a:latin typeface="NikoshBAN" pitchFamily="2" charset="0"/>
                <a:cs typeface="NikoshBAN" pitchFamily="2" charset="0"/>
              </a:rPr>
              <a:t>  নলতা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আহ্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‌</a:t>
            </a:r>
            <a:r>
              <a:rPr lang="bn-BD" sz="3100" dirty="0" smtClean="0">
                <a:latin typeface="NikoshBAN" pitchFamily="2" charset="0"/>
                <a:cs typeface="NikoshBAN" pitchFamily="2" charset="0"/>
              </a:rPr>
              <a:t>ছানিয়া </a:t>
            </a:r>
            <a:r>
              <a:rPr lang="bn-BD" sz="3100" dirty="0">
                <a:latin typeface="NikoshBAN" pitchFamily="2" charset="0"/>
                <a:cs typeface="NikoshBAN" pitchFamily="2" charset="0"/>
              </a:rPr>
              <a:t>মিশন </a:t>
            </a:r>
            <a:r>
              <a:rPr lang="bn-BD" sz="3100" dirty="0" smtClean="0">
                <a:latin typeface="NikoshBAN" pitchFamily="2" charset="0"/>
                <a:cs typeface="NikoshBAN" pitchFamily="2" charset="0"/>
              </a:rPr>
              <a:t>   রেসিডেন্সিয়াল </a:t>
            </a:r>
            <a:r>
              <a:rPr lang="bn-BD" sz="3100" dirty="0">
                <a:latin typeface="NikoshBAN" pitchFamily="2" charset="0"/>
                <a:cs typeface="NikoshBAN" pitchFamily="2" charset="0"/>
              </a:rPr>
              <a:t>কলেজ।</a:t>
            </a:r>
          </a:p>
          <a:p>
            <a:pPr marL="0" indent="0">
              <a:buNone/>
            </a:pPr>
            <a:r>
              <a:rPr lang="bn-BD" sz="3100" dirty="0">
                <a:latin typeface="NikoshBAN" pitchFamily="2" charset="0"/>
                <a:cs typeface="NikoshBAN" pitchFamily="2" charset="0"/>
              </a:rPr>
              <a:t>    কালিগঞ্জ,সাতক্ষীরা।</a:t>
            </a:r>
          </a:p>
          <a:p>
            <a:pPr marL="0" indent="0">
              <a:buNone/>
            </a:pPr>
            <a:r>
              <a:rPr lang="bn-BD" sz="3100" dirty="0">
                <a:latin typeface="NikoshBAN" pitchFamily="2" charset="0"/>
                <a:cs typeface="NikoshBAN" pitchFamily="2" charset="0"/>
              </a:rPr>
              <a:t>    মোবাইল নম্বরঃ         </a:t>
            </a:r>
            <a:r>
              <a:rPr lang="bn-BD" sz="3100" dirty="0"/>
              <a:t>             01911015144</a:t>
            </a:r>
          </a:p>
          <a:p>
            <a:pPr marL="0" indent="0">
              <a:buNone/>
            </a:pPr>
            <a:r>
              <a:rPr lang="bn-BD" sz="3100" dirty="0"/>
              <a:t>   </a:t>
            </a:r>
            <a:r>
              <a:rPr lang="bn-BD" sz="3100" dirty="0" smtClean="0"/>
              <a:t>01720529609</a:t>
            </a:r>
          </a:p>
          <a:p>
            <a:pPr marL="0" indent="0">
              <a:buNone/>
            </a:pPr>
            <a:r>
              <a:rPr lang="bn-BD" sz="3100" dirty="0" smtClean="0">
                <a:latin typeface="NikoshBAN" pitchFamily="2" charset="0"/>
                <a:cs typeface="NikoshBAN" pitchFamily="2" charset="0"/>
              </a:rPr>
              <a:t>ইমেইলঃ 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firozhyder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144@gmail.com</a:t>
            </a:r>
            <a:endParaRPr lang="bn-BD" sz="31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" name="Content Placeholder 2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63" b="59194"/>
          <a:stretch/>
        </p:blipFill>
        <p:spPr>
          <a:xfrm>
            <a:off x="291411" y="1519096"/>
            <a:ext cx="3501715" cy="4267200"/>
          </a:xfrm>
        </p:spPr>
      </p:pic>
    </p:spTree>
    <p:extLst>
      <p:ext uri="{BB962C8B-B14F-4D97-AF65-F5344CB8AC3E}">
        <p14:creationId xmlns:p14="http://schemas.microsoft.com/office/powerpoint/2010/main" val="63641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405469"/>
            <a:ext cx="4599068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ডেঙ্গু জ্বরের </a:t>
            </a:r>
            <a:r>
              <a:rPr lang="en-US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endParaRPr lang="en-US" sz="4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8632" y="1868269"/>
            <a:ext cx="6756705" cy="707886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just"/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 অনুসারে ডেঙ্গু জ্বর </a:t>
            </a:r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ধরণের </a:t>
            </a:r>
          </a:p>
        </p:txBody>
      </p:sp>
      <p:sp>
        <p:nvSpPr>
          <p:cNvPr id="4" name="Rectangle 3"/>
          <p:cNvSpPr/>
          <p:nvPr/>
        </p:nvSpPr>
        <p:spPr>
          <a:xfrm>
            <a:off x="2978415" y="4029357"/>
            <a:ext cx="3220853" cy="52322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just"/>
            <a:r>
              <a:rPr lang="bn-IN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হেমোরেজিক ডেঙ্গু জ্বর</a:t>
            </a:r>
          </a:p>
        </p:txBody>
      </p:sp>
      <p:sp>
        <p:nvSpPr>
          <p:cNvPr id="5" name="Rectangle 4"/>
          <p:cNvSpPr/>
          <p:nvPr/>
        </p:nvSpPr>
        <p:spPr>
          <a:xfrm>
            <a:off x="2110089" y="3171951"/>
            <a:ext cx="4342007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bn-IN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ক্ল্যাসিক্যাল বা সাধারণ ডেঙ্গু জ্বর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0" y="4886763"/>
            <a:ext cx="2936887" cy="523220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just"/>
            <a:r>
              <a:rPr lang="bn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ডেঙ্গু শক সিনড্রোম</a:t>
            </a:r>
          </a:p>
        </p:txBody>
      </p:sp>
      <p:sp>
        <p:nvSpPr>
          <p:cNvPr id="8" name="Rectangle 7"/>
          <p:cNvSpPr/>
          <p:nvPr/>
        </p:nvSpPr>
        <p:spPr>
          <a:xfrm>
            <a:off x="164396" y="6368733"/>
            <a:ext cx="45448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নলতা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হ্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‌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ছানিয়া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মিশন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রেসিডেন্সিয়াল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3022730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015" y="3801443"/>
            <a:ext cx="8987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৪।মুখমণ্ডলে ও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গায়ে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আকস্মিক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গোলাপী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র‌্যাশ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58"/>
          <a:stretch/>
        </p:blipFill>
        <p:spPr>
          <a:xfrm>
            <a:off x="5938498" y="4472218"/>
            <a:ext cx="1473204" cy="2246389"/>
          </a:xfrm>
          <a:prstGeom prst="rect">
            <a:avLst/>
          </a:prstGeom>
        </p:spPr>
      </p:pic>
      <p:pic>
        <p:nvPicPr>
          <p:cNvPr id="6" name="Picture 5" descr="C:\Users\User\Desktop\New folder\eye\skeleton\New folder (2)\dvfc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5" r="8796" b="9033"/>
          <a:stretch/>
        </p:blipFill>
        <p:spPr bwMode="auto">
          <a:xfrm>
            <a:off x="1981201" y="4472218"/>
            <a:ext cx="1752599" cy="224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1"/>
          <a:stretch/>
        </p:blipFill>
        <p:spPr>
          <a:xfrm>
            <a:off x="3962400" y="4472219"/>
            <a:ext cx="1747497" cy="22730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78"/>
          <a:stretch/>
        </p:blipFill>
        <p:spPr>
          <a:xfrm>
            <a:off x="7640303" y="4462490"/>
            <a:ext cx="1394343" cy="23009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70" t="28888" r="2987" b="21111"/>
          <a:stretch/>
        </p:blipFill>
        <p:spPr>
          <a:xfrm>
            <a:off x="228600" y="4421362"/>
            <a:ext cx="1589362" cy="23420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t="724" r="51167" b="81172"/>
          <a:stretch/>
        </p:blipFill>
        <p:spPr>
          <a:xfrm>
            <a:off x="7015770" y="1722586"/>
            <a:ext cx="1989587" cy="10371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7460" y="397826"/>
            <a:ext cx="8501246" cy="47084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ডেঙ্গু জ্বরের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লক্ষণঃ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ক্ল্যাসিক্যাল বা সাধারণ ডেঙ্গু </a:t>
            </a:r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1047171"/>
            <a:ext cx="85888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প্রচণ্ড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শীত,তীব্র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মাথাব্যাথা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লায়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ব্যথা, চোখের পিছনে ব্যথা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মেরুদন্ড </a:t>
            </a:r>
            <a:r>
              <a:rPr lang="bn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কোমরে </a:t>
            </a: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তীব্র ব্যথা</a:t>
            </a:r>
            <a:r>
              <a:rPr lang="bn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রোগের বিশেষ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0387" y="2159533"/>
            <a:ext cx="63946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প্রচন্ড জ্বর- ১০৩-১০৫ ডি. ফা.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৩৯-৪১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2140" y="2813391"/>
            <a:ext cx="89325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মাংসপেশি, ঘাড় এবং হাড়ের জোড়ায় জোড়ায় ব্যথা। এ জন্য একে হাড়ভাঙা জ্বর বলে।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915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739" y="131211"/>
            <a:ext cx="8886511" cy="646331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ডেঙ্গু </a:t>
            </a:r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জ্বরের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Dangue Virus.gif"/>
          <p:cNvPicPr>
            <a:picLocks noChangeAspect="1"/>
          </p:cNvPicPr>
          <p:nvPr/>
        </p:nvPicPr>
        <p:blipFill rotWithShape="1">
          <a:blip r:embed="rId4"/>
          <a:srcRect l="4831" t="3610" r="3610" b="4831"/>
          <a:stretch/>
        </p:blipFill>
        <p:spPr>
          <a:xfrm>
            <a:off x="3810000" y="78974"/>
            <a:ext cx="910772" cy="910772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</p:pic>
      <p:sp>
        <p:nvSpPr>
          <p:cNvPr id="5" name="Rectangle 4"/>
          <p:cNvSpPr/>
          <p:nvPr/>
        </p:nvSpPr>
        <p:spPr>
          <a:xfrm>
            <a:off x="5105400" y="115622"/>
            <a:ext cx="3805850" cy="64633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>
            <a:spAutoFit/>
          </a:bodyPr>
          <a:lstStyle/>
          <a:p>
            <a:pPr algn="just"/>
            <a:r>
              <a:rPr lang="bn-IN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হেমোরেজিক ডেঙ্গু </a:t>
            </a:r>
            <a:r>
              <a:rPr lang="bn-IN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জ্বর</a:t>
            </a:r>
          </a:p>
        </p:txBody>
      </p:sp>
      <p:sp>
        <p:nvSpPr>
          <p:cNvPr id="6" name="Rectangle 5"/>
          <p:cNvSpPr/>
          <p:nvPr/>
        </p:nvSpPr>
        <p:spPr>
          <a:xfrm>
            <a:off x="174171" y="893913"/>
            <a:ext cx="88174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ডেঙ্গু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জ্বরের জটিলতা থেকে </a:t>
            </a: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হেমোরেজিক ডেঙ্গু </a:t>
            </a: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জ্বরের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 হয় </a:t>
            </a:r>
            <a:endParaRPr lang="en-US" sz="3200" b="1" dirty="0"/>
          </a:p>
        </p:txBody>
      </p:sp>
      <p:sp>
        <p:nvSpPr>
          <p:cNvPr id="2" name="Rectangle 1"/>
          <p:cNvSpPr/>
          <p:nvPr/>
        </p:nvSpPr>
        <p:spPr>
          <a:xfrm>
            <a:off x="65876" y="5608261"/>
            <a:ext cx="6965041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ত্বক লাল ও চোখে ঝাপসা দেখছে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4396" y="6398877"/>
            <a:ext cx="45448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নলতা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হ্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‌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ছানিয়া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মিশন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রেসিডেন্সিয়াল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115927"/>
            <a:ext cx="2667000" cy="20217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Picture 17" descr="dengue sym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359" y="2052974"/>
            <a:ext cx="2926441" cy="2084676"/>
          </a:xfrm>
          <a:prstGeom prst="rect">
            <a:avLst/>
          </a:prstGeom>
        </p:spPr>
      </p:pic>
      <p:pic>
        <p:nvPicPr>
          <p:cNvPr id="19" name="Picture 3" descr="images55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172" y="2034014"/>
            <a:ext cx="2743200" cy="214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161729" y="4487069"/>
            <a:ext cx="68691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নাক, মুখ, ত্বক, চোখ ও দাঁত দিয়ে রক্তক্ষরণ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60896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:\TAWHID\Human\imagesCAD1PBBH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19"/>
          <a:stretch/>
        </p:blipFill>
        <p:spPr bwMode="auto">
          <a:xfrm>
            <a:off x="5308075" y="1620882"/>
            <a:ext cx="371895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6538" y="804905"/>
            <a:ext cx="8692662" cy="646331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ডেঙ্গু </a:t>
            </a:r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জ্বরের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Dangue Virus.gif"/>
          <p:cNvPicPr>
            <a:picLocks noChangeAspect="1"/>
          </p:cNvPicPr>
          <p:nvPr/>
        </p:nvPicPr>
        <p:blipFill rotWithShape="1">
          <a:blip r:embed="rId4"/>
          <a:srcRect l="4831" t="3610" r="3610" b="4831"/>
          <a:stretch/>
        </p:blipFill>
        <p:spPr>
          <a:xfrm>
            <a:off x="3582097" y="672684"/>
            <a:ext cx="910772" cy="910772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</p:pic>
      <p:sp>
        <p:nvSpPr>
          <p:cNvPr id="6" name="TextBox 5"/>
          <p:cNvSpPr txBox="1"/>
          <p:nvPr/>
        </p:nvSpPr>
        <p:spPr>
          <a:xfrm>
            <a:off x="164396" y="5205184"/>
            <a:ext cx="89134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রক্তে অনুচক্রিকা/প্লেটলেটের পরিমান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মারাত্বক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কমে 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থ্রম্বোসাইটোপেনিয়া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4886785" y="783573"/>
            <a:ext cx="3810659" cy="64633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>
            <a:spAutoFit/>
          </a:bodyPr>
          <a:lstStyle/>
          <a:p>
            <a:pPr algn="just"/>
            <a:r>
              <a:rPr lang="bn-IN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হেমোরেজিক ডেঙ্গু </a:t>
            </a:r>
            <a:r>
              <a:rPr lang="bn-IN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জ্বর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25" y="2833413"/>
            <a:ext cx="3041175" cy="18513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/>
          <p:cNvSpPr/>
          <p:nvPr/>
        </p:nvSpPr>
        <p:spPr>
          <a:xfrm>
            <a:off x="704386" y="4729211"/>
            <a:ext cx="28777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রক্ত জমাট বেঁধে গেছে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5767" y="161250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অন্ত্রে রক্তক্ষরণের কারণে পায়খানা ও বমির সাথে রক্ত বের হতে পারে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4396" y="6368733"/>
            <a:ext cx="45448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নলতা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হ্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‌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ছানিয়া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মিশন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রেসিডেন্সিয়াল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33769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53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08976"/>
            <a:ext cx="8388741" cy="646331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ডেঙ্গু জ্বরের </a:t>
            </a:r>
            <a:r>
              <a:rPr lang="en-US" sz="3600" b="1" dirty="0" err="1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endParaRPr lang="en-US" sz="3600" b="1" dirty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45515" y="408545"/>
            <a:ext cx="3851729" cy="646331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just"/>
            <a:r>
              <a:rPr lang="bn-IN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ডেঙ্গু শক সিনড্রোম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385" y="1291616"/>
            <a:ext cx="891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just">
              <a:buFont typeface="Courier New" panose="02070309020205020404" pitchFamily="49" charset="0"/>
              <a:buChar char="o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রক্তে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ফ্লুইড কমে গিয়ে রক্তের ঘনত্ব বেড়ে গেলে (হিমোকনসেনন্ট্রেশন) রোগী শকে চলে যায়। এ অবস্থাকে </a:t>
            </a:r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ডেঙ্গু শক সিনড্রোম</a:t>
            </a:r>
            <a:r>
              <a:rPr lang="bn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বলে।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97" y="3793329"/>
            <a:ext cx="3215615" cy="18179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585" y="5763940"/>
            <a:ext cx="81358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32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চিকিৎসা না হলে এ পর্যায়ে এসে রোগীর মৃত্যু ঘটে। </a:t>
            </a:r>
            <a:endParaRPr lang="en-US" sz="3200" u="sng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3096470"/>
            <a:ext cx="35173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0" indent="-857250" algn="just">
              <a:buFont typeface="Courier New" panose="02070309020205020404" pitchFamily="49" charset="0"/>
              <a:buChar char="o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রক্তচাপ কমে যায়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175" y="2578122"/>
            <a:ext cx="4267158" cy="222247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64396" y="6368733"/>
            <a:ext cx="45448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নলতা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হ্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‌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ছানিয়া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মিশন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রেসিডেন্সিয়াল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95683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40" y="838200"/>
            <a:ext cx="2362200" cy="743712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GB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535992"/>
            <a:ext cx="1920240" cy="2414768"/>
          </a:xfrm>
        </p:spPr>
      </p:pic>
      <p:sp>
        <p:nvSpPr>
          <p:cNvPr id="6" name="Rectangle 5"/>
          <p:cNvSpPr/>
          <p:nvPr/>
        </p:nvSpPr>
        <p:spPr>
          <a:xfrm>
            <a:off x="1357453" y="3091426"/>
            <a:ext cx="43685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err="1">
                <a:latin typeface="NikoshBAN" pitchFamily="2" charset="0"/>
                <a:cs typeface="NikoshBAN" pitchFamily="2" charset="0"/>
              </a:rPr>
              <a:t>ডেঙ্গু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জ্বরের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জীবানুর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  <a:endParaRPr lang="en-GB" sz="3600" dirty="0"/>
          </a:p>
        </p:txBody>
      </p:sp>
      <p:sp>
        <p:nvSpPr>
          <p:cNvPr id="7" name="Rectangle 6"/>
          <p:cNvSpPr/>
          <p:nvPr/>
        </p:nvSpPr>
        <p:spPr>
          <a:xfrm>
            <a:off x="1357453" y="5107632"/>
            <a:ext cx="61863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হেমোরেজিক</a:t>
            </a:r>
            <a:r>
              <a:rPr lang="bn-IN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ডেঙ্গু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জ্বরের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লক্ষণ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  <a:endParaRPr lang="en-GB" sz="3600" dirty="0"/>
          </a:p>
        </p:txBody>
      </p:sp>
      <p:sp>
        <p:nvSpPr>
          <p:cNvPr id="8" name="Rectangle 7"/>
          <p:cNvSpPr/>
          <p:nvPr/>
        </p:nvSpPr>
        <p:spPr>
          <a:xfrm>
            <a:off x="1327956" y="4078576"/>
            <a:ext cx="42498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err="1">
                <a:latin typeface="NikoshBAN" pitchFamily="2" charset="0"/>
                <a:cs typeface="NikoshBAN" pitchFamily="2" charset="0"/>
              </a:rPr>
              <a:t>ডেঙ্গু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জ্বরের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লক্ষণ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  <a:endParaRPr lang="en-GB" sz="3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91426"/>
            <a:ext cx="609600" cy="609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143108"/>
            <a:ext cx="609600" cy="609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1443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73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1231464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1167576" y="2896730"/>
            <a:ext cx="58063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err="1">
                <a:latin typeface="NikoshBAN" pitchFamily="2" charset="0"/>
                <a:cs typeface="NikoshBAN" pitchFamily="2" charset="0"/>
              </a:rPr>
              <a:t>ডেঙ্গু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জ্বরের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জীবানুর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Flavi</a:t>
            </a:r>
            <a:r>
              <a:rPr lang="en-US" sz="3600" i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virus .</a:t>
            </a:r>
            <a:endParaRPr lang="en-GB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67575" y="4900103"/>
            <a:ext cx="76341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হেমোরেজিক</a:t>
            </a:r>
            <a:r>
              <a:rPr lang="bn-IN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ডেঙ্গু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জ্বরের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লক্ষণ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নাক, মুখ, ত্বক, চোখ ও দাঁত দিয়ে রক্তক্ষরণ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GB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38079" y="3903544"/>
            <a:ext cx="62424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err="1">
                <a:latin typeface="NikoshBAN" pitchFamily="2" charset="0"/>
                <a:cs typeface="NikoshBAN" pitchFamily="2" charset="0"/>
              </a:rPr>
              <a:t>ডেঙ্গু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জ্বরের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লক্ষণ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গায়ে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র‌্যাশসহ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জ্বর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GB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23" y="2896730"/>
            <a:ext cx="609600" cy="609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23" y="3968076"/>
            <a:ext cx="609600" cy="609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23" y="49496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872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673" y="2002972"/>
            <a:ext cx="4618722" cy="43978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922" y="407306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NS-1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জ্বরের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ের মধ্যে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1086" y="552912"/>
            <a:ext cx="4637314" cy="646331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 নির্ণয় / 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Diagnosis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8911" y="1469785"/>
            <a:ext cx="312175" cy="312175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09" b="9035"/>
          <a:stretch/>
        </p:blipFill>
        <p:spPr bwMode="auto">
          <a:xfrm>
            <a:off x="131181" y="30556"/>
            <a:ext cx="1001485" cy="178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E:\Picture\Blood\Untitleddd.png"/>
          <p:cNvPicPr>
            <a:picLocks noChangeAspect="1" noChangeArrowheads="1"/>
          </p:cNvPicPr>
          <p:nvPr/>
        </p:nvPicPr>
        <p:blipFill>
          <a:blip r:embed="rId5"/>
          <a:srcRect l="11923" r="42177" b="41257"/>
          <a:stretch>
            <a:fillRect/>
          </a:stretch>
        </p:blipFill>
        <p:spPr bwMode="auto">
          <a:xfrm rot="4883646">
            <a:off x="3565865" y="4796927"/>
            <a:ext cx="1835567" cy="182081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Rectangle 8"/>
          <p:cNvSpPr/>
          <p:nvPr/>
        </p:nvSpPr>
        <p:spPr>
          <a:xfrm>
            <a:off x="154041" y="1832934"/>
            <a:ext cx="88794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সেরোলজি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পরীক্ষায়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IgM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অ্যান্টিবডি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উপস্থিত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তীব্র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সংক্রামিত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অ্যান্টিবডির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792" y="4372853"/>
            <a:ext cx="2663105" cy="23531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16" y="4797347"/>
            <a:ext cx="2839362" cy="18929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7735" y="3537776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CBC</a:t>
            </a:r>
            <a:r>
              <a:rPr lang="bn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Complete Blade Count</a:t>
            </a:r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৩ দিন পার হয়ে গেলে</a:t>
            </a:r>
            <a:endParaRPr lang="en-US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141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901" y="1886026"/>
            <a:ext cx="4618722" cy="43978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11086" y="552912"/>
            <a:ext cx="4637314" cy="646331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 নির্ণয় / 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Diagnosis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8911" y="1469785"/>
            <a:ext cx="312175" cy="312175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09" b="9035"/>
          <a:stretch/>
        </p:blipFill>
        <p:spPr bwMode="auto">
          <a:xfrm>
            <a:off x="131181" y="30556"/>
            <a:ext cx="1001485" cy="178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E:\Picture\Blood\Untitleddd.png"/>
          <p:cNvPicPr>
            <a:picLocks noChangeAspect="1" noChangeArrowheads="1"/>
          </p:cNvPicPr>
          <p:nvPr/>
        </p:nvPicPr>
        <p:blipFill>
          <a:blip r:embed="rId5" cstate="print"/>
          <a:srcRect l="11923" r="42177" b="41257"/>
          <a:stretch>
            <a:fillRect/>
          </a:stretch>
        </p:blipFill>
        <p:spPr bwMode="auto">
          <a:xfrm rot="4883646">
            <a:off x="7515806" y="563118"/>
            <a:ext cx="1179634" cy="117015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Rectangle 8"/>
          <p:cNvSpPr/>
          <p:nvPr/>
        </p:nvSpPr>
        <p:spPr>
          <a:xfrm>
            <a:off x="160232" y="1916171"/>
            <a:ext cx="88032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 প্লাটিলেট টেস্ট :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অনুচক্রিকার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১৫০০০০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.)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নেমে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1976" y="3030389"/>
            <a:ext cx="84956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৫.সেল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কালচার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কালচার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করেও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শনাক্ত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931" y="3740933"/>
            <a:ext cx="2723505" cy="23531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4" r="6394" b="11140"/>
          <a:stretch/>
        </p:blipFill>
        <p:spPr>
          <a:xfrm>
            <a:off x="696686" y="4196979"/>
            <a:ext cx="1828800" cy="212271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64396" y="6368733"/>
            <a:ext cx="45448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নলতা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আ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হ্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‌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ছানিয়া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মিশন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রেসিডেন্সিয়াল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838371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838200"/>
            <a:ext cx="4953000" cy="83099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ডেঙ্গু</a:t>
            </a:r>
            <a:r>
              <a:rPr lang="bn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 ও দমন 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913548"/>
            <a:ext cx="785527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 ডেঙ্গু প্রতিকারে করণীয়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6447" y="4343400"/>
            <a:ext cx="785223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 ডেঙ্গু প্রতিরোধে করণীয়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4396" y="6368733"/>
            <a:ext cx="45448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নলতা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হ্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‌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ছানিয়া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মিশন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রেসিডেন্সিয়াল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46955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2108994" y="658445"/>
            <a:ext cx="3048000" cy="59055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5400" kern="0" dirty="0" err="1" smtClean="0">
                <a:solidFill>
                  <a:srgbClr val="FF0000"/>
                </a:solidFill>
                <a:latin typeface="NikoshBAN" pitchFamily="2" charset="0"/>
                <a:ea typeface="+mj-ea"/>
                <a:cs typeface="NikoshBAN" pitchFamily="2" charset="0"/>
              </a:rPr>
              <a:t>শুভ</a:t>
            </a:r>
            <a:r>
              <a:rPr lang="en-US" sz="5400" kern="0" dirty="0" smtClean="0">
                <a:solidFill>
                  <a:srgbClr val="FF00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5400" kern="0" dirty="0" err="1" smtClean="0">
                <a:solidFill>
                  <a:srgbClr val="FF0000"/>
                </a:solidFill>
                <a:latin typeface="NikoshBAN" pitchFamily="2" charset="0"/>
                <a:ea typeface="+mj-ea"/>
                <a:cs typeface="NikoshBAN" pitchFamily="2" charset="0"/>
              </a:rPr>
              <a:t>জন্মদিন</a:t>
            </a:r>
            <a:endParaRPr lang="en-GB" sz="6000" kern="0" dirty="0">
              <a:solidFill>
                <a:srgbClr val="FF0000"/>
              </a:solidFill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0494" y="6398845"/>
            <a:ext cx="4543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নলতা আ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হ্‌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ছানিয়া মিশন রেসিডেন্সিয়াল কলেজ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1119021" y="5590125"/>
            <a:ext cx="5221301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600" kern="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ভালোবাসি</a:t>
            </a:r>
            <a:r>
              <a:rPr lang="en-US" sz="3600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600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endParaRPr lang="en-GB" sz="4000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4" y="1706195"/>
            <a:ext cx="4362450" cy="3733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283" y="1706195"/>
            <a:ext cx="4648173" cy="373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17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77983" y="2356541"/>
            <a:ext cx="2819415" cy="2057401"/>
            <a:chOff x="2909359" y="2286004"/>
            <a:chExt cx="2819415" cy="2057401"/>
          </a:xfrm>
        </p:grpSpPr>
        <p:sp>
          <p:nvSpPr>
            <p:cNvPr id="15" name="Oval 14"/>
            <p:cNvSpPr/>
            <p:nvPr/>
          </p:nvSpPr>
          <p:spPr>
            <a:xfrm>
              <a:off x="2909359" y="2286004"/>
              <a:ext cx="2819415" cy="2057401"/>
            </a:xfrm>
            <a:prstGeom prst="ellipse">
              <a:avLst/>
            </a:prstGeom>
            <a:solidFill>
              <a:srgbClr val="C00000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6" name="Oval 4"/>
            <p:cNvSpPr/>
            <p:nvPr/>
          </p:nvSpPr>
          <p:spPr>
            <a:xfrm>
              <a:off x="3322253" y="2587303"/>
              <a:ext cx="1993627" cy="14548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algn="ctr"/>
              <a:r>
                <a:rPr lang="bn-IN" sz="2800" b="1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ক)  ডেঙ্গু প্রতিকারে করণীয়</a:t>
              </a:r>
              <a:endPara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3"/>
          <a:stretch/>
        </p:blipFill>
        <p:spPr>
          <a:xfrm>
            <a:off x="1910164" y="184879"/>
            <a:ext cx="2577526" cy="204479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005" y="432536"/>
            <a:ext cx="2278661" cy="1519107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1721643" y="202812"/>
            <a:ext cx="2744249" cy="21269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রুগীর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হাসপাতালে স্থানান্তর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5" b="14608"/>
          <a:stretch/>
        </p:blipFill>
        <p:spPr>
          <a:xfrm>
            <a:off x="6617838" y="391456"/>
            <a:ext cx="2289292" cy="223753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/>
          <a:srcRect l="73053" t="36352" r="8905" b="46588"/>
          <a:stretch/>
        </p:blipFill>
        <p:spPr>
          <a:xfrm>
            <a:off x="6041909" y="199538"/>
            <a:ext cx="2748882" cy="229073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0" t="74308" r="65947" b="6410"/>
          <a:stretch/>
        </p:blipFill>
        <p:spPr>
          <a:xfrm>
            <a:off x="6337542" y="373318"/>
            <a:ext cx="2670769" cy="1956414"/>
          </a:xfrm>
          <a:prstGeom prst="rect">
            <a:avLst/>
          </a:prstGeom>
        </p:spPr>
      </p:pic>
      <p:sp>
        <p:nvSpPr>
          <p:cNvPr id="33" name="Oval 32"/>
          <p:cNvSpPr/>
          <p:nvPr/>
        </p:nvSpPr>
        <p:spPr>
          <a:xfrm>
            <a:off x="6266361" y="199538"/>
            <a:ext cx="2762713" cy="22907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ডাবের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লেবুর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সরবত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খাবার সেলাইন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3727"/>
          <a:stretch/>
        </p:blipFill>
        <p:spPr>
          <a:xfrm>
            <a:off x="6459712" y="2802048"/>
            <a:ext cx="2612709" cy="222240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552" y="3322593"/>
            <a:ext cx="2705100" cy="169545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334" y="2869226"/>
            <a:ext cx="2892230" cy="1981200"/>
          </a:xfrm>
          <a:prstGeom prst="rect">
            <a:avLst/>
          </a:prstGeom>
        </p:spPr>
      </p:pic>
      <p:sp>
        <p:nvSpPr>
          <p:cNvPr id="41" name="Oval 40"/>
          <p:cNvSpPr/>
          <p:nvPr/>
        </p:nvSpPr>
        <p:spPr>
          <a:xfrm>
            <a:off x="6392065" y="2737803"/>
            <a:ext cx="2567697" cy="22440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রুগীকে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পানি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ফলের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রস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প্রচুর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তরল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স্যালাইন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দিতে হ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461" y="4496003"/>
            <a:ext cx="2100960" cy="202509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42"/>
          <a:stretch/>
        </p:blipFill>
        <p:spPr>
          <a:xfrm>
            <a:off x="4006551" y="4424923"/>
            <a:ext cx="1828695" cy="2006485"/>
          </a:xfrm>
          <a:prstGeom prst="rect">
            <a:avLst/>
          </a:prstGeom>
        </p:spPr>
      </p:pic>
      <p:sp>
        <p:nvSpPr>
          <p:cNvPr id="48" name="Oval 47"/>
          <p:cNvSpPr/>
          <p:nvPr/>
        </p:nvSpPr>
        <p:spPr>
          <a:xfrm>
            <a:off x="3519784" y="4496003"/>
            <a:ext cx="2501814" cy="20620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ডাক্তারের পরামর্শে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প্যারাসিটামল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ঔষধ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দেয়া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21" y="2818070"/>
            <a:ext cx="2884362" cy="191089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2" y="2435936"/>
            <a:ext cx="1970831" cy="2626836"/>
          </a:xfrm>
          <a:prstGeom prst="rect">
            <a:avLst/>
          </a:prstGeom>
        </p:spPr>
      </p:pic>
      <p:sp>
        <p:nvSpPr>
          <p:cNvPr id="51" name="Oval 50"/>
          <p:cNvSpPr/>
          <p:nvPr/>
        </p:nvSpPr>
        <p:spPr>
          <a:xfrm>
            <a:off x="339401" y="2722011"/>
            <a:ext cx="2483180" cy="210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ডাক্তারের পরামর্শে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8" name="Rectangle 27"/>
          <p:cNvSpPr/>
          <p:nvPr/>
        </p:nvSpPr>
        <p:spPr>
          <a:xfrm>
            <a:off x="-1675" y="6390472"/>
            <a:ext cx="45448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নলতা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হ্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‌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ছানিয়া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মিশন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রেসিডেন্সিয়াল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8259067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3" grpId="0" animBg="1"/>
      <p:bldP spid="41" grpId="0" animBg="1"/>
      <p:bldP spid="48" grpId="0" animBg="1"/>
      <p:bldP spid="5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0" y="118884"/>
            <a:ext cx="5381058" cy="762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 ডেঙ্গু প্রতিকারে করণীয়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58813" y="3940441"/>
            <a:ext cx="2296785" cy="28623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IN" sz="36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IN" sz="36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ডাইক্লোফেন,  অ্যাসপিরিন ও পেইন কিলার জতীয় ঔষধ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833" y="4267200"/>
            <a:ext cx="1428744" cy="1292455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H="1">
            <a:off x="3021441" y="3974444"/>
            <a:ext cx="2296785" cy="28712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58812" y="3974444"/>
            <a:ext cx="2296785" cy="28117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006" y="41711"/>
            <a:ext cx="1693818" cy="12788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33" y="4411435"/>
            <a:ext cx="3375988" cy="19666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240969" y="1031381"/>
            <a:ext cx="86901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রোগীর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জটিল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অবশ্যই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হাসপাতালে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1" y="2798733"/>
            <a:ext cx="87025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মাথায়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ঢালা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গায়ের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ঘাম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মুছে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ভেজা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শরীর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স্পঞ্জ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।  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0969" y="2213160"/>
            <a:ext cx="87511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রোগীকে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তরল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35300" y="1650273"/>
            <a:ext cx="7595072" cy="455495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রোগীকে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প্যারাসিটামাল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ওষধ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8526" y="4012812"/>
            <a:ext cx="2811741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001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/>
      <p:bldP spid="6" grpId="0"/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959537"/>
            <a:ext cx="64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১.মশককূলের উপর প্রত্যক্ষ ও পরোক্ষ </a:t>
            </a:r>
            <a:r>
              <a:rPr lang="bn-BD" sz="3200" b="1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আক্রমন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32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 </a:t>
            </a:r>
            <a:r>
              <a:rPr lang="bn-BD" sz="32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আক্রমন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bn-BD" sz="32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43419" y="8227925"/>
            <a:ext cx="2563091" cy="473075"/>
          </a:xfrm>
        </p:spPr>
        <p:txBody>
          <a:bodyPr/>
          <a:lstStyle/>
          <a:p>
            <a:fld id="{B6F15528-21DE-4FAA-801E-634DDDAF4B2B}" type="slidenum"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pPr/>
              <a:t>32</a:t>
            </a:fld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236136"/>
            <a:ext cx="5424531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 ডেঙ্গু প্রতিরোধে করণীয়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238648"/>
            <a:ext cx="2847879" cy="58477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</a:t>
            </a:r>
            <a:r>
              <a:rPr lang="bn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ঙ্গু</a:t>
            </a:r>
            <a:r>
              <a:rPr lang="bn-BD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নিয়ন্ত্রণ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endParaRPr lang="bn-BD" sz="3200" b="1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949" y="5086935"/>
            <a:ext cx="1981200" cy="16186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558" y="1077644"/>
            <a:ext cx="2209387" cy="15130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295" y="2979608"/>
            <a:ext cx="2116650" cy="15448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99873" y="4825378"/>
            <a:ext cx="22204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বন্ধ্যাকরণ</a:t>
            </a:r>
          </a:p>
        </p:txBody>
      </p:sp>
      <p:sp>
        <p:nvSpPr>
          <p:cNvPr id="8" name="Rectangle 7"/>
          <p:cNvSpPr/>
          <p:nvPr/>
        </p:nvSpPr>
        <p:spPr>
          <a:xfrm>
            <a:off x="199873" y="4391825"/>
            <a:ext cx="37529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প্রজননক্ষেত্র বিনষ্টিকরণ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35145" y="3911527"/>
            <a:ext cx="24272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পরোক্ষ </a:t>
            </a:r>
            <a:r>
              <a:rPr lang="bn-BD" sz="32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আক্রমন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4060" y="2965135"/>
            <a:ext cx="64253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ফগ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মেশিন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করা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6427" y="2482939"/>
            <a:ext cx="46939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জলাশয়ে লর্ভাভোজী মাছ ছাড়া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99873" y="1930315"/>
            <a:ext cx="35637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ঝো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প-ঝাড় পরিষ্কার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4" t="1866" r="2555" b="2938"/>
          <a:stretch/>
        </p:blipFill>
        <p:spPr>
          <a:xfrm rot="5400000">
            <a:off x="3671811" y="4488538"/>
            <a:ext cx="2553551" cy="17560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814" y="1581428"/>
            <a:ext cx="1444015" cy="180302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060" y="5471709"/>
            <a:ext cx="2423560" cy="13127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4244" y="3505026"/>
            <a:ext cx="58544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DDT, BHC,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এরোসল, ফিনিস  স্প্রে করা</a:t>
            </a:r>
          </a:p>
        </p:txBody>
      </p:sp>
    </p:spTree>
    <p:extLst>
      <p:ext uri="{BB962C8B-B14F-4D97-AF65-F5344CB8AC3E}">
        <p14:creationId xmlns:p14="http://schemas.microsoft.com/office/powerpoint/2010/main" val="38279603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3" grpId="0"/>
      <p:bldP spid="14" grpId="0"/>
      <p:bldP spid="15" grpId="0"/>
      <p:bldP spid="16" grpId="0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7440" y="825542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600" b="1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আত্মরক্ষাঃ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3801" y="228600"/>
            <a:ext cx="5029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 ডেঙ্গু প্রতিরোধে </a:t>
            </a:r>
            <a:r>
              <a:rPr lang="bn-IN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করণীয়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4396" y="150365"/>
            <a:ext cx="3188404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</a:t>
            </a:r>
            <a:r>
              <a:rPr lang="bn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ঙ্গু</a:t>
            </a:r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নিয়ন্ত্রণ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ব্যবস্থাঃ</a:t>
            </a:r>
            <a:endParaRPr lang="bn-BD" sz="3600" b="1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5" r="7132"/>
          <a:stretch/>
        </p:blipFill>
        <p:spPr>
          <a:xfrm>
            <a:off x="7492182" y="4737485"/>
            <a:ext cx="1447133" cy="13340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023" y="1014439"/>
            <a:ext cx="2578876" cy="20233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37" y="4400060"/>
            <a:ext cx="3048000" cy="200886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64396" y="6408925"/>
            <a:ext cx="45448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নলতা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আ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হ্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‌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ছানিয়া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মিশন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রেসিডেন্সিয়াল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" name="Rectangle 1"/>
          <p:cNvSpPr/>
          <p:nvPr/>
        </p:nvSpPr>
        <p:spPr>
          <a:xfrm>
            <a:off x="528180" y="3177304"/>
            <a:ext cx="84111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অক্রান্ত ব্যক্তিকে যাতে কোন ভাবেই মশ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কামড়াতে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সেদিকে লক্ষ্য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8180" y="2739293"/>
            <a:ext cx="49410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দরজা-জানালা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বন্ধ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1096" y="2233469"/>
            <a:ext cx="44021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মোজা, গ্লোভস ব্যবহার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1510" y="1332578"/>
            <a:ext cx="3321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মশারী ব্যবহার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160" y="4455652"/>
            <a:ext cx="2099631" cy="18004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152" y="4201033"/>
            <a:ext cx="1761886" cy="246808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08921" y="1822375"/>
            <a:ext cx="42918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মশার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8980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  <p:bldP spid="13" grpId="0"/>
      <p:bldP spid="14" grpId="0"/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667000"/>
            <a:ext cx="3048000" cy="4064000"/>
          </a:xfrm>
          <a:prstGeom prst="ellipse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400"/>
            <a:ext cx="2743200" cy="3657600"/>
          </a:xfrm>
          <a:prstGeom prst="ellipse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85652" y="302336"/>
            <a:ext cx="4419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নলতা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আহ্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‌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ছানিয়া মিশন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রেসিডেন্সিয়াল কলে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জের</a:t>
            </a:r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ডেঙ্গু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কর্মসূচি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09294" y="4151672"/>
            <a:ext cx="28825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নলতা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97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371600"/>
            <a:ext cx="3110270" cy="2474375"/>
          </a:xfrm>
        </p:spPr>
      </p:pic>
      <p:sp>
        <p:nvSpPr>
          <p:cNvPr id="5" name="TextBox 4"/>
          <p:cNvSpPr txBox="1"/>
          <p:nvPr/>
        </p:nvSpPr>
        <p:spPr>
          <a:xfrm>
            <a:off x="707923" y="19050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810000"/>
            <a:ext cx="480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ডেঙ্গু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জ্বরের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লক্ষণের তালিকা তৈরী করে ক্লাসে উপস্থাপন কর।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53200" y="4038600"/>
            <a:ext cx="18923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সময়ঃ ৬ মিনিট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3517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4396" y="572917"/>
            <a:ext cx="624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609600" y="1342359"/>
            <a:ext cx="79013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ছুটির দিনে প্রতিবেশিদের কাছে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ডেঙ্গু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জ্বরের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বিস্তারিত বর্ণনা করবে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অ্যাসাইনমেন্ট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7030A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288" y="3096685"/>
            <a:ext cx="6334712" cy="356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8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38600" cy="715962"/>
          </a:xfrm>
        </p:spPr>
        <p:txBody>
          <a:bodyPr>
            <a:norm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সহায়ক গ্রন্থাবলী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95800" y="1143000"/>
            <a:ext cx="4038600" cy="3505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১।জীব বিজ্ঞান-১ম পত্র</a:t>
            </a:r>
          </a:p>
          <a:p>
            <a:pPr marL="0" indent="0">
              <a:buNone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    ডঃ মোঃ আবুল হাসান</a:t>
            </a:r>
          </a:p>
          <a:p>
            <a:pPr marL="0" indent="0">
              <a:buNone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২।জীব বিজ্ঞান -১ম পত্র</a:t>
            </a:r>
          </a:p>
          <a:p>
            <a:pPr marL="0" indent="0">
              <a:buNone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গাজী আজমলওগাজী আসমত</a:t>
            </a:r>
          </a:p>
          <a:p>
            <a:pPr marL="0" indent="0">
              <a:buNone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৩।জীব বিজ্ঞান-১ম পত্র</a:t>
            </a:r>
          </a:p>
          <a:p>
            <a:pPr marL="0" indent="0">
              <a:buNone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    ডঃ মোঃ আব্দুল আলীম।</a:t>
            </a:r>
          </a:p>
          <a:p>
            <a:pPr marL="0" indent="0">
              <a:buNone/>
            </a:pP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5" r="14408"/>
          <a:stretch/>
        </p:blipFill>
        <p:spPr>
          <a:xfrm rot="16200000">
            <a:off x="66676" y="1914524"/>
            <a:ext cx="4343399" cy="3257551"/>
          </a:xfrm>
        </p:spPr>
      </p:pic>
      <p:sp>
        <p:nvSpPr>
          <p:cNvPr id="8" name="Rectangle 7"/>
          <p:cNvSpPr/>
          <p:nvPr/>
        </p:nvSpPr>
        <p:spPr>
          <a:xfrm>
            <a:off x="164396" y="6368733"/>
            <a:ext cx="45448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নলতা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হ্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‌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ছানিয়া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মিশন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রেসিডেন্সিয়াল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27655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87695"/>
            <a:ext cx="3657600" cy="743712"/>
          </a:xfrm>
        </p:spPr>
        <p:txBody>
          <a:bodyPr>
            <a:norm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আগামী দিনের পাঠ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30480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সাইনুসাইটিস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553498"/>
            <a:ext cx="6096000" cy="3200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4396" y="6368733"/>
            <a:ext cx="45448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নলতা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হ্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‌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ছানিয়া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মিশন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রেসিডেন্সিয়াল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67977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8" t="1111" r="996" b="58101"/>
          <a:stretch/>
        </p:blipFill>
        <p:spPr>
          <a:xfrm>
            <a:off x="164396" y="152400"/>
            <a:ext cx="8817990" cy="5791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71600" y="228600"/>
            <a:ext cx="57631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সৃষ্টিকর্তার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4396" y="6368733"/>
            <a:ext cx="45448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নলতা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হ্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‌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ছানিয়া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মিশন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রেসিডেন্সিয়াল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14936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52216" y="1477296"/>
            <a:ext cx="3505200" cy="4419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একাদশ-দ্বাদশ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জীববিজ্ঞান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পত্রঃ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প্রথম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চতুর্থ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শিক্ষার্থীর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সংখ্যাঃ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24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উপস্থিতিঃ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21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5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মিনিট</a:t>
            </a:r>
          </a:p>
          <a:p>
            <a:pPr marL="0" indent="0"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04/09/2021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16" y="1570313"/>
            <a:ext cx="3124200" cy="454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138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3728" y="768255"/>
            <a:ext cx="29718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সকলকে ধন্যবাদ</a:t>
            </a:r>
            <a:endParaRPr lang="en-GB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78128" y="711789"/>
            <a:ext cx="21659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হাফেজ</a:t>
            </a:r>
            <a:endParaRPr lang="en-GB" sz="36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328" y="1404637"/>
            <a:ext cx="4838700" cy="48265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06"/>
          <a:stretch/>
        </p:blipFill>
        <p:spPr>
          <a:xfrm>
            <a:off x="58783" y="1404638"/>
            <a:ext cx="4019145" cy="482653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4396" y="6368733"/>
            <a:ext cx="45448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নলতা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হ্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‌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ছানিয়া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মিশন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রেসিডেন্সিয়াল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495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0304" y="169403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ছবিগুলো পর্যবেক্ষণ করে বল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0304" y="2088107"/>
            <a:ext cx="3513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81" y="3781501"/>
            <a:ext cx="3395022" cy="19601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704" y="3812747"/>
            <a:ext cx="3412468" cy="18955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041" y="911398"/>
            <a:ext cx="3375988" cy="19666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73" y="1012264"/>
            <a:ext cx="3347431" cy="19210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172552" y="3128400"/>
            <a:ext cx="2851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মশকী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পেড়েছে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22704" y="3097957"/>
            <a:ext cx="3880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জলপট্টি দেওয়া ও জ্বর মাপা হচ্ছে</a:t>
            </a:r>
            <a:endParaRPr lang="en-US" sz="2800" dirty="0">
              <a:solidFill>
                <a:srgbClr val="00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97345" y="5899881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মশকী মানুষের রক্ত </a:t>
            </a:r>
            <a:r>
              <a:rPr lang="bn-IN" sz="3200" dirty="0" smtClean="0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খাচ্ছে</a:t>
            </a:r>
            <a:endParaRPr lang="en-US" sz="3200" dirty="0">
              <a:solidFill>
                <a:srgbClr val="99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31407" y="5916371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হাসপাতালের বেডে রোগী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2607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3962400" cy="533400"/>
          </a:xfrm>
        </p:spPr>
        <p:txBody>
          <a:bodyPr>
            <a:normAutofit fontScale="90000"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পর্যবেক্ষণ করে বল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82" y="4063365"/>
            <a:ext cx="3877883" cy="26310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44" y="1143000"/>
            <a:ext cx="3869777" cy="27679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31" y="1001486"/>
            <a:ext cx="4043363" cy="55384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07" y="2187444"/>
            <a:ext cx="4225154" cy="28079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774" y="1339215"/>
            <a:ext cx="4648201" cy="51435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8119" y="1159703"/>
            <a:ext cx="4603513" cy="2191596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200" y="3351299"/>
            <a:ext cx="4558829" cy="3176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106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3817" y="4710280"/>
            <a:ext cx="42979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পরিষ্কার পানিতে এরা ডিম পাড়ে 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73817" y="3331422"/>
            <a:ext cx="45929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ঝো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প-ঝাড়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ও জঙ্গলে এদের বসবাস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3817" y="4042622"/>
            <a:ext cx="49632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 ও ফলের রস এদের প্রধান খাবার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3816" y="5494052"/>
            <a:ext cx="53463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 কামড়ে বিশেষ এক ধরণের রোগ হয়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7" name="Explosion 1 6"/>
          <p:cNvSpPr/>
          <p:nvPr/>
        </p:nvSpPr>
        <p:spPr>
          <a:xfrm>
            <a:off x="5270070" y="2589732"/>
            <a:ext cx="3547649" cy="3428999"/>
          </a:xfrm>
          <a:prstGeom prst="irregularSeal1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78841" y="4266527"/>
            <a:ext cx="68640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8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8000" dirty="0"/>
          </a:p>
        </p:txBody>
      </p:sp>
      <p:sp>
        <p:nvSpPr>
          <p:cNvPr id="9" name="Rectangle 8"/>
          <p:cNvSpPr/>
          <p:nvPr/>
        </p:nvSpPr>
        <p:spPr>
          <a:xfrm>
            <a:off x="5832152" y="3837762"/>
            <a:ext cx="21481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হতে পারে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85692"/>
            <a:ext cx="3315283" cy="22061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68228"/>
            <a:ext cx="3724590" cy="239485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64396" y="6368733"/>
            <a:ext cx="45448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নলতা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হ্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‌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ছানিয়া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মিশন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রেসিডেন্সিয়াল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72374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7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10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 animBg="1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99" y="152400"/>
            <a:ext cx="3480120" cy="21502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13" y="3368298"/>
            <a:ext cx="3340109" cy="22237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Oval Callout 3"/>
          <p:cNvSpPr/>
          <p:nvPr/>
        </p:nvSpPr>
        <p:spPr>
          <a:xfrm>
            <a:off x="5638800" y="609600"/>
            <a:ext cx="2742153" cy="1062706"/>
          </a:xfrm>
          <a:prstGeom prst="wedgeEllipseCallout">
            <a:avLst>
              <a:gd name="adj1" fmla="val -95592"/>
              <a:gd name="adj2" fmla="val 62064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পাচ্ছো?</a:t>
            </a:r>
            <a:endParaRPr lang="en-US" sz="2800" dirty="0">
              <a:solidFill>
                <a:schemeClr val="accent3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5410200" y="3469737"/>
            <a:ext cx="2410363" cy="1035566"/>
          </a:xfrm>
          <a:prstGeom prst="wedgeRoundRectCallout">
            <a:avLst>
              <a:gd name="adj1" fmla="val -87118"/>
              <a:gd name="adj2" fmla="val 96026"/>
              <a:gd name="adj3" fmla="val 16667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মেয়েটির কী হয়েছে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716104" y="2573131"/>
            <a:ext cx="3143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মশকী মানুষের রক্ত খাচ্ছে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14824" y="5856478"/>
            <a:ext cx="1580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জ্বর হয়েছে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6388741"/>
            <a:ext cx="45448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নলতা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হ্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‌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ছানিয়া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মিশন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রেসিডেন্সিয়াল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15598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t="-58000" b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838200"/>
            <a:ext cx="2590800" cy="760379"/>
          </a:xfrm>
        </p:spPr>
        <p:txBody>
          <a:bodyPr>
            <a:norm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3352800"/>
            <a:ext cx="2057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ডেঙ্গু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জ্বর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6055"/>
            <a:ext cx="3915536" cy="2431915"/>
          </a:xfrm>
          <a:prstGeom prst="rect">
            <a:avLst/>
          </a:prstGeom>
        </p:spPr>
      </p:pic>
      <p:pic>
        <p:nvPicPr>
          <p:cNvPr id="5" name="Picture 4" descr="Dangue Virus.gif"/>
          <p:cNvPicPr>
            <a:picLocks noChangeAspect="1"/>
          </p:cNvPicPr>
          <p:nvPr/>
        </p:nvPicPr>
        <p:blipFill rotWithShape="1">
          <a:blip r:embed="rId4"/>
          <a:srcRect l="4831" t="3610" r="3610" b="4831"/>
          <a:stretch/>
        </p:blipFill>
        <p:spPr>
          <a:xfrm>
            <a:off x="3200400" y="2895600"/>
            <a:ext cx="2991863" cy="2991863"/>
          </a:xfrm>
          <a:prstGeom prst="ellipse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4396" y="6368733"/>
            <a:ext cx="45448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নলতা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হ্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‌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ছানিয়া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মিশন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রেসিডেন্সিয়াল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45341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1809</TotalTime>
  <Words>1281</Words>
  <Application>Microsoft Office PowerPoint</Application>
  <PresentationFormat>On-screen Show (4:3)</PresentationFormat>
  <Paragraphs>202</Paragraphs>
  <Slides>40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Flow</vt:lpstr>
      <vt:lpstr>আসসালামু আলাইকুম ওয়ারহমাতুল্লাহ</vt:lpstr>
      <vt:lpstr>PowerPoint Presentation</vt:lpstr>
      <vt:lpstr>PowerPoint Presentation</vt:lpstr>
      <vt:lpstr>PowerPoint Presentation</vt:lpstr>
      <vt:lpstr>PowerPoint Presentation</vt:lpstr>
      <vt:lpstr>ছবিগুলো পর্যবেক্ষণ করে বল</vt:lpstr>
      <vt:lpstr>PowerPoint Presentation</vt:lpstr>
      <vt:lpstr>PowerPoint Presentation</vt:lpstr>
      <vt:lpstr>আজকের পাঠ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সহায়ক গ্রন্থাবলী</vt:lpstr>
      <vt:lpstr>আগামী দিনের পাঠ</vt:lpstr>
      <vt:lpstr>PowerPoint Presentation</vt:lpstr>
      <vt:lpstr>সকলকে ধন্যবাদ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Firoz</dc:creator>
  <cp:lastModifiedBy>ABTAHEE</cp:lastModifiedBy>
  <cp:revision>370</cp:revision>
  <dcterms:created xsi:type="dcterms:W3CDTF">2006-08-16T00:00:00Z</dcterms:created>
  <dcterms:modified xsi:type="dcterms:W3CDTF">2021-09-05T17:24:44Z</dcterms:modified>
</cp:coreProperties>
</file>