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80" r:id="rId2"/>
    <p:sldId id="289" r:id="rId3"/>
    <p:sldId id="278" r:id="rId4"/>
    <p:sldId id="279" r:id="rId5"/>
    <p:sldId id="282" r:id="rId6"/>
    <p:sldId id="284" r:id="rId7"/>
    <p:sldId id="286" r:id="rId8"/>
    <p:sldId id="288" r:id="rId9"/>
    <p:sldId id="267" r:id="rId10"/>
    <p:sldId id="290" r:id="rId11"/>
    <p:sldId id="270" r:id="rId12"/>
  </p:sldIdLst>
  <p:sldSz cx="119872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7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3416" autoAdjust="0"/>
  </p:normalViewPr>
  <p:slideViewPr>
    <p:cSldViewPr>
      <p:cViewPr>
        <p:scale>
          <a:sx n="75" d="100"/>
          <a:sy n="75" d="100"/>
        </p:scale>
        <p:origin x="-564" y="72"/>
      </p:cViewPr>
      <p:guideLst>
        <p:guide orient="horz" pos="2160"/>
        <p:guide pos="37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5E9AD-B09E-4F86-8DA9-1A2FC30DFB82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685800"/>
            <a:ext cx="5991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EB19-B3D6-4B8C-8AE8-27CCFADC6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388" y="685800"/>
            <a:ext cx="5991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ABU</a:t>
            </a:r>
            <a:r>
              <a:rPr lang="en-GB" sz="1200" baseline="0" dirty="0"/>
              <a:t> SHALEH MOHAMMAD NUMAN, Assistant teacher, 28No Rampur GPS, </a:t>
            </a:r>
            <a:r>
              <a:rPr lang="en-GB" sz="1200" baseline="0" dirty="0" err="1"/>
              <a:t>Chhatak</a:t>
            </a:r>
            <a:r>
              <a:rPr lang="en-GB" sz="1200" baseline="0" dirty="0"/>
              <a:t>, </a:t>
            </a:r>
            <a:r>
              <a:rPr lang="en-GB" sz="1200" baseline="0" dirty="0" err="1"/>
              <a:t>Sunamgonj</a:t>
            </a:r>
            <a:r>
              <a:rPr lang="en-GB" sz="1200" baseline="0" dirty="0"/>
              <a:t>, Mob: 01773-55-77-33  Email: </a:t>
            </a:r>
            <a:r>
              <a:rPr lang="en-GB" sz="1200" dirty="0" err="1"/>
              <a:t>asm.numan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gmail.com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0FE62-3F9A-41E6-B8BF-9C1CC2DF96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0EB19-B3D6-4B8C-8AE8-27CCFADC6C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5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EB19-B3D6-4B8C-8AE8-27CCFADC6C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4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041" y="2130426"/>
            <a:ext cx="1018913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082" y="3886200"/>
            <a:ext cx="83910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0729" y="274639"/>
            <a:ext cx="269712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361" y="274639"/>
            <a:ext cx="789158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4957" y="3423404"/>
            <a:ext cx="6859554" cy="964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3"/>
          <p:cNvGrpSpPr/>
          <p:nvPr userDrawn="1"/>
        </p:nvGrpSpPr>
        <p:grpSpPr>
          <a:xfrm>
            <a:off x="2" y="44323"/>
            <a:ext cx="11978504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4" y="123096"/>
            <a:ext cx="1942453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7756" y="5009939"/>
            <a:ext cx="1481728" cy="19774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844974" y="5273373"/>
            <a:ext cx="1942453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80809" y="-114015"/>
            <a:ext cx="1481728" cy="19774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907" y="4406901"/>
            <a:ext cx="101891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907" y="2906713"/>
            <a:ext cx="101891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361" y="1600201"/>
            <a:ext cx="5294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500" y="1600201"/>
            <a:ext cx="5294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61" y="1535113"/>
            <a:ext cx="52964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361" y="2174875"/>
            <a:ext cx="52964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9338" y="1535113"/>
            <a:ext cx="5298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338" y="2174875"/>
            <a:ext cx="5298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62" y="273050"/>
            <a:ext cx="3943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667" y="273051"/>
            <a:ext cx="6701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362" y="1435101"/>
            <a:ext cx="3943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78" y="4800600"/>
            <a:ext cx="71923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9578" y="612775"/>
            <a:ext cx="71923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9578" y="5367338"/>
            <a:ext cx="71923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361" y="274638"/>
            <a:ext cx="107884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61" y="1600201"/>
            <a:ext cx="107884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361" y="6356351"/>
            <a:ext cx="2797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5631" y="6356351"/>
            <a:ext cx="3795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836" y="6356351"/>
            <a:ext cx="2797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6981" y="727281"/>
            <a:ext cx="6877050" cy="550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062D930-860D-4AA6-9CEB-A7BAF3E4A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" y="4953000"/>
            <a:ext cx="3200400" cy="1847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6F12126-85CF-4C20-84AE-5F8909B9F9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07" y="76200"/>
            <a:ext cx="3276600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78F432B-1F7F-48D3-8034-1A87A1299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" y="76200"/>
            <a:ext cx="3200400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78B2972-83AD-4113-B5D8-6566DD380F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07" y="4933950"/>
            <a:ext cx="3200399" cy="1847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15D4E76-5C8E-4744-973F-60BA007E76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" y="1981200"/>
            <a:ext cx="3200400" cy="2952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87AE9FE-9F38-4D47-9936-D192038B38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07" y="1981200"/>
            <a:ext cx="3200399" cy="29527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65CF7FF-B1FC-475E-8DCF-4CA9D40373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155405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31606" y="1066800"/>
            <a:ext cx="6755607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/>
              </a:rPr>
              <a:t>বাড়ির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কাজঃ</a:t>
            </a:r>
            <a:endParaRPr lang="en-US" sz="4400" b="1" dirty="0" smtClean="0">
              <a:latin typeface="NikoshBAN"/>
            </a:endParaRPr>
          </a:p>
          <a:p>
            <a:pPr algn="just"/>
            <a:r>
              <a:rPr lang="en-US" sz="4400" dirty="0" smtClean="0">
                <a:latin typeface="NikoshBAN"/>
              </a:rPr>
              <a:t> </a:t>
            </a:r>
            <a:r>
              <a:rPr lang="en-US" sz="4400" b="1" dirty="0" smtClean="0">
                <a:latin typeface="NikoshBAN"/>
              </a:rPr>
              <a:t>৬৭ </a:t>
            </a:r>
            <a:r>
              <a:rPr lang="en-US" sz="4400" b="1" dirty="0" err="1" smtClean="0">
                <a:latin typeface="NikoshBAN"/>
              </a:rPr>
              <a:t>পৃষ্ঠার</a:t>
            </a:r>
            <a:r>
              <a:rPr lang="en-US" sz="4400" b="1" dirty="0" smtClean="0">
                <a:latin typeface="NikoshBAN"/>
              </a:rPr>
              <a:t> ১, ২, ৩ ও ৪ </a:t>
            </a:r>
            <a:r>
              <a:rPr lang="en-US" sz="4400" b="1" dirty="0" err="1" smtClean="0">
                <a:latin typeface="NikoshBAN"/>
              </a:rPr>
              <a:t>নং</a:t>
            </a:r>
            <a:endParaRPr lang="en-US" sz="44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65895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0606" y="228600"/>
            <a:ext cx="10287000" cy="64008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80F3298-6C4E-4C14-BEED-2213D0CFF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61006" cy="6858000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1726407" y="899709"/>
            <a:ext cx="8763000" cy="13492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FF"/>
            </a:solidFill>
            <a:prstDash val="lgDashDotDot"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878806" y="2293653"/>
            <a:ext cx="8763000" cy="4408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45EB4D"/>
            </a:solidFill>
            <a:prstDash val="lgDashDot"/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হোছাইন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ফুলছড়ি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নয়াপাড়া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চকরিয়া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কক্সবাজার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75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11987213" cy="34778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en-GB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প্রাথমিক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শিরোণাম 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		 </a:t>
            </a:r>
            <a:r>
              <a:rPr lang="bn-IN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998935" y="184484"/>
            <a:ext cx="9589770" cy="1981200"/>
          </a:xfrm>
          <a:prstGeom prst="ribbon2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="" xmlns:a16="http://schemas.microsoft.com/office/drawing/2014/main" id="{AF40453B-3022-4769-B995-12223F62B098}"/>
              </a:ext>
            </a:extLst>
          </p:cNvPr>
          <p:cNvSpPr/>
          <p:nvPr/>
        </p:nvSpPr>
        <p:spPr>
          <a:xfrm>
            <a:off x="50006" y="762000"/>
            <a:ext cx="1066800" cy="990600"/>
          </a:xfrm>
          <a:prstGeom prst="star5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="" xmlns:a16="http://schemas.microsoft.com/office/drawing/2014/main" id="{7AA79846-694E-4743-9736-02F03304B086}"/>
              </a:ext>
            </a:extLst>
          </p:cNvPr>
          <p:cNvSpPr/>
          <p:nvPr/>
        </p:nvSpPr>
        <p:spPr>
          <a:xfrm>
            <a:off x="2259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="" xmlns:a16="http://schemas.microsoft.com/office/drawing/2014/main" id="{28068BE9-E784-409B-9975-6781CFAD555E}"/>
              </a:ext>
            </a:extLst>
          </p:cNvPr>
          <p:cNvSpPr/>
          <p:nvPr/>
        </p:nvSpPr>
        <p:spPr>
          <a:xfrm>
            <a:off x="97274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="" xmlns:a16="http://schemas.microsoft.com/office/drawing/2014/main" id="{E26A0DEC-E60F-46BD-92BB-C747DE8D2E5F}"/>
              </a:ext>
            </a:extLst>
          </p:cNvPr>
          <p:cNvSpPr/>
          <p:nvPr/>
        </p:nvSpPr>
        <p:spPr>
          <a:xfrm>
            <a:off x="108704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="" xmlns:a16="http://schemas.microsoft.com/office/drawing/2014/main" id="{C17A3296-365F-46E1-B8F3-F05999367C3C}"/>
              </a:ext>
            </a:extLst>
          </p:cNvPr>
          <p:cNvSpPr/>
          <p:nvPr/>
        </p:nvSpPr>
        <p:spPr>
          <a:xfrm>
            <a:off x="1116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="" xmlns:a16="http://schemas.microsoft.com/office/drawing/2014/main" id="{43D68384-E44B-42BC-86FA-58702BF73734}"/>
              </a:ext>
            </a:extLst>
          </p:cNvPr>
          <p:cNvSpPr/>
          <p:nvPr/>
        </p:nvSpPr>
        <p:spPr>
          <a:xfrm>
            <a:off x="500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="" xmlns:a16="http://schemas.microsoft.com/office/drawing/2014/main" id="{08DD3241-AD82-4586-AF60-4070144F093F}"/>
              </a:ext>
            </a:extLst>
          </p:cNvPr>
          <p:cNvSpPr/>
          <p:nvPr/>
        </p:nvSpPr>
        <p:spPr>
          <a:xfrm>
            <a:off x="10565606" y="914400"/>
            <a:ext cx="1066800" cy="990600"/>
          </a:xfrm>
          <a:prstGeom prst="star5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="" xmlns:a16="http://schemas.microsoft.com/office/drawing/2014/main" id="{21CA2B7F-F459-4282-8617-8CAB25105F05}"/>
              </a:ext>
            </a:extLst>
          </p:cNvPr>
          <p:cNvSpPr/>
          <p:nvPr/>
        </p:nvSpPr>
        <p:spPr>
          <a:xfrm>
            <a:off x="7974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="" xmlns:a16="http://schemas.microsoft.com/office/drawing/2014/main" id="{21F0C3E7-319F-439D-8B76-78B73A477F12}"/>
              </a:ext>
            </a:extLst>
          </p:cNvPr>
          <p:cNvSpPr/>
          <p:nvPr/>
        </p:nvSpPr>
        <p:spPr>
          <a:xfrm>
            <a:off x="6831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7D640358-C197-45F6-99FE-7934A57034BE}"/>
              </a:ext>
            </a:extLst>
          </p:cNvPr>
          <p:cNvSpPr/>
          <p:nvPr/>
        </p:nvSpPr>
        <p:spPr>
          <a:xfrm>
            <a:off x="5688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22E354F2-D91C-494A-AC38-FB7C61B22167}"/>
              </a:ext>
            </a:extLst>
          </p:cNvPr>
          <p:cNvSpPr/>
          <p:nvPr/>
        </p:nvSpPr>
        <p:spPr>
          <a:xfrm>
            <a:off x="4545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4E56ED38-F505-4606-B5F6-7D51B64A2944}"/>
              </a:ext>
            </a:extLst>
          </p:cNvPr>
          <p:cNvSpPr/>
          <p:nvPr/>
        </p:nvSpPr>
        <p:spPr>
          <a:xfrm>
            <a:off x="3402806" y="58674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E7D15CA-D946-41C3-A01B-4225CDF563F1}"/>
              </a:ext>
            </a:extLst>
          </p:cNvPr>
          <p:cNvSpPr/>
          <p:nvPr/>
        </p:nvSpPr>
        <p:spPr>
          <a:xfrm>
            <a:off x="3631406" y="76200"/>
            <a:ext cx="5715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bn-BD" sz="32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&quot;Not Allowed&quot; Symbol 4">
            <a:extLst>
              <a:ext uri="{FF2B5EF4-FFF2-40B4-BE49-F238E27FC236}">
                <a16:creationId xmlns="" xmlns:a16="http://schemas.microsoft.com/office/drawing/2014/main" id="{155A6CC2-D84E-41C8-A629-F7AC87464913}"/>
              </a:ext>
            </a:extLst>
          </p:cNvPr>
          <p:cNvSpPr/>
          <p:nvPr/>
        </p:nvSpPr>
        <p:spPr>
          <a:xfrm>
            <a:off x="812006" y="96033"/>
            <a:ext cx="1447800" cy="1295400"/>
          </a:xfrm>
          <a:prstGeom prst="noSmoking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&quot;Not Allowed&quot; Symbol 5">
            <a:extLst>
              <a:ext uri="{FF2B5EF4-FFF2-40B4-BE49-F238E27FC236}">
                <a16:creationId xmlns="" xmlns:a16="http://schemas.microsoft.com/office/drawing/2014/main" id="{88704E5E-2364-49E1-9484-C7AE7EA5AAD8}"/>
              </a:ext>
            </a:extLst>
          </p:cNvPr>
          <p:cNvSpPr/>
          <p:nvPr/>
        </p:nvSpPr>
        <p:spPr>
          <a:xfrm>
            <a:off x="9651206" y="231732"/>
            <a:ext cx="1447800" cy="1295400"/>
          </a:xfrm>
          <a:prstGeom prst="noSmoking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CB3619A-00AD-4100-98D3-81ECA90F9F1B}"/>
              </a:ext>
            </a:extLst>
          </p:cNvPr>
          <p:cNvSpPr/>
          <p:nvPr/>
        </p:nvSpPr>
        <p:spPr>
          <a:xfrm>
            <a:off x="0" y="2044006"/>
            <a:ext cx="11987213" cy="280076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রাশি ও গাণিতিক উক্তি চিনে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বলতে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0741" y="3505200"/>
            <a:ext cx="110490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dirty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5400" b="1" dirty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5400" b="1" dirty="0" err="1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5400" b="1" dirty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3366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78606" y="1542853"/>
            <a:ext cx="11125200" cy="1733747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প্রতীক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লেখার জন্য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 করা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সেগুলোকে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প্রতীক বলে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1002507" y="228600"/>
            <a:ext cx="9906000" cy="1066800"/>
          </a:xfrm>
          <a:prstGeom prst="wedgeEllipseCallout">
            <a:avLst>
              <a:gd name="adj1" fmla="val -68410"/>
              <a:gd name="adj2" fmla="val 769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প্রতীকঃ</a:t>
            </a:r>
            <a:endParaRPr lang="en-US" sz="6600" b="1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/>
          <p:cNvCxnSpPr>
            <a:cxnSpLocks/>
            <a:stCxn id="20" idx="8"/>
            <a:endCxn id="10" idx="0"/>
          </p:cNvCxnSpPr>
          <p:nvPr/>
        </p:nvCxnSpPr>
        <p:spPr>
          <a:xfrm flipV="1">
            <a:off x="-821188" y="1542853"/>
            <a:ext cx="6662394" cy="39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Alternate Process 28"/>
          <p:cNvSpPr/>
          <p:nvPr/>
        </p:nvSpPr>
        <p:spPr>
          <a:xfrm>
            <a:off x="306838" y="4419600"/>
            <a:ext cx="11221135" cy="152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৫২১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CD681CA-8A95-44A4-880B-407582CE5744}"/>
              </a:ext>
            </a:extLst>
          </p:cNvPr>
          <p:cNvSpPr/>
          <p:nvPr/>
        </p:nvSpPr>
        <p:spPr>
          <a:xfrm>
            <a:off x="50006" y="76200"/>
            <a:ext cx="118110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C8DF53F-8BD4-439A-995B-825D1BE1C185}"/>
              </a:ext>
            </a:extLst>
          </p:cNvPr>
          <p:cNvSpPr/>
          <p:nvPr/>
        </p:nvSpPr>
        <p:spPr>
          <a:xfrm>
            <a:off x="202406" y="228600"/>
            <a:ext cx="11430000" cy="632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0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33050"/>
              </p:ext>
            </p:extLst>
          </p:nvPr>
        </p:nvGraphicFramePr>
        <p:xfrm>
          <a:off x="6346128" y="1981200"/>
          <a:ext cx="5562600" cy="404531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477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প্রক্রিয়া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প্রতীক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776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>
                          <a:solidFill>
                            <a:srgbClr val="3366CC"/>
                          </a:solidFill>
                        </a:rPr>
                        <a:t>যোগ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3366CC"/>
                          </a:solidFill>
                        </a:rPr>
                        <a:t>+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776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>
                          <a:solidFill>
                            <a:srgbClr val="3366CC"/>
                          </a:solidFill>
                        </a:rPr>
                        <a:t>বিয়োগ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3366CC"/>
                          </a:solidFill>
                        </a:rPr>
                        <a:t>-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5883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>
                          <a:solidFill>
                            <a:srgbClr val="3366CC"/>
                          </a:solidFill>
                        </a:rPr>
                        <a:t>গুন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3366CC"/>
                          </a:solidFill>
                        </a:rPr>
                        <a:t>×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93429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>
                          <a:solidFill>
                            <a:srgbClr val="3366CC"/>
                          </a:solidFill>
                        </a:rPr>
                        <a:t>ভাগ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3366CC"/>
                          </a:solidFill>
                        </a:rPr>
                        <a:t>÷</a:t>
                      </a:r>
                      <a:endParaRPr lang="en-US" sz="4400" b="1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078928" y="76200"/>
            <a:ext cx="8534400" cy="1371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6346128" cy="3477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b="1" dirty="0">
                <a:latin typeface="NikoshBAN" pitchFamily="2" charset="0"/>
                <a:cs typeface="NikoshBAN" pitchFamily="2" charset="0"/>
              </a:rPr>
              <a:t>যে প্রতীক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জন্য ব্যবহার করা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সেগুলোকে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421606" y="304800"/>
            <a:ext cx="9601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6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329" y="1371600"/>
            <a:ext cx="11987213" cy="2057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সেগুলোকে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-23063" y="3623340"/>
            <a:ext cx="11987213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t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&lt;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 fontAlgn="t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&lt;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83406" y="5867400"/>
            <a:ext cx="381000" cy="48747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908006" y="4114800"/>
            <a:ext cx="190500" cy="4191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781864" y="5867400"/>
            <a:ext cx="252284" cy="51736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1605816"/>
            <a:ext cx="12165806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মিতার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মিতুর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দুইজনের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102" y="3886200"/>
            <a:ext cx="11861007" cy="2438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৮+৫=১৩</a:t>
            </a:r>
            <a:endParaRPr lang="bn-BD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1987213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লেখি</a:t>
            </a:r>
            <a:r>
              <a:rPr lang="en-US" sz="3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&gt;২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২ 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&lt;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bn-BD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95312" y="1524000"/>
            <a:ext cx="43953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2406" y="2895600"/>
                <a:ext cx="11658600" cy="286232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/>
                  <a:t> </a:t>
                </a:r>
                <a:r>
                  <a:rPr lang="en-US" sz="6000" b="1" dirty="0" smtClean="0">
                    <a:latin typeface="NikoshBAN"/>
                  </a:rPr>
                  <a:t>১)   ৩</a:t>
                </a:r>
                <a14:m>
                  <m:oMath xmlns:m="http://schemas.openxmlformats.org/officeDocument/2006/math">
                    <m:r>
                      <a:rPr lang="en-US" sz="60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6000" b="1" dirty="0" smtClean="0">
                    <a:latin typeface="NikoshBAN"/>
                  </a:rPr>
                  <a:t>৫           ১৫            </a:t>
                </a:r>
              </a:p>
              <a:p>
                <a:pPr algn="ctr"/>
                <a:r>
                  <a:rPr lang="en-US" sz="6000" b="1" dirty="0" smtClean="0">
                    <a:latin typeface="NikoshBAN"/>
                  </a:rPr>
                  <a:t>    ২)     ১০          ৩  =  ৭       </a:t>
                </a:r>
              </a:p>
              <a:p>
                <a:pPr algn="ctr"/>
                <a:r>
                  <a:rPr lang="en-US" sz="6000" b="1" dirty="0" smtClean="0">
                    <a:latin typeface="NikoshBAN"/>
                  </a:rPr>
                  <a:t>৩)      ৯             ১০</a:t>
                </a:r>
                <a:endParaRPr lang="en-US" sz="6000" b="1" dirty="0">
                  <a:latin typeface="NikoshBAN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06" y="2895600"/>
                <a:ext cx="11658600" cy="28623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2006" y="609600"/>
            <a:ext cx="109728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/>
              </a:rPr>
              <a:t>কোনটিতে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কোন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প্রতিক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বসবে</a:t>
            </a:r>
            <a:r>
              <a:rPr lang="en-US" sz="4800" b="1" dirty="0" smtClean="0">
                <a:latin typeface="NikoshBAN"/>
              </a:rPr>
              <a:t>?</a:t>
            </a:r>
            <a:endParaRPr lang="en-US" sz="4800" b="1" dirty="0">
              <a:latin typeface="NikoshBAN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592967" y="31242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35767" y="4087266"/>
            <a:ext cx="914400" cy="4789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129604" y="5016500"/>
            <a:ext cx="1235601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232</Words>
  <Application>Microsoft Office PowerPoint</Application>
  <PresentationFormat>Custom</PresentationFormat>
  <Paragraphs>57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QC</cp:lastModifiedBy>
  <cp:revision>241</cp:revision>
  <dcterms:created xsi:type="dcterms:W3CDTF">2006-08-16T00:00:00Z</dcterms:created>
  <dcterms:modified xsi:type="dcterms:W3CDTF">2021-08-12T18:17:28Z</dcterms:modified>
</cp:coreProperties>
</file>