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3848-8740-434C-BA53-255FD38CFEAF}" type="datetimeFigureOut">
              <a:rPr lang="en-US" smtClean="0"/>
              <a:t>01-Jan-09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B317-2FA7-4A05-96D3-1DEC2C9C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2B317-2FA7-4A05-96D3-1DEC2C9C9B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.png"/><Relationship Id="rId7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0"/>
            <a:ext cx="9144000" cy="3685221"/>
            <a:chOff x="-76200" y="380999"/>
            <a:chExt cx="9144000" cy="3685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80999"/>
              <a:ext cx="9144000" cy="36852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5770" y="1981200"/>
              <a:ext cx="5815503" cy="1862048"/>
            </a:xfrm>
            <a:prstGeom prst="rect">
              <a:avLst/>
            </a:prstGeom>
            <a:noFill/>
          </p:spPr>
          <p:txBody>
            <a:bodyPr wrap="none" rtlCol="0">
              <a:prstTxWarp prst="textWave2">
                <a:avLst/>
              </a:prstTxWarp>
              <a:spAutoFit/>
            </a:bodyPr>
            <a:lstStyle/>
            <a:p>
              <a:r>
                <a:rPr lang="en-US" sz="11500" dirty="0" smtClean="0"/>
                <a:t>Welcome</a:t>
              </a:r>
              <a:endParaRPr lang="en-US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384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38400" y="126245"/>
            <a:ext cx="429476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dirty="0"/>
              <a:t>ব্যাংক, ব্যাংকিং ও </a:t>
            </a:r>
            <a:r>
              <a:rPr lang="bn-IN" sz="2800" dirty="0" smtClean="0"/>
              <a:t>ব্যাংকার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76" y="775698"/>
            <a:ext cx="3877056" cy="2609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439" y="779952"/>
            <a:ext cx="474958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1927" y="1257519"/>
            <a:ext cx="239681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40644" y="1720334"/>
            <a:ext cx="28680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1859" y="2177534"/>
            <a:ext cx="26468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A‡_©i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e¨emvq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3542" y="2590058"/>
            <a:ext cx="416652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cÖwZw`b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AMwYZ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iv‡L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3616" y="3015734"/>
            <a:ext cx="412645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GB Ask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GKRb‡K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FY †`q|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9" y="3469944"/>
            <a:ext cx="3242083" cy="22450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76375" y="3581400"/>
            <a:ext cx="5604414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1600" dirty="0"/>
              <a:t>ব্যাংক শব্দের উৎপত্তি সম্পর্কে সুনির্দিষ্ট ইতিহাস খুঁজে পাওয়া কঠিন।</a:t>
            </a:r>
            <a:endParaRPr lang="en-US" sz="17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6522" y="4439246"/>
            <a:ext cx="534126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BZvjxq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Banco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96916" y="4888468"/>
            <a:ext cx="3087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BZvjx‡Z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'</a:t>
            </a:r>
            <a:r>
              <a:rPr lang="en-US" b="1" dirty="0" err="1">
                <a:solidFill>
                  <a:srgbClr val="FF0000"/>
                </a:solidFill>
              </a:rPr>
              <a:t>Banco</a:t>
            </a:r>
            <a:r>
              <a:rPr lang="en-US" b="1" dirty="0">
                <a:solidFill>
                  <a:srgbClr val="FF0000"/>
                </a:solidFill>
              </a:rPr>
              <a:t>'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 j¤^v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Uzj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1387" y="5257800"/>
            <a:ext cx="54869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vwW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bvgK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Bû`x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gnvR‡biv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j¤^v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Uzj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e‡Âi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UvKv-cqmv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0450" y="5981802"/>
            <a:ext cx="8560485" cy="707886"/>
          </a:xfrm>
          <a:prstGeom prst="rect">
            <a:avLst/>
          </a:prstGeom>
          <a:solidFill>
            <a:srgbClr val="92D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dirty="0" smtClean="0">
                <a:latin typeface="SutonnyMJ" pitchFamily="2" charset="0"/>
                <a:cs typeface="SutonnyMJ" pitchFamily="2" charset="0"/>
              </a:rPr>
              <a:t>বর্তমানে ব্যাংক বলতে আমরা বুজি ,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যারা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GKw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AvgvbZ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FY`vb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msµvš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6916" y="3916829"/>
            <a:ext cx="560401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1400" dirty="0"/>
              <a:t>ব্যাংক শব্দটির আভিধানিক অর্থ কোনো বস্তুবিশেষের স্তূপ, কোষাগার, লম্বা </a:t>
            </a:r>
            <a:r>
              <a:rPr lang="as-IN" sz="1400" dirty="0" smtClean="0"/>
              <a:t>টেবিল</a:t>
            </a:r>
            <a:r>
              <a:rPr lang="bn-IN" sz="1400" dirty="0" smtClean="0"/>
              <a:t>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957605" y="347538"/>
            <a:ext cx="50070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mvaviYfv‡e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hveZxq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KvR‡K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mvgwMÖKfv‡e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e¨vswKs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-1104"/>
          <a:stretch/>
        </p:blipFill>
        <p:spPr>
          <a:xfrm>
            <a:off x="206140" y="334377"/>
            <a:ext cx="3735423" cy="216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7605" y="1093971"/>
            <a:ext cx="50152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GKvD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‡›U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PjwZ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mÂqx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gqv`x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GKvD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‡›U A_©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7605" y="1905000"/>
            <a:ext cx="502809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†PK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`vex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FY 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wejevÆv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MÖvnK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A_© GK¯’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vbvšÍ‡i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mvnvh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mgwóMZfv‡e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e¨vswKs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4505" y="2504016"/>
            <a:ext cx="83869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ব্যাংকিং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4" y="3048000"/>
            <a:ext cx="2593521" cy="13754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735" y="4423428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AvgvbZ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8" y="3051828"/>
            <a:ext cx="2809672" cy="1371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92897" y="4423428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ঋন প্রদান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2590799" cy="14895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21428" y="4408216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অর্থ স্থানান্তর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" y="4936547"/>
            <a:ext cx="2593521" cy="13574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1089" y="6323148"/>
            <a:ext cx="23086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বৈদেশিক মুদ্রার লেনদেন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29" y="4888111"/>
            <a:ext cx="2809672" cy="135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3340475" y="6312985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ব্যবসা বাণিজ্য সহযোগিতা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81" y="4888111"/>
            <a:ext cx="2590799" cy="12715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40526" y="6216058"/>
            <a:ext cx="1435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দলিল সংরক্ষণ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3" grpId="0"/>
      <p:bldP spid="15" grpId="0"/>
      <p:bldP spid="17" grpId="0"/>
      <p:bldP spid="19" grpId="0" animBg="1"/>
      <p:bldP spid="2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85916" y="761999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/>
              <a:t>ব্যাংকিং ব্যবসায় পরিচালনার সাথে সরাসরি যুক্ত ব্যক্তিবর্গকে ব্যাংকার বলা হয়৷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69126" y="28805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ব্যাংকার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2787" y="18288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Banker </a:t>
            </a:r>
            <a:r>
              <a:rPr lang="as-IN" dirty="0"/>
              <a:t>শব্দটির আভিধানিক অর্থ হলো ‘মহাজন’, ‘পোদ্দার’, ব্যাংকের মালিক বা যার নিকট ধন সম্পদ জমা থাকে।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99155" y="4818965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dirty="0" smtClean="0"/>
              <a:t>তাই </a:t>
            </a:r>
            <a:r>
              <a:rPr lang="as-IN" dirty="0" smtClean="0"/>
              <a:t>ব্যাংকের </a:t>
            </a:r>
            <a:r>
              <a:rPr lang="as-IN" dirty="0"/>
              <a:t>কার্যাবলীর সাথে সম্পর্কযুক্ত ব্যক্তিবর্গ ব্যাংকার হিসেবে পরিচিত।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5084" y="357247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/>
              <a:t>ব্যাংকিং বিষয়ে শিক্ষা এবং প্রশিক্ষণ প্রাপ্ত ব্যক্তিদের দ্বারা ব্যাংকিং ব্যবসা পরিচালিত হয়ে থাকে৷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3865171" cy="242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" y="3249866"/>
            <a:ext cx="3891116" cy="24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429000" y="1407057"/>
            <a:ext cx="273985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/>
              <a:t> সংক্ষিপ্ত প্রশ্ন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819400"/>
            <a:ext cx="666881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/>
              <a:t>কোথা হতে ব্যাংক শব্দটির উৎপত্তি হয়?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963022"/>
            <a:ext cx="699422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/>
              <a:t>অর্থ স্থানান্তর কাজটি কার জন্য গুরুত্বপূর্ণ?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90607" y="152400"/>
            <a:ext cx="410080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000" dirty="0"/>
              <a:t>ব্যাংক ব্যবসার ইতিহাস ও ক্রমবিকাশ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6884" y="783037"/>
            <a:ext cx="54543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/>
              <a:t>সভ্যতার উষালগ্ন থেকেই মানুষ </a:t>
            </a:r>
            <a:r>
              <a:rPr lang="bn-IN" dirty="0" smtClean="0"/>
              <a:t>তাদের প্রয়োজন মিটানোর জন্য বিনিময় প্রথার মাধ্যমকে বেছে নেয়।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6884" y="1710809"/>
            <a:ext cx="54543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 smtClean="0"/>
              <a:t>প্রচলিত এই প্রথা স্বল্প পরিসরে বহুদিন ধরে চলে আসছিল।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884" y="2286000"/>
            <a:ext cx="545431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তবে মুদ্রা আবিষ্কারের পর থেকে ব্যবসা বানিজ্য লেনদেন এবং মুদ্রার নিরাপত্তার জন্য ব্যাংক ব্যবস্থার সৃষ্টি হয়।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3200400"/>
            <a:ext cx="88124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GZUv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mymsMwVZ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mf¨Zvi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gweKv‡ki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mv‡_ mv‡_,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hy‡Mi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avivevwnKZvq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e¨emv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evwY‡R¨i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c~Y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N‡U|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901559"/>
            <a:ext cx="88124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খ্রিষ্টপূর্ব পাঁচ হাজার বছর আগে প্রথম ব্যাংক ব্যবস্থা ইতিহাসে স্থান করে নেয়।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 পরবর্তীতে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783037"/>
            <a:ext cx="2857500" cy="21492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6" y="4495800"/>
            <a:ext cx="2054954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87155" y="6152030"/>
            <a:ext cx="10086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wmÜz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mf¨Zv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5800"/>
            <a:ext cx="2057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623791" y="6145076"/>
            <a:ext cx="16417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e¨vwejbxq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mf¨Zv</a:t>
            </a:r>
            <a:r>
              <a:rPr lang="bn-IN" dirty="0" smtClean="0">
                <a:latin typeface="SutonnyMJ" pitchFamily="2" charset="0"/>
              </a:rPr>
              <a:t>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20" y="4495800"/>
            <a:ext cx="214698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034029" y="6145076"/>
            <a:ext cx="11961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mf¨Zv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495800"/>
            <a:ext cx="2163990" cy="161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7304802" y="6152361"/>
            <a:ext cx="11560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mf¨Zv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657600" y="437464"/>
            <a:ext cx="53433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ভারতীয় উপমহাদেশে প্রথম আধুনিক ব্যাংক প্রতিষ্ঠিত হয়</a:t>
            </a:r>
            <a:r>
              <a:rPr lang="en-US" dirty="0" smtClean="0"/>
              <a:t> </a:t>
            </a:r>
            <a:r>
              <a:rPr lang="bn-IN" dirty="0" smtClean="0"/>
              <a:t>দি </a:t>
            </a:r>
            <a:r>
              <a:rPr lang="bn-IN" dirty="0"/>
              <a:t>হিন্দুস্থান ব্যাংক </a:t>
            </a:r>
            <a:r>
              <a:rPr lang="bn-IN" dirty="0" smtClean="0"/>
              <a:t>১৭০০ সা্লে।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18415"/>
            <a:ext cx="3314700" cy="3056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599" y="1219200"/>
            <a:ext cx="534333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১৯৩৫ সালে রিজার্ভ ব্যাংক অব ইন্ডিয়া ভারতের</a:t>
            </a:r>
          </a:p>
          <a:p>
            <a:r>
              <a:rPr lang="bn-IN" dirty="0" smtClean="0"/>
              <a:t> কেন্দ্রীয় ব্যাংক হিসেবে প্রতিষ্ঠিত হয়।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8075" y="2048559"/>
            <a:ext cx="53528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১৯৪৮ সালে পাকিস্থান আমলে কেন্দ্রীয় ব্যাংক হিসেবে </a:t>
            </a:r>
          </a:p>
          <a:p>
            <a:r>
              <a:rPr lang="bn-IN" dirty="0" smtClean="0"/>
              <a:t>স্টেট ব্যাংক অব পাকিস্থান প্রতিষ্ঠা লাভ করে।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6067" y="2838361"/>
            <a:ext cx="54863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বাংলাদেশ স্বাধীন হওয়ার পর ১৯৭২ সালের ২৬ মার্চ </a:t>
            </a:r>
          </a:p>
          <a:p>
            <a:r>
              <a:rPr lang="bn-IN" dirty="0" smtClean="0"/>
              <a:t>কেন্দ্রীয় ব্যাংক হিসেবে বাংলাদেশ ব্যাংক প্রতিষ্ঠা লাভ করে।</a:t>
            </a:r>
            <a:endParaRPr lang="bn-IN" dirty="0"/>
          </a:p>
        </p:txBody>
      </p:sp>
      <p:sp>
        <p:nvSpPr>
          <p:cNvPr id="12" name="Rectangle 11"/>
          <p:cNvSpPr/>
          <p:nvPr/>
        </p:nvSpPr>
        <p:spPr>
          <a:xfrm>
            <a:off x="228600" y="3810000"/>
            <a:ext cx="88391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RinkiyMJ" pitchFamily="2" charset="0"/>
                <a:cs typeface="RinkiyMJ" pitchFamily="2" charset="0"/>
              </a:rPr>
              <a:t>1972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mv‡j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evsjv</a:t>
            </a:r>
            <a:r>
              <a:rPr lang="en-US" dirty="0">
                <a:latin typeface="RinkiyMJ" pitchFamily="2" charset="0"/>
                <a:cs typeface="RinkiyMJ" pitchFamily="2" charset="0"/>
              </a:rPr>
              <a:t>‡`k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miKvi</a:t>
            </a:r>
            <a:r>
              <a:rPr lang="en-US" dirty="0">
                <a:latin typeface="RinkiyMJ" pitchFamily="2" charset="0"/>
                <a:cs typeface="RinkiyMJ" pitchFamily="2" charset="0"/>
              </a:rPr>
              <a:t> †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mvbvjx</a:t>
            </a:r>
            <a:r>
              <a:rPr lang="en-US" dirty="0">
                <a:latin typeface="RinkiyMJ" pitchFamily="2" charset="0"/>
                <a:cs typeface="RinkiyMJ" pitchFamily="2" charset="0"/>
              </a:rPr>
              <a:t>,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AMÖYx</a:t>
            </a:r>
            <a:r>
              <a:rPr lang="en-US" dirty="0">
                <a:latin typeface="RinkiyMJ" pitchFamily="2" charset="0"/>
                <a:cs typeface="RinkiyMJ" pitchFamily="2" charset="0"/>
              </a:rPr>
              <a:t>,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iƒcvwj</a:t>
            </a:r>
            <a:r>
              <a:rPr lang="en-US" dirty="0">
                <a:latin typeface="RinkiyMJ" pitchFamily="2" charset="0"/>
                <a:cs typeface="RinkiyMJ" pitchFamily="2" charset="0"/>
              </a:rPr>
              <a:t>,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RbZv</a:t>
            </a:r>
            <a:r>
              <a:rPr lang="en-US" dirty="0">
                <a:latin typeface="RinkiyMJ" pitchFamily="2" charset="0"/>
                <a:cs typeface="RinkiyMJ" pitchFamily="2" charset="0"/>
              </a:rPr>
              <a:t>,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DËiv</a:t>
            </a:r>
            <a:r>
              <a:rPr lang="en-US" dirty="0">
                <a:latin typeface="RinkiyMJ" pitchFamily="2" charset="0"/>
                <a:cs typeface="RinkiyMJ" pitchFamily="2" charset="0"/>
              </a:rPr>
              <a:t> I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c~evjx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e¨vsK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bv‡g</a:t>
            </a:r>
            <a:r>
              <a:rPr lang="en-US" dirty="0">
                <a:latin typeface="RinkiyMJ" pitchFamily="2" charset="0"/>
                <a:cs typeface="RinkiyMJ" pitchFamily="2" charset="0"/>
              </a:rPr>
              <a:t> 6wU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e¨vsK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cÖwZôv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K‡i</a:t>
            </a:r>
            <a:r>
              <a:rPr lang="en-US" dirty="0">
                <a:latin typeface="RinkiyMJ" pitchFamily="2" charset="0"/>
                <a:cs typeface="RinkiyMJ" pitchFamily="2" charset="0"/>
              </a:rPr>
              <a:t>| G¸‡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jv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ivóªvqË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e¨vsK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bv‡g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cwiwPZ</a:t>
            </a: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dirty="0" err="1">
                <a:latin typeface="RinkiyMJ" pitchFamily="2" charset="0"/>
                <a:cs typeface="RinkiyMJ" pitchFamily="2" charset="0"/>
              </a:rPr>
              <a:t>wQj</a:t>
            </a:r>
            <a:r>
              <a:rPr lang="en-US" dirty="0">
                <a:latin typeface="RinkiyMJ" pitchFamily="2" charset="0"/>
                <a:cs typeface="RinkiyMJ" pitchFamily="2" charset="0"/>
              </a:rPr>
              <a:t>|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000" y="4610100"/>
            <a:ext cx="756809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কেন্দ্রীয় ব্যাংক হিসেবে </a:t>
            </a:r>
            <a:r>
              <a:rPr lang="bn-IN" dirty="0" smtClean="0"/>
              <a:t>‘বাংলাদেশ ব্যাংক’</a:t>
            </a:r>
            <a:r>
              <a:rPr lang="en-US" dirty="0" smtClean="0"/>
              <a:t> </a:t>
            </a:r>
            <a:r>
              <a:rPr lang="bn-IN" dirty="0" smtClean="0"/>
              <a:t>মুদ্রা প্রচলন, ঋণ নিয়ন্ত্রণ এবং ব্যাংকিং </a:t>
            </a:r>
          </a:p>
          <a:p>
            <a:r>
              <a:rPr lang="bn-IN" dirty="0" smtClean="0"/>
              <a:t>ব্যবসার অভিভাবকের দায়িত্ব পালন করে।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000" y="5537965"/>
            <a:ext cx="71689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বর্তমানে বাংলাদেশে ৪ টি সরকারি, ৪ টি বিশেষায়িত এবং ৩০ টির অধিক </a:t>
            </a:r>
          </a:p>
          <a:p>
            <a:r>
              <a:rPr lang="bn-IN" dirty="0" smtClean="0"/>
              <a:t>বেসরকারি ব্যাংক রয়েছে।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3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200400" y="990600"/>
            <a:ext cx="25747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b="1" dirty="0"/>
              <a:t> সংক্ষিপ্ত প্রশ্ন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702" y="4419600"/>
            <a:ext cx="894828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400" dirty="0" smtClean="0"/>
              <a:t>স্বাধীন বাংলাদেশে মোট কতটি </a:t>
            </a:r>
            <a:r>
              <a:rPr lang="en-US" sz="2400" b="1" dirty="0" err="1">
                <a:latin typeface="RinkiyMJ" pitchFamily="2" charset="0"/>
                <a:cs typeface="RinkiyMJ" pitchFamily="2" charset="0"/>
              </a:rPr>
              <a:t>ivóªvqË</a:t>
            </a:r>
            <a:r>
              <a:rPr lang="en-US" sz="24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latin typeface="RinkiyMJ" pitchFamily="2" charset="0"/>
                <a:cs typeface="RinkiyMJ" pitchFamily="2" charset="0"/>
              </a:rPr>
              <a:t>e¨vsK</a:t>
            </a:r>
            <a:r>
              <a:rPr lang="bn-IN" sz="24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bn-IN" sz="2400" dirty="0" smtClean="0">
                <a:latin typeface="RinkiyMJ" pitchFamily="2" charset="0"/>
                <a:cs typeface="RinkiyMJ" pitchFamily="2" charset="0"/>
              </a:rPr>
              <a:t>ছিল? ব্যাংকগুলোর নাম লিখ?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19423" y="3419475"/>
            <a:ext cx="676527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বাংলাদেশর </a:t>
            </a:r>
            <a:r>
              <a:rPr lang="bn-IN" sz="3200" dirty="0"/>
              <a:t>কেন্দ্রীয় </a:t>
            </a:r>
            <a:r>
              <a:rPr lang="bn-IN" sz="3200" dirty="0" smtClean="0"/>
              <a:t>ব্যাংকের নাম কি?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0848" y="2438400"/>
            <a:ext cx="67938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/>
              <a:t>ব্যাংক ব্যবসার </a:t>
            </a:r>
            <a:r>
              <a:rPr lang="bn-IN" sz="3200" dirty="0" smtClean="0"/>
              <a:t>ইতিহাস সম্পর্কে লিখ?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10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61866" y="935535"/>
            <a:ext cx="814873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KarnaphuliMJ" pitchFamily="2" charset="0"/>
                <a:cs typeface="KarnaphuliMJ" pitchFamily="2" charset="0"/>
              </a:rPr>
              <a:t>†</a:t>
            </a:r>
            <a:r>
              <a:rPr lang="en-US" dirty="0" err="1" smtClean="0">
                <a:latin typeface="KarnaphuliMJ" pitchFamily="2" charset="0"/>
                <a:cs typeface="KarnaphuliMJ" pitchFamily="2" charset="0"/>
              </a:rPr>
              <a:t>KvbwU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e¨vs‡Ki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me‡P‡q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¸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iæZ¡c~Y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©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KvR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?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A_© ¯’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vbvšÍi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Znwej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msiÿY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‰e‡`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wkK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gy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`ªvi †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jb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‡`b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N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AvgvbZ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msMÖn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I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FY`vb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342" y="2040284"/>
            <a:ext cx="814873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KarnaphuliMJ" pitchFamily="2" charset="0"/>
                <a:cs typeface="KarnaphuliMJ" pitchFamily="2" charset="0"/>
              </a:rPr>
              <a:t>2.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e¨vswKs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Kvh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©µg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cwiPvbvKvixi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bvg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wK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?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K.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gvwjK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e¨vsKvi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MÖvnK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N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AvgvbZ`vi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816" y="3124200"/>
            <a:ext cx="815825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KarnaphuliMJ" pitchFamily="2" charset="0"/>
                <a:cs typeface="KarnaphuliMJ" pitchFamily="2" charset="0"/>
              </a:rPr>
              <a:t>3.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e¨vs‡Ki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gyL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D‡Ïk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Kx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?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AvgvbZ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MÖnY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gybvdv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AR©b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mybvg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AR©b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N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g~jab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MVb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342" y="4343400"/>
            <a:ext cx="8158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KarnaphuliMJ" pitchFamily="2" charset="0"/>
                <a:cs typeface="KarnaphuliMJ" pitchFamily="2" charset="0"/>
              </a:rPr>
              <a:t>4|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fvi‡Zi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†K›`ª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xq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e¨vs‡Ki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bvg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Kx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?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evsjv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‡`k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f¨vwbm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myB‡Wb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N.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wiRvf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©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BwÛqv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817" y="5405139"/>
            <a:ext cx="81582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KarnaphuliMJ" pitchFamily="2" charset="0"/>
                <a:cs typeface="KarnaphuliMJ" pitchFamily="2" charset="0"/>
              </a:rPr>
              <a:t>8. †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Kvb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e¨vsK‡K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¯^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vaxb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evsjv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‡`‡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ki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†K›`ª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xq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wnmv‡e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evsjv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‡`k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e¨vs‡K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iƒcvšÍwiZ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Kiv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nq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?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</a:t>
            </a:r>
          </a:p>
          <a:p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)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b¨vkbvj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cvwKšÍvb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L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) w` †÷U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Ae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cvwKšÍvb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endParaRPr lang="bn-IN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M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) †e½j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bn-IN" dirty="0" smtClean="0">
                <a:latin typeface="KarnaphuliMJ" pitchFamily="2" charset="0"/>
                <a:cs typeface="KarnaphuliMJ" pitchFamily="2" charset="0"/>
              </a:rPr>
              <a:t>                                              </a:t>
            </a:r>
            <a:r>
              <a:rPr lang="en-US" dirty="0" smtClean="0">
                <a:latin typeface="KarnaphuliMJ" pitchFamily="2" charset="0"/>
                <a:cs typeface="KarnaphuliMJ" pitchFamily="2" charset="0"/>
              </a:rPr>
              <a:t>N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)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gymwjg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Kgvwk©qvj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dirty="0" err="1">
                <a:latin typeface="KarnaphuliMJ" pitchFamily="2" charset="0"/>
                <a:cs typeface="KarnaphuliMJ" pitchFamily="2" charset="0"/>
              </a:rPr>
              <a:t>wjt</a:t>
            </a:r>
            <a:r>
              <a:rPr lang="en-US" dirty="0">
                <a:latin typeface="KarnaphuliMJ" pitchFamily="2" charset="0"/>
                <a:cs typeface="KarnaphuliMJ" pitchFamily="2" charset="0"/>
              </a:rPr>
              <a:t>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4195666" y="1474295"/>
            <a:ext cx="307499" cy="32504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4190903" y="2334963"/>
            <a:ext cx="307137" cy="309861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4217145" y="3359795"/>
            <a:ext cx="304800" cy="309861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231431" y="4589116"/>
            <a:ext cx="304800" cy="309861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5391150" y="5711873"/>
            <a:ext cx="304800" cy="309861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3245" y="228600"/>
            <a:ext cx="17526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43200" y="698212"/>
            <a:ext cx="358623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/>
              <a:t>সংক্ষিপ্ত প্রশ্ন </a:t>
            </a:r>
            <a:r>
              <a:rPr lang="bn-IN" sz="3200" b="1" dirty="0" smtClean="0"/>
              <a:t>মূল্যায়ন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409700" y="2362200"/>
            <a:ext cx="2667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 smtClean="0">
                <a:latin typeface="KarnaphuliMJ" pitchFamily="2" charset="0"/>
                <a:cs typeface="KarnaphuliMJ" pitchFamily="2" charset="0"/>
              </a:rPr>
              <a:t>২</a:t>
            </a:r>
            <a:r>
              <a:rPr lang="en-US" sz="2400" b="1" dirty="0" smtClean="0">
                <a:latin typeface="KarnaphuliMJ" pitchFamily="2" charset="0"/>
                <a:cs typeface="KarnaphuliMJ" pitchFamily="2" charset="0"/>
              </a:rPr>
              <a:t>. </a:t>
            </a:r>
            <a:r>
              <a:rPr lang="en-US" sz="2400" b="1" dirty="0" err="1">
                <a:latin typeface="KarnaphuliMJ" pitchFamily="2" charset="0"/>
                <a:cs typeface="KarnaphuliMJ" pitchFamily="2" charset="0"/>
              </a:rPr>
              <a:t>e¨vsK</a:t>
            </a:r>
            <a:r>
              <a:rPr lang="en-US" sz="2400" b="1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400" b="1" dirty="0" err="1">
                <a:latin typeface="KarnaphuliMJ" pitchFamily="2" charset="0"/>
                <a:cs typeface="KarnaphuliMJ" pitchFamily="2" charset="0"/>
              </a:rPr>
              <a:t>Kv‡K</a:t>
            </a:r>
            <a:r>
              <a:rPr lang="en-US" sz="2400" b="1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400" b="1" dirty="0" err="1">
                <a:latin typeface="KarnaphuliMJ" pitchFamily="2" charset="0"/>
                <a:cs typeface="KarnaphuliMJ" pitchFamily="2" charset="0"/>
              </a:rPr>
              <a:t>e‡j</a:t>
            </a:r>
            <a:r>
              <a:rPr lang="en-US" sz="2400" b="1" dirty="0">
                <a:latin typeface="KarnaphuliMJ" pitchFamily="2" charset="0"/>
                <a:cs typeface="KarnaphuliMJ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4309" y="3276600"/>
            <a:ext cx="33500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KarnaphuliMJ" pitchFamily="2" charset="0"/>
                <a:cs typeface="KarnaphuliMJ" pitchFamily="2" charset="0"/>
              </a:rPr>
              <a:t>৩.</a:t>
            </a:r>
            <a:r>
              <a:rPr lang="en-US" sz="2800" b="1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800" b="1" dirty="0" err="1" smtClean="0">
                <a:latin typeface="KarnaphuliMJ" pitchFamily="2" charset="0"/>
                <a:cs typeface="KarnaphuliMJ" pitchFamily="2" charset="0"/>
              </a:rPr>
              <a:t>e¨vs</a:t>
            </a:r>
            <a:r>
              <a:rPr lang="bn-IN" sz="2800" b="1" dirty="0" smtClean="0">
                <a:latin typeface="Shonar Bangla" pitchFamily="34" charset="0"/>
                <a:cs typeface="Shonar Bangla" pitchFamily="34" charset="0"/>
              </a:rPr>
              <a:t>কিং</a:t>
            </a:r>
            <a:r>
              <a:rPr lang="en-US" sz="2800" b="1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800" b="1" dirty="0" err="1">
                <a:latin typeface="KarnaphuliMJ" pitchFamily="2" charset="0"/>
                <a:cs typeface="KarnaphuliMJ" pitchFamily="2" charset="0"/>
              </a:rPr>
              <a:t>ej‡Z</a:t>
            </a:r>
            <a:r>
              <a:rPr lang="en-US" sz="2800" b="1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800" b="1" dirty="0" err="1">
                <a:latin typeface="KarnaphuliMJ" pitchFamily="2" charset="0"/>
                <a:cs typeface="KarnaphuliMJ" pitchFamily="2" charset="0"/>
              </a:rPr>
              <a:t>Kx</a:t>
            </a:r>
            <a:r>
              <a:rPr lang="en-US" sz="2800" b="1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2800" b="1" dirty="0" err="1">
                <a:latin typeface="KarnaphuliMJ" pitchFamily="2" charset="0"/>
                <a:cs typeface="KarnaphuliMJ" pitchFamily="2" charset="0"/>
              </a:rPr>
              <a:t>eyS</a:t>
            </a:r>
            <a:r>
              <a:rPr lang="en-US" sz="2800" b="1" dirty="0">
                <a:latin typeface="KarnaphuliMJ" pitchFamily="2" charset="0"/>
                <a:cs typeface="KarnaphuliMJ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161" y="4267200"/>
            <a:ext cx="52742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b="1" dirty="0" smtClean="0"/>
              <a:t>৪.বাংলাদেশর </a:t>
            </a:r>
            <a:r>
              <a:rPr lang="bn-IN" sz="2400" b="1" dirty="0"/>
              <a:t>কেন্দ্রীয় ব্যাংকের নাম কি?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17161" y="5105400"/>
            <a:ext cx="62696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 smtClean="0">
                <a:latin typeface="Shonar Bangla" pitchFamily="34" charset="0"/>
                <a:ea typeface="Segoe UI" pitchFamily="34" charset="0"/>
                <a:cs typeface="Shonar Bangla" pitchFamily="34" charset="0"/>
              </a:rPr>
              <a:t>৫.কোন শব্দ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bn-IN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latin typeface="Shonar Bangla" pitchFamily="34" charset="0"/>
                <a:cs typeface="Shonar Bangla" pitchFamily="34" charset="0"/>
              </a:rPr>
              <a:t>ইংরেজি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DrcwË</a:t>
            </a:r>
            <a:r>
              <a:rPr lang="bn-IN" sz="32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700" y="1676400"/>
            <a:ext cx="12731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b="1" dirty="0" smtClean="0"/>
              <a:t>১.মুদ্রা কি?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610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71800" y="838200"/>
            <a:ext cx="28712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000" dirty="0" smtClean="0"/>
              <a:t>বাড়ির কাজ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873187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মুদ্রা ও ব্যাংকের মধ্যে কোন সম্পর্ক আছে কি? ব্যাখ্যা কর।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6070" y="4331642"/>
            <a:ext cx="80778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/>
              <a:t>ব্যাংক ব্যবসার ক্রমবিকাশে মুদ্রা সৃষ্টির ভূমিকায় আলোচনা কর।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10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05185" y="3124200"/>
            <a:ext cx="411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পুষন দেবনাথ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নীলকমল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ওছমানিয়া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হাইমচর, চাঁদপুর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০১৭৮৭-৭৪৮৯৩৮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38152"/>
            <a:ext cx="2032929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9" y="1143000"/>
            <a:ext cx="1440180" cy="1798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691160" cy="315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2491" y="3752248"/>
            <a:ext cx="2611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IN" dirty="0" smtClean="0"/>
              <a:t>শ্রেণিঃ দশম</a:t>
            </a:r>
          </a:p>
          <a:p>
            <a:pPr algn="r"/>
            <a:r>
              <a:rPr lang="bn-IN" dirty="0" smtClean="0"/>
              <a:t>  বিভাগঃ ব্যবসায় শিক্ষা </a:t>
            </a:r>
          </a:p>
          <a:p>
            <a:pPr algn="r"/>
            <a:r>
              <a:rPr lang="bn-IN" dirty="0" smtClean="0"/>
              <a:t>বিষয়ঃ ফিন্যান্স ও ব্যাংকি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5792" r="4256" b="3779"/>
          <a:stretch/>
        </p:blipFill>
        <p:spPr>
          <a:xfrm>
            <a:off x="6622226" y="1353815"/>
            <a:ext cx="1878741" cy="22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25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8" name="Flowchart: Punched Tape 7"/>
          <p:cNvSpPr/>
          <p:nvPr/>
        </p:nvSpPr>
        <p:spPr>
          <a:xfrm>
            <a:off x="304800" y="2057400"/>
            <a:ext cx="8610600" cy="2971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 সবাইকে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74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04501" y="112449"/>
            <a:ext cx="451277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/>
              <a:t>চল প্রথমে আমরা কিছু চিত্র দেখি...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5" y="762001"/>
            <a:ext cx="3055531" cy="196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758"/>
            <a:ext cx="2771774" cy="1969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08225"/>
            <a:ext cx="3091721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9134" y="1066800"/>
            <a:ext cx="27006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এগুলো কিসের ছবি?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8250" y="1777424"/>
            <a:ext cx="12224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মুদ্রা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3701" y="2971800"/>
            <a:ext cx="707437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এই মুদ্রা কোথা হতে আমরা সংগ্রহ করতে পারি?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7504" y="3904219"/>
            <a:ext cx="13131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/>
              <a:t>ব্যাংক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482046" y="6059277"/>
            <a:ext cx="55194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 smtClean="0"/>
              <a:t>ব্যাংক যারা চাকরি করেন তাদের কি বলে?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499123" y="6028499"/>
            <a:ext cx="1281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/>
              <a:t>ব্যাংকার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10683"/>
            <a:ext cx="2999302" cy="2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497307" y="433137"/>
            <a:ext cx="407790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আজকের পাঠ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1447800"/>
            <a:ext cx="5257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/>
              <a:t>মুদ্রা,</a:t>
            </a:r>
            <a:r>
              <a:rPr lang="bn-IN" sz="3600" dirty="0"/>
              <a:t> </a:t>
            </a:r>
            <a:r>
              <a:rPr lang="bn-IN" sz="3600" dirty="0" smtClean="0"/>
              <a:t>ব্যাংক ও ব্যাংকিং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9" y="2209800"/>
            <a:ext cx="8534400" cy="4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4800" y="1066800"/>
            <a:ext cx="51748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আজকের পাঠ শেষে তোমরা.........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666560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মুদ্রা এবং তার ইতিহাস ব্যাখ্যা করতে পারবে।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739176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ব্যাংক, ব্যাংকিং ও ব্যাংকার কি তা বলতে পারবে।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2364" y="4390673"/>
            <a:ext cx="869857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ব্যাংক ব্যবসার ইতিহাস ও ক্রমবিকাশ বর্ণনা করতে </a:t>
            </a:r>
            <a:r>
              <a:rPr lang="bn-IN" sz="2800" dirty="0"/>
              <a:t>পারবে</a:t>
            </a:r>
            <a:r>
              <a:rPr lang="bn-IN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73897" y="76200"/>
            <a:ext cx="360226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2800" b="1" dirty="0"/>
              <a:t>মুদ্রা এবং তার ইতিহাস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380" y="890867"/>
            <a:ext cx="59377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মানব সৃষ্টি ও সভ্যতা বিবর্তনের সাথে সাথে মানুষের </a:t>
            </a:r>
            <a:r>
              <a:rPr lang="as-IN" dirty="0" smtClean="0"/>
              <a:t>প্র</a:t>
            </a:r>
            <a:r>
              <a:rPr lang="bn-IN" dirty="0" smtClean="0"/>
              <a:t>য়োজন,</a:t>
            </a:r>
          </a:p>
          <a:p>
            <a:r>
              <a:rPr lang="bn-IN" dirty="0" smtClean="0"/>
              <a:t>সামাজিক বন্ধনের পরিধি প্রসার ধীরে ধীরে বৃদ্ধি পেতে থাকে।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250" y="3220649"/>
            <a:ext cx="60380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এ</a:t>
            </a:r>
            <a:r>
              <a:rPr lang="bn-IN" dirty="0" smtClean="0"/>
              <a:t>র মাধ্যমে</a:t>
            </a:r>
            <a:r>
              <a:rPr lang="as-IN" dirty="0" smtClean="0"/>
              <a:t> প্রয়োজনীয় </a:t>
            </a:r>
            <a:r>
              <a:rPr lang="as-IN" dirty="0"/>
              <a:t>জিনিস পেতে অনেক বেশি সময় </a:t>
            </a:r>
            <a:r>
              <a:rPr lang="as-IN" dirty="0" smtClean="0"/>
              <a:t>লাগত।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-311" r="20327" b="311"/>
          <a:stretch/>
        </p:blipFill>
        <p:spPr>
          <a:xfrm>
            <a:off x="6248400" y="422107"/>
            <a:ext cx="2742108" cy="3057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4302" y="3479535"/>
            <a:ext cx="13147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 smtClean="0"/>
              <a:t>বিনিময়</a:t>
            </a:r>
            <a:r>
              <a:rPr lang="bn-IN" dirty="0" smtClean="0"/>
              <a:t> </a:t>
            </a:r>
            <a:r>
              <a:rPr lang="as-IN" dirty="0"/>
              <a:t>প্রথা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9" y="1634173"/>
            <a:ext cx="59889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মানুষ যখন পশু পালন ও কৃষিকাজ শুরু করল, তখনই প্রথম বুঝতে পারল, দরকারি সব জিনিস তার নেই।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599" y="2429659"/>
            <a:ext cx="59816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তখনই মানুষ নিজের থাকা বাড়তি পণ্য অন্যকে দিয়ে তার কাছ </a:t>
            </a:r>
            <a:r>
              <a:rPr lang="as-IN" dirty="0" smtClean="0"/>
              <a:t>থেকে</a:t>
            </a:r>
            <a:r>
              <a:rPr lang="en-US" dirty="0"/>
              <a:t> </a:t>
            </a:r>
            <a:r>
              <a:rPr lang="as-IN" dirty="0" smtClean="0"/>
              <a:t>প্রয়োজনীয় </a:t>
            </a:r>
            <a:r>
              <a:rPr lang="as-IN" dirty="0"/>
              <a:t>জিনিসটি </a:t>
            </a:r>
            <a:r>
              <a:rPr lang="as-IN" dirty="0" smtClean="0"/>
              <a:t>নিয়ে</a:t>
            </a:r>
            <a:r>
              <a:rPr lang="en-US" dirty="0" smtClean="0"/>
              <a:t> </a:t>
            </a:r>
            <a:r>
              <a:rPr lang="as-IN" dirty="0" smtClean="0"/>
              <a:t>আসত</a:t>
            </a:r>
            <a:r>
              <a:rPr lang="as-IN" dirty="0"/>
              <a:t>।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823" y="3977456"/>
            <a:ext cx="88286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সময় কমাতে এবং বিনিময় মাধ্যমকে সহজলভ্য করতে মানুষ </a:t>
            </a:r>
            <a:r>
              <a:rPr lang="bn-IN" dirty="0"/>
              <a:t>কড়ি</a:t>
            </a:r>
            <a:r>
              <a:rPr lang="bn-IN" dirty="0" smtClean="0"/>
              <a:t>, হাঙ্গরের দাঁত, হাতির দাঁত, পাথর, পোড়া মাটি, ঝিনুক ইত্যাদি ব্যবহার করত।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54" y="4784684"/>
            <a:ext cx="2300199" cy="1558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1131"/>
            <a:ext cx="2377546" cy="15821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05" y="4784684"/>
            <a:ext cx="2874188" cy="15585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38281" y="6352801"/>
            <a:ext cx="5677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কড়ি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26983" y="6364381"/>
            <a:ext cx="11849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হাতির দাঁত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23334" y="6362322"/>
            <a:ext cx="7040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/>
              <a:t>ঝিনুক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62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57739"/>
            <a:ext cx="52578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কিন্তু এতে করে কি মানুষের </a:t>
            </a:r>
            <a:r>
              <a:rPr lang="bn-IN" dirty="0"/>
              <a:t>সময় কমাতে এবং </a:t>
            </a:r>
            <a:endParaRPr lang="bn-IN" dirty="0" smtClean="0"/>
          </a:p>
          <a:p>
            <a:r>
              <a:rPr lang="bn-IN" dirty="0" smtClean="0"/>
              <a:t>বিনিময় </a:t>
            </a:r>
            <a:r>
              <a:rPr lang="bn-IN" dirty="0"/>
              <a:t>মাধ্যমকে সহজলভ্য </a:t>
            </a:r>
            <a:r>
              <a:rPr lang="bn-IN" dirty="0" smtClean="0"/>
              <a:t>করতে পেরেছে।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277034"/>
            <a:ext cx="471154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না এতে করে মানুষ তার প্রকৃত প্রয়োজন ও সময়</a:t>
            </a:r>
          </a:p>
          <a:p>
            <a:r>
              <a:rPr lang="bn-IN" dirty="0" smtClean="0"/>
              <a:t>সঠিকভাবে কমাতে পারে নি।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173069"/>
            <a:ext cx="5806398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সঠিক ব্যবহার, স্থানান্তর, বহন ইত্যাদি কারণে এ সকল মাধ্যম</a:t>
            </a:r>
          </a:p>
          <a:p>
            <a:r>
              <a:rPr lang="bn-IN" dirty="0" smtClean="0"/>
              <a:t>বেশিদিন স্থায়িত্ব লাভ করেনি।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406615"/>
            <a:ext cx="69509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মানুষ তখন ধীরে ধীরে তামা, </a:t>
            </a:r>
            <a:r>
              <a:rPr lang="bn-IN" dirty="0"/>
              <a:t>রুপা</a:t>
            </a:r>
            <a:r>
              <a:rPr lang="bn-IN" dirty="0" smtClean="0"/>
              <a:t> ও </a:t>
            </a:r>
            <a:r>
              <a:rPr lang="as-IN" dirty="0"/>
              <a:t>স্বর্ণ</a:t>
            </a:r>
            <a:r>
              <a:rPr lang="bn-IN" dirty="0" smtClean="0"/>
              <a:t> মুদ্রার ব্যবহার বাড়িয়ে দেয়।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4" y="4191000"/>
            <a:ext cx="2554211" cy="1514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45" y="4190999"/>
            <a:ext cx="2514600" cy="15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47" y="4191000"/>
            <a:ext cx="2682198" cy="1514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62178" y="5795914"/>
            <a:ext cx="11897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 smtClean="0"/>
              <a:t>তামার মুদ্রা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10996" y="5795914"/>
            <a:ext cx="11624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 smtClean="0"/>
              <a:t>রুপার মুদ্রা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44086" y="5829967"/>
            <a:ext cx="899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 smtClean="0"/>
              <a:t>স্বর্ণ</a:t>
            </a:r>
            <a:r>
              <a:rPr lang="bn-IN" dirty="0" smtClean="0"/>
              <a:t> </a:t>
            </a:r>
            <a:r>
              <a:rPr lang="as-IN" dirty="0" smtClean="0"/>
              <a:t>মুদ্রা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4160" y="1106275"/>
            <a:ext cx="31790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ফলে সরবরাহ ঘাটতি দেখা দেয়।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98154" y="356389"/>
            <a:ext cx="45047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পৃথিবীতে জনসংখ্যা বৃদ্ধির সাথে সাথে এ সকল </a:t>
            </a:r>
          </a:p>
          <a:p>
            <a:r>
              <a:rPr lang="bn-IN" dirty="0" smtClean="0"/>
              <a:t>ধাতব মুদ্রা ব্যবহার অধিক হারে বৃদ্ধি পায়।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6638"/>
            <a:ext cx="3624167" cy="181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4804" y="2133600"/>
            <a:ext cx="584613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এছাড়াও </a:t>
            </a:r>
            <a:r>
              <a:rPr lang="as-IN" dirty="0" smtClean="0"/>
              <a:t>স্বর্ণ</a:t>
            </a:r>
            <a:r>
              <a:rPr lang="bn-IN" dirty="0" smtClean="0"/>
              <a:t>, রুপার অলংকারের ব্যবহারের ফলে ধাতব মুদ্রার ব্যবহার করার কারনে মানুষ ধীরে ধীরে কাগজি মুদ্রার প্রচলন শুরু করে।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" y="1553237"/>
            <a:ext cx="2971800" cy="184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04333"/>
            <a:ext cx="2590800" cy="1489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9" y="3581400"/>
            <a:ext cx="2230905" cy="1512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0" y="3581400"/>
            <a:ext cx="2286000" cy="1479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6662" y="5237633"/>
            <a:ext cx="430082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dirty="0"/>
              <a:t>কাগজি মুদ্রার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6163" y="5887134"/>
            <a:ext cx="59699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dirty="0" smtClean="0"/>
              <a:t>কাগজের সহজলভ্যতা, সহজ বহনজোগ্যতা এবং বিভিন্ন রকমের </a:t>
            </a:r>
          </a:p>
          <a:p>
            <a:r>
              <a:rPr lang="bn-IN" dirty="0" smtClean="0"/>
              <a:t>নিরাপত্তা নিশ্চিত হওয়ায় কাগজি মুদ্রা ব্যাপক প্রসার লাভ করে </a:t>
            </a:r>
          </a:p>
        </p:txBody>
      </p:sp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38800"/>
            <a:ext cx="9000935" cy="1143000"/>
            <a:chOff x="0" y="5638800"/>
            <a:chExt cx="9000935" cy="1143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38800"/>
              <a:ext cx="1374311" cy="1143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5640805"/>
              <a:ext cx="999935" cy="10488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590800" y="870466"/>
            <a:ext cx="331052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/>
              <a:t> সংক্ষিপ্ত প্রশ্ন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16940" y="2666999"/>
            <a:ext cx="437651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/>
              <a:t>দ্রব্য বিনিময় প্রথা কি?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28023" y="3798349"/>
            <a:ext cx="7608173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/>
              <a:t>কাগজি মুদ্রা প্রচলনের প্রধান দুটি কারণ লিখ?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2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19994245</TotalTime>
  <Words>1183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puson</dc:creator>
  <cp:lastModifiedBy>puson</cp:lastModifiedBy>
  <cp:revision>275</cp:revision>
  <dcterms:created xsi:type="dcterms:W3CDTF">2006-08-16T00:00:00Z</dcterms:created>
  <dcterms:modified xsi:type="dcterms:W3CDTF">2008-12-31T19:56:55Z</dcterms:modified>
</cp:coreProperties>
</file>