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57" r:id="rId4"/>
    <p:sldId id="258" r:id="rId5"/>
    <p:sldId id="259" r:id="rId6"/>
    <p:sldId id="260" r:id="rId7"/>
    <p:sldId id="264" r:id="rId8"/>
    <p:sldId id="261" r:id="rId9"/>
    <p:sldId id="266" r:id="rId10"/>
    <p:sldId id="269" r:id="rId11"/>
    <p:sldId id="267" r:id="rId12"/>
    <p:sldId id="268" r:id="rId13"/>
    <p:sldId id="270" r:id="rId14"/>
    <p:sldId id="278" r:id="rId15"/>
    <p:sldId id="271" r:id="rId16"/>
    <p:sldId id="275" r:id="rId17"/>
    <p:sldId id="272" r:id="rId18"/>
    <p:sldId id="273" r:id="rId19"/>
    <p:sldId id="279" r:id="rId20"/>
    <p:sldId id="263" r:id="rId21"/>
    <p:sldId id="276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47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02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1DAE5-520F-4CA5-874C-52F039AA864E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7273C-7A65-41A2-BA49-07E36B20A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197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7273C-7A65-41A2-BA49-07E36B20A7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07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28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332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91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64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513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39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38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90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35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38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950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F799A-B653-4840-B2EB-B46D2F33733C}" type="datetimeFigureOut">
              <a:rPr lang="en-US" smtClean="0"/>
              <a:pPr/>
              <a:t>09-Sep-21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A1EB-EF95-447F-B731-EE4F61B62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468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510" y="346358"/>
            <a:ext cx="11457708" cy="62206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9636" y="780616"/>
            <a:ext cx="9074727" cy="4714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4435" y="484908"/>
            <a:ext cx="8465128" cy="1856509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b="1" dirty="0" err="1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মাল্টিমিডিয়া</a:t>
            </a:r>
            <a:r>
              <a:rPr lang="en-US" b="1" dirty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b="1" dirty="0" err="1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ক্লাসে</a:t>
            </a:r>
            <a:r>
              <a:rPr lang="en-US" b="1" dirty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b="1" dirty="0" err="1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সবাইকে</a:t>
            </a:r>
            <a:r>
              <a:rPr lang="en-US" b="1" dirty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b="1" dirty="0" err="1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স্বাগতম</a:t>
            </a:r>
            <a:r>
              <a:rPr lang="en-US" b="1" dirty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33269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27" y="188685"/>
            <a:ext cx="11930743" cy="64080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293665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261257"/>
            <a:ext cx="11606150" cy="62992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42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1487" y="376917"/>
            <a:ext cx="6299200" cy="75474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71000">
                <a:schemeClr val="accent2">
                  <a:lumMod val="40000"/>
                  <a:lumOff val="6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</a:rPr>
              <a:t>মানুষ্য কর্তৃক ভূমিক্ষয়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914" y="1421490"/>
            <a:ext cx="4789715" cy="35677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687" y="1421490"/>
            <a:ext cx="5071279" cy="35677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82687" y="5544457"/>
            <a:ext cx="10754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/>
              <a:t>মানুষ প্রয়োজনে ভূমি কর্ষন, পুকুর খনন, গাছ কাটা, পশুপাখি পালন, পাহাড়ে জুম চাষ ইত্যাদি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417892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6" y="304801"/>
            <a:ext cx="11611428" cy="61540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22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086" y="566057"/>
            <a:ext cx="10958284" cy="56170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98450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662" y="1736106"/>
            <a:ext cx="5715000" cy="44291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Punched Tape 2"/>
          <p:cNvSpPr/>
          <p:nvPr/>
        </p:nvSpPr>
        <p:spPr>
          <a:xfrm>
            <a:off x="1262742" y="203201"/>
            <a:ext cx="9811658" cy="123371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</a:rPr>
              <a:t>বায়ুপ্রবাহ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জনিত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ভূমিক্ষয়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8619" y="1736106"/>
            <a:ext cx="4950691" cy="44291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825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9" y="346363"/>
            <a:ext cx="11194473" cy="6137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0" cmpd="tri"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7950" y="1409700"/>
            <a:ext cx="68961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7429" y="653060"/>
            <a:ext cx="804091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/>
              <a:t>জোড়ায়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2400" y="5610636"/>
            <a:ext cx="9622971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i="1" dirty="0"/>
              <a:t>বায়ুপ্রবাহজনিত ভূমিক্ষয় ব্যাখ্যা করো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178288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857" y="217715"/>
            <a:ext cx="11379200" cy="615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unched Tape 2"/>
          <p:cNvSpPr/>
          <p:nvPr/>
        </p:nvSpPr>
        <p:spPr>
          <a:xfrm>
            <a:off x="827314" y="362861"/>
            <a:ext cx="10174515" cy="1016000"/>
          </a:xfrm>
          <a:prstGeom prst="flowChartPunched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BD" b="1" dirty="0">
                <a:solidFill>
                  <a:schemeClr val="tx1"/>
                </a:solidFill>
              </a:rPr>
              <a:t>ভূমিক্ষয়ের ফলে ক্ষতি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805" y="1407893"/>
            <a:ext cx="3370952" cy="2350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2757" y="1407893"/>
            <a:ext cx="4123628" cy="2350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7293" y="1378861"/>
            <a:ext cx="3654764" cy="23508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805" y="4325257"/>
            <a:ext cx="11115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b="1" i="1" dirty="0"/>
              <a:t>মাটির উর্বরতা নষ্ট হয়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b="1" i="1" dirty="0"/>
              <a:t>মাটিতে পুষ্টির অভাবে ফসলের বৃদ্ধিতে ব্যাঘাত ঘটে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b="1" i="1" dirty="0"/>
              <a:t>নদী-নালা, খাল-বিল ভরাট হওয়ার কারণে বন্যা দেখা দেয়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b="1" i="1" dirty="0"/>
              <a:t>নদী ভরাট হওয়ার কারণে নৌ চলাচল বিঘ্ন ঘটে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23610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1" y="234868"/>
            <a:ext cx="11596255" cy="6340103"/>
          </a:xfrm>
          <a:prstGeom prst="rect">
            <a:avLst/>
          </a:prstGeom>
          <a:solidFill>
            <a:schemeClr val="bg2">
              <a:lumMod val="75000"/>
            </a:schemeClr>
          </a:solidFill>
          <a:ln w="298450" cmpd="tri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3120572" y="464458"/>
            <a:ext cx="6720115" cy="92891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b="1" dirty="0" err="1">
                <a:ln>
                  <a:solidFill>
                    <a:srgbClr val="FF0000"/>
                  </a:solidFill>
                </a:ln>
              </a:rPr>
              <a:t>ভূমিক্ষয়ের</a:t>
            </a:r>
            <a:r>
              <a:rPr lang="en-US" b="1" dirty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b="1" dirty="0" err="1">
                <a:ln>
                  <a:solidFill>
                    <a:srgbClr val="FF0000"/>
                  </a:solidFill>
                </a:ln>
              </a:rPr>
              <a:t>কারণ</a:t>
            </a:r>
            <a:r>
              <a:rPr lang="en-US" b="1" dirty="0">
                <a:ln>
                  <a:solidFill>
                    <a:srgbClr val="FF0000"/>
                  </a:solidFill>
                </a:ln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2250757"/>
            <a:ext cx="63572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১। বৃষ্টপাত </a:t>
            </a:r>
          </a:p>
          <a:p>
            <a:r>
              <a:rPr lang="bn-BD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২, ভূমির ঢাল</a:t>
            </a:r>
          </a:p>
          <a:p>
            <a:r>
              <a:rPr lang="bn-BD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৩। মাটির প্রকৃতি</a:t>
            </a:r>
          </a:p>
          <a:p>
            <a:r>
              <a:rPr lang="bn-BD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৪। শস্যের প্রকৃতি</a:t>
            </a:r>
          </a:p>
          <a:p>
            <a:r>
              <a:rPr lang="bn-BD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৫। জমি চাষের পদ্ধতি</a:t>
            </a:r>
          </a:p>
          <a:p>
            <a:r>
              <a:rPr lang="bn-BD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৬। নিবিড় চাষ</a:t>
            </a:r>
          </a:p>
          <a:p>
            <a:r>
              <a:rPr lang="bn-BD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৭। বায়ু </a:t>
            </a:r>
          </a:p>
          <a:p>
            <a:r>
              <a:rPr lang="bn-BD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৮। মানুষের কার্যাবলি। </a:t>
            </a:r>
            <a:endParaRPr lang="en-US" sz="3200" b="1" i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22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313" y="232229"/>
            <a:ext cx="11553372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9135979"/>
      </p:ext>
    </p:extLst>
  </p:cSld>
  <p:clrMapOvr>
    <a:masterClrMapping/>
  </p:clrMapOvr>
  <p:transition spd="slow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257" y="4562929"/>
            <a:ext cx="6081486" cy="2295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6571" y="117929"/>
            <a:ext cx="5122409" cy="4323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257" y="117929"/>
            <a:ext cx="4830762" cy="444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257" y="351245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গাছ লাগানো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4019" y="3018971"/>
            <a:ext cx="3289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/>
              <a:t>বেড়ি বাঁধ নির্মাণ </a:t>
            </a:r>
            <a:endParaRPr lang="en-US" sz="3200" b="1" dirty="0"/>
          </a:p>
        </p:txBody>
      </p:sp>
      <p:sp>
        <p:nvSpPr>
          <p:cNvPr id="7" name="Right Arrow 6"/>
          <p:cNvSpPr/>
          <p:nvPr/>
        </p:nvSpPr>
        <p:spPr>
          <a:xfrm>
            <a:off x="1277257" y="4731083"/>
            <a:ext cx="3048000" cy="158205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i="1" dirty="0">
                <a:solidFill>
                  <a:schemeClr val="tx1"/>
                </a:solidFill>
              </a:rPr>
              <a:t>কন্টর পদ্ধতিতে চাষ 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318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6491" y="1627640"/>
            <a:ext cx="6857239" cy="3974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3475109" y="130628"/>
            <a:ext cx="5451176" cy="1262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</a:rPr>
              <a:t>দলি</a:t>
            </a:r>
            <a:r>
              <a:rPr lang="en-US" sz="6000" b="1">
                <a:solidFill>
                  <a:srgbClr val="FF0000"/>
                </a:solidFill>
              </a:rPr>
              <a:t>য়</a:t>
            </a:r>
            <a:r>
              <a:rPr lang="bn-BD" sz="6000" b="1" dirty="0">
                <a:solidFill>
                  <a:srgbClr val="FF0000"/>
                </a:solidFill>
              </a:rPr>
              <a:t> কাজ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7371" y="5907314"/>
            <a:ext cx="11654972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</a:rPr>
              <a:t>বৃষ্টপাতজনিত ভূমিক্ষয় বলতে </a:t>
            </a:r>
            <a:r>
              <a:rPr lang="bn-BD" sz="2800" b="1">
                <a:solidFill>
                  <a:schemeClr val="tx1"/>
                </a:solidFill>
              </a:rPr>
              <a:t>কী বুঝ?  </a:t>
            </a:r>
            <a:r>
              <a:rPr lang="bn-BD" sz="2800" b="1" dirty="0">
                <a:solidFill>
                  <a:schemeClr val="tx1"/>
                </a:solidFill>
              </a:rPr>
              <a:t>ইহা কত প্রকার ও কী কী ?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33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bn-BD" dirty="0"/>
              <a:t>পরিচিতি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0168" y="1973767"/>
            <a:ext cx="2464377" cy="2903033"/>
          </a:xfrm>
        </p:spPr>
      </p:pic>
      <p:sp>
        <p:nvSpPr>
          <p:cNvPr id="8" name="TextBox 7"/>
          <p:cNvSpPr txBox="1"/>
          <p:nvPr/>
        </p:nvSpPr>
        <p:spPr>
          <a:xfrm>
            <a:off x="435429" y="1680536"/>
            <a:ext cx="61903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</a:rPr>
              <a:t>ইউনুস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আলী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i="1" dirty="0" err="1">
                <a:solidFill>
                  <a:srgbClr val="FF0000"/>
                </a:solidFill>
              </a:rPr>
              <a:t>সহকারী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শিক্ষক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i="1" dirty="0" err="1">
                <a:solidFill>
                  <a:srgbClr val="FF0000"/>
                </a:solidFill>
              </a:rPr>
              <a:t>ইটাখোলা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সিনিয়র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আলিম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মাদ্রাসা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i="1" dirty="0" err="1">
                <a:solidFill>
                  <a:srgbClr val="FF0000"/>
                </a:solidFill>
              </a:rPr>
              <a:t>মাধবপুর,হবিগঞ্জ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i="1" dirty="0" err="1">
                <a:solidFill>
                  <a:srgbClr val="FF0000"/>
                </a:solidFill>
              </a:rPr>
              <a:t>মোবাইলঃ</a:t>
            </a:r>
            <a:r>
              <a:rPr lang="en-US" sz="2800" b="1" i="1" dirty="0">
                <a:solidFill>
                  <a:srgbClr val="FF0000"/>
                </a:solidFill>
              </a:rPr>
              <a:t> ০১৭৩৮০৯৬৯৮৫</a:t>
            </a:r>
            <a:endParaRPr lang="bn-BD" sz="28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2546" y="5320651"/>
            <a:ext cx="4211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১ম </a:t>
            </a:r>
            <a:r>
              <a:rPr lang="en-US" sz="2400" b="1" dirty="0" err="1"/>
              <a:t>অধ্যায়</a:t>
            </a:r>
            <a:r>
              <a:rPr lang="en-US" sz="2400" b="1" dirty="0"/>
              <a:t> </a:t>
            </a:r>
            <a:r>
              <a:rPr lang="en-US" sz="2400" b="1" dirty="0" err="1"/>
              <a:t>্‌্</a:t>
            </a:r>
            <a:r>
              <a:rPr lang="en-US" sz="2400" b="1" dirty="0"/>
              <a:t>‌ ৩য় </a:t>
            </a:r>
            <a:r>
              <a:rPr lang="en-US" sz="2400" b="1" dirty="0" err="1"/>
              <a:t>পরিচ্ছেদ</a:t>
            </a:r>
            <a:r>
              <a:rPr lang="en-US" sz="2400" b="1" dirty="0"/>
              <a:t> </a:t>
            </a:r>
          </a:p>
        </p:txBody>
      </p:sp>
      <p:pic>
        <p:nvPicPr>
          <p:cNvPr id="1026" name="Picture 2" descr="C:\Users\UNUS ALI\Desktop\12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465494"/>
            <a:ext cx="2891270" cy="2392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6530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652" y="263232"/>
            <a:ext cx="11582400" cy="6386945"/>
          </a:xfrm>
          <a:prstGeom prst="rect">
            <a:avLst/>
          </a:prstGeom>
          <a:solidFill>
            <a:schemeClr val="accent6"/>
          </a:solidFill>
          <a:ln w="317500" cmpd="tri">
            <a:solidFill>
              <a:srgbClr val="FF000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93093" y="478302"/>
            <a:ext cx="5064369" cy="101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মূল্যায়ন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94" y="1491176"/>
            <a:ext cx="108883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i="1" dirty="0">
                <a:latin typeface="Kalpurush" panose="02000600000000000000" pitchFamily="2" charset="0"/>
                <a:cs typeface="Kalpurush" panose="02000600000000000000" pitchFamily="2" charset="0"/>
              </a:rPr>
              <a:t>১। ভূমিক্ষয় কত প্রকার ?    </a:t>
            </a:r>
          </a:p>
          <a:p>
            <a:r>
              <a:rPr lang="bn-BD" sz="2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          		 </a:t>
            </a:r>
            <a:r>
              <a:rPr lang="bn-BD" sz="2400" b="1" i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দুই প্রকার </a:t>
            </a:r>
          </a:p>
          <a:p>
            <a:r>
              <a:rPr lang="bn-BD" sz="2400" b="1" i="1" dirty="0">
                <a:latin typeface="Kalpurush" panose="02000600000000000000" pitchFamily="2" charset="0"/>
                <a:cs typeface="Kalpurush" panose="02000600000000000000" pitchFamily="2" charset="0"/>
              </a:rPr>
              <a:t>২। দেশের উত্তর অঞ্চলে কখন বায়ুজনিত ভূমিক্ষয় দেখা যায়? </a:t>
            </a:r>
          </a:p>
          <a:p>
            <a:r>
              <a:rPr lang="bn-BD" sz="2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		</a:t>
            </a:r>
            <a:r>
              <a:rPr lang="bn-BD" sz="2800" b="1" i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চৈত্র—বৈশাখ মাসে </a:t>
            </a:r>
          </a:p>
          <a:p>
            <a:r>
              <a:rPr lang="bn-BD" sz="2400" b="1" i="1" dirty="0">
                <a:latin typeface="Kalpurush" panose="02000600000000000000" pitchFamily="2" charset="0"/>
                <a:cs typeface="Kalpurush" panose="02000600000000000000" pitchFamily="2" charset="0"/>
              </a:rPr>
              <a:t>৩। প্রাকৃতিক ভূমিক্ষয় কত প্রকার ?</a:t>
            </a:r>
          </a:p>
          <a:p>
            <a:r>
              <a:rPr lang="bn-BD" sz="2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		 </a:t>
            </a:r>
            <a:r>
              <a:rPr lang="bn-BD" sz="2800" b="1" i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দুই প্রকার  </a:t>
            </a:r>
            <a:endParaRPr lang="bn-BD" sz="2400" b="1" i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400" b="1" i="1" dirty="0">
                <a:latin typeface="Kalpurush" panose="02000600000000000000" pitchFamily="2" charset="0"/>
                <a:cs typeface="Kalpurush" panose="02000600000000000000" pitchFamily="2" charset="0"/>
              </a:rPr>
              <a:t>৪। ভূমিক্ষয়ের জন্য প্রকৃত দ্বায়ি কে ?</a:t>
            </a:r>
          </a:p>
          <a:p>
            <a:r>
              <a:rPr lang="bn-BD" sz="2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		  </a:t>
            </a:r>
            <a:r>
              <a:rPr lang="bn-BD" sz="2800" b="1" i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মানুষ নিজেই </a:t>
            </a:r>
          </a:p>
          <a:p>
            <a:r>
              <a:rPr lang="bn-BD" sz="2400" b="1" i="1" dirty="0">
                <a:latin typeface="Kalpurush" panose="02000600000000000000" pitchFamily="2" charset="0"/>
                <a:cs typeface="Kalpurush" panose="02000600000000000000" pitchFamily="2" charset="0"/>
              </a:rPr>
              <a:t>৫। কন্টর পদ্ধতিতে চাষ কী ? </a:t>
            </a:r>
          </a:p>
          <a:p>
            <a:r>
              <a:rPr lang="bn-BD" sz="2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		   </a:t>
            </a:r>
            <a:r>
              <a:rPr lang="bn-BD" sz="2800" b="1" i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পাহাড়ের ঢালে আড়াআড়ি চাষ </a:t>
            </a:r>
          </a:p>
          <a:p>
            <a:r>
              <a:rPr lang="bn-BD" sz="2400" b="1" i="1" dirty="0">
                <a:latin typeface="Kalpurush" panose="02000600000000000000" pitchFamily="2" charset="0"/>
                <a:cs typeface="Kalpurush" panose="02000600000000000000" pitchFamily="2" charset="0"/>
              </a:rPr>
              <a:t>৬। যে অঞ্চলে গাছপালা কম সে অঞ্চলে সাধারনত কোন ভূমিক্ষয় হয়ে থাকে? </a:t>
            </a:r>
          </a:p>
          <a:p>
            <a:r>
              <a:rPr lang="bn-BD" sz="2400" b="1" i="1" dirty="0">
                <a:latin typeface="Kalpurush" panose="02000600000000000000" pitchFamily="2" charset="0"/>
                <a:cs typeface="Kalpurush" panose="02000600000000000000" pitchFamily="2" charset="0"/>
              </a:rPr>
              <a:t>		    </a:t>
            </a:r>
            <a:r>
              <a:rPr lang="bn-BD" sz="2800" b="1" i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বায়ুপ্রবাহ </a:t>
            </a:r>
            <a:r>
              <a:rPr lang="bn-BD" sz="2800" b="1" i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দ্বারা ভূমিক্ষয়</a:t>
            </a:r>
            <a:endParaRPr lang="bn-BD" sz="2800" b="1" i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4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3943" y="188685"/>
            <a:ext cx="7678057" cy="7692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n>
                  <a:solidFill>
                    <a:srgbClr val="FF0000"/>
                  </a:solidFill>
                </a:ln>
              </a:rPr>
              <a:t>বাড়ির কাজ 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857" y="5515428"/>
            <a:ext cx="11538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/>
              <a:t>তোমার নিজ এলাকার কৃষিজমি ক্ষয়ের কারণ এবং প্রতিকারের উপায় সম্পর্কে একটি প্রতিবেদন লেখ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14509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82" y="263237"/>
            <a:ext cx="11313182" cy="5989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382" y="2424544"/>
            <a:ext cx="11166763" cy="228600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n>
                  <a:solidFill>
                    <a:srgbClr val="FF0000"/>
                  </a:solidFill>
                </a:ln>
              </a:rPr>
              <a:t>ধন্যবাদ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5701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798">
              <a:schemeClr val="tx1">
                <a:lumMod val="50000"/>
                <a:lumOff val="5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tx2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66092" y="112540"/>
            <a:ext cx="10269416" cy="970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bn-BD" dirty="0"/>
              <a:t>এখন আমরা কিছু চিত্র দেখবো এবং বলবো----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145" y="4255943"/>
            <a:ext cx="8257309" cy="2607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3654" y="1084118"/>
            <a:ext cx="5836329" cy="3171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43" y="1083212"/>
            <a:ext cx="5795530" cy="31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46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314" y="295421"/>
            <a:ext cx="11437547" cy="6260123"/>
          </a:xfrm>
          <a:prstGeom prst="roundRect">
            <a:avLst>
              <a:gd name="adj" fmla="val 11111"/>
            </a:avLst>
          </a:prstGeom>
          <a:ln w="269875" cap="rnd" cmpd="tri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582357" y="661182"/>
            <a:ext cx="9031459" cy="12238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/>
              <a:t>আজকের পাঠ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2357" y="2799471"/>
            <a:ext cx="8510954" cy="137863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b="1" i="1" dirty="0"/>
              <a:t>ভূমিক্ষয় ও ক্ষয়রোধ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166156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2" y="2265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b="1" dirty="0" err="1"/>
              <a:t>পাঠ</a:t>
            </a:r>
            <a:r>
              <a:rPr lang="en-US" sz="6600" b="1" dirty="0"/>
              <a:t> </a:t>
            </a:r>
            <a:r>
              <a:rPr lang="en-US" sz="6600" b="1" dirty="0" err="1"/>
              <a:t>শেষে</a:t>
            </a:r>
            <a:r>
              <a:rPr lang="en-US" sz="6600" b="1" dirty="0"/>
              <a:t> </a:t>
            </a:r>
            <a:r>
              <a:rPr lang="en-US" sz="6600" b="1" dirty="0" err="1"/>
              <a:t>শিক্ষার্থীরা</a:t>
            </a:r>
            <a:r>
              <a:rPr lang="en-US" sz="6600" b="1" dirty="0"/>
              <a:t>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164" y="2424545"/>
            <a:ext cx="108619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১। ভুমিক্ষয় কী তা বলতে পারবে</a:t>
            </a:r>
          </a:p>
          <a:p>
            <a:r>
              <a:rPr lang="bn-BD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২। ভূমিক্ষয়ের প্রকার ভেদ বর্ননা করতে পারবে</a:t>
            </a:r>
          </a:p>
          <a:p>
            <a:r>
              <a:rPr lang="bn-BD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৩। ভূমিক্ষয়ের ফলে যে ক্ষতি হয় তা ব্যাখ্যা করতে পারবে</a:t>
            </a:r>
          </a:p>
          <a:p>
            <a:r>
              <a:rPr lang="bn-BD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৪। কী কী কারনে ভূমিক্ষয় হয় তা বলতে পারবে</a:t>
            </a:r>
          </a:p>
          <a:p>
            <a:r>
              <a:rPr lang="bn-BD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৫। ভূমিক্ষয় থেকে রক্ষা পাওয়ার উপায় বলতে পারবে 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3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7625" y="323557"/>
            <a:ext cx="11605846" cy="6257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alf Frame 2"/>
          <p:cNvSpPr/>
          <p:nvPr/>
        </p:nvSpPr>
        <p:spPr>
          <a:xfrm>
            <a:off x="-42203" y="0"/>
            <a:ext cx="1266092" cy="1378634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56271" y="5495778"/>
            <a:ext cx="1266092" cy="1378634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5400000">
            <a:off x="10869637" y="-56271"/>
            <a:ext cx="1266092" cy="1378634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10925908" y="5439507"/>
            <a:ext cx="1266092" cy="1378634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7589" y="497484"/>
            <a:ext cx="6006903" cy="4428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572" y="497484"/>
            <a:ext cx="4656405" cy="4428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3206" y="5439506"/>
            <a:ext cx="825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i="1" dirty="0"/>
              <a:t>ভূমিক্ষয়  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xmlns="" val="263577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4" y="246748"/>
            <a:ext cx="11422747" cy="6343402"/>
          </a:xfrm>
          <a:prstGeom prst="rect">
            <a:avLst/>
          </a:prstGeom>
          <a:noFill/>
          <a:ln w="317500">
            <a:gradFill flip="none" rotWithShape="1">
              <a:gsLst>
                <a:gs pos="7000">
                  <a:schemeClr val="accent4">
                    <a:lumMod val="89000"/>
                  </a:schemeClr>
                </a:gs>
                <a:gs pos="37000">
                  <a:srgbClr val="00B0F0"/>
                </a:gs>
                <a:gs pos="69000">
                  <a:srgbClr val="FF0000"/>
                </a:gs>
                <a:gs pos="92000">
                  <a:schemeClr val="bg2">
                    <a:lumMod val="1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309257" y="478979"/>
            <a:ext cx="5529943" cy="107405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i="1" dirty="0" err="1">
                <a:gradFill>
                  <a:gsLst>
                    <a:gs pos="7000">
                      <a:schemeClr val="accent4">
                        <a:lumMod val="89000"/>
                      </a:schemeClr>
                    </a:gs>
                    <a:gs pos="37000">
                      <a:srgbClr val="00B0F0"/>
                    </a:gs>
                    <a:gs pos="69000">
                      <a:srgbClr val="FF0000"/>
                    </a:gs>
                    <a:gs pos="92000">
                      <a:schemeClr val="bg2">
                        <a:lumMod val="10000"/>
                      </a:schemeClr>
                    </a:gs>
                  </a:gsLst>
                  <a:lin ang="2700000" scaled="1"/>
                </a:gradFill>
              </a:rPr>
              <a:t>একক</a:t>
            </a:r>
            <a:r>
              <a:rPr lang="en-US" b="1" i="1" dirty="0">
                <a:gradFill>
                  <a:gsLst>
                    <a:gs pos="7000">
                      <a:schemeClr val="accent4">
                        <a:lumMod val="89000"/>
                      </a:schemeClr>
                    </a:gs>
                    <a:gs pos="37000">
                      <a:srgbClr val="00B0F0"/>
                    </a:gs>
                    <a:gs pos="69000">
                      <a:srgbClr val="FF0000"/>
                    </a:gs>
                    <a:gs pos="92000">
                      <a:schemeClr val="bg2">
                        <a:lumMod val="10000"/>
                      </a:schemeClr>
                    </a:gs>
                  </a:gsLst>
                  <a:lin ang="2700000" scaled="1"/>
                </a:gradFill>
              </a:rPr>
              <a:t> </a:t>
            </a:r>
            <a:r>
              <a:rPr lang="en-US" b="1" i="1" dirty="0" err="1">
                <a:gradFill>
                  <a:gsLst>
                    <a:gs pos="7000">
                      <a:schemeClr val="accent4">
                        <a:lumMod val="89000"/>
                      </a:schemeClr>
                    </a:gs>
                    <a:gs pos="37000">
                      <a:srgbClr val="00B0F0"/>
                    </a:gs>
                    <a:gs pos="69000">
                      <a:srgbClr val="FF0000"/>
                    </a:gs>
                    <a:gs pos="92000">
                      <a:schemeClr val="bg2">
                        <a:lumMod val="10000"/>
                      </a:schemeClr>
                    </a:gs>
                  </a:gsLst>
                  <a:lin ang="2700000" scaled="1"/>
                </a:gradFill>
              </a:rPr>
              <a:t>কাজ</a:t>
            </a:r>
            <a:r>
              <a:rPr lang="en-US" b="1" i="1" dirty="0">
                <a:gradFill>
                  <a:gsLst>
                    <a:gs pos="7000">
                      <a:schemeClr val="accent4">
                        <a:lumMod val="89000"/>
                      </a:schemeClr>
                    </a:gs>
                    <a:gs pos="37000">
                      <a:srgbClr val="00B0F0"/>
                    </a:gs>
                    <a:gs pos="69000">
                      <a:srgbClr val="FF0000"/>
                    </a:gs>
                    <a:gs pos="92000">
                      <a:schemeClr val="bg2">
                        <a:lumMod val="10000"/>
                      </a:schemeClr>
                    </a:gs>
                  </a:gsLst>
                  <a:lin ang="2700000" scaled="1"/>
                </a:gra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3428" y="1785267"/>
            <a:ext cx="5765574" cy="27259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959436" y="4992916"/>
            <a:ext cx="9056914" cy="8972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/>
              <a:t>ভূমিক্ষয় কী?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569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047" y="437417"/>
            <a:ext cx="11465169" cy="59787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8699" y="1643062"/>
            <a:ext cx="10444163" cy="3657601"/>
          </a:xfrm>
          <a:prstGeom prst="rect">
            <a:avLst/>
          </a:prstGeom>
          <a:gradFill>
            <a:gsLst>
              <a:gs pos="31894">
                <a:schemeClr val="accent6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7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>
                <a:solidFill>
                  <a:srgbClr val="FF0000"/>
                </a:solidFill>
              </a:rPr>
              <a:t>বিভিন্ন কারনে ভূপৃষ্টের উপরিভাগের মাটির কণা এক স্থান থেকে অন্য স্থানে চলে যাওয়াকেই ভূমিক্ষয় বলে 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678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4" y="246748"/>
            <a:ext cx="11422747" cy="6343402"/>
          </a:xfrm>
          <a:prstGeom prst="rect">
            <a:avLst/>
          </a:prstGeom>
          <a:noFill/>
          <a:ln w="317500">
            <a:gradFill flip="none" rotWithShape="1">
              <a:gsLst>
                <a:gs pos="7000">
                  <a:schemeClr val="accent4">
                    <a:lumMod val="89000"/>
                  </a:schemeClr>
                </a:gs>
                <a:gs pos="37000">
                  <a:srgbClr val="00B0F0"/>
                </a:gs>
                <a:gs pos="69000">
                  <a:srgbClr val="FF0000"/>
                </a:gs>
                <a:gs pos="92000">
                  <a:schemeClr val="bg2">
                    <a:lumMod val="1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28576" y="478980"/>
            <a:ext cx="613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u="sng" dirty="0">
                <a:uFill>
                  <a:solidFill>
                    <a:srgbClr val="00B0F0"/>
                  </a:solidFill>
                </a:uFill>
              </a:rPr>
              <a:t>ভূমিক্ষয়ের প্রকারভেদ </a:t>
            </a:r>
            <a:endParaRPr lang="en-US" sz="4000" b="1" i="1" u="sng" dirty="0">
              <a:uFill>
                <a:solidFill>
                  <a:srgbClr val="00B0F0"/>
                </a:solidFill>
              </a:u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17600" y="1204691"/>
            <a:ext cx="10290629" cy="14514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280229" y="1349829"/>
            <a:ext cx="232228" cy="29028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093201" y="1335319"/>
            <a:ext cx="232228" cy="29028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8113" y="1582063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/>
              <a:t>প্রাকৃতিক ভূমিক্ষয় 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60338" y="1510886"/>
            <a:ext cx="338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/>
              <a:t>মানুষ্য কর্তৃক ভূমিক্ষয়  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870860" y="2569020"/>
            <a:ext cx="8766626" cy="145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364343" y="2714163"/>
            <a:ext cx="275771" cy="31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024915" y="2714163"/>
            <a:ext cx="275771" cy="31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3135079"/>
            <a:ext cx="384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/>
              <a:t>বায়ুপ্রবাহজনিত ভূমিক্ষয় 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96114" y="3091532"/>
            <a:ext cx="457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/>
              <a:t>বৃষ্টিপাতজনিত ভূমিক্ষয় </a:t>
            </a:r>
            <a:endParaRPr lang="en-US" sz="2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827320" y="4231247"/>
            <a:ext cx="10595429" cy="282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698347" y="3553197"/>
            <a:ext cx="602339" cy="71780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1364343" y="4513941"/>
            <a:ext cx="464457" cy="566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141685" y="4506686"/>
            <a:ext cx="464457" cy="566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997372" y="4527395"/>
            <a:ext cx="464457" cy="566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10210801" y="4528457"/>
            <a:ext cx="464457" cy="566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03943" y="5152569"/>
            <a:ext cx="2249714" cy="449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002060"/>
                </a:solidFill>
              </a:rPr>
              <a:t>আস্তরণ ভূমিক্ষয়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91855" y="5171365"/>
            <a:ext cx="2347685" cy="3876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002060"/>
                </a:solidFill>
              </a:rPr>
              <a:t>রিল ভূমিক্ষয়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83827" y="5223014"/>
            <a:ext cx="2249714" cy="449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002060"/>
                </a:solidFill>
              </a:rPr>
              <a:t>নালা ভূমিক্ষয়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238345" y="5262825"/>
            <a:ext cx="2249714" cy="449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ন</a:t>
            </a:r>
            <a:r>
              <a:rPr lang="bn-BD" sz="2000" b="1" dirty="0">
                <a:solidFill>
                  <a:srgbClr val="002060"/>
                </a:solidFill>
              </a:rPr>
              <a:t>দী</a:t>
            </a:r>
            <a:r>
              <a:rPr lang="en-US" sz="2000" b="1" dirty="0" err="1">
                <a:solidFill>
                  <a:srgbClr val="002060"/>
                </a:solidFill>
              </a:rPr>
              <a:t>ভাঙন</a:t>
            </a:r>
            <a:r>
              <a:rPr lang="en-US" sz="2000" b="1">
                <a:solidFill>
                  <a:srgbClr val="002060"/>
                </a:solidFill>
              </a:rPr>
              <a:t> </a:t>
            </a:r>
            <a:r>
              <a:rPr lang="bn-BD" sz="2000" b="1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3222175" y="1956644"/>
            <a:ext cx="566057" cy="59786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270</Words>
  <Application>Microsoft Office PowerPoint</Application>
  <PresentationFormat>Custom</PresentationFormat>
  <Paragraphs>72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পরিচিতি </vt:lpstr>
      <vt:lpstr>Slide 3</vt:lpstr>
      <vt:lpstr>Slide 4</vt:lpstr>
      <vt:lpstr>পাঠ শেষে শিক্ষার্থীরা -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 Com Computer</dc:creator>
  <cp:lastModifiedBy>UNUS ALI</cp:lastModifiedBy>
  <cp:revision>70</cp:revision>
  <dcterms:created xsi:type="dcterms:W3CDTF">2021-01-05T15:36:57Z</dcterms:created>
  <dcterms:modified xsi:type="dcterms:W3CDTF">2021-09-09T08:01:34Z</dcterms:modified>
</cp:coreProperties>
</file>