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0" r:id="rId3"/>
    <p:sldId id="300" r:id="rId4"/>
    <p:sldId id="259" r:id="rId5"/>
    <p:sldId id="307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8" r:id="rId28"/>
    <p:sldId id="295" r:id="rId29"/>
    <p:sldId id="296" r:id="rId30"/>
    <p:sldId id="297" r:id="rId31"/>
    <p:sldId id="298" r:id="rId32"/>
    <p:sldId id="299" r:id="rId33"/>
    <p:sldId id="289" r:id="rId34"/>
    <p:sldId id="290" r:id="rId35"/>
    <p:sldId id="291" r:id="rId36"/>
    <p:sldId id="292" r:id="rId37"/>
    <p:sldId id="293" r:id="rId38"/>
    <p:sldId id="294" r:id="rId39"/>
    <p:sldId id="302" r:id="rId40"/>
    <p:sldId id="305" r:id="rId41"/>
    <p:sldId id="304" r:id="rId42"/>
    <p:sldId id="301" r:id="rId43"/>
    <p:sldId id="30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B4F8-975D-4DA2-BC9A-A71DD1E6EB3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341A-30CD-40DA-BD5C-D505E7D2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7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1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3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1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7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63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গ্রিক সভ্যতা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6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1D8-95FC-470B-B847-B0B8E5D0F35B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27FE-40FA-4EB5-AE46-7B6DAA0ED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1B35-E576-409D-9153-A8F74B53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etmuseum.org/toah/ht/02/wam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bn.wikipedia.org/wiki/%E0%A6%B9%E0%A7%81%E0%A6%AF%E0%A6%BC%E0%A6%BE%E0%A6%82%E0%A6%B9%E0%A7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en.m.wikibooks.org/wiki/Ancient_History/Egypt/Geograph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4669" y="1688523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238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730581" y="4002344"/>
            <a:ext cx="230802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/>
              </a:rPr>
              <a:t>জীবন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দাস</a:t>
            </a:r>
            <a:endParaRPr lang="en-US" b="1" dirty="0">
              <a:latin typeface="NikoshBAN"/>
            </a:endParaRPr>
          </a:p>
          <a:p>
            <a:pPr algn="just"/>
            <a:r>
              <a:rPr lang="en-US" sz="1350" dirty="0" err="1">
                <a:latin typeface="NikoshBAN"/>
              </a:rPr>
              <a:t>সহকারী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শিক্ষক</a:t>
            </a:r>
            <a:r>
              <a:rPr lang="en-US" sz="1350" dirty="0">
                <a:latin typeface="NikoshBAN"/>
              </a:rPr>
              <a:t> (</a:t>
            </a:r>
            <a:r>
              <a:rPr lang="en-US" sz="1350" dirty="0" err="1">
                <a:latin typeface="NikoshBAN"/>
              </a:rPr>
              <a:t>জীব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বিজ্ঞান</a:t>
            </a:r>
            <a:r>
              <a:rPr lang="en-US" sz="1350" dirty="0">
                <a:latin typeface="NikoshBAN"/>
              </a:rPr>
              <a:t>)</a:t>
            </a:r>
          </a:p>
          <a:p>
            <a:r>
              <a:rPr lang="en-US" sz="1350" dirty="0" err="1">
                <a:latin typeface="NikoshBAN"/>
              </a:rPr>
              <a:t>বি.এস.সি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মাধ্যমিক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বিদ্যালয়</a:t>
            </a:r>
            <a:r>
              <a:rPr lang="en-US" sz="1350" dirty="0">
                <a:latin typeface="NikoshBAN"/>
              </a:rPr>
              <a:t>,</a:t>
            </a:r>
          </a:p>
          <a:p>
            <a:r>
              <a:rPr lang="en-US" sz="1350" dirty="0" err="1">
                <a:latin typeface="NikoshBAN"/>
              </a:rPr>
              <a:t>বারাকপুর,বাগেরহাট</a:t>
            </a:r>
            <a:r>
              <a:rPr lang="en-US" dirty="0">
                <a:latin typeface="NikoshBAN"/>
              </a:rPr>
              <a:t>।</a:t>
            </a:r>
          </a:p>
          <a:p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1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35560" y="564562"/>
            <a:ext cx="3816424" cy="5096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ফারাওরা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ফারাওদের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680515"/>
            <a:ext cx="4041113" cy="2432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3112906"/>
            <a:ext cx="4025949" cy="225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1308" y="30835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8970B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চিত্রঃমমি</a:t>
            </a:r>
            <a:endParaRPr lang="en-US" sz="3600" dirty="0">
              <a:solidFill>
                <a:srgbClr val="8970B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4625" y="540538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পিড়ামিড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3BAC-637A-49A5-8DA4-80370A1B9D65}" type="datetime1">
              <a:rPr lang="en-US" smtClean="0"/>
              <a:t>9/9/2021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Secondary School.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0074" y="63537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সভ্যতার বৈশিষ্ট্য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12474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5" y="404664"/>
            <a:ext cx="4211961" cy="2807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7528" y="374069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ব্রোঞ্জের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57" y="3573016"/>
            <a:ext cx="4299018" cy="2400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0" y="31619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826" y="596996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ব্রোঞ্জের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02-D87E-4A68-9145-FEF6EDD8E0FE}" type="datetime1">
              <a:rPr lang="en-US" smtClean="0"/>
              <a:t>9/9/2021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Secondary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180" y="157798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বা চিত্রের মাধ্যমে মিশরীয়রা যে লিখন পদ্ধতি আবিষ্কার করে, তার নাম হায়ারোগ্লিফিক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Hieroglyphic)।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 পবিত্র খোদাই কাজ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107864"/>
            <a:ext cx="4519764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120" y="593240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হায়ারোগ্লিফিক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59-7CE3-447C-B343-821E12EE4991}" type="datetime1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Secondary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3" y="4951395"/>
            <a:ext cx="8851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মেসোপটেমিয়া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(প্রাচীন গ্রীকঃ </a:t>
            </a:r>
            <a:r>
              <a:rPr lang="el-GR" sz="3200" dirty="0">
                <a:cs typeface="NikoshBAN" panose="02000000000000000000" pitchFamily="2" charset="0"/>
              </a:rPr>
              <a:t>Μεσοποταμία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অর্থ-দুটি নদীর মধ্যবর্তী ভূমি, আরবিঃ </a:t>
            </a:r>
            <a:r>
              <a:rPr lang="ar-AE" sz="3200" dirty="0">
                <a:latin typeface="NikoshBAN" panose="02000000000000000000" pitchFamily="2" charset="0"/>
              </a:rPr>
              <a:t>بلاد الرافدين‎ 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ইরাকের টাইগ্রিস বা দজলা ও ইউফ্রেটিস বা ফোরাত নদী দুটির মধ্যবর্তী অঞ্চলে গড়ে উঠেছিল।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592" y="167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9148" y="4363167"/>
            <a:ext cx="81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টাইগ্রিস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ইউফ্রেটিস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56729" y="841698"/>
            <a:ext cx="8618776" cy="3450428"/>
            <a:chOff x="347269" y="755785"/>
            <a:chExt cx="8961172" cy="35473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69" y="755785"/>
              <a:ext cx="4856480" cy="35423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912" y="760333"/>
              <a:ext cx="4122529" cy="3542825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191-8CC5-47A1-805A-43E4749CD445}" type="datetime1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071" y="1526885"/>
            <a:ext cx="54446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... খ্রিস্টপূর্ব ৩৫০০ হতে খ্রিস্টপূর্ব ৩০০০ অব্দের মধ্যে 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এক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উন্মেষ ঘটেছিল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প্রায় ছয় হাজার বছর আগে পশ্চিম এশিয়ার টাইগ্রিস (দজলা) ও ইউফ্রেটিস (ফোরাত) নদীর মাঝখানের উর্বর ভূমিতে মেসোপটেমীয় সভ্যতা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Mesopotamian Civilization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গড়ে উঠে।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11846" y="404664"/>
            <a:ext cx="3637582" cy="5845046"/>
            <a:chOff x="5187846" y="404664"/>
            <a:chExt cx="3637582" cy="58450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6" y="3801438"/>
              <a:ext cx="3637582" cy="24482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6" y="404664"/>
              <a:ext cx="3633537" cy="3396774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9AAF-03FA-4E5E-8C05-03C5D144992E}" type="datetime1">
              <a:rPr lang="en-US" smtClean="0"/>
              <a:t>9/9/2021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00" y="980731"/>
            <a:ext cx="5112568" cy="16900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24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সভ্যতাগুলোর মধ্যে অ্যাসেরীয়রা ছিল সামরিক জাতি। তারা তাদের সাম্রাজ্য মিশর পর্যন্ত বিস্তৃত করেছিল।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0050-6511-4E8A-AABE-3D587FA8E307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76675"/>
            <a:ext cx="62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altLang="en-US" sz="360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 বৈশিষ্ট্য</a:t>
            </a:r>
            <a:endParaRPr lang="en-US" altLang="en-US" sz="3600" b="1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95" y="980728"/>
            <a:ext cx="3211335" cy="1773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83" y="4499949"/>
            <a:ext cx="3207847" cy="186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91" y="2868752"/>
            <a:ext cx="3214836" cy="1720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2868752"/>
            <a:ext cx="4906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 নগর রাষ্ট্রগুলোর সাথে মিশরীয় ও সিন্ধু সভ্যতার বাণিজ্যিক সম্পর্ক গড়ে ওঠে।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63552" y="4589737"/>
            <a:ext cx="5030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প্রথম নগররাষ্ট্র 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উরুক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সুমেরীয় সভ্যতার প্রধান শহর। সুমেরীয়রা সিন্ধু সভ্যতাকে মেলুহা 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Meluha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ডাকত।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7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762E-D1C6-416D-96F4-9E0DF4742F31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95600" y="1988843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প্রাচীন সাহিত্যকর্ম 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গিলগামেশ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16080" y="1335769"/>
            <a:ext cx="3252986" cy="3823173"/>
            <a:chOff x="5238150" y="692696"/>
            <a:chExt cx="3252986" cy="38231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50" y="692696"/>
              <a:ext cx="3252986" cy="1609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50" y="2258444"/>
              <a:ext cx="3252986" cy="225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563" y="177933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 পদ্ধতি আবিষ্কার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2809-D920-4CE7-B709-6490950C95E2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35" y="1637342"/>
            <a:ext cx="3120219" cy="2133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35" y="3972396"/>
            <a:ext cx="3120219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9576" y="447891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 আবিষ্কার।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3512" y="40466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 অবদানগুলোর মধ্যে অন্যতম হলো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4BB8-B0E3-450D-AB4B-A951C64E60AC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1584" y="130099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সংকলন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20857" y="3801807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কৃষি ব্যবস্থা </a:t>
            </a:r>
          </a:p>
          <a:p>
            <a:pPr algn="just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69" y="380601"/>
            <a:ext cx="4601551" cy="2573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29" y="3144544"/>
            <a:ext cx="4777691" cy="20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0093-6EFD-4EDD-A0BF-9D0F585E1C6F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3512" y="105273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য়াং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হাজার বছর ধরে হু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হো ও 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সিকি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নদীর অববাহিকা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গড়ে ওঠা অনেক আঞ্চলিক সংস্কৃতি চীনের সভ্যতাকে বিভিন্নভাবে সমৃদ্ধ করেছে।</a:t>
            </a:r>
            <a:r>
              <a:rPr lang="as-IN" sz="3200" u="sng" dirty="0">
                <a:hlinkClick r:id="rId2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হুয়াং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নদীকে চৈনিক সভ্যতার সুতিকাগার বলা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0466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সভ্যতার পরিচয়  ও বিকাশ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58" y="1226662"/>
            <a:ext cx="3725738" cy="4176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01" y="1211635"/>
            <a:ext cx="3828651" cy="42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1738" y="312864"/>
            <a:ext cx="694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3229740" y="2531088"/>
            <a:ext cx="7438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rgbClr val="008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৪ ও ৫ </a:t>
            </a:r>
          </a:p>
          <a:p>
            <a:pPr algn="ctr"/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82825"/>
            <a:ext cx="2780756" cy="36162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20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412777"/>
            <a:ext cx="4104456" cy="5673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চীনারা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600" y="33265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08" y="414571"/>
            <a:ext cx="5112568" cy="313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528" y="4725144"/>
            <a:ext cx="338437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ব্রোঞ্জের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পারদর্শী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80" y="3547051"/>
            <a:ext cx="5162996" cy="28415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B6B-E0E9-4559-BF2E-F3A52C9FEB67}" type="datetime1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1D8-95FC-470B-B847-B0B8E5D0F35B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608" y="980728"/>
            <a:ext cx="4976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চিনে প্রথম বারুদের ব্যবহার 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ছিল।চীনারা এটা প্রথমে নিছক আতসবাজি হিসাবেই ব্যবহার করতো প্রথমে।  তারা বিভিন্ন উৎসবে ব্যবহার করতো খারাপ আত্মাকে দূরে রাখার জন্য।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7608" y="4437113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রুদ বা গানপাউডার না থাকলে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বোমা, মিসাইল, বুলেট, ক্ষেপনাস্ত্র, কামান, আর্টিলারি, মর্টার কিছুই হয়তো আজ আবিষ্কার হতো না।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88476"/>
            <a:ext cx="2776113" cy="2512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24896"/>
            <a:ext cx="2776113" cy="2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692696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বিস্ময়ের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মহাপ্রাচীরের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76672"/>
            <a:ext cx="475252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544" y="422108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চীনকে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  <a:p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07968" y="3183318"/>
            <a:ext cx="4860032" cy="3165340"/>
            <a:chOff x="3923928" y="3183318"/>
            <a:chExt cx="6330678" cy="3165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183318"/>
              <a:ext cx="6330678" cy="31653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4676012"/>
              <a:ext cx="3306342" cy="167264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0A02-359B-4E60-AA39-98DB7E6CA33B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8441" y="383675"/>
            <a:ext cx="694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063552" y="2719285"/>
            <a:ext cx="2277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00" y="1375550"/>
            <a:ext cx="5801744" cy="45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8442" y="383675"/>
            <a:ext cx="3291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422612" y="359662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18" y="162553"/>
            <a:ext cx="3682752" cy="2572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1751" y="2735309"/>
            <a:ext cx="36566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50" y="2735309"/>
            <a:ext cx="3711960" cy="2595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1415" y="5365565"/>
            <a:ext cx="37333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দারিয়সের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50" y="2774898"/>
            <a:ext cx="3692082" cy="2590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14" y="2797051"/>
            <a:ext cx="3712418" cy="2608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28" y="2724233"/>
            <a:ext cx="3672642" cy="2617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28" y="2684643"/>
            <a:ext cx="3690056" cy="2641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76" y="2617014"/>
            <a:ext cx="3682924" cy="2686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34" y="2589757"/>
            <a:ext cx="3740377" cy="2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8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7" grpId="0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2279577" y="69269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14600" y="2515543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পরিচানলনায়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88954" y="429702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r>
              <a:rPr lang="en-US" sz="28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1137903"/>
            <a:ext cx="4924869" cy="2688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39" y="4089909"/>
            <a:ext cx="3470921" cy="1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Gibon</a:t>
            </a:r>
            <a:r>
              <a:rPr lang="en-US" dirty="0" smtClean="0"/>
              <a:t> </a:t>
            </a:r>
            <a:r>
              <a:rPr lang="en-US" dirty="0" err="1" smtClean="0"/>
              <a:t>Das,Assistant</a:t>
            </a:r>
            <a:r>
              <a:rPr lang="en-US" dirty="0" smtClean="0"/>
              <a:t> teacher, B.S.C High School.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2391973" y="5669749"/>
            <a:ext cx="78188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চমৎকার-কিছু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3" y="237031"/>
            <a:ext cx="7917186" cy="5275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23" y="247189"/>
            <a:ext cx="7897656" cy="5265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23" y="196761"/>
            <a:ext cx="7784289" cy="52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567608" y="5013177"/>
            <a:ext cx="76431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/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3496" y="697924"/>
            <a:ext cx="28575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50" y="507852"/>
            <a:ext cx="7008548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010682" y="1124745"/>
            <a:ext cx="379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847528" y="2348881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রাষ্ট্রগুলোকে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55" y="1530935"/>
            <a:ext cx="4350716" cy="3844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11" y="1524967"/>
            <a:ext cx="4292847" cy="385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485672"/>
            <a:ext cx="4356568" cy="3889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55" y="1524966"/>
            <a:ext cx="4368536" cy="3850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52" y="1563522"/>
            <a:ext cx="4294768" cy="3850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34" y="1563521"/>
            <a:ext cx="4263523" cy="3844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10" y="1527386"/>
            <a:ext cx="4340161" cy="384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06" y="1514286"/>
            <a:ext cx="4307386" cy="3893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25" y="47148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0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207568" y="1916832"/>
            <a:ext cx="227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48"/>
            <a:ext cx="5562600" cy="4751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5011839"/>
            <a:ext cx="5562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084"/>
            <a:ext cx="5562600" cy="4782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29438"/>
            <a:ext cx="5562600" cy="4720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24" y="329438"/>
            <a:ext cx="5634176" cy="4682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84" y="327518"/>
            <a:ext cx="5725616" cy="46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004" y="152745"/>
            <a:ext cx="79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3" y="5493067"/>
            <a:ext cx="480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48714" y="5493066"/>
            <a:ext cx="221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27700" y="5931346"/>
            <a:ext cx="459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08255" y="594147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02" y="686798"/>
            <a:ext cx="4016503" cy="2526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3" y="686798"/>
            <a:ext cx="4876800" cy="2526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2" y="3199687"/>
            <a:ext cx="4888570" cy="2283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8" y="3212976"/>
            <a:ext cx="4016504" cy="226995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BC08-4162-49E5-A56B-0EF5AE404F8F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135560" y="1844824"/>
            <a:ext cx="3203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7" y="873894"/>
            <a:ext cx="4874332" cy="37577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7051" y="4725145"/>
            <a:ext cx="49890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7" y="873894"/>
            <a:ext cx="5224133" cy="36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038805" y="3238845"/>
            <a:ext cx="3123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এথেন্স-গণতন্ত্রের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100561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9695" y="5336207"/>
            <a:ext cx="498874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5669" y="5411181"/>
            <a:ext cx="5010949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9" y="1590393"/>
            <a:ext cx="5000102" cy="3808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1" y="1378588"/>
            <a:ext cx="4983960" cy="3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8" grpId="0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420889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স্পার্টা-সামরিক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40" y="880721"/>
            <a:ext cx="5553120" cy="45645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91944" y="572510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67240" y="5532898"/>
            <a:ext cx="55531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5540935"/>
            <a:ext cx="57682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40" y="614027"/>
            <a:ext cx="5431906" cy="46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2574" y="16247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গ্রিসের উত্তর-পশ্চিমে প্রাচীন রোম নগরী ঘিরে উত্থান ঘটে এই সভ্যতার।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62" y="1340768"/>
            <a:ext cx="5128519" cy="3096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61" y="1349467"/>
            <a:ext cx="5200504" cy="3120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7762" y="4443423"/>
            <a:ext cx="51285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61" y="1334458"/>
            <a:ext cx="5200504" cy="3095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320772"/>
            <a:ext cx="5174265" cy="3108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4525" y="400050"/>
            <a:ext cx="408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17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7609" y="1772816"/>
            <a:ext cx="2520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রাজা রোমিউলাস ‘রোম’ নগরীর পত্তন করেন। 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836712"/>
            <a:ext cx="4978896" cy="436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904" y="5201816"/>
            <a:ext cx="49788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রাজা রোমিউলাস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494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561" y="1178332"/>
            <a:ext cx="3075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জুলি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 সিজার অগাস্টাস সিজার এমন এমন সব বিখ্যাত সম্রাট রোমে সাম্রাজ্য বিস্তার করেছিলেন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60648"/>
            <a:ext cx="3816424" cy="5459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80" y="277415"/>
            <a:ext cx="3822536" cy="5084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3992" y="5409896"/>
            <a:ext cx="38164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জুলি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 সিজার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995628" y="5445225"/>
            <a:ext cx="38447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অগাস্টাস সিজার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728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2944" y="2348880"/>
            <a:ext cx="3304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Rectangle 1"/>
          <p:cNvSpPr/>
          <p:nvPr/>
        </p:nvSpPr>
        <p:spPr>
          <a:xfrm>
            <a:off x="2087338" y="4677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8" y="1199410"/>
            <a:ext cx="4337223" cy="3957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157193"/>
            <a:ext cx="432048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74" y="1223186"/>
            <a:ext cx="4356607" cy="3934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02907"/>
            <a:ext cx="4301430" cy="39542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13595"/>
            <a:ext cx="4301431" cy="3943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8" y="1201805"/>
            <a:ext cx="4383285" cy="3955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97" y="1235149"/>
            <a:ext cx="4500925" cy="3873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8" y="1186986"/>
            <a:ext cx="4454864" cy="39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561" y="2636912"/>
            <a:ext cx="251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সামান্য কৃষিকাজ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20688"/>
            <a:ext cx="5266928" cy="4361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2901" y="5022717"/>
            <a:ext cx="52378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38852"/>
            <a:ext cx="5221268" cy="4342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3" y="638852"/>
            <a:ext cx="5266927" cy="43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561" y="220486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5" name="TextBox 14"/>
          <p:cNvSpPr txBox="1"/>
          <p:nvPr/>
        </p:nvSpPr>
        <p:spPr>
          <a:xfrm>
            <a:off x="4383731" y="4615463"/>
            <a:ext cx="56007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1049490"/>
            <a:ext cx="5641915" cy="35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600" y="39394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544" y="99854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583323"/>
            <a:ext cx="8028384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094" y="1172418"/>
            <a:ext cx="758536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 err="1"/>
              <a:t>আজকের</a:t>
            </a:r>
            <a:r>
              <a:rPr lang="en-US" sz="8625" dirty="0"/>
              <a:t> </a:t>
            </a:r>
            <a:r>
              <a:rPr lang="en-US" sz="8625" dirty="0" err="1"/>
              <a:t>পাঠ</a:t>
            </a:r>
            <a:endParaRPr lang="en-US" sz="8625" dirty="0"/>
          </a:p>
        </p:txBody>
      </p:sp>
      <p:sp>
        <p:nvSpPr>
          <p:cNvPr id="3" name="TextBox 2"/>
          <p:cNvSpPr txBox="1"/>
          <p:nvPr/>
        </p:nvSpPr>
        <p:spPr>
          <a:xfrm>
            <a:off x="3767162" y="286779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8441" y="383676"/>
            <a:ext cx="694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2048864" y="1248654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দারিয়ুস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সাম্রাজ্যকে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1376" y="2082564"/>
            <a:ext cx="4322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ক. ১৮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খ. ১৯টি	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২১টি	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ঘ.২২টি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264" y="343364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২১টি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012940"/>
            <a:ext cx="4104456" cy="2123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7738" y="3884750"/>
            <a:ext cx="7622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264" y="4867765"/>
            <a:ext cx="519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তুরস্ক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ঘ.কুয়েত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44" y="4453948"/>
            <a:ext cx="4109652" cy="21047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0350" y="5897893"/>
            <a:ext cx="2018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body" idx="1"/>
          </p:nvPr>
        </p:nvSpPr>
        <p:spPr>
          <a:xfrm>
            <a:off x="1981200" y="1451686"/>
            <a:ext cx="7067128" cy="897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95BB-EDA5-4117-9B23-E84D09E8A369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348881"/>
            <a:ext cx="6747252" cy="3090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7608" y="54783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7768" y="50274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572" y="443432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মিশরীয়,পারস্য,মেসোপটেমিয়া,রোম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যু্ক্তি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1326630"/>
            <a:ext cx="8064896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4671" y="1688525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-989874" y="1505678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দ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D605-37AF-47D8-8819-C3329D4FCC6D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1628803"/>
            <a:ext cx="7875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 ও বিকাশ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E7-0D61-43DC-B6C3-9D2319A5854C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5640" y="548683"/>
            <a:ext cx="46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0763" y="78447"/>
            <a:ext cx="694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991544" y="836715"/>
            <a:ext cx="2756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 মতে, সভ্যতার অর্থ হচ্ছে, "সভ্য জাতির জীবনযাত্রা নির্বাহের পদ্ধতি- সাহিত্য, শিল্প, বিজ্ঞান, দর্শন, ধর্ম ও বিবিধ বিদ্যার অনুশীলনহেতু মন মগজের উৎকর্ষ সাধন"।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 সভ্যতার উদ্ভব মানুষের সবচে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বড় 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ওঠে সভ্যতার কল্যাণেই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21385" y="3602103"/>
            <a:ext cx="5668117" cy="2593355"/>
            <a:chOff x="3297382" y="3355924"/>
            <a:chExt cx="5668117" cy="25933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78" y="3355924"/>
              <a:ext cx="2959221" cy="25933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82" y="3365338"/>
              <a:ext cx="2730417" cy="258394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9" y="392420"/>
            <a:ext cx="5629275" cy="290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9388" y="6243571"/>
            <a:ext cx="287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0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2" name="TextBox 21"/>
          <p:cNvSpPr txBox="1"/>
          <p:nvPr/>
        </p:nvSpPr>
        <p:spPr>
          <a:xfrm>
            <a:off x="2135560" y="78396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সামাজিক, অর্থনৈতিক, সাংস্কৃতিক কর্মকাণ্ড দ্বারা জীবন প্রবাহের মানোন্ন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করতে থাকে। বিশেষ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-কালের পরিপ্রেক্ষিতে তা সভ্যতা নামে অভিহিত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কালে পৃথিবীর বিভিন্ন অঞ্চলে বহু সভ্যতা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05454" y="3664126"/>
            <a:ext cx="7356887" cy="3136401"/>
            <a:chOff x="4481451" y="3664123"/>
            <a:chExt cx="7356887" cy="3136401"/>
          </a:xfrm>
        </p:grpSpPr>
        <p:sp>
          <p:nvSpPr>
            <p:cNvPr id="24" name="TextBox 23"/>
            <p:cNvSpPr txBox="1"/>
            <p:nvPr/>
          </p:nvSpPr>
          <p:spPr>
            <a:xfrm>
              <a:off x="7877898" y="4415729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481451" y="3664123"/>
              <a:ext cx="3366912" cy="3136401"/>
              <a:chOff x="4481451" y="3664123"/>
              <a:chExt cx="3366912" cy="313640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5404493"/>
                <a:ext cx="3366912" cy="139603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3664123"/>
                <a:ext cx="3366912" cy="177738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005454" y="329748"/>
            <a:ext cx="4476567" cy="3203500"/>
            <a:chOff x="4481451" y="404699"/>
            <a:chExt cx="4476567" cy="3203500"/>
          </a:xfrm>
        </p:grpSpPr>
        <p:grpSp>
          <p:nvGrpSpPr>
            <p:cNvPr id="29" name="Group 28"/>
            <p:cNvGrpSpPr/>
            <p:nvPr/>
          </p:nvGrpSpPr>
          <p:grpSpPr>
            <a:xfrm>
              <a:off x="4481451" y="404699"/>
              <a:ext cx="3366913" cy="3203500"/>
              <a:chOff x="4481451" y="404699"/>
              <a:chExt cx="3366913" cy="32035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404699"/>
                <a:ext cx="3366913" cy="149180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1884174"/>
                <a:ext cx="3366912" cy="1724025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7877898" y="908720"/>
              <a:ext cx="1080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69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8855" y="629239"/>
            <a:ext cx="6943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7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7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2676139" y="1407033"/>
            <a:ext cx="764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906" y="2345751"/>
            <a:ext cx="4708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570756" y="3171747"/>
            <a:ext cx="4443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608856" y="3927584"/>
            <a:ext cx="400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608856" y="4804106"/>
            <a:ext cx="3718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52653" y="190979"/>
            <a:ext cx="4279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6013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265" y="948858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গ্রিক ঐতিহাসিক হেরোডোটাস প্রাচীন মিশরীয় সভ্যতা ‘</a:t>
            </a:r>
            <a:r>
              <a:rPr lang="as-IN" sz="2400" u="sng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নীল নদের দান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’ বলেছিলেন। মিশরীয় সভ্যতা গড়ে ওঠে নীল নদকে কেন্দ্র করে। এ নদের বয়ে আনা পলিমাটি দিয়ে মিশরে কৃষিভিত্তিক সমাজ গড়ে ওঠে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আনুমানিক সাড়ে পাঁচ হাজার বছর আগে সেখানে বিকাশ লাভ করে মিশরীয় সভ্যতা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কৃষিই নয়, নীল নদকে কেন্দ্র করে এ সভ্যতার পুরো অর্থনৈতিক কাঠামো গড়ে উঠেছিল।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804119"/>
            <a:ext cx="4418090" cy="5180542"/>
            <a:chOff x="4402382" y="1337866"/>
            <a:chExt cx="4418090" cy="51805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382" y="3573015"/>
              <a:ext cx="4418090" cy="29453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382" y="1337866"/>
              <a:ext cx="4418090" cy="239011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75520" y="-10211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সভ্যতার পরিচয়  ও বিকাশ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0016" y="598466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D9A2-A248-404E-AA41-74FE65657012}" type="datetime1">
              <a:rPr lang="en-US" smtClean="0"/>
              <a:t>9/9/2021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Secondary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1827</Words>
  <Application>Microsoft Office PowerPoint</Application>
  <PresentationFormat>Widescreen</PresentationFormat>
  <Paragraphs>347</Paragraphs>
  <Slides>43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jibon</dc:creator>
  <cp:lastModifiedBy>jibon</cp:lastModifiedBy>
  <cp:revision>17</cp:revision>
  <dcterms:created xsi:type="dcterms:W3CDTF">2021-09-08T14:21:48Z</dcterms:created>
  <dcterms:modified xsi:type="dcterms:W3CDTF">2021-09-09T14:37:50Z</dcterms:modified>
</cp:coreProperties>
</file>