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0" r:id="rId3"/>
    <p:sldId id="261" r:id="rId4"/>
    <p:sldId id="303" r:id="rId5"/>
    <p:sldId id="264" r:id="rId6"/>
    <p:sldId id="283" r:id="rId7"/>
    <p:sldId id="297" r:id="rId8"/>
    <p:sldId id="288" r:id="rId9"/>
    <p:sldId id="269" r:id="rId10"/>
    <p:sldId id="282" r:id="rId11"/>
    <p:sldId id="281" r:id="rId12"/>
    <p:sldId id="293" r:id="rId13"/>
    <p:sldId id="289" r:id="rId14"/>
    <p:sldId id="256" r:id="rId15"/>
    <p:sldId id="257" r:id="rId16"/>
    <p:sldId id="259" r:id="rId17"/>
    <p:sldId id="302" r:id="rId18"/>
    <p:sldId id="291" r:id="rId19"/>
    <p:sldId id="275" r:id="rId20"/>
    <p:sldId id="290"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sjuNjnzkFgvCvj/teyqA==" hashData="0Xu/iWE4cZ0fZwz7YQj0eE4ycmeuAtvL/llsrw/S+TzbuTj3e2d47iabb4YoLL053FOlc1itsFx04oOZ1wXm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86C76"/>
    <a:srgbClr val="F68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040DB-CFA9-45AA-B075-3873066EE3D0}" type="datetimeFigureOut">
              <a:rPr lang="en-US" smtClean="0"/>
              <a:t>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F67EA-7EC2-4032-9BD7-FD688680988C}" type="slidenum">
              <a:rPr lang="en-US" smtClean="0"/>
              <a:t>‹#›</a:t>
            </a:fld>
            <a:endParaRPr lang="en-US"/>
          </a:p>
        </p:txBody>
      </p:sp>
    </p:spTree>
    <p:extLst>
      <p:ext uri="{BB962C8B-B14F-4D97-AF65-F5344CB8AC3E}">
        <p14:creationId xmlns:p14="http://schemas.microsoft.com/office/powerpoint/2010/main" val="110538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15A8C-C6D7-40DA-8D2A-05E5A0F4DA61}" type="slidenum">
              <a:rPr lang="en-US" smtClean="0"/>
              <a:t>20</a:t>
            </a:fld>
            <a:endParaRPr lang="en-US"/>
          </a:p>
        </p:txBody>
      </p:sp>
    </p:spTree>
    <p:extLst>
      <p:ext uri="{BB962C8B-B14F-4D97-AF65-F5344CB8AC3E}">
        <p14:creationId xmlns:p14="http://schemas.microsoft.com/office/powerpoint/2010/main" val="27089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E3E8-29DB-4DF0-9325-BFC32B7EC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D3715-CECE-4B65-9F0A-51EC6A0C5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AA8E-F7DB-4315-AF81-9B29431CAA15}"/>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5BAFAC1D-F321-4DDB-8750-54CD88A6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55983-D7E1-463A-B8F4-E9BF3F027B57}"/>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74045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1115-4117-45A6-9E40-0A4F99FDC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1AE2D-CBF2-4438-8FCE-1BC0905E2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3765A-B1AC-4709-BF79-D2EBEC804C50}"/>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18F35294-82A4-49E7-87C6-FDBBBFF57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FBA0F-BAD2-4FB5-A535-E6F4FA75C3A3}"/>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4202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23F0C-0C52-4A30-B254-697721F7C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1F403-72E5-45F1-9629-F85C445703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AFC15-8958-41AC-94D7-77E688C3D6C2}"/>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CB0BFC05-28D1-456F-B8A8-03D6259B5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31959-7F57-4EBF-B4B1-33487A180094}"/>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43762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5225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4EA546BF-AA7F-4379-809F-E783081FC414}"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8898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78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4EA546BF-AA7F-4379-809F-E783081FC414}"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6087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4EA546BF-AA7F-4379-809F-E783081FC41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19392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4EA546BF-AA7F-4379-809F-E783081FC414}"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11683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546BF-AA7F-4379-809F-E783081FC414}" type="slidenum">
              <a:rPr lang="en-US" smtClean="0"/>
              <a:t>‹#›</a:t>
            </a:fld>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366721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4EA546BF-AA7F-4379-809F-E783081FC414}"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428596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72D4-87BF-4716-BDF8-E60A11FC9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EAD54-7CCC-4845-8DA7-2BB38905B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36C23-2948-47B0-B066-9D0881A03802}"/>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93545D7D-192B-4BB5-A3A6-048D404D9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E03F2-DF54-4825-B05E-3EEA5E47A9EF}"/>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2966074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4EA546BF-AA7F-4379-809F-E783081FC414}"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344325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4EA546BF-AA7F-4379-809F-E783081FC414}" type="slidenum">
              <a:rPr lang="en-US" smtClean="0"/>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9909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4EA546BF-AA7F-4379-809F-E783081FC414}"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a:xfrm>
            <a:off x="8075611" y="6019801"/>
            <a:ext cx="1396260" cy="228600"/>
          </a:xfrm>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341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EA546BF-AA7F-4379-809F-E783081FC414}"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121355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4EA546BF-AA7F-4379-809F-E783081FC414}"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23131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4EA546BF-AA7F-4379-809F-E783081FC414}"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35726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0F3B-6513-46A6-A9F2-88A4C4DC3D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CAB16-7A6A-417C-B5C6-F540B9C23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43381-E967-4C45-A714-643BCBA1FD0A}"/>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864FE9BC-0243-46B9-8E74-BE4182BDF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8974F-15E1-4297-B42E-8609EB274F63}"/>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7518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2594-22E9-4A93-84F5-E5A295E0E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0BDBF-FE1F-4527-9F6B-7E1C7ACB0C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C5EE6B-A86A-4D88-9F46-0AD01EFA0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5AC74-2433-4B4D-BD7C-C9048E203518}"/>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6" name="Footer Placeholder 5">
            <a:extLst>
              <a:ext uri="{FF2B5EF4-FFF2-40B4-BE49-F238E27FC236}">
                <a16:creationId xmlns:a16="http://schemas.microsoft.com/office/drawing/2014/main" id="{7583E2C8-36F8-4563-B25C-EE5B1D8AF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C3D99-A260-42B7-80F3-4BAA2B785F34}"/>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38067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6E18-A74D-4672-9C35-2633BA04E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1C690-58A3-4F0B-98FF-31C44F3DB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250CC-C146-46B5-B38C-872621896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452CA5-B520-4182-B7D4-764E09670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2ABEB-C814-4F9B-9B24-63A20038B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3A452-C5C7-4791-A55E-7D7D8107A33C}"/>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8" name="Footer Placeholder 7">
            <a:extLst>
              <a:ext uri="{FF2B5EF4-FFF2-40B4-BE49-F238E27FC236}">
                <a16:creationId xmlns:a16="http://schemas.microsoft.com/office/drawing/2014/main" id="{D98EAF82-7F30-448B-BF16-80E714796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75C00B-CC55-4C92-9C85-9ABBC06DD577}"/>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250680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09A1-566C-47C0-BC24-F420D15FA3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21C1C3-A77B-4A60-953C-76E9FFD25DCE}"/>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4" name="Footer Placeholder 3">
            <a:extLst>
              <a:ext uri="{FF2B5EF4-FFF2-40B4-BE49-F238E27FC236}">
                <a16:creationId xmlns:a16="http://schemas.microsoft.com/office/drawing/2014/main" id="{BDB177AD-F9DE-4789-9C11-ED903CC83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358600-656B-41D2-9F9F-B0C9404DCC54}"/>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68638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FB3E7-A6F9-4237-8C6B-87602D9E3C95}"/>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3" name="Footer Placeholder 2">
            <a:extLst>
              <a:ext uri="{FF2B5EF4-FFF2-40B4-BE49-F238E27FC236}">
                <a16:creationId xmlns:a16="http://schemas.microsoft.com/office/drawing/2014/main" id="{A3D76B09-8E4D-46E0-AA3D-34BE2038A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712694-1E9D-46D7-B65C-88B1614E52F9}"/>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93246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23F7-6D21-4EDF-BD57-4DB7654A6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4B180-BEDA-4A12-8ACE-166CC5435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F92CA-D864-4B29-ACF3-945A9FB88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B3C3B-63E2-423E-A2F0-C5DA124AC9F5}"/>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6" name="Footer Placeholder 5">
            <a:extLst>
              <a:ext uri="{FF2B5EF4-FFF2-40B4-BE49-F238E27FC236}">
                <a16:creationId xmlns:a16="http://schemas.microsoft.com/office/drawing/2014/main" id="{EFC8D541-939F-4CD6-B534-5CD281F19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A18D7-F1B0-4CF1-B0ED-0644416C2A7D}"/>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129338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EB1F-17AB-48EB-BAD3-1DFE7115D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023E5-B7E3-4E29-AF1B-895A8B3AD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77185B-7DA5-4EE9-A254-8218605F2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31676-F85C-4979-9054-398AEFCE47DF}"/>
              </a:ext>
            </a:extLst>
          </p:cNvPr>
          <p:cNvSpPr>
            <a:spLocks noGrp="1"/>
          </p:cNvSpPr>
          <p:nvPr>
            <p:ph type="dt" sz="half" idx="10"/>
          </p:nvPr>
        </p:nvSpPr>
        <p:spPr/>
        <p:txBody>
          <a:bodyPr/>
          <a:lstStyle/>
          <a:p>
            <a:fld id="{E2386A20-11DE-4EB3-804E-2049C50DF954}" type="datetimeFigureOut">
              <a:rPr lang="en-US" smtClean="0"/>
              <a:t>4/10/2022</a:t>
            </a:fld>
            <a:endParaRPr lang="en-US"/>
          </a:p>
        </p:txBody>
      </p:sp>
      <p:sp>
        <p:nvSpPr>
          <p:cNvPr id="6" name="Footer Placeholder 5">
            <a:extLst>
              <a:ext uri="{FF2B5EF4-FFF2-40B4-BE49-F238E27FC236}">
                <a16:creationId xmlns:a16="http://schemas.microsoft.com/office/drawing/2014/main" id="{A7AEBD33-4D76-415F-B66D-8BA08FA5D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71C53-70CE-4C67-86FE-751DE6A91113}"/>
              </a:ext>
            </a:extLst>
          </p:cNvPr>
          <p:cNvSpPr>
            <a:spLocks noGrp="1"/>
          </p:cNvSpPr>
          <p:nvPr>
            <p:ph type="sldNum" sz="quarter" idx="12"/>
          </p:nvPr>
        </p:nvSpPr>
        <p:spPr/>
        <p:txBody>
          <a:bodyPr/>
          <a:lstStyle/>
          <a:p>
            <a:fld id="{4EA546BF-AA7F-4379-809F-E783081FC414}" type="slidenum">
              <a:rPr lang="en-US" smtClean="0"/>
              <a:t>‹#›</a:t>
            </a:fld>
            <a:endParaRPr lang="en-US"/>
          </a:p>
        </p:txBody>
      </p:sp>
    </p:spTree>
    <p:extLst>
      <p:ext uri="{BB962C8B-B14F-4D97-AF65-F5344CB8AC3E}">
        <p14:creationId xmlns:p14="http://schemas.microsoft.com/office/powerpoint/2010/main" val="375820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14DB1-0444-474C-803D-61DBD5E68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F3ED37-408E-4C62-AB06-EBCEDBF6E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8A7C6-B35E-4E90-8E9C-1D877C459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86A20-11DE-4EB3-804E-2049C50DF954}" type="datetimeFigureOut">
              <a:rPr lang="en-US" smtClean="0"/>
              <a:t>4/10/2022</a:t>
            </a:fld>
            <a:endParaRPr lang="en-US"/>
          </a:p>
        </p:txBody>
      </p:sp>
      <p:sp>
        <p:nvSpPr>
          <p:cNvPr id="5" name="Footer Placeholder 4">
            <a:extLst>
              <a:ext uri="{FF2B5EF4-FFF2-40B4-BE49-F238E27FC236}">
                <a16:creationId xmlns:a16="http://schemas.microsoft.com/office/drawing/2014/main" id="{3DA9FF71-0513-47D7-A7C7-995B84E6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8A497-4D6C-4DCC-8D4C-354D5B13B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46BF-AA7F-4379-809F-E783081FC414}" type="slidenum">
              <a:rPr lang="en-US" smtClean="0"/>
              <a:t>‹#›</a:t>
            </a:fld>
            <a:endParaRPr lang="en-US"/>
          </a:p>
        </p:txBody>
      </p:sp>
    </p:spTree>
    <p:extLst>
      <p:ext uri="{BB962C8B-B14F-4D97-AF65-F5344CB8AC3E}">
        <p14:creationId xmlns:p14="http://schemas.microsoft.com/office/powerpoint/2010/main" val="339022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4EA546BF-AA7F-4379-809F-E783081FC414}"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E2386A20-11DE-4EB3-804E-2049C50DF954}" type="datetimeFigureOut">
              <a:rPr lang="en-US" smtClean="0"/>
              <a:t>4/10/2022</a:t>
            </a:fld>
            <a:endParaRPr lang="en-US"/>
          </a:p>
        </p:txBody>
      </p:sp>
    </p:spTree>
    <p:extLst>
      <p:ext uri="{BB962C8B-B14F-4D97-AF65-F5344CB8AC3E}">
        <p14:creationId xmlns:p14="http://schemas.microsoft.com/office/powerpoint/2010/main" val="12299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A71B09-F157-4D83-B930-B58E54FEB888}"/>
              </a:ext>
            </a:extLst>
          </p:cNvPr>
          <p:cNvSpPr txBox="1"/>
          <p:nvPr/>
        </p:nvSpPr>
        <p:spPr>
          <a:xfrm>
            <a:off x="618977" y="2321004"/>
            <a:ext cx="11844997" cy="2215991"/>
          </a:xfrm>
          <a:prstGeom prst="rect">
            <a:avLst/>
          </a:prstGeom>
          <a:noFill/>
        </p:spPr>
        <p:txBody>
          <a:bodyPr wrap="square">
            <a:spAutoFit/>
            <a:scene3d>
              <a:camera prst="orthographicFront"/>
              <a:lightRig rig="harsh" dir="t"/>
            </a:scene3d>
            <a:sp3d extrusionH="57150" prstMaterial="matte">
              <a:bevelT w="63500" h="12700" prst="relaxedInset"/>
              <a:contourClr>
                <a:schemeClr val="bg1">
                  <a:lumMod val="65000"/>
                </a:schemeClr>
              </a:contourClr>
            </a:sp3d>
          </a:bodyPr>
          <a:lstStyle/>
          <a:p>
            <a:r>
              <a:rPr lang="en-US" sz="13800" dirty="0">
                <a:ln/>
                <a:solidFill>
                  <a:schemeClr val="accent6"/>
                </a:solidFill>
                <a:latin typeface="NikoshBAN" panose="02000000000000000000" pitchFamily="2" charset="0"/>
                <a:cs typeface="NikoshBAN" panose="02000000000000000000" pitchFamily="2" charset="0"/>
              </a:rPr>
              <a:t>শুভেচ্ছা ও অভিনন্দন</a:t>
            </a:r>
            <a:endParaRPr lang="en-US" sz="13800" dirty="0">
              <a:ln/>
              <a:solidFill>
                <a:schemeClr val="accent6"/>
              </a:solidFill>
            </a:endParaRPr>
          </a:p>
        </p:txBody>
      </p:sp>
      <p:sp>
        <p:nvSpPr>
          <p:cNvPr id="6" name="TextBox 5">
            <a:extLst>
              <a:ext uri="{FF2B5EF4-FFF2-40B4-BE49-F238E27FC236}">
                <a16:creationId xmlns:a16="http://schemas.microsoft.com/office/drawing/2014/main" id="{063C67BA-5AA4-480F-BFF9-6FF99A91F55D}"/>
              </a:ext>
            </a:extLst>
          </p:cNvPr>
          <p:cNvSpPr txBox="1"/>
          <p:nvPr/>
        </p:nvSpPr>
        <p:spPr>
          <a:xfrm>
            <a:off x="1426137" y="252656"/>
            <a:ext cx="10230679" cy="1107996"/>
          </a:xfrm>
          <a:prstGeom prst="rect">
            <a:avLst/>
          </a:prstGeom>
          <a:noFill/>
        </p:spPr>
        <p:txBody>
          <a:bodyPr wrap="square">
            <a:spAutoFit/>
          </a:bodyPr>
          <a:lstStyle/>
          <a:p>
            <a:r>
              <a:rPr lang="en-US" sz="6600" dirty="0">
                <a:ln/>
                <a:solidFill>
                  <a:srgbClr val="F86C76"/>
                </a:solidFill>
                <a:latin typeface="NikoshBAN" panose="02000000000000000000" pitchFamily="2" charset="0"/>
                <a:cs typeface="NikoshBAN" panose="02000000000000000000" pitchFamily="2" charset="0"/>
              </a:rPr>
              <a:t>ধারাবাহিক অনলাইন ক্লাশে সবাইকে</a:t>
            </a:r>
          </a:p>
        </p:txBody>
      </p:sp>
    </p:spTree>
    <p:extLst>
      <p:ext uri="{BB962C8B-B14F-4D97-AF65-F5344CB8AC3E}">
        <p14:creationId xmlns:p14="http://schemas.microsoft.com/office/powerpoint/2010/main" val="4267972931"/>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Effect transition="in" filter="fade">
                                      <p:cBhvr>
                                        <p:cTn id="9"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DE9EDD-1FDE-4964-8E99-97F1C684419B}"/>
              </a:ext>
            </a:extLst>
          </p:cNvPr>
          <p:cNvSpPr txBox="1"/>
          <p:nvPr/>
        </p:nvSpPr>
        <p:spPr>
          <a:xfrm>
            <a:off x="296976" y="243864"/>
            <a:ext cx="3890809" cy="523220"/>
          </a:xfrm>
          <a:prstGeom prst="rect">
            <a:avLst/>
          </a:prstGeom>
          <a:noFill/>
        </p:spPr>
        <p:txBody>
          <a:bodyPr wrap="none" rtlCol="0">
            <a:spAutoFit/>
          </a:bodyPr>
          <a:lstStyle/>
          <a:p>
            <a:r>
              <a:rPr lang="en-US" sz="2800" dirty="0">
                <a:solidFill>
                  <a:srgbClr val="00B050"/>
                </a:solidFill>
                <a:latin typeface="NikoshBAN" panose="02000000000000000000" pitchFamily="2" charset="0"/>
                <a:cs typeface="NikoshBAN" panose="02000000000000000000" pitchFamily="2" charset="0"/>
              </a:rPr>
              <a:t>(২) </a:t>
            </a:r>
            <a:r>
              <a:rPr lang="en-US" sz="2800" dirty="0" err="1">
                <a:solidFill>
                  <a:srgbClr val="00B050"/>
                </a:solidFill>
                <a:latin typeface="NikoshBAN" panose="02000000000000000000" pitchFamily="2" charset="0"/>
                <a:cs typeface="NikoshBAN" panose="02000000000000000000" pitchFamily="2" charset="0"/>
              </a:rPr>
              <a:t>কারবারি</a:t>
            </a:r>
            <a:r>
              <a:rPr lang="en-US" sz="2800" dirty="0">
                <a:solidFill>
                  <a:srgbClr val="00B050"/>
                </a:solidFill>
                <a:latin typeface="NikoshBAN" panose="02000000000000000000" pitchFamily="2" charset="0"/>
                <a:cs typeface="NikoshBAN" panose="02000000000000000000" pitchFamily="2" charset="0"/>
              </a:rPr>
              <a:t> </a:t>
            </a:r>
            <a:r>
              <a:rPr lang="en-US" sz="2800" dirty="0" err="1">
                <a:solidFill>
                  <a:srgbClr val="00B050"/>
                </a:solidFill>
                <a:latin typeface="NikoshBAN" panose="02000000000000000000" pitchFamily="2" charset="0"/>
                <a:cs typeface="NikoshBAN" panose="02000000000000000000" pitchFamily="2" charset="0"/>
              </a:rPr>
              <a:t>বাট্টা</a:t>
            </a:r>
            <a:r>
              <a:rPr lang="en-US" sz="2800" dirty="0">
                <a:solidFill>
                  <a:srgbClr val="00B050"/>
                </a:solidFill>
                <a:latin typeface="NikoshBAN" panose="02000000000000000000" pitchFamily="2" charset="0"/>
                <a:cs typeface="NikoshBAN" panose="02000000000000000000" pitchFamily="2" charset="0"/>
              </a:rPr>
              <a:t> / ব্যবসায় </a:t>
            </a:r>
            <a:r>
              <a:rPr lang="en-US" sz="2800" dirty="0" err="1">
                <a:solidFill>
                  <a:srgbClr val="00B050"/>
                </a:solidFill>
                <a:latin typeface="NikoshBAN" panose="02000000000000000000" pitchFamily="2" charset="0"/>
                <a:cs typeface="NikoshBAN" panose="02000000000000000000" pitchFamily="2" charset="0"/>
              </a:rPr>
              <a:t>বাট্টা</a:t>
            </a:r>
            <a:r>
              <a:rPr lang="en-US" sz="2800" dirty="0">
                <a:solidFill>
                  <a:srgbClr val="00B050"/>
                </a:solidFill>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D70B797C-4A1D-4830-B275-CB7A9CA8A731}"/>
              </a:ext>
            </a:extLst>
          </p:cNvPr>
          <p:cNvSpPr txBox="1"/>
          <p:nvPr/>
        </p:nvSpPr>
        <p:spPr>
          <a:xfrm>
            <a:off x="296976" y="767084"/>
            <a:ext cx="11598047"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মূল্য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তালিকায়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উল্লেখিত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নির্দিষ্ট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নির্দিষ্ট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হারে</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তাকে </a:t>
            </a:r>
            <a:r>
              <a:rPr lang="en-US" sz="2800" dirty="0" err="1">
                <a:latin typeface="NikoshBAN" panose="02000000000000000000" pitchFamily="2" charset="0"/>
                <a:cs typeface="NikoshBAN" panose="02000000000000000000" pitchFamily="2" charset="0"/>
              </a:rPr>
              <a:t>কারবারি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বলে। </a:t>
            </a:r>
            <a:r>
              <a:rPr lang="en-US" sz="2800" dirty="0" err="1">
                <a:latin typeface="NikoshBAN" panose="02000000000000000000" pitchFamily="2" charset="0"/>
                <a:cs typeface="NikoshBAN" panose="02000000000000000000" pitchFamily="2" charset="0"/>
              </a:rPr>
              <a:t>কারবারি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লেনদেন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বিধায়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অন্তর্ভুক্ত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এ </a:t>
            </a:r>
            <a:r>
              <a:rPr lang="en-US" sz="2800" dirty="0" err="1">
                <a:latin typeface="NikoshBAN" panose="02000000000000000000" pitchFamily="2" charset="0"/>
                <a:cs typeface="NikoshBAN" panose="02000000000000000000" pitchFamily="2" charset="0"/>
              </a:rPr>
              <a:t>কারবারি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বিক্রেতার</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ক্রেতার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p>
        </p:txBody>
      </p:sp>
      <p:sp>
        <p:nvSpPr>
          <p:cNvPr id="2" name="TextBox 1">
            <a:extLst>
              <a:ext uri="{FF2B5EF4-FFF2-40B4-BE49-F238E27FC236}">
                <a16:creationId xmlns:a16="http://schemas.microsoft.com/office/drawing/2014/main" id="{E84407E0-88AB-47E5-887A-F8F42FABC96B}"/>
              </a:ext>
            </a:extLst>
          </p:cNvPr>
          <p:cNvSpPr txBox="1"/>
          <p:nvPr/>
        </p:nvSpPr>
        <p:spPr>
          <a:xfrm>
            <a:off x="296976" y="2263515"/>
            <a:ext cx="1749197" cy="523220"/>
          </a:xfrm>
          <a:prstGeom prst="rect">
            <a:avLst/>
          </a:prstGeom>
          <a:noFill/>
        </p:spPr>
        <p:txBody>
          <a:bodyPr wrap="none" rtlCol="0">
            <a:spAutoFit/>
          </a:bodyPr>
          <a:lstStyle/>
          <a:p>
            <a:r>
              <a:rPr lang="en-US" sz="2800" dirty="0">
                <a:solidFill>
                  <a:srgbClr val="00B0F0"/>
                </a:solidFill>
                <a:latin typeface="NikoshBAN" panose="02000000000000000000" pitchFamily="2" charset="0"/>
                <a:cs typeface="NikoshBAN" panose="02000000000000000000" pitchFamily="2" charset="0"/>
              </a:rPr>
              <a:t>(ক) </a:t>
            </a:r>
            <a:r>
              <a:rPr lang="en-US" sz="2800" dirty="0" err="1">
                <a:solidFill>
                  <a:srgbClr val="00B0F0"/>
                </a:solidFill>
                <a:latin typeface="NikoshBAN" panose="02000000000000000000" pitchFamily="2" charset="0"/>
                <a:cs typeface="NikoshBAN" panose="02000000000000000000" pitchFamily="2" charset="0"/>
              </a:rPr>
              <a:t>ক্রয়</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বাট্টা</a:t>
            </a:r>
            <a:r>
              <a:rPr lang="en-US" sz="2800" dirty="0">
                <a:solidFill>
                  <a:srgbClr val="00B0F0"/>
                </a:solidFill>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9E3DEA7D-B144-4570-8CBA-97CEE0E1D567}"/>
              </a:ext>
            </a:extLst>
          </p:cNvPr>
          <p:cNvSpPr txBox="1"/>
          <p:nvPr/>
        </p:nvSpPr>
        <p:spPr>
          <a:xfrm>
            <a:off x="296976" y="2731017"/>
            <a:ext cx="6389891" cy="523220"/>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পণ্যদ্রব্য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পাওয়া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D1B2FAD0-1C07-43D5-A5DE-8C678A70E866}"/>
              </a:ext>
            </a:extLst>
          </p:cNvPr>
          <p:cNvSpPr txBox="1"/>
          <p:nvPr/>
        </p:nvSpPr>
        <p:spPr>
          <a:xfrm>
            <a:off x="296976" y="3309955"/>
            <a:ext cx="1952779" cy="523220"/>
          </a:xfrm>
          <a:prstGeom prst="rect">
            <a:avLst/>
          </a:prstGeom>
          <a:noFill/>
        </p:spPr>
        <p:txBody>
          <a:bodyPr wrap="none" rtlCol="0">
            <a:spAutoFit/>
          </a:bodyPr>
          <a:lstStyle/>
          <a:p>
            <a:r>
              <a:rPr lang="en-US" sz="2800" dirty="0">
                <a:solidFill>
                  <a:srgbClr val="00B050"/>
                </a:solidFill>
                <a:latin typeface="NikoshBAN" panose="02000000000000000000" pitchFamily="2" charset="0"/>
                <a:cs typeface="NikoshBAN" panose="02000000000000000000" pitchFamily="2" charset="0"/>
              </a:rPr>
              <a:t>(খ) </a:t>
            </a:r>
            <a:r>
              <a:rPr lang="en-US" sz="2800" dirty="0" err="1">
                <a:solidFill>
                  <a:srgbClr val="00B050"/>
                </a:solidFill>
                <a:latin typeface="NikoshBAN" panose="02000000000000000000" pitchFamily="2" charset="0"/>
                <a:cs typeface="NikoshBAN" panose="02000000000000000000" pitchFamily="2" charset="0"/>
              </a:rPr>
              <a:t>বিক্রয়</a:t>
            </a:r>
            <a:r>
              <a:rPr lang="en-US" sz="2800" dirty="0">
                <a:solidFill>
                  <a:srgbClr val="00B050"/>
                </a:solidFill>
                <a:latin typeface="NikoshBAN" panose="02000000000000000000" pitchFamily="2" charset="0"/>
                <a:cs typeface="NikoshBAN" panose="02000000000000000000" pitchFamily="2" charset="0"/>
              </a:rPr>
              <a:t> </a:t>
            </a:r>
            <a:r>
              <a:rPr lang="en-US" sz="2800" dirty="0" err="1">
                <a:solidFill>
                  <a:srgbClr val="00B050"/>
                </a:solidFill>
                <a:latin typeface="NikoshBAN" panose="02000000000000000000" pitchFamily="2" charset="0"/>
                <a:cs typeface="NikoshBAN" panose="02000000000000000000" pitchFamily="2" charset="0"/>
              </a:rPr>
              <a:t>বাট্টা</a:t>
            </a:r>
            <a:r>
              <a:rPr lang="en-US" sz="2800" dirty="0">
                <a:solidFill>
                  <a:srgbClr val="00B050"/>
                </a:solidFill>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95F085C5-5FE2-46A9-AE3C-03112005E87C}"/>
              </a:ext>
            </a:extLst>
          </p:cNvPr>
          <p:cNvSpPr txBox="1"/>
          <p:nvPr/>
        </p:nvSpPr>
        <p:spPr>
          <a:xfrm>
            <a:off x="296976" y="3833175"/>
            <a:ext cx="7112845" cy="523220"/>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পণ্যদ্রব্য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840587816"/>
      </p:ext>
    </p:extLst>
  </p:cSld>
  <p:clrMapOvr>
    <a:masterClrMapping/>
  </p:clrMapOvr>
  <mc:AlternateContent xmlns:mc="http://schemas.openxmlformats.org/markup-compatibility/2006" xmlns:p14="http://schemas.microsoft.com/office/powerpoint/2010/main">
    <mc:Choice Requires="p14">
      <p:transition spd="slow" p14:dur="1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D12A14-0790-44C1-B9E4-D20690784245}"/>
              </a:ext>
            </a:extLst>
          </p:cNvPr>
          <p:cNvSpPr txBox="1"/>
          <p:nvPr/>
        </p:nvSpPr>
        <p:spPr>
          <a:xfrm>
            <a:off x="264941" y="272531"/>
            <a:ext cx="3956538" cy="584775"/>
          </a:xfrm>
          <a:prstGeom prst="rect">
            <a:avLst/>
          </a:prstGeom>
          <a:noFill/>
        </p:spPr>
        <p:txBody>
          <a:bodyPr wrap="square">
            <a:spAutoFit/>
          </a:bodyPr>
          <a:lstStyle/>
          <a:p>
            <a:pPr algn="ctr"/>
            <a:r>
              <a:rPr lang="as-IN" sz="3200" dirty="0">
                <a:solidFill>
                  <a:srgbClr val="00B0F0"/>
                </a:solidFill>
                <a:latin typeface="NikoshBAN" panose="02000000000000000000" pitchFamily="2" charset="0"/>
                <a:cs typeface="NikoshBAN" panose="02000000000000000000" pitchFamily="2" charset="0"/>
              </a:rPr>
              <a:t>কন্ট্রা বা বিপরীত দাখিলা কি ?</a:t>
            </a:r>
          </a:p>
        </p:txBody>
      </p:sp>
      <p:sp>
        <p:nvSpPr>
          <p:cNvPr id="7" name="TextBox 6">
            <a:extLst>
              <a:ext uri="{FF2B5EF4-FFF2-40B4-BE49-F238E27FC236}">
                <a16:creationId xmlns:a16="http://schemas.microsoft.com/office/drawing/2014/main" id="{5A8C1001-2E64-42A4-9B13-029928204DA8}"/>
              </a:ext>
            </a:extLst>
          </p:cNvPr>
          <p:cNvSpPr txBox="1"/>
          <p:nvPr/>
        </p:nvSpPr>
        <p:spPr>
          <a:xfrm>
            <a:off x="264941" y="735498"/>
            <a:ext cx="11437034" cy="1815882"/>
          </a:xfrm>
          <a:prstGeom prst="rect">
            <a:avLst/>
          </a:prstGeom>
          <a:noFill/>
        </p:spPr>
        <p:txBody>
          <a:bodyPr wrap="square">
            <a:spAutoFit/>
          </a:bodyPr>
          <a:lstStyle/>
          <a:p>
            <a:pPr algn="just"/>
            <a:r>
              <a:rPr lang="as-IN" sz="2800" dirty="0">
                <a:latin typeface="NikoshBAN" panose="02000000000000000000" pitchFamily="2" charset="0"/>
                <a:cs typeface="NikoshBAN" panose="02000000000000000000" pitchFamily="2" charset="0"/>
              </a:rPr>
              <a:t>যে সকল লেনদেনের ফলে </a:t>
            </a:r>
            <a:r>
              <a:rPr lang="en-US" sz="2800" dirty="0" err="1">
                <a:latin typeface="NikoshBAN" panose="02000000000000000000" pitchFamily="2" charset="0"/>
                <a:cs typeface="NikoshBAN" panose="02000000000000000000" pitchFamily="2" charset="0"/>
              </a:rPr>
              <a:t>একই</a:t>
            </a:r>
            <a:r>
              <a:rPr lang="en-US" sz="2800" dirty="0">
                <a:latin typeface="NikoshBAN" panose="02000000000000000000" pitchFamily="2" charset="0"/>
                <a:cs typeface="NikoshBAN" panose="02000000000000000000" pitchFamily="2" charset="0"/>
              </a:rPr>
              <a:t> নগদান </a:t>
            </a:r>
            <a:r>
              <a:rPr lang="en-US" sz="2800" dirty="0" err="1">
                <a:latin typeface="NikoshBAN" panose="02000000000000000000" pitchFamily="2" charset="0"/>
                <a:cs typeface="NikoshBAN" panose="02000000000000000000" pitchFamily="2" charset="0"/>
              </a:rPr>
              <a:t>বইতে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নগদান হিসাব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ও </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ব্যাংক হিসাব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দুটোই</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একসাথে প্রভাবিত হয় ঐ সকল লেনদেন সমূহকে বিপরীত দাখিলা বলে। অর্থাৎ ডেবিট দিকে নগদ কলামে লিপিবদ্ধ করা হলে ক্রেডিট দিকে ব্যা</a:t>
            </a:r>
            <a:r>
              <a:rPr lang="en-US" sz="2800" dirty="0" err="1">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 কলামে লিপিবদ্ধ করা হয়। আবার ডেবিট দিকে ব্যাংক কলামে লিপিবদ্ধ করা হলে ক্রেডিট দিকে নগদ কলামে লিপিবদ্ধ করা 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আর</a:t>
            </a:r>
            <a:r>
              <a:rPr lang="en-US" sz="2800" dirty="0">
                <a:latin typeface="NikoshBAN" panose="02000000000000000000" pitchFamily="2" charset="0"/>
                <a:cs typeface="NikoshBAN" panose="02000000000000000000" pitchFamily="2" charset="0"/>
              </a:rPr>
              <a:t> ঐ </a:t>
            </a:r>
            <a:r>
              <a:rPr lang="en-US" sz="2800" dirty="0" err="1">
                <a:latin typeface="NikoshBAN" panose="02000000000000000000" pitchFamily="2" charset="0"/>
                <a:cs typeface="NikoshBAN" panose="02000000000000000000" pitchFamily="2" charset="0"/>
              </a:rPr>
              <a:t>এন্ট্রিই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কন্ট্রা </a:t>
            </a:r>
            <a:r>
              <a:rPr lang="en-US" sz="2800" dirty="0" err="1">
                <a:latin typeface="NikoshBAN" panose="02000000000000000000" pitchFamily="2" charset="0"/>
                <a:cs typeface="NikoshBAN" panose="02000000000000000000" pitchFamily="2" charset="0"/>
              </a:rPr>
              <a:t>এন্ট্রি</a:t>
            </a:r>
            <a:r>
              <a:rPr lang="en-US" sz="2800" dirty="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DD21AABA-C0C8-497B-913C-D71A4D9C0A50}"/>
              </a:ext>
            </a:extLst>
          </p:cNvPr>
          <p:cNvSpPr txBox="1"/>
          <p:nvPr/>
        </p:nvSpPr>
        <p:spPr>
          <a:xfrm>
            <a:off x="359312" y="3429000"/>
            <a:ext cx="5488745" cy="3108543"/>
          </a:xfrm>
          <a:prstGeom prst="rect">
            <a:avLst/>
          </a:prstGeom>
          <a:noFill/>
        </p:spPr>
        <p:txBody>
          <a:bodyPr wrap="square">
            <a:spAutoFit/>
          </a:bodyPr>
          <a:lstStyle/>
          <a:p>
            <a:pPr marL="0" indent="0">
              <a:buNone/>
            </a:pPr>
            <a:r>
              <a:rPr lang="bn-BD" sz="2800" dirty="0">
                <a:latin typeface="NikoshBAN" panose="02000000000000000000" pitchFamily="2" charset="0"/>
                <a:cs typeface="NikoshBAN" pitchFamily="2" charset="0"/>
              </a:rPr>
              <a:t>১। নগদ অর্থ ব্যাংকে জমা দান।</a:t>
            </a:r>
          </a:p>
          <a:p>
            <a:pPr marL="0" indent="0">
              <a:buNone/>
            </a:pPr>
            <a:r>
              <a:rPr lang="bn-BD" sz="2800" dirty="0">
                <a:latin typeface="NikoshBAN" panose="02000000000000000000" pitchFamily="2" charset="0"/>
                <a:cs typeface="NikoshBAN" pitchFamily="2" charset="0"/>
              </a:rPr>
              <a:t>২। ব্যবসায়ের প্রয়োজনে ব্যাংক হতে উত্তোলন।</a:t>
            </a:r>
          </a:p>
          <a:p>
            <a:pPr marL="0" indent="0">
              <a:buNone/>
            </a:pPr>
            <a:r>
              <a:rPr lang="bn-BD" sz="2800" dirty="0">
                <a:latin typeface="NikoshBAN" panose="02000000000000000000" pitchFamily="2" charset="0"/>
                <a:cs typeface="NikoshBAN" pitchFamily="2" charset="0"/>
              </a:rPr>
              <a:t>৩। জমাকৃত চেক প্রত্যাখ্যান।</a:t>
            </a:r>
          </a:p>
          <a:p>
            <a:pPr marL="0" indent="0">
              <a:buNone/>
            </a:pPr>
            <a:r>
              <a:rPr lang="bn-BD" sz="2800" dirty="0">
                <a:latin typeface="NikoshBAN" panose="02000000000000000000" pitchFamily="2" charset="0"/>
                <a:cs typeface="NikoshBAN" pitchFamily="2" charset="0"/>
              </a:rPr>
              <a:t>৪। ইস্যুকৃত/প্রদত্ত চেক প্রত্যাখ্যান।</a:t>
            </a:r>
          </a:p>
          <a:p>
            <a:pPr marL="0" indent="0">
              <a:buNone/>
            </a:pPr>
            <a:r>
              <a:rPr lang="bn-BD" sz="2800" dirty="0">
                <a:latin typeface="NikoshBAN" panose="02000000000000000000" pitchFamily="2" charset="0"/>
                <a:cs typeface="NikoshBAN" pitchFamily="2" charset="0"/>
              </a:rPr>
              <a:t>৫। প্রাপ্ত চেক তৃতীয় পক্ষকে হস্তান্তর।</a:t>
            </a:r>
          </a:p>
          <a:p>
            <a:pPr marL="0" indent="0">
              <a:buNone/>
            </a:pPr>
            <a:r>
              <a:rPr lang="bn-BD" sz="2800" dirty="0">
                <a:latin typeface="NikoshBAN" panose="02000000000000000000" pitchFamily="2" charset="0"/>
                <a:cs typeface="NikoshBAN" pitchFamily="2" charset="0"/>
              </a:rPr>
              <a:t>৬। ব্যাংক সুদ মঞ্জুর।</a:t>
            </a:r>
          </a:p>
          <a:p>
            <a:pPr marL="0" indent="0">
              <a:buNone/>
            </a:pPr>
            <a:r>
              <a:rPr lang="bn-BD" sz="2800" dirty="0">
                <a:latin typeface="NikoshBAN" panose="02000000000000000000" pitchFamily="2" charset="0"/>
                <a:cs typeface="NikoshBAN" pitchFamily="2" charset="0"/>
              </a:rPr>
              <a:t>৭। ব্যাংক কর্তৃক ধার্যকৃত সুদ ও চার্জ।</a:t>
            </a:r>
            <a:endParaRPr lang="en-US"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A5F9EE4-3097-4BD7-9E3B-349843851534}"/>
              </a:ext>
            </a:extLst>
          </p:cNvPr>
          <p:cNvSpPr txBox="1"/>
          <p:nvPr/>
        </p:nvSpPr>
        <p:spPr>
          <a:xfrm>
            <a:off x="359312" y="2844225"/>
            <a:ext cx="3455963" cy="584775"/>
          </a:xfrm>
          <a:prstGeom prst="rect">
            <a:avLst/>
          </a:prstGeom>
          <a:noFill/>
        </p:spPr>
        <p:txBody>
          <a:bodyPr wrap="square">
            <a:spAutoFit/>
          </a:bodyPr>
          <a:lstStyle/>
          <a:p>
            <a:pPr marL="0" indent="0">
              <a:buNone/>
            </a:pPr>
            <a:r>
              <a:rPr lang="bn-BD" sz="3200" dirty="0">
                <a:solidFill>
                  <a:srgbClr val="00B050"/>
                </a:solidFill>
                <a:latin typeface="NikoshBAN" panose="02000000000000000000" pitchFamily="2" charset="0"/>
                <a:cs typeface="NikoshBAN" pitchFamily="2" charset="0"/>
              </a:rPr>
              <a:t>ব্যাংক সংক্রান্ত লেনদেনঃ-</a:t>
            </a:r>
          </a:p>
        </p:txBody>
      </p:sp>
    </p:spTree>
    <p:extLst>
      <p:ext uri="{BB962C8B-B14F-4D97-AF65-F5344CB8AC3E}">
        <p14:creationId xmlns:p14="http://schemas.microsoft.com/office/powerpoint/2010/main" val="3185697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0C7E41-BB49-4E66-93A9-F3D3B463764D}"/>
              </a:ext>
            </a:extLst>
          </p:cNvPr>
          <p:cNvSpPr txBox="1"/>
          <p:nvPr/>
        </p:nvSpPr>
        <p:spPr>
          <a:xfrm>
            <a:off x="2357336" y="86125"/>
            <a:ext cx="6336288" cy="584775"/>
          </a:xfrm>
          <a:prstGeom prst="rect">
            <a:avLst/>
          </a:prstGeom>
          <a:noFill/>
        </p:spPr>
        <p:txBody>
          <a:bodyPr wrap="square">
            <a:spAutoFit/>
          </a:bodyPr>
          <a:lstStyle/>
          <a:p>
            <a:pPr algn="ctr" eaLnBrk="0" fontAlgn="base" hangingPunct="0">
              <a:spcBef>
                <a:spcPct val="0"/>
              </a:spcBef>
              <a:spcAft>
                <a:spcPct val="0"/>
              </a:spcAft>
            </a:pPr>
            <a:r>
              <a:rPr lang="bn-BD" sz="3200" dirty="0">
                <a:solidFill>
                  <a:srgbClr val="7030A0"/>
                </a:solidFill>
                <a:latin typeface="NikoshBAN" panose="02000000000000000000" pitchFamily="2" charset="0"/>
                <a:cs typeface="NikoshBAN" panose="02000000000000000000" pitchFamily="2" charset="0"/>
              </a:rPr>
              <a:t>নগদান বই প্রস্তুতে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কয়েকটি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বিশেষ</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সতর্কতা</a:t>
            </a:r>
            <a:r>
              <a:rPr lang="en-US" sz="3200" dirty="0">
                <a:solidFill>
                  <a:srgbClr val="7030A0"/>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54CA1E80-B4CE-433D-9B76-81441CD31167}"/>
              </a:ext>
            </a:extLst>
          </p:cNvPr>
          <p:cNvSpPr txBox="1"/>
          <p:nvPr/>
        </p:nvSpPr>
        <p:spPr>
          <a:xfrm>
            <a:off x="250044" y="624038"/>
            <a:ext cx="11427069" cy="5855449"/>
          </a:xfrm>
          <a:prstGeom prst="rect">
            <a:avLst/>
          </a:prstGeom>
          <a:noFill/>
        </p:spPr>
        <p:txBody>
          <a:bodyPr wrap="square">
            <a:spAutoFit/>
          </a:bodyPr>
          <a:lstStyle/>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ডেবিট দিক জমার দিক,</a:t>
            </a:r>
            <a:r>
              <a:rPr lang="en-US" sz="2800" dirty="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ক্রেডিট দিক খরচের দিক।</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নগদ টাকা ব্যাংকে জমা দিলে কন্ট্রা বা বিপরীত দাখিলা হয়।</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ব্যাংক থেকে অফিসের প্রয়োজনে উত্তোলন করলে কন্ট্রা বা বিপরীত দাখিলা হয়।</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ব্যাংক থেকে ব্যক্তিগত প্রয়োজনে উত্তোলন করলে ক্রেডিট দিকে ব্যাংক কলামে বসে।</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একজনের কাছ থেকে চেক পেয়ে অন্যজনকে প্রদান করলে উভয় দিকে নগদ কলামে বসে।</a:t>
            </a:r>
            <a:endParaRPr lang="en-US" sz="2800" dirty="0">
              <a:solidFill>
                <a:srgbClr val="002060"/>
              </a:solidFill>
              <a:latin typeface="NikoshBAN" panose="02000000000000000000" pitchFamily="2" charset="0"/>
              <a:cs typeface="NikoshBAN" panose="02000000000000000000" pitchFamily="2" charset="0"/>
            </a:endParaRP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চেকে পণ্য বা মাল বিক্রয় করলে ডেবিট দিকে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নগদ</a:t>
            </a:r>
            <a:r>
              <a:rPr lang="en-US" sz="2800" dirty="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কলামে বসে।</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bn-BD" sz="2800" dirty="0">
                <a:solidFill>
                  <a:srgbClr val="002060"/>
                </a:solidFill>
                <a:latin typeface="NikoshBAN" panose="02000000000000000000" pitchFamily="2" charset="0"/>
                <a:cs typeface="NikoshBAN" panose="02000000000000000000" pitchFamily="2" charset="0"/>
              </a:rPr>
              <a:t>চেকে পণ্য বা মাল ক্রয় করলে  ক্রেডিট দিকে ব্যাংক কলামে বসে।</a:t>
            </a:r>
            <a:endParaRPr lang="en-US" sz="2800" dirty="0">
              <a:solidFill>
                <a:srgbClr val="002060"/>
              </a:solidFill>
              <a:latin typeface="NikoshBAN" panose="02000000000000000000" pitchFamily="2" charset="0"/>
              <a:cs typeface="NikoshBAN" panose="02000000000000000000" pitchFamily="2" charset="0"/>
            </a:endParaRP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en-US" sz="2800" dirty="0">
                <a:solidFill>
                  <a:srgbClr val="002060"/>
                </a:solidFill>
                <a:latin typeface="NikoshBAN" panose="02000000000000000000" pitchFamily="2" charset="0"/>
                <a:cs typeface="NikoshBAN" panose="02000000000000000000" pitchFamily="2" charset="0"/>
              </a:rPr>
              <a:t>বিবরণ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নগদান হিসাব </a:t>
            </a:r>
            <a:r>
              <a:rPr lang="en-US" sz="2800" dirty="0" err="1">
                <a:solidFill>
                  <a:srgbClr val="002060"/>
                </a:solidFill>
                <a:latin typeface="NikoshBAN" panose="02000000000000000000" pitchFamily="2" charset="0"/>
                <a:cs typeface="NikoshBAN" panose="02000000000000000000" pitchFamily="2" charset="0"/>
              </a:rPr>
              <a:t>ডে</a:t>
            </a:r>
            <a:r>
              <a:rPr lang="en-US" sz="2800" dirty="0">
                <a:solidFill>
                  <a:srgbClr val="002060"/>
                </a:solidFill>
                <a:latin typeface="NikoshBAN" panose="02000000000000000000" pitchFamily="2" charset="0"/>
                <a:cs typeface="NikoshBAN" panose="02000000000000000000" pitchFamily="2" charset="0"/>
              </a:rPr>
              <a:t>:/</a:t>
            </a:r>
            <a:r>
              <a:rPr lang="en-US" sz="2800" dirty="0" err="1">
                <a:solidFill>
                  <a:srgbClr val="002060"/>
                </a:solidFill>
                <a:latin typeface="NikoshBAN" panose="02000000000000000000" pitchFamily="2" charset="0"/>
                <a:cs typeface="NikoshBAN" panose="02000000000000000000" pitchFamily="2" charset="0"/>
              </a:rPr>
              <a:t>ক্রে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লিখলে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টাকা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বসবে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a:t>
            </a:r>
            <a:r>
              <a:rPr lang="en-US" sz="2800" dirty="0">
                <a:solidFill>
                  <a:srgbClr val="002060"/>
                </a:solidFill>
                <a:latin typeface="NikoshBAN" panose="02000000000000000000" pitchFamily="2" charset="0"/>
                <a:cs typeface="NikoshBAN" panose="02000000000000000000" pitchFamily="2" charset="0"/>
              </a:rPr>
              <a:t>।</a:t>
            </a:r>
          </a:p>
          <a:p>
            <a:pPr marL="342900" indent="-342900" algn="just" eaLnBrk="0" fontAlgn="base" hangingPunct="0">
              <a:lnSpc>
                <a:spcPct val="150000"/>
              </a:lnSpc>
              <a:spcBef>
                <a:spcPct val="0"/>
              </a:spcBef>
              <a:spcAft>
                <a:spcPct val="0"/>
              </a:spcAft>
              <a:buClr>
                <a:srgbClr val="C00000"/>
              </a:buClr>
              <a:buSzPts val="3200"/>
              <a:buFont typeface="Wingdings" panose="05000000000000000000" pitchFamily="2" charset="2"/>
              <a:buChar char="Ø"/>
            </a:pPr>
            <a:r>
              <a:rPr lang="en-US" sz="2800" dirty="0">
                <a:solidFill>
                  <a:srgbClr val="002060"/>
                </a:solidFill>
                <a:latin typeface="NikoshBAN" panose="02000000000000000000" pitchFamily="2" charset="0"/>
                <a:cs typeface="NikoshBAN" panose="02000000000000000000" pitchFamily="2" charset="0"/>
              </a:rPr>
              <a:t>বিবরণ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ব্যাংক</a:t>
            </a:r>
            <a:r>
              <a:rPr lang="en-US" sz="2800" dirty="0">
                <a:solidFill>
                  <a:srgbClr val="002060"/>
                </a:solidFill>
                <a:latin typeface="NikoshBAN" panose="02000000000000000000" pitchFamily="2" charset="0"/>
                <a:cs typeface="NikoshBAN" panose="02000000000000000000" pitchFamily="2" charset="0"/>
              </a:rPr>
              <a:t> হিসাব </a:t>
            </a:r>
            <a:r>
              <a:rPr lang="en-US" sz="2800" dirty="0" err="1">
                <a:solidFill>
                  <a:srgbClr val="002060"/>
                </a:solidFill>
                <a:latin typeface="NikoshBAN" panose="02000000000000000000" pitchFamily="2" charset="0"/>
                <a:cs typeface="NikoshBAN" panose="02000000000000000000" pitchFamily="2" charset="0"/>
              </a:rPr>
              <a:t>ডে</a:t>
            </a:r>
            <a:r>
              <a:rPr lang="en-US" sz="2800" dirty="0">
                <a:solidFill>
                  <a:srgbClr val="002060"/>
                </a:solidFill>
                <a:latin typeface="NikoshBAN" panose="02000000000000000000" pitchFamily="2" charset="0"/>
                <a:cs typeface="NikoshBAN" panose="02000000000000000000" pitchFamily="2" charset="0"/>
              </a:rPr>
              <a:t>:/</a:t>
            </a:r>
            <a:r>
              <a:rPr lang="en-US" sz="2800" dirty="0" err="1">
                <a:solidFill>
                  <a:srgbClr val="002060"/>
                </a:solidFill>
                <a:latin typeface="NikoshBAN" panose="02000000000000000000" pitchFamily="2" charset="0"/>
                <a:cs typeface="NikoshBAN" panose="02000000000000000000" pitchFamily="2" charset="0"/>
              </a:rPr>
              <a:t>ক্রে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লিখলে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ব্যাংক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কলামে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টাকা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বসবে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a:t>
            </a:r>
            <a:r>
              <a:rPr lang="en-US" sz="28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235626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1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1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1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9CA642-F681-48A7-AF59-8E8F7DD43798}"/>
              </a:ext>
            </a:extLst>
          </p:cNvPr>
          <p:cNvSpPr txBox="1"/>
          <p:nvPr/>
        </p:nvSpPr>
        <p:spPr>
          <a:xfrm>
            <a:off x="106016" y="73013"/>
            <a:ext cx="11979965" cy="6024726"/>
          </a:xfrm>
          <a:prstGeom prst="rect">
            <a:avLst/>
          </a:prstGeom>
          <a:noFill/>
        </p:spPr>
        <p:txBody>
          <a:bodyPr wrap="square">
            <a:spAutoFit/>
          </a:bodyPr>
          <a:lstStyle/>
          <a:p>
            <a:pPr marL="0" marR="0">
              <a:lnSpc>
                <a:spcPct val="115000"/>
              </a:lnSpc>
              <a:spcBef>
                <a:spcPts val="0"/>
              </a:spcBef>
              <a:spcAft>
                <a:spcPts val="0"/>
              </a:spcAft>
            </a:pP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জনাব</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জামানের</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১লা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মার্চ</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২০১৯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সালে</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হাতে</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৫,0০০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ও ব্যাংক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জমার</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ক্রেডিট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ব্যালেন্স</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২,৫০০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ছিল</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ঐ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মাসে</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তার</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অন্যান্য</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লেনদেনগুলো</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নিম্নে</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প্রদান</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করা</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400" dirty="0">
              <a:solidFill>
                <a:srgbClr val="00B050"/>
              </a:solidFill>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২০১৯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মার্চ</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২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বিক্রয়লব্দ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অর্থের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১/২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অংশ</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৫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জনাব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আলফাজের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পাওনা</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৫%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বাট্টায়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অর্ধেক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ও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অর্ধেক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চেকের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মাধ্যমে</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7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দেনাদারগণের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নিকট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হতে</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বাট্টায়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৯,৬০০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অবশিষ্ট</a:t>
            </a:r>
            <a:r>
              <a:rPr lang="en-US" sz="24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4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4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একটি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গেল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ঐ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দিনই</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১০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বেতন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প্রদত্ত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১১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মাধ্যমে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পণ্য</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আসবাবপত্রের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অবচয়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২,০০০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১৫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আমাদের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স্বীকৃত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১,৫০০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জন্য</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নির্দেশ</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২০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ব্যক্তিগত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প্রয়োজনে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কারবার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থেকে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এবং</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কারবারের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প্রয়োজনে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থেকে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উঠানো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২৮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আমাদের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২,০০০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মাধ্যমে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৩১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সমাপনি</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হাতে</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নগদের</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অর্ধেক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অংশ</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উপরিউক্ত</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তথ্যগুলো</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হতে</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একটি</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তিনঘরা নগদান বই </a:t>
            </a:r>
            <a:r>
              <a:rPr lang="en-US" sz="2400" dirty="0" err="1">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তৈরি</a:t>
            </a:r>
            <a:r>
              <a:rPr lang="en-US" sz="2400" dirty="0">
                <a:solidFill>
                  <a:srgbClr val="00B050"/>
                </a:solidFill>
                <a:effectLst/>
                <a:latin typeface="NikoshBAN" panose="02000000000000000000" pitchFamily="2" charset="0"/>
                <a:ea typeface="Arial Unicode MS" panose="020B0604020202020204" pitchFamily="34" charset="-128"/>
                <a:cs typeface="NikoshBAN" panose="02000000000000000000" pitchFamily="2" charset="0"/>
              </a:rPr>
              <a:t> কর। </a:t>
            </a:r>
            <a:endParaRPr lang="en-US" sz="2400" dirty="0">
              <a:solidFill>
                <a:srgbClr val="00B050"/>
              </a:solidFill>
              <a:effectLst/>
              <a:latin typeface="NikoshBAN" panose="02000000000000000000" pitchFamily="2" charset="0"/>
              <a:ea typeface="Arial" panose="020B0604020202020204" pitchFamily="34" charset="0"/>
              <a:cs typeface="NikoshBAN" panose="02000000000000000000" pitchFamily="2" charset="0"/>
            </a:endParaRPr>
          </a:p>
        </p:txBody>
      </p:sp>
      <p:sp>
        <p:nvSpPr>
          <p:cNvPr id="2" name="Frame 1">
            <a:extLst>
              <a:ext uri="{FF2B5EF4-FFF2-40B4-BE49-F238E27FC236}">
                <a16:creationId xmlns:a16="http://schemas.microsoft.com/office/drawing/2014/main" id="{5F447BE3-41FD-44B8-906B-CA0109D0A397}"/>
              </a:ext>
            </a:extLst>
          </p:cNvPr>
          <p:cNvSpPr/>
          <p:nvPr/>
        </p:nvSpPr>
        <p:spPr>
          <a:xfrm>
            <a:off x="3621156" y="85712"/>
            <a:ext cx="2289313" cy="485787"/>
          </a:xfrm>
          <a:prstGeom prst="fram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6684FCFF-E72A-4388-85DB-FF9880AF1518}"/>
              </a:ext>
            </a:extLst>
          </p:cNvPr>
          <p:cNvSpPr/>
          <p:nvPr/>
        </p:nvSpPr>
        <p:spPr>
          <a:xfrm>
            <a:off x="6095998" y="98411"/>
            <a:ext cx="4064000" cy="485787"/>
          </a:xfrm>
          <a:prstGeom prst="frame">
            <a:avLst/>
          </a:prstGeom>
          <a:solidFill>
            <a:srgbClr val="F86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2878218A-CD20-47A1-8F79-70F5D7B9A5F9}"/>
              </a:ext>
            </a:extLst>
          </p:cNvPr>
          <p:cNvSpPr/>
          <p:nvPr/>
        </p:nvSpPr>
        <p:spPr>
          <a:xfrm>
            <a:off x="3073400" y="5559412"/>
            <a:ext cx="2921000" cy="485787"/>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206178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3)">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8)">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E3863-945F-4720-AF83-56ECCEE57213}"/>
              </a:ext>
            </a:extLst>
          </p:cNvPr>
          <p:cNvSpPr txBox="1"/>
          <p:nvPr/>
        </p:nvSpPr>
        <p:spPr>
          <a:xfrm>
            <a:off x="4704522" y="-13063"/>
            <a:ext cx="2001078" cy="769441"/>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NikoshBAN" panose="02000000000000000000" pitchFamily="2" charset="0"/>
                <a:ea typeface="Arial Unicode MS" panose="020B0604020202020204" pitchFamily="34" charset="-128"/>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জনাব</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তিনঘরা নগদান বই</a:t>
            </a:r>
            <a:r>
              <a:rPr lang="en-US" sz="24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AF778BC-92B6-4C31-9A7D-7D0471117DFD}"/>
              </a:ext>
            </a:extLst>
          </p:cNvPr>
          <p:cNvSpPr txBox="1"/>
          <p:nvPr/>
        </p:nvSpPr>
        <p:spPr>
          <a:xfrm>
            <a:off x="10922391" y="244266"/>
            <a:ext cx="1269609" cy="400110"/>
          </a:xfrm>
          <a:prstGeom prst="rect">
            <a:avLst/>
          </a:prstGeom>
          <a:noFill/>
        </p:spPr>
        <p:txBody>
          <a:bodyPr wrap="square">
            <a:spAutoFit/>
          </a:bodyPr>
          <a:lstStyle/>
          <a:p>
            <a:pPr algn="ctr" eaLnBrk="0" fontAlgn="base" hangingPunct="0">
              <a:spcBef>
                <a:spcPct val="0"/>
              </a:spcBef>
              <a:spcAft>
                <a:spcPct val="0"/>
              </a:spcAft>
            </a:pPr>
            <a:r>
              <a:rPr lang="en-US" sz="2000" dirty="0">
                <a:latin typeface="NikoshBAN" panose="02000000000000000000" pitchFamily="2" charset="0"/>
                <a:cs typeface="NikoshBAN" panose="02000000000000000000" pitchFamily="2" charset="0"/>
              </a:rPr>
              <a:t>ক্রেডিট</a:t>
            </a:r>
          </a:p>
        </p:txBody>
      </p:sp>
      <p:sp>
        <p:nvSpPr>
          <p:cNvPr id="5" name="TextBox 4">
            <a:extLst>
              <a:ext uri="{FF2B5EF4-FFF2-40B4-BE49-F238E27FC236}">
                <a16:creationId xmlns:a16="http://schemas.microsoft.com/office/drawing/2014/main" id="{78434B38-EDE4-4BEE-A1D4-18B0D79207DA}"/>
              </a:ext>
            </a:extLst>
          </p:cNvPr>
          <p:cNvSpPr txBox="1"/>
          <p:nvPr/>
        </p:nvSpPr>
        <p:spPr>
          <a:xfrm>
            <a:off x="-105381" y="244266"/>
            <a:ext cx="974188" cy="400110"/>
          </a:xfrm>
          <a:prstGeom prst="rect">
            <a:avLst/>
          </a:prstGeom>
          <a:noFill/>
        </p:spPr>
        <p:txBody>
          <a:bodyPr wrap="square">
            <a:spAutoFit/>
          </a:bodyPr>
          <a:lstStyle/>
          <a:p>
            <a:pPr algn="ctr" eaLnBrk="0" fontAlgn="base" hangingPunct="0">
              <a:spcBef>
                <a:spcPct val="0"/>
              </a:spcBef>
              <a:spcAft>
                <a:spcPct val="0"/>
              </a:spcAft>
            </a:pPr>
            <a:r>
              <a:rPr lang="en-US" sz="2000" dirty="0">
                <a:latin typeface="NikoshBAN" panose="02000000000000000000" pitchFamily="2" charset="0"/>
                <a:cs typeface="NikoshBAN" panose="02000000000000000000" pitchFamily="2" charset="0"/>
              </a:rPr>
              <a:t>ডেবিট</a:t>
            </a:r>
          </a:p>
        </p:txBody>
      </p:sp>
      <p:graphicFrame>
        <p:nvGraphicFramePr>
          <p:cNvPr id="6" name="Table 6">
            <a:extLst>
              <a:ext uri="{FF2B5EF4-FFF2-40B4-BE49-F238E27FC236}">
                <a16:creationId xmlns:a16="http://schemas.microsoft.com/office/drawing/2014/main" id="{7AD85468-A23B-446C-ADBA-234B3F781FAE}"/>
              </a:ext>
            </a:extLst>
          </p:cNvPr>
          <p:cNvGraphicFramePr>
            <a:graphicFrameLocks noGrp="1"/>
          </p:cNvGraphicFramePr>
          <p:nvPr>
            <p:extLst>
              <p:ext uri="{D42A27DB-BD31-4B8C-83A1-F6EECF244321}">
                <p14:modId xmlns:p14="http://schemas.microsoft.com/office/powerpoint/2010/main" val="2304405478"/>
              </p:ext>
            </p:extLst>
          </p:nvPr>
        </p:nvGraphicFramePr>
        <p:xfrm>
          <a:off x="119266" y="644376"/>
          <a:ext cx="11926964" cy="689610"/>
        </p:xfrm>
        <a:graphic>
          <a:graphicData uri="http://schemas.openxmlformats.org/drawingml/2006/table">
            <a:tbl>
              <a:tblPr firstRow="1" bandRow="1">
                <a:tableStyleId>{5940675A-B579-460E-94D1-54222C63F5DA}</a:tableStyleId>
              </a:tblPr>
              <a:tblGrid>
                <a:gridCol w="609604">
                  <a:extLst>
                    <a:ext uri="{9D8B030D-6E8A-4147-A177-3AD203B41FA5}">
                      <a16:colId xmlns:a16="http://schemas.microsoft.com/office/drawing/2014/main" val="34161815"/>
                    </a:ext>
                  </a:extLst>
                </a:gridCol>
                <a:gridCol w="1948069">
                  <a:extLst>
                    <a:ext uri="{9D8B030D-6E8A-4147-A177-3AD203B41FA5}">
                      <a16:colId xmlns:a16="http://schemas.microsoft.com/office/drawing/2014/main" val="475652152"/>
                    </a:ext>
                  </a:extLst>
                </a:gridCol>
                <a:gridCol w="437322">
                  <a:extLst>
                    <a:ext uri="{9D8B030D-6E8A-4147-A177-3AD203B41FA5}">
                      <a16:colId xmlns:a16="http://schemas.microsoft.com/office/drawing/2014/main" val="3758427142"/>
                    </a:ext>
                  </a:extLst>
                </a:gridCol>
                <a:gridCol w="410817">
                  <a:extLst>
                    <a:ext uri="{9D8B030D-6E8A-4147-A177-3AD203B41FA5}">
                      <a16:colId xmlns:a16="http://schemas.microsoft.com/office/drawing/2014/main" val="1915876135"/>
                    </a:ext>
                  </a:extLst>
                </a:gridCol>
                <a:gridCol w="675861">
                  <a:extLst>
                    <a:ext uri="{9D8B030D-6E8A-4147-A177-3AD203B41FA5}">
                      <a16:colId xmlns:a16="http://schemas.microsoft.com/office/drawing/2014/main" val="1437525180"/>
                    </a:ext>
                  </a:extLst>
                </a:gridCol>
                <a:gridCol w="901148">
                  <a:extLst>
                    <a:ext uri="{9D8B030D-6E8A-4147-A177-3AD203B41FA5}">
                      <a16:colId xmlns:a16="http://schemas.microsoft.com/office/drawing/2014/main" val="327591463"/>
                    </a:ext>
                  </a:extLst>
                </a:gridCol>
                <a:gridCol w="980661">
                  <a:extLst>
                    <a:ext uri="{9D8B030D-6E8A-4147-A177-3AD203B41FA5}">
                      <a16:colId xmlns:a16="http://schemas.microsoft.com/office/drawing/2014/main" val="3904898438"/>
                    </a:ext>
                  </a:extLst>
                </a:gridCol>
                <a:gridCol w="675861">
                  <a:extLst>
                    <a:ext uri="{9D8B030D-6E8A-4147-A177-3AD203B41FA5}">
                      <a16:colId xmlns:a16="http://schemas.microsoft.com/office/drawing/2014/main" val="1158025653"/>
                    </a:ext>
                  </a:extLst>
                </a:gridCol>
                <a:gridCol w="1855304">
                  <a:extLst>
                    <a:ext uri="{9D8B030D-6E8A-4147-A177-3AD203B41FA5}">
                      <a16:colId xmlns:a16="http://schemas.microsoft.com/office/drawing/2014/main" val="2079962502"/>
                    </a:ext>
                  </a:extLst>
                </a:gridCol>
                <a:gridCol w="450574">
                  <a:extLst>
                    <a:ext uri="{9D8B030D-6E8A-4147-A177-3AD203B41FA5}">
                      <a16:colId xmlns:a16="http://schemas.microsoft.com/office/drawing/2014/main" val="3038774043"/>
                    </a:ext>
                  </a:extLst>
                </a:gridCol>
                <a:gridCol w="450574">
                  <a:extLst>
                    <a:ext uri="{9D8B030D-6E8A-4147-A177-3AD203B41FA5}">
                      <a16:colId xmlns:a16="http://schemas.microsoft.com/office/drawing/2014/main" val="3463410212"/>
                    </a:ext>
                  </a:extLst>
                </a:gridCol>
                <a:gridCol w="609600">
                  <a:extLst>
                    <a:ext uri="{9D8B030D-6E8A-4147-A177-3AD203B41FA5}">
                      <a16:colId xmlns:a16="http://schemas.microsoft.com/office/drawing/2014/main" val="3077976480"/>
                    </a:ext>
                  </a:extLst>
                </a:gridCol>
                <a:gridCol w="940904">
                  <a:extLst>
                    <a:ext uri="{9D8B030D-6E8A-4147-A177-3AD203B41FA5}">
                      <a16:colId xmlns:a16="http://schemas.microsoft.com/office/drawing/2014/main" val="4246672000"/>
                    </a:ext>
                  </a:extLst>
                </a:gridCol>
                <a:gridCol w="980665">
                  <a:extLst>
                    <a:ext uri="{9D8B030D-6E8A-4147-A177-3AD203B41FA5}">
                      <a16:colId xmlns:a16="http://schemas.microsoft.com/office/drawing/2014/main" val="3297559807"/>
                    </a:ext>
                  </a:extLst>
                </a:gridCol>
              </a:tblGrid>
              <a:tr h="370840">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বিবরণ</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খ.</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প্রদত্ত</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বিবরণ</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খ.</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প্রাপ্ত</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800528"/>
                  </a:ext>
                </a:extLst>
              </a:tr>
            </a:tbl>
          </a:graphicData>
        </a:graphic>
      </p:graphicFrame>
      <p:sp>
        <p:nvSpPr>
          <p:cNvPr id="8" name="TextBox 7">
            <a:extLst>
              <a:ext uri="{FF2B5EF4-FFF2-40B4-BE49-F238E27FC236}">
                <a16:creationId xmlns:a16="http://schemas.microsoft.com/office/drawing/2014/main" id="{D19677F8-147C-4A9C-A610-39EB344CB477}"/>
              </a:ext>
            </a:extLst>
          </p:cNvPr>
          <p:cNvSpPr txBox="1"/>
          <p:nvPr/>
        </p:nvSpPr>
        <p:spPr>
          <a:xfrm>
            <a:off x="92762" y="1216189"/>
            <a:ext cx="5049089" cy="707886"/>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2011</a:t>
            </a:r>
            <a:r>
              <a:rPr lang="en-US" sz="2000" dirty="0">
                <a:latin typeface="NikoshBAN" panose="02000000000000000000" pitchFamily="2" charset="0"/>
                <a:ea typeface="Arial Unicode MS" panose="020B0604020202020204" pitchFamily="34" charset="-128"/>
                <a:cs typeface="NikoshBAN" panose="02000000000000000000" pitchFamily="2" charset="0"/>
              </a:rPr>
              <a:t> </a:t>
            </a:r>
          </a:p>
          <a:p>
            <a:pPr marL="0" marR="0">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মার্চ1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10" name="TextBox 9">
            <a:extLst>
              <a:ext uri="{FF2B5EF4-FFF2-40B4-BE49-F238E27FC236}">
                <a16:creationId xmlns:a16="http://schemas.microsoft.com/office/drawing/2014/main" id="{0106198A-7C84-4A7D-AD10-498A55E2D421}"/>
              </a:ext>
            </a:extLst>
          </p:cNvPr>
          <p:cNvSpPr txBox="1"/>
          <p:nvPr/>
        </p:nvSpPr>
        <p:spPr>
          <a:xfrm>
            <a:off x="6096000" y="1245909"/>
            <a:ext cx="5976734" cy="707886"/>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2011</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মার্চ1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12" name="TextBox 11">
            <a:extLst>
              <a:ext uri="{FF2B5EF4-FFF2-40B4-BE49-F238E27FC236}">
                <a16:creationId xmlns:a16="http://schemas.microsoft.com/office/drawing/2014/main" id="{C3087105-EAEB-466E-BD79-467DAACA5258}"/>
              </a:ext>
            </a:extLst>
          </p:cNvPr>
          <p:cNvSpPr txBox="1"/>
          <p:nvPr/>
        </p:nvSpPr>
        <p:spPr>
          <a:xfrm>
            <a:off x="145769" y="1903614"/>
            <a:ext cx="5976734"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হিসাব</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14" name="TextBox 13">
            <a:extLst>
              <a:ext uri="{FF2B5EF4-FFF2-40B4-BE49-F238E27FC236}">
                <a16:creationId xmlns:a16="http://schemas.microsoft.com/office/drawing/2014/main" id="{817DDB77-DC38-4E19-A3E3-716FB4D5AFED}"/>
              </a:ext>
            </a:extLst>
          </p:cNvPr>
          <p:cNvSpPr txBox="1"/>
          <p:nvPr/>
        </p:nvSpPr>
        <p:spPr>
          <a:xfrm>
            <a:off x="6069494" y="1908093"/>
            <a:ext cx="6016490"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5</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পাওনাদার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হিসাব</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        </a:t>
            </a:r>
            <a:r>
              <a:rPr lang="en-US" sz="20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950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950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16" name="TextBox 15">
            <a:extLst>
              <a:ext uri="{FF2B5EF4-FFF2-40B4-BE49-F238E27FC236}">
                <a16:creationId xmlns:a16="http://schemas.microsoft.com/office/drawing/2014/main" id="{D91C7156-0015-4184-AECE-526D3F6ED63A}"/>
              </a:ext>
            </a:extLst>
          </p:cNvPr>
          <p:cNvSpPr txBox="1"/>
          <p:nvPr/>
        </p:nvSpPr>
        <p:spPr>
          <a:xfrm>
            <a:off x="145768" y="2257447"/>
            <a:ext cx="5950230"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7     </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হিসাব</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400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9,600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18" name="TextBox 17">
            <a:extLst>
              <a:ext uri="{FF2B5EF4-FFF2-40B4-BE49-F238E27FC236}">
                <a16:creationId xmlns:a16="http://schemas.microsoft.com/office/drawing/2014/main" id="{4951C843-9459-4D8D-BE78-5B51E49166DD}"/>
              </a:ext>
            </a:extLst>
          </p:cNvPr>
          <p:cNvSpPr txBox="1"/>
          <p:nvPr/>
        </p:nvSpPr>
        <p:spPr>
          <a:xfrm>
            <a:off x="6162256" y="2264977"/>
            <a:ext cx="6149008"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10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বেতন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0" name="TextBox 19">
            <a:extLst>
              <a:ext uri="{FF2B5EF4-FFF2-40B4-BE49-F238E27FC236}">
                <a16:creationId xmlns:a16="http://schemas.microsoft.com/office/drawing/2014/main" id="{AA786326-D4AD-4311-9CEA-890AEACB4D15}"/>
              </a:ext>
            </a:extLst>
          </p:cNvPr>
          <p:cNvSpPr txBox="1"/>
          <p:nvPr/>
        </p:nvSpPr>
        <p:spPr>
          <a:xfrm>
            <a:off x="6135754" y="2597080"/>
            <a:ext cx="5950230"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15</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2" name="TextBox 21">
            <a:extLst>
              <a:ext uri="{FF2B5EF4-FFF2-40B4-BE49-F238E27FC236}">
                <a16:creationId xmlns:a16="http://schemas.microsoft.com/office/drawing/2014/main" id="{0F0DFBDF-E344-4BB4-9A88-7FE4A8B1A483}"/>
              </a:ext>
            </a:extLst>
          </p:cNvPr>
          <p:cNvSpPr txBox="1"/>
          <p:nvPr/>
        </p:nvSpPr>
        <p:spPr>
          <a:xfrm>
            <a:off x="6162260" y="2950114"/>
            <a:ext cx="4956314"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উত্তোলন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4" name="TextBox 23">
            <a:extLst>
              <a:ext uri="{FF2B5EF4-FFF2-40B4-BE49-F238E27FC236}">
                <a16:creationId xmlns:a16="http://schemas.microsoft.com/office/drawing/2014/main" id="{0F89EA5B-956C-444C-BF1F-96A93746A15E}"/>
              </a:ext>
            </a:extLst>
          </p:cNvPr>
          <p:cNvSpPr txBox="1"/>
          <p:nvPr/>
        </p:nvSpPr>
        <p:spPr>
          <a:xfrm>
            <a:off x="6957390" y="3266634"/>
            <a:ext cx="5115342" cy="434734"/>
          </a:xfrm>
          <a:prstGeom prst="rect">
            <a:avLst/>
          </a:prstGeom>
          <a:noFill/>
        </p:spPr>
        <p:txBody>
          <a:bodyPr wrap="square">
            <a:spAutoFit/>
          </a:bodyPr>
          <a:lstStyle/>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6" name="TextBox 25">
            <a:extLst>
              <a:ext uri="{FF2B5EF4-FFF2-40B4-BE49-F238E27FC236}">
                <a16:creationId xmlns:a16="http://schemas.microsoft.com/office/drawing/2014/main" id="{9BD29E6B-AAD4-4BF8-9CEA-5AC83DF0D668}"/>
              </a:ext>
            </a:extLst>
          </p:cNvPr>
          <p:cNvSpPr txBox="1"/>
          <p:nvPr/>
        </p:nvSpPr>
        <p:spPr>
          <a:xfrm>
            <a:off x="145769" y="2601901"/>
            <a:ext cx="5261115"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হিসাব</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28" name="TextBox 27">
            <a:extLst>
              <a:ext uri="{FF2B5EF4-FFF2-40B4-BE49-F238E27FC236}">
                <a16:creationId xmlns:a16="http://schemas.microsoft.com/office/drawing/2014/main" id="{2A8492C9-168B-4459-877D-B481DFF72456}"/>
              </a:ext>
            </a:extLst>
          </p:cNvPr>
          <p:cNvSpPr txBox="1"/>
          <p:nvPr/>
        </p:nvSpPr>
        <p:spPr>
          <a:xfrm>
            <a:off x="6149004" y="3582593"/>
            <a:ext cx="6016490"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28</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পাওনাদার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1,900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0" name="TextBox 29">
            <a:extLst>
              <a:ext uri="{FF2B5EF4-FFF2-40B4-BE49-F238E27FC236}">
                <a16:creationId xmlns:a16="http://schemas.microsoft.com/office/drawing/2014/main" id="{8E8F0807-98C6-46AC-85E3-BCFB4D8645D0}"/>
              </a:ext>
            </a:extLst>
          </p:cNvPr>
          <p:cNvSpPr txBox="1"/>
          <p:nvPr/>
        </p:nvSpPr>
        <p:spPr>
          <a:xfrm>
            <a:off x="6149004" y="3910249"/>
            <a:ext cx="5115342"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31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2" name="TextBox 31">
            <a:extLst>
              <a:ext uri="{FF2B5EF4-FFF2-40B4-BE49-F238E27FC236}">
                <a16:creationId xmlns:a16="http://schemas.microsoft.com/office/drawing/2014/main" id="{6A6C978E-8CD1-4115-82FA-DBDDB9735D93}"/>
              </a:ext>
            </a:extLst>
          </p:cNvPr>
          <p:cNvSpPr txBox="1"/>
          <p:nvPr/>
        </p:nvSpPr>
        <p:spPr>
          <a:xfrm>
            <a:off x="145768" y="2963365"/>
            <a:ext cx="6016490"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31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হিসাব</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4" name="TextBox 33">
            <a:extLst>
              <a:ext uri="{FF2B5EF4-FFF2-40B4-BE49-F238E27FC236}">
                <a16:creationId xmlns:a16="http://schemas.microsoft.com/office/drawing/2014/main" id="{D4CBEA22-7362-4D5A-9AE3-AF9A6E0F4299}"/>
              </a:ext>
            </a:extLst>
          </p:cNvPr>
          <p:cNvSpPr txBox="1"/>
          <p:nvPr/>
        </p:nvSpPr>
        <p:spPr>
          <a:xfrm>
            <a:off x="6162263" y="4279275"/>
            <a:ext cx="2517912"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31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ব্যালেন্স</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ডি</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6" name="TextBox 35">
            <a:extLst>
              <a:ext uri="{FF2B5EF4-FFF2-40B4-BE49-F238E27FC236}">
                <a16:creationId xmlns:a16="http://schemas.microsoft.com/office/drawing/2014/main" id="{316BD1E3-1DBF-4389-BD55-B900B9C9B9C3}"/>
              </a:ext>
            </a:extLst>
          </p:cNvPr>
          <p:cNvSpPr txBox="1"/>
          <p:nvPr/>
        </p:nvSpPr>
        <p:spPr>
          <a:xfrm>
            <a:off x="10356573" y="4289642"/>
            <a:ext cx="748749" cy="43473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8" name="TextBox 37">
            <a:extLst>
              <a:ext uri="{FF2B5EF4-FFF2-40B4-BE49-F238E27FC236}">
                <a16:creationId xmlns:a16="http://schemas.microsoft.com/office/drawing/2014/main" id="{60BDC0EA-9355-4849-ADAB-9B384D673765}"/>
              </a:ext>
            </a:extLst>
          </p:cNvPr>
          <p:cNvSpPr txBox="1"/>
          <p:nvPr/>
        </p:nvSpPr>
        <p:spPr>
          <a:xfrm>
            <a:off x="4220821" y="4634905"/>
            <a:ext cx="914394" cy="43332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rPr>
              <a:t>20,600</a:t>
            </a:r>
            <a:endParaRPr lang="en-US" sz="2000" dirty="0">
              <a:effectLst/>
              <a:latin typeface="Arial" panose="020B0604020202020204" pitchFamily="34" charset="0"/>
              <a:ea typeface="Arial" panose="020B0604020202020204" pitchFamily="34" charset="0"/>
            </a:endParaRPr>
          </a:p>
        </p:txBody>
      </p:sp>
      <p:sp>
        <p:nvSpPr>
          <p:cNvPr id="39" name="TextBox 38">
            <a:extLst>
              <a:ext uri="{FF2B5EF4-FFF2-40B4-BE49-F238E27FC236}">
                <a16:creationId xmlns:a16="http://schemas.microsoft.com/office/drawing/2014/main" id="{3DD5D9C2-B8C9-4DC1-AA24-902D5917CB44}"/>
              </a:ext>
            </a:extLst>
          </p:cNvPr>
          <p:cNvSpPr txBox="1"/>
          <p:nvPr/>
        </p:nvSpPr>
        <p:spPr>
          <a:xfrm>
            <a:off x="10190928" y="4701159"/>
            <a:ext cx="914394" cy="43332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rPr>
              <a:t>20,600</a:t>
            </a:r>
            <a:endParaRPr lang="en-US" sz="2000" dirty="0">
              <a:effectLst/>
              <a:latin typeface="Arial" panose="020B0604020202020204" pitchFamily="34" charset="0"/>
              <a:ea typeface="Arial" panose="020B0604020202020204" pitchFamily="34" charset="0"/>
            </a:endParaRPr>
          </a:p>
        </p:txBody>
      </p:sp>
      <p:sp>
        <p:nvSpPr>
          <p:cNvPr id="41" name="TextBox 40">
            <a:extLst>
              <a:ext uri="{FF2B5EF4-FFF2-40B4-BE49-F238E27FC236}">
                <a16:creationId xmlns:a16="http://schemas.microsoft.com/office/drawing/2014/main" id="{74F760A1-E5B9-4BD2-B126-73234DC76E7B}"/>
              </a:ext>
            </a:extLst>
          </p:cNvPr>
          <p:cNvSpPr txBox="1"/>
          <p:nvPr/>
        </p:nvSpPr>
        <p:spPr>
          <a:xfrm>
            <a:off x="11168275" y="4683547"/>
            <a:ext cx="841510" cy="43332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24,075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43" name="TextBox 42">
            <a:extLst>
              <a:ext uri="{FF2B5EF4-FFF2-40B4-BE49-F238E27FC236}">
                <a16:creationId xmlns:a16="http://schemas.microsoft.com/office/drawing/2014/main" id="{0BB2BB21-04C0-4B83-8944-ACCD8CD0A65C}"/>
              </a:ext>
            </a:extLst>
          </p:cNvPr>
          <p:cNvSpPr txBox="1"/>
          <p:nvPr/>
        </p:nvSpPr>
        <p:spPr>
          <a:xfrm>
            <a:off x="3551583" y="4668119"/>
            <a:ext cx="669238" cy="400110"/>
          </a:xfrm>
          <a:prstGeom prst="rect">
            <a:avLst/>
          </a:prstGeom>
          <a:noFill/>
        </p:spPr>
        <p:txBody>
          <a:bodyPr wrap="square">
            <a:spAutoFit/>
          </a:bodyPr>
          <a:lstStyle/>
          <a:p>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400</a:t>
            </a:r>
            <a:endParaRPr lang="en-US" sz="2000"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2BC8E8F0-E9F7-4F2F-BF57-6EBCB52051A2}"/>
              </a:ext>
            </a:extLst>
          </p:cNvPr>
          <p:cNvSpPr txBox="1"/>
          <p:nvPr/>
        </p:nvSpPr>
        <p:spPr>
          <a:xfrm>
            <a:off x="9528312" y="4734373"/>
            <a:ext cx="669238" cy="400110"/>
          </a:xfrm>
          <a:prstGeom prst="rect">
            <a:avLst/>
          </a:prstGeom>
          <a:noFill/>
        </p:spPr>
        <p:txBody>
          <a:bodyPr wrap="square">
            <a:spAutoFit/>
          </a:bodyPr>
          <a:lstStyle/>
          <a:p>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200</a:t>
            </a:r>
            <a:endParaRPr lang="en-US" sz="2000" dirty="0">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2136521A-BAEC-4055-B8D3-D932DEB400AF}"/>
              </a:ext>
            </a:extLst>
          </p:cNvPr>
          <p:cNvSpPr txBox="1"/>
          <p:nvPr/>
        </p:nvSpPr>
        <p:spPr>
          <a:xfrm>
            <a:off x="5227986" y="4634905"/>
            <a:ext cx="841510" cy="43332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24,075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47" name="TextBox 46">
            <a:extLst>
              <a:ext uri="{FF2B5EF4-FFF2-40B4-BE49-F238E27FC236}">
                <a16:creationId xmlns:a16="http://schemas.microsoft.com/office/drawing/2014/main" id="{B518988A-65AA-45F1-801C-0A1E0C2C1E2A}"/>
              </a:ext>
            </a:extLst>
          </p:cNvPr>
          <p:cNvSpPr txBox="1"/>
          <p:nvPr/>
        </p:nvSpPr>
        <p:spPr>
          <a:xfrm>
            <a:off x="11138454" y="4280685"/>
            <a:ext cx="874643" cy="433324"/>
          </a:xfrm>
          <a:prstGeom prst="rect">
            <a:avLst/>
          </a:prstGeom>
          <a:noFill/>
        </p:spPr>
        <p:txBody>
          <a:bodyPr wrap="square">
            <a:spAutoFit/>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16,225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49" name="TextBox 48">
            <a:extLst>
              <a:ext uri="{FF2B5EF4-FFF2-40B4-BE49-F238E27FC236}">
                <a16:creationId xmlns:a16="http://schemas.microsoft.com/office/drawing/2014/main" id="{82358A30-D14E-410F-86C8-3F26D94790DD}"/>
              </a:ext>
            </a:extLst>
          </p:cNvPr>
          <p:cNvSpPr txBox="1"/>
          <p:nvPr/>
        </p:nvSpPr>
        <p:spPr>
          <a:xfrm>
            <a:off x="53005" y="4987029"/>
            <a:ext cx="6202016" cy="434734"/>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এপ্রিল1</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ডি</a:t>
            </a:r>
            <a:r>
              <a:rPr lang="en-US" sz="2000" dirty="0">
                <a:latin typeface="NikoshBAN" panose="02000000000000000000" pitchFamily="2" charset="0"/>
                <a:ea typeface="Vrinda" panose="01010600010101010101" pitchFamily="2" charset="0"/>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r>
              <a:rPr lang="en-US" sz="2000" dirty="0">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16,225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cxnSp>
        <p:nvCxnSpPr>
          <p:cNvPr id="7" name="Straight Connector 6">
            <a:extLst>
              <a:ext uri="{FF2B5EF4-FFF2-40B4-BE49-F238E27FC236}">
                <a16:creationId xmlns:a16="http://schemas.microsoft.com/office/drawing/2014/main" id="{D923061C-DC4B-41B1-BA81-0EE544E14F7E}"/>
              </a:ext>
            </a:extLst>
          </p:cNvPr>
          <p:cNvCxnSpPr/>
          <p:nvPr/>
        </p:nvCxnSpPr>
        <p:spPr>
          <a:xfrm>
            <a:off x="121693" y="1322739"/>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AD1837F-E37E-46D2-8AC9-17FFE476C80C}"/>
              </a:ext>
            </a:extLst>
          </p:cNvPr>
          <p:cNvCxnSpPr/>
          <p:nvPr/>
        </p:nvCxnSpPr>
        <p:spPr>
          <a:xfrm>
            <a:off x="119266" y="5579165"/>
            <a:ext cx="1195346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649908-1EF5-4F56-948F-C0D797F487E8}"/>
              </a:ext>
            </a:extLst>
          </p:cNvPr>
          <p:cNvCxnSpPr/>
          <p:nvPr/>
        </p:nvCxnSpPr>
        <p:spPr>
          <a:xfrm>
            <a:off x="12046230"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39E968F-9976-4A05-BA0A-B15D207B57F2}"/>
              </a:ext>
            </a:extLst>
          </p:cNvPr>
          <p:cNvCxnSpPr/>
          <p:nvPr/>
        </p:nvCxnSpPr>
        <p:spPr>
          <a:xfrm>
            <a:off x="718044" y="1322739"/>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1CB8FE3-2382-4FA1-8566-F872F60AD149}"/>
              </a:ext>
            </a:extLst>
          </p:cNvPr>
          <p:cNvCxnSpPr/>
          <p:nvPr/>
        </p:nvCxnSpPr>
        <p:spPr>
          <a:xfrm>
            <a:off x="2663687"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CB8D78E-0AA9-4B2B-8C07-4ED6C7C2D17B}"/>
              </a:ext>
            </a:extLst>
          </p:cNvPr>
          <p:cNvCxnSpPr/>
          <p:nvPr/>
        </p:nvCxnSpPr>
        <p:spPr>
          <a:xfrm>
            <a:off x="3114261"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05A1660-55C4-4223-8E9F-9C4185959CCB}"/>
              </a:ext>
            </a:extLst>
          </p:cNvPr>
          <p:cNvCxnSpPr/>
          <p:nvPr/>
        </p:nvCxnSpPr>
        <p:spPr>
          <a:xfrm>
            <a:off x="3525079"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C29B870-79F6-4D9B-BFBA-66BEC4526531}"/>
              </a:ext>
            </a:extLst>
          </p:cNvPr>
          <p:cNvCxnSpPr/>
          <p:nvPr/>
        </p:nvCxnSpPr>
        <p:spPr>
          <a:xfrm>
            <a:off x="4194317"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3BAB496-4DBC-4A26-A2D5-5AB9D3691EFF}"/>
              </a:ext>
            </a:extLst>
          </p:cNvPr>
          <p:cNvCxnSpPr/>
          <p:nvPr/>
        </p:nvCxnSpPr>
        <p:spPr>
          <a:xfrm>
            <a:off x="5088835"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5E1CF15-0C7E-4204-A712-2B2767DDE78F}"/>
              </a:ext>
            </a:extLst>
          </p:cNvPr>
          <p:cNvCxnSpPr/>
          <p:nvPr/>
        </p:nvCxnSpPr>
        <p:spPr>
          <a:xfrm>
            <a:off x="6082748"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73D50B8-2063-43A0-B0DA-7C5FF6520FB8}"/>
              </a:ext>
            </a:extLst>
          </p:cNvPr>
          <p:cNvCxnSpPr/>
          <p:nvPr/>
        </p:nvCxnSpPr>
        <p:spPr>
          <a:xfrm>
            <a:off x="6758608"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CFC12A2-3F9D-4D57-AB65-3BD8A56135C9}"/>
              </a:ext>
            </a:extLst>
          </p:cNvPr>
          <p:cNvCxnSpPr/>
          <p:nvPr/>
        </p:nvCxnSpPr>
        <p:spPr>
          <a:xfrm>
            <a:off x="8613914"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C0E35135-BC08-4F43-820E-141D30A2CE8A}"/>
              </a:ext>
            </a:extLst>
          </p:cNvPr>
          <p:cNvCxnSpPr>
            <a:cxnSpLocks/>
          </p:cNvCxnSpPr>
          <p:nvPr/>
        </p:nvCxnSpPr>
        <p:spPr>
          <a:xfrm>
            <a:off x="9071115" y="1245909"/>
            <a:ext cx="6624" cy="4333256"/>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F41DF6C-8CAD-4A7C-960F-A2E3F84ED10C}"/>
              </a:ext>
            </a:extLst>
          </p:cNvPr>
          <p:cNvCxnSpPr/>
          <p:nvPr/>
        </p:nvCxnSpPr>
        <p:spPr>
          <a:xfrm>
            <a:off x="9515061"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2AA9F246-26D8-446A-9F0B-D7627294FEB2}"/>
              </a:ext>
            </a:extLst>
          </p:cNvPr>
          <p:cNvCxnSpPr/>
          <p:nvPr/>
        </p:nvCxnSpPr>
        <p:spPr>
          <a:xfrm>
            <a:off x="10111416"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6826A62-8E91-46F2-B05B-DD75FEA96B93}"/>
              </a:ext>
            </a:extLst>
          </p:cNvPr>
          <p:cNvCxnSpPr/>
          <p:nvPr/>
        </p:nvCxnSpPr>
        <p:spPr>
          <a:xfrm>
            <a:off x="11052314" y="1333986"/>
            <a:ext cx="0" cy="4245179"/>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EDEA2639-DE04-4B66-8B9A-D7F80B0F5EB1}"/>
              </a:ext>
            </a:extLst>
          </p:cNvPr>
          <p:cNvCxnSpPr/>
          <p:nvPr/>
        </p:nvCxnSpPr>
        <p:spPr>
          <a:xfrm>
            <a:off x="3525079" y="4734373"/>
            <a:ext cx="2570919"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700717D-54F3-49E3-B0E4-3133A17A19DA}"/>
              </a:ext>
            </a:extLst>
          </p:cNvPr>
          <p:cNvCxnSpPr/>
          <p:nvPr/>
        </p:nvCxnSpPr>
        <p:spPr>
          <a:xfrm>
            <a:off x="3525079" y="5027489"/>
            <a:ext cx="2557669"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C1253C8-9C41-4FF3-8D81-90C47FAD188A}"/>
              </a:ext>
            </a:extLst>
          </p:cNvPr>
          <p:cNvCxnSpPr/>
          <p:nvPr/>
        </p:nvCxnSpPr>
        <p:spPr>
          <a:xfrm>
            <a:off x="3525079" y="5064567"/>
            <a:ext cx="2570919"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A8FD58D3-E26F-4543-9D63-9BAADEF25A9D}"/>
              </a:ext>
            </a:extLst>
          </p:cNvPr>
          <p:cNvCxnSpPr/>
          <p:nvPr/>
        </p:nvCxnSpPr>
        <p:spPr>
          <a:xfrm>
            <a:off x="9515061" y="4734373"/>
            <a:ext cx="2531169"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D31D838-B98C-470F-958C-754AE7727C35}"/>
              </a:ext>
            </a:extLst>
          </p:cNvPr>
          <p:cNvCxnSpPr/>
          <p:nvPr/>
        </p:nvCxnSpPr>
        <p:spPr>
          <a:xfrm>
            <a:off x="9515061" y="5116871"/>
            <a:ext cx="2531169"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EBF7F9F-90B0-4D7B-8182-A1C487633C8D}"/>
              </a:ext>
            </a:extLst>
          </p:cNvPr>
          <p:cNvCxnSpPr/>
          <p:nvPr/>
        </p:nvCxnSpPr>
        <p:spPr>
          <a:xfrm>
            <a:off x="9515061" y="5168349"/>
            <a:ext cx="2557671" cy="0"/>
          </a:xfrm>
          <a:prstGeom prst="line">
            <a:avLst/>
          </a:prstGeom>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C45F5B7E-11C6-4654-BA74-814E7E6939E6}"/>
              </a:ext>
            </a:extLst>
          </p:cNvPr>
          <p:cNvSpPr/>
          <p:nvPr/>
        </p:nvSpPr>
        <p:spPr>
          <a:xfrm>
            <a:off x="-4264161" y="1146771"/>
            <a:ext cx="4090568" cy="11028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২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বিক্রয়লব্দ</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অর্থের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১/২</a:t>
            </a:r>
          </a:p>
          <a:p>
            <a:r>
              <a:rPr lang="en-US" sz="20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অংশ</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p>
        </p:txBody>
      </p:sp>
      <p:sp>
        <p:nvSpPr>
          <p:cNvPr id="74" name="Rectangle 73">
            <a:extLst>
              <a:ext uri="{FF2B5EF4-FFF2-40B4-BE49-F238E27FC236}">
                <a16:creationId xmlns:a16="http://schemas.microsoft.com/office/drawing/2014/main" id="{06410348-1538-4403-9644-4203DBB4CCC7}"/>
              </a:ext>
            </a:extLst>
          </p:cNvPr>
          <p:cNvSpPr/>
          <p:nvPr/>
        </p:nvSpPr>
        <p:spPr>
          <a:xfrm>
            <a:off x="12256847" y="1109529"/>
            <a:ext cx="3445567" cy="11461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2.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5,000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5,000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বিক্রয়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10,000</a:t>
            </a:r>
          </a:p>
        </p:txBody>
      </p:sp>
      <p:sp>
        <p:nvSpPr>
          <p:cNvPr id="75" name="Rectangle 74">
            <a:extLst>
              <a:ext uri="{FF2B5EF4-FFF2-40B4-BE49-F238E27FC236}">
                <a16:creationId xmlns:a16="http://schemas.microsoft.com/office/drawing/2014/main" id="{2EC18131-63E4-4FD6-8B66-E93E8D84F862}"/>
              </a:ext>
            </a:extLst>
          </p:cNvPr>
          <p:cNvSpPr/>
          <p:nvPr/>
        </p:nvSpPr>
        <p:spPr>
          <a:xfrm>
            <a:off x="-4265105" y="2012100"/>
            <a:ext cx="4090568" cy="112143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৫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জনাব</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আলফাজের</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পাওনা</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৫%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বাট্টায়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অর্ধেক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ও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অর্ধেক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চেকের</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মাধ্যমে</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6" name="Rectangle 75">
            <a:extLst>
              <a:ext uri="{FF2B5EF4-FFF2-40B4-BE49-F238E27FC236}">
                <a16:creationId xmlns:a16="http://schemas.microsoft.com/office/drawing/2014/main" id="{C868848B-3014-4881-91A2-AE9F8A95B31A}"/>
              </a:ext>
            </a:extLst>
          </p:cNvPr>
          <p:cNvSpPr/>
          <p:nvPr/>
        </p:nvSpPr>
        <p:spPr>
          <a:xfrm>
            <a:off x="12253293" y="1591049"/>
            <a:ext cx="3448643" cy="11461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5. </a:t>
            </a:r>
            <a:r>
              <a:rPr lang="en-US" sz="2000" dirty="0" err="1">
                <a:solidFill>
                  <a:schemeClr val="tx1"/>
                </a:solidFill>
                <a:latin typeface="NikoshBAN" panose="02000000000000000000" pitchFamily="2" charset="0"/>
                <a:cs typeface="NikoshBAN" panose="02000000000000000000" pitchFamily="2" charset="0"/>
              </a:rPr>
              <a:t>পাওনাদার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2,000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950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950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বাট্টা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100</a:t>
            </a:r>
          </a:p>
        </p:txBody>
      </p:sp>
      <p:sp>
        <p:nvSpPr>
          <p:cNvPr id="77" name="Rectangle 76">
            <a:extLst>
              <a:ext uri="{FF2B5EF4-FFF2-40B4-BE49-F238E27FC236}">
                <a16:creationId xmlns:a16="http://schemas.microsoft.com/office/drawing/2014/main" id="{D82C88D8-0A22-461C-AEF5-E8CF6BD96A2D}"/>
              </a:ext>
            </a:extLst>
          </p:cNvPr>
          <p:cNvSpPr/>
          <p:nvPr/>
        </p:nvSpPr>
        <p:spPr>
          <a:xfrm>
            <a:off x="-4244515" y="2481682"/>
            <a:ext cx="4090566" cy="12736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7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দেনাদারগণের</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নিকট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হতে</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বাট্টায়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২০,০০০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৯,৬০০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এবং</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অবশিষ্ট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টাকার</a:t>
            </a:r>
            <a:r>
              <a:rPr lang="en-US" sz="20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একটি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পাওয়া</a:t>
            </a:r>
            <a:r>
              <a:rPr lang="en-US" sz="20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গেল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ঐ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দিনই</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78" name="Rectangle 77">
            <a:extLst>
              <a:ext uri="{FF2B5EF4-FFF2-40B4-BE49-F238E27FC236}">
                <a16:creationId xmlns:a16="http://schemas.microsoft.com/office/drawing/2014/main" id="{5BD46840-5634-4779-A76A-04BFC626EBE9}"/>
              </a:ext>
            </a:extLst>
          </p:cNvPr>
          <p:cNvSpPr/>
          <p:nvPr/>
        </p:nvSpPr>
        <p:spPr>
          <a:xfrm>
            <a:off x="12267195" y="1993379"/>
            <a:ext cx="3445567" cy="11461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7.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9,600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10,000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বাট্টা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400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দেনাদার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20,000</a:t>
            </a:r>
          </a:p>
        </p:txBody>
      </p:sp>
      <p:sp>
        <p:nvSpPr>
          <p:cNvPr id="79" name="Rectangle 78">
            <a:extLst>
              <a:ext uri="{FF2B5EF4-FFF2-40B4-BE49-F238E27FC236}">
                <a16:creationId xmlns:a16="http://schemas.microsoft.com/office/drawing/2014/main" id="{E25CA0EB-F90A-4C92-857D-E472283A4D28}"/>
              </a:ext>
            </a:extLst>
          </p:cNvPr>
          <p:cNvSpPr/>
          <p:nvPr/>
        </p:nvSpPr>
        <p:spPr>
          <a:xfrm>
            <a:off x="-4248303" y="2712578"/>
            <a:ext cx="4090568" cy="112143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১০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বেতন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প্রদত্ত</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0" name="Rectangle 79">
            <a:extLst>
              <a:ext uri="{FF2B5EF4-FFF2-40B4-BE49-F238E27FC236}">
                <a16:creationId xmlns:a16="http://schemas.microsoft.com/office/drawing/2014/main" id="{065EA33E-7639-4329-A2D7-61D1F314D050}"/>
              </a:ext>
            </a:extLst>
          </p:cNvPr>
          <p:cNvSpPr/>
          <p:nvPr/>
        </p:nvSpPr>
        <p:spPr>
          <a:xfrm>
            <a:off x="12283350" y="2245096"/>
            <a:ext cx="3448643" cy="11461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10. </a:t>
            </a:r>
            <a:r>
              <a:rPr lang="en-US" sz="2000" dirty="0" err="1">
                <a:solidFill>
                  <a:schemeClr val="tx1"/>
                </a:solidFill>
                <a:latin typeface="NikoshBAN" panose="02000000000000000000" pitchFamily="2" charset="0"/>
                <a:cs typeface="NikoshBAN" panose="02000000000000000000" pitchFamily="2" charset="0"/>
              </a:rPr>
              <a:t>বেতন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1,000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1,000</a:t>
            </a:r>
          </a:p>
        </p:txBody>
      </p:sp>
      <p:sp>
        <p:nvSpPr>
          <p:cNvPr id="81" name="Rectangle 80">
            <a:extLst>
              <a:ext uri="{FF2B5EF4-FFF2-40B4-BE49-F238E27FC236}">
                <a16:creationId xmlns:a16="http://schemas.microsoft.com/office/drawing/2014/main" id="{E3212D15-4B9B-4D03-A7AA-99B312D75B01}"/>
              </a:ext>
            </a:extLst>
          </p:cNvPr>
          <p:cNvSpPr/>
          <p:nvPr/>
        </p:nvSpPr>
        <p:spPr>
          <a:xfrm>
            <a:off x="-4281193" y="2974852"/>
            <a:ext cx="4090568" cy="11028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১১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মাধ্যমে</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পণ্য</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p>
          <a:p>
            <a:pPr marL="0" marR="0">
              <a:lnSpc>
                <a:spcPct val="115000"/>
              </a:lnSpc>
              <a:spcBef>
                <a:spcPts val="0"/>
              </a:spcBef>
              <a:spcAft>
                <a:spcPts val="0"/>
              </a:spcAft>
            </a:pPr>
            <a:r>
              <a:rPr lang="en-US" sz="20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আসবাবপত্রের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অবচয়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২,০০০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2" name="Rectangle 81">
            <a:extLst>
              <a:ext uri="{FF2B5EF4-FFF2-40B4-BE49-F238E27FC236}">
                <a16:creationId xmlns:a16="http://schemas.microsoft.com/office/drawing/2014/main" id="{5107A984-E861-4053-BDCD-29C27BDC8054}"/>
              </a:ext>
            </a:extLst>
          </p:cNvPr>
          <p:cNvSpPr/>
          <p:nvPr/>
        </p:nvSpPr>
        <p:spPr>
          <a:xfrm>
            <a:off x="12306302" y="2516624"/>
            <a:ext cx="3445567" cy="11701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11. (</a:t>
            </a:r>
            <a:r>
              <a:rPr lang="en-US" sz="2000" dirty="0" err="1">
                <a:solidFill>
                  <a:schemeClr val="tx1"/>
                </a:solidFill>
                <a:latin typeface="NikoshBAN" panose="02000000000000000000" pitchFamily="2" charset="0"/>
                <a:cs typeface="NikoshBAN" panose="02000000000000000000" pitchFamily="2" charset="0"/>
              </a:rPr>
              <a:t>i</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500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প্রাপ্যবিল</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500</a:t>
            </a:r>
          </a:p>
          <a:p>
            <a:r>
              <a:rPr lang="en-US" sz="2000" dirty="0">
                <a:solidFill>
                  <a:schemeClr val="tx1"/>
                </a:solidFill>
                <a:latin typeface="NikoshBAN" panose="02000000000000000000" pitchFamily="2" charset="0"/>
                <a:cs typeface="NikoshBAN" panose="02000000000000000000" pitchFamily="2" charset="0"/>
              </a:rPr>
              <a:t>     (ii) </a:t>
            </a:r>
            <a:r>
              <a:rPr lang="en-US" sz="2000" dirty="0" err="1">
                <a:solidFill>
                  <a:schemeClr val="tx1"/>
                </a:solidFill>
                <a:latin typeface="NikoshBAN" panose="02000000000000000000" pitchFamily="2" charset="0"/>
                <a:cs typeface="NikoshBAN" panose="02000000000000000000" pitchFamily="2" charset="0"/>
              </a:rPr>
              <a:t>অবচয়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2,000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আসবাবপত্র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2,000</a:t>
            </a:r>
          </a:p>
        </p:txBody>
      </p:sp>
      <p:sp>
        <p:nvSpPr>
          <p:cNvPr id="83" name="Rectangle 82">
            <a:extLst>
              <a:ext uri="{FF2B5EF4-FFF2-40B4-BE49-F238E27FC236}">
                <a16:creationId xmlns:a16="http://schemas.microsoft.com/office/drawing/2014/main" id="{09BD8747-8E92-437C-850A-BC8A6E295706}"/>
              </a:ext>
            </a:extLst>
          </p:cNvPr>
          <p:cNvSpPr/>
          <p:nvPr/>
        </p:nvSpPr>
        <p:spPr>
          <a:xfrm>
            <a:off x="-4264628" y="3219338"/>
            <a:ext cx="4090568" cy="112143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১৫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আমাদের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স্বীকৃত</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১,৫০০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জন্য</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নির্দেশ</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দেওয়া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4" name="Rectangle 83">
            <a:extLst>
              <a:ext uri="{FF2B5EF4-FFF2-40B4-BE49-F238E27FC236}">
                <a16:creationId xmlns:a16="http://schemas.microsoft.com/office/drawing/2014/main" id="{2792D968-0925-4924-944F-B2401FE45E2A}"/>
              </a:ext>
            </a:extLst>
          </p:cNvPr>
          <p:cNvSpPr/>
          <p:nvPr/>
        </p:nvSpPr>
        <p:spPr>
          <a:xfrm>
            <a:off x="12313873" y="2831982"/>
            <a:ext cx="3448643" cy="11461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15. </a:t>
            </a:r>
            <a:r>
              <a:rPr lang="en-US" sz="2000" dirty="0" err="1">
                <a:solidFill>
                  <a:schemeClr val="tx1"/>
                </a:solidFill>
                <a:latin typeface="NikoshBAN" panose="02000000000000000000" pitchFamily="2" charset="0"/>
                <a:cs typeface="NikoshBAN" panose="02000000000000000000" pitchFamily="2" charset="0"/>
              </a:rPr>
              <a:t>প্রদয়ে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বিল</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1,500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1,500</a:t>
            </a:r>
          </a:p>
        </p:txBody>
      </p:sp>
      <p:sp>
        <p:nvSpPr>
          <p:cNvPr id="85" name="Rectangle 84">
            <a:extLst>
              <a:ext uri="{FF2B5EF4-FFF2-40B4-BE49-F238E27FC236}">
                <a16:creationId xmlns:a16="http://schemas.microsoft.com/office/drawing/2014/main" id="{2BDF1C82-9146-408A-8E5B-5B0B04FFFA37}"/>
              </a:ext>
            </a:extLst>
          </p:cNvPr>
          <p:cNvSpPr/>
          <p:nvPr/>
        </p:nvSpPr>
        <p:spPr>
          <a:xfrm>
            <a:off x="-4248303" y="3482392"/>
            <a:ext cx="4090568" cy="11028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২০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ব্যক্তিগত</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প্রয়োজনে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কারবার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থেকে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এবং</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কারবারের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প্রয়োজনে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১,০০০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panose="020B0604020202020204" pitchFamily="34" charset="0"/>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থেকে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উঠানো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p>
        </p:txBody>
      </p:sp>
      <p:sp>
        <p:nvSpPr>
          <p:cNvPr id="86" name="Rectangle 85">
            <a:extLst>
              <a:ext uri="{FF2B5EF4-FFF2-40B4-BE49-F238E27FC236}">
                <a16:creationId xmlns:a16="http://schemas.microsoft.com/office/drawing/2014/main" id="{0DE07356-B6BC-43B6-B291-0D70C39C9B6B}"/>
              </a:ext>
            </a:extLst>
          </p:cNvPr>
          <p:cNvSpPr/>
          <p:nvPr/>
        </p:nvSpPr>
        <p:spPr>
          <a:xfrm>
            <a:off x="12273045" y="3346372"/>
            <a:ext cx="3445567" cy="11461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20. (</a:t>
            </a:r>
            <a:r>
              <a:rPr lang="en-US" sz="2000" dirty="0" err="1">
                <a:solidFill>
                  <a:schemeClr val="tx1"/>
                </a:solidFill>
                <a:latin typeface="NikoshBAN" panose="02000000000000000000" pitchFamily="2" charset="0"/>
                <a:cs typeface="NikoshBAN" panose="02000000000000000000" pitchFamily="2" charset="0"/>
              </a:rPr>
              <a:t>i</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উত্তোলন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500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500</a:t>
            </a:r>
          </a:p>
          <a:p>
            <a:r>
              <a:rPr lang="en-US" sz="2000" dirty="0">
                <a:solidFill>
                  <a:schemeClr val="tx1"/>
                </a:solidFill>
                <a:latin typeface="NikoshBAN" panose="02000000000000000000" pitchFamily="2" charset="0"/>
                <a:cs typeface="NikoshBAN" panose="02000000000000000000" pitchFamily="2" charset="0"/>
              </a:rPr>
              <a:t>     (ii)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1,000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1,000</a:t>
            </a:r>
          </a:p>
        </p:txBody>
      </p:sp>
      <p:sp>
        <p:nvSpPr>
          <p:cNvPr id="87" name="Rectangle 86">
            <a:extLst>
              <a:ext uri="{FF2B5EF4-FFF2-40B4-BE49-F238E27FC236}">
                <a16:creationId xmlns:a16="http://schemas.microsoft.com/office/drawing/2014/main" id="{901FFE66-FE16-4EC4-A6DE-FF88B764E68E}"/>
              </a:ext>
            </a:extLst>
          </p:cNvPr>
          <p:cNvSpPr/>
          <p:nvPr/>
        </p:nvSpPr>
        <p:spPr>
          <a:xfrm>
            <a:off x="-4248303" y="3648528"/>
            <a:ext cx="4090568" cy="112143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২৮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আমাদের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২,০০০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৫%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চেকের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মাধ্যমে</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পরিশোধ</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88" name="Rectangle 87">
            <a:extLst>
              <a:ext uri="{FF2B5EF4-FFF2-40B4-BE49-F238E27FC236}">
                <a16:creationId xmlns:a16="http://schemas.microsoft.com/office/drawing/2014/main" id="{E4305CDF-FB8F-449B-9495-7E0D8DCD5254}"/>
              </a:ext>
            </a:extLst>
          </p:cNvPr>
          <p:cNvSpPr/>
          <p:nvPr/>
        </p:nvSpPr>
        <p:spPr>
          <a:xfrm>
            <a:off x="12296007" y="3583709"/>
            <a:ext cx="3448643" cy="11461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28. </a:t>
            </a:r>
            <a:r>
              <a:rPr lang="en-US" sz="2000" dirty="0" err="1">
                <a:solidFill>
                  <a:schemeClr val="tx1"/>
                </a:solidFill>
                <a:latin typeface="NikoshBAN" panose="02000000000000000000" pitchFamily="2" charset="0"/>
                <a:cs typeface="NikoshBAN" panose="02000000000000000000" pitchFamily="2" charset="0"/>
              </a:rPr>
              <a:t>পাওনাদার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2,000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1,900</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বাট্টা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100</a:t>
            </a:r>
          </a:p>
        </p:txBody>
      </p:sp>
      <p:sp>
        <p:nvSpPr>
          <p:cNvPr id="89" name="Rectangle 88">
            <a:extLst>
              <a:ext uri="{FF2B5EF4-FFF2-40B4-BE49-F238E27FC236}">
                <a16:creationId xmlns:a16="http://schemas.microsoft.com/office/drawing/2014/main" id="{2E84F7BF-A8B3-4EBB-A031-86985119357B}"/>
              </a:ext>
            </a:extLst>
          </p:cNvPr>
          <p:cNvSpPr/>
          <p:nvPr/>
        </p:nvSpPr>
        <p:spPr>
          <a:xfrm>
            <a:off x="-4254690" y="3924624"/>
            <a:ext cx="4090568" cy="11028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৩১ সমাপনি হাতে নগদের অর্ধেক অংশ টাকা ব্যাংকে জমা দেওয়া হল।</a:t>
            </a:r>
            <a:endParaRPr lang="en-US" sz="2000" dirty="0"/>
          </a:p>
        </p:txBody>
      </p:sp>
      <p:sp>
        <p:nvSpPr>
          <p:cNvPr id="90" name="Rectangle 89">
            <a:extLst>
              <a:ext uri="{FF2B5EF4-FFF2-40B4-BE49-F238E27FC236}">
                <a16:creationId xmlns:a16="http://schemas.microsoft.com/office/drawing/2014/main" id="{2B27248F-0B41-423B-916C-908505A0FD0A}"/>
              </a:ext>
            </a:extLst>
          </p:cNvPr>
          <p:cNvSpPr/>
          <p:nvPr/>
        </p:nvSpPr>
        <p:spPr>
          <a:xfrm>
            <a:off x="12301098" y="3767719"/>
            <a:ext cx="3445567" cy="11461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NikoshBAN" panose="02000000000000000000" pitchFamily="2" charset="0"/>
                <a:cs typeface="NikoshBAN" panose="02000000000000000000" pitchFamily="2" charset="0"/>
              </a:rPr>
              <a:t>31. </a:t>
            </a:r>
            <a:r>
              <a:rPr lang="en-US" sz="2000" dirty="0" err="1">
                <a:solidFill>
                  <a:schemeClr val="tx1"/>
                </a:solidFill>
                <a:latin typeface="NikoshBAN" panose="02000000000000000000" pitchFamily="2" charset="0"/>
                <a:cs typeface="NikoshBAN" panose="02000000000000000000" pitchFamily="2" charset="0"/>
              </a:rPr>
              <a:t>ব্যাংক</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ডে</a:t>
            </a:r>
            <a:r>
              <a:rPr lang="en-US" sz="2000" dirty="0">
                <a:solidFill>
                  <a:schemeClr val="tx1"/>
                </a:solidFill>
                <a:latin typeface="NikoshBAN" panose="02000000000000000000" pitchFamily="2" charset="0"/>
                <a:cs typeface="NikoshBAN" panose="02000000000000000000" pitchFamily="2" charset="0"/>
              </a:rPr>
              <a:t>:  9,075</a:t>
            </a:r>
          </a:p>
          <a:p>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নগদান</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ক্রে</a:t>
            </a:r>
            <a:r>
              <a:rPr lang="en-US" sz="2000" dirty="0">
                <a:solidFill>
                  <a:schemeClr val="tx1"/>
                </a:solidFill>
                <a:latin typeface="NikoshBAN" panose="02000000000000000000" pitchFamily="2" charset="0"/>
                <a:cs typeface="NikoshBAN" panose="02000000000000000000" pitchFamily="2" charset="0"/>
              </a:rPr>
              <a:t>:    9,075</a:t>
            </a:r>
          </a:p>
        </p:txBody>
      </p:sp>
      <p:sp>
        <p:nvSpPr>
          <p:cNvPr id="91" name="TextBox 90">
            <a:extLst>
              <a:ext uri="{FF2B5EF4-FFF2-40B4-BE49-F238E27FC236}">
                <a16:creationId xmlns:a16="http://schemas.microsoft.com/office/drawing/2014/main" id="{62816992-C9D0-4548-873C-9BAEFB832AE0}"/>
              </a:ext>
            </a:extLst>
          </p:cNvPr>
          <p:cNvSpPr txBox="1"/>
          <p:nvPr/>
        </p:nvSpPr>
        <p:spPr>
          <a:xfrm>
            <a:off x="6347790" y="192014"/>
            <a:ext cx="2938625" cy="523220"/>
          </a:xfrm>
          <a:prstGeom prst="rect">
            <a:avLst/>
          </a:prstGeom>
          <a:noFill/>
        </p:spPr>
        <p:txBody>
          <a:bodyPr wrap="none" rtlCol="0">
            <a:spAutoFit/>
          </a:bodyPr>
          <a:lstStyle/>
          <a:p>
            <a:r>
              <a:rPr lang="en-US" sz="2800" dirty="0">
                <a:solidFill>
                  <a:srgbClr val="00B050"/>
                </a:solidFill>
                <a:latin typeface="NikoshBAN" panose="02000000000000000000" pitchFamily="2" charset="0"/>
                <a:cs typeface="NikoshBAN" panose="02000000000000000000" pitchFamily="2" charset="0"/>
              </a:rPr>
              <a:t>{</a:t>
            </a:r>
            <a:r>
              <a:rPr lang="en-US" sz="2800" dirty="0" err="1">
                <a:solidFill>
                  <a:srgbClr val="00B050"/>
                </a:solidFill>
                <a:latin typeface="NikoshBAN" panose="02000000000000000000" pitchFamily="2" charset="0"/>
                <a:cs typeface="NikoshBAN" panose="02000000000000000000" pitchFamily="2" charset="0"/>
              </a:rPr>
              <a:t>নগদান</a:t>
            </a:r>
            <a:r>
              <a:rPr lang="en-US" sz="2800" dirty="0">
                <a:solidFill>
                  <a:srgbClr val="00B050"/>
                </a:solidFill>
                <a:latin typeface="NikoshBAN" panose="02000000000000000000" pitchFamily="2" charset="0"/>
                <a:cs typeface="NikoshBAN" panose="02000000000000000000" pitchFamily="2" charset="0"/>
              </a:rPr>
              <a:t> / </a:t>
            </a:r>
            <a:r>
              <a:rPr lang="en-US" sz="2800" dirty="0" err="1">
                <a:solidFill>
                  <a:srgbClr val="00B050"/>
                </a:solidFill>
                <a:latin typeface="NikoshBAN" panose="02000000000000000000" pitchFamily="2" charset="0"/>
                <a:cs typeface="NikoshBAN" panose="02000000000000000000" pitchFamily="2" charset="0"/>
              </a:rPr>
              <a:t>ব্যাংক</a:t>
            </a:r>
            <a:r>
              <a:rPr lang="en-US" sz="2800" dirty="0">
                <a:solidFill>
                  <a:srgbClr val="00B050"/>
                </a:solidFill>
                <a:latin typeface="NikoshBAN" panose="02000000000000000000" pitchFamily="2" charset="0"/>
                <a:cs typeface="NikoshBAN" panose="02000000000000000000" pitchFamily="2" charset="0"/>
              </a:rPr>
              <a:t> হিসাব}</a:t>
            </a:r>
          </a:p>
        </p:txBody>
      </p:sp>
    </p:spTree>
    <p:extLst>
      <p:ext uri="{BB962C8B-B14F-4D97-AF65-F5344CB8AC3E}">
        <p14:creationId xmlns:p14="http://schemas.microsoft.com/office/powerpoint/2010/main" val="4282547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anim calcmode="lin" valueType="num">
                                      <p:cBhvr>
                                        <p:cTn id="88" dur="1000" fill="hold"/>
                                        <p:tgtEl>
                                          <p:spTgt spid="60"/>
                                        </p:tgtEl>
                                        <p:attrNameLst>
                                          <p:attrName>ppt_x</p:attrName>
                                        </p:attrNameLst>
                                      </p:cBhvr>
                                      <p:tavLst>
                                        <p:tav tm="0">
                                          <p:val>
                                            <p:strVal val="#ppt_x"/>
                                          </p:val>
                                        </p:tav>
                                        <p:tav tm="100000">
                                          <p:val>
                                            <p:strVal val="#ppt_x"/>
                                          </p:val>
                                        </p:tav>
                                      </p:tavLst>
                                    </p:anim>
                                    <p:anim calcmode="lin" valueType="num">
                                      <p:cBhvr>
                                        <p:cTn id="89" dur="1000" fill="hold"/>
                                        <p:tgtEl>
                                          <p:spTgt spid="60"/>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anim calcmode="lin" valueType="num">
                                      <p:cBhvr>
                                        <p:cTn id="98" dur="1000" fill="hold"/>
                                        <p:tgtEl>
                                          <p:spTgt spid="11"/>
                                        </p:tgtEl>
                                        <p:attrNameLst>
                                          <p:attrName>ppt_x</p:attrName>
                                        </p:attrNameLst>
                                      </p:cBhvr>
                                      <p:tavLst>
                                        <p:tav tm="0">
                                          <p:val>
                                            <p:strVal val="#ppt_x"/>
                                          </p:val>
                                        </p:tav>
                                        <p:tav tm="100000">
                                          <p:val>
                                            <p:strVal val="#ppt_x"/>
                                          </p:val>
                                        </p:tav>
                                      </p:tavLst>
                                    </p:anim>
                                    <p:anim calcmode="lin" valueType="num">
                                      <p:cBhvr>
                                        <p:cTn id="9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repeatCount="indefinite" fill="hold" grpId="0" nodeType="click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fade">
                                      <p:cBhvr>
                                        <p:cTn id="104" dur="2000"/>
                                        <p:tgtEl>
                                          <p:spTgt spid="91"/>
                                        </p:tgtEl>
                                      </p:cBhvr>
                                    </p:animEffect>
                                    <p:anim calcmode="lin" valueType="num">
                                      <p:cBhvr>
                                        <p:cTn id="105" dur="2000" fill="hold"/>
                                        <p:tgtEl>
                                          <p:spTgt spid="91"/>
                                        </p:tgtEl>
                                        <p:attrNameLst>
                                          <p:attrName>ppt_x</p:attrName>
                                        </p:attrNameLst>
                                      </p:cBhvr>
                                      <p:tavLst>
                                        <p:tav tm="0">
                                          <p:val>
                                            <p:strVal val="#ppt_x"/>
                                          </p:val>
                                        </p:tav>
                                        <p:tav tm="100000">
                                          <p:val>
                                            <p:strVal val="#ppt_x"/>
                                          </p:val>
                                        </p:tav>
                                      </p:tavLst>
                                    </p:anim>
                                    <p:anim calcmode="lin" valueType="num">
                                      <p:cBhvr>
                                        <p:cTn id="106" dur="2000" fill="hold"/>
                                        <p:tgtEl>
                                          <p:spTgt spid="91"/>
                                        </p:tgtEl>
                                        <p:attrNameLst>
                                          <p:attrName>ppt_y</p:attrName>
                                        </p:attrNameLst>
                                      </p:cBhvr>
                                      <p:tavLst>
                                        <p:tav tm="0">
                                          <p:val>
                                            <p:strVal val="#ppt_y-.1"/>
                                          </p:val>
                                        </p:tav>
                                        <p:tav tm="100000">
                                          <p:val>
                                            <p:strVal val="#ppt_y"/>
                                          </p:val>
                                        </p:tav>
                                      </p:tavLst>
                                    </p:anim>
                                  </p:childTnLst>
                                </p:cTn>
                              </p:par>
                              <p:par>
                                <p:cTn id="107" presetID="35" presetClass="emph" presetSubtype="0" repeatCount="indefinite" fill="hold" grpId="1" nodeType="withEffect">
                                  <p:stCondLst>
                                    <p:cond delay="0"/>
                                  </p:stCondLst>
                                  <p:childTnLst>
                                    <p:anim calcmode="discrete" valueType="str">
                                      <p:cBhvr>
                                        <p:cTn id="108" dur="20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1000" fill="hold"/>
                                        <p:tgtEl>
                                          <p:spTgt spid="8"/>
                                        </p:tgtEl>
                                        <p:attrNameLst>
                                          <p:attrName>ppt_w</p:attrName>
                                        </p:attrNameLst>
                                      </p:cBhvr>
                                      <p:tavLst>
                                        <p:tav tm="0">
                                          <p:val>
                                            <p:strVal val="#ppt_w*0.70"/>
                                          </p:val>
                                        </p:tav>
                                        <p:tav tm="100000">
                                          <p:val>
                                            <p:strVal val="#ppt_w"/>
                                          </p:val>
                                        </p:tav>
                                      </p:tavLst>
                                    </p:anim>
                                    <p:anim calcmode="lin" valueType="num">
                                      <p:cBhvr>
                                        <p:cTn id="114" dur="1000" fill="hold"/>
                                        <p:tgtEl>
                                          <p:spTgt spid="8"/>
                                        </p:tgtEl>
                                        <p:attrNameLst>
                                          <p:attrName>ppt_h</p:attrName>
                                        </p:attrNameLst>
                                      </p:cBhvr>
                                      <p:tavLst>
                                        <p:tav tm="0">
                                          <p:val>
                                            <p:strVal val="#ppt_h"/>
                                          </p:val>
                                        </p:tav>
                                        <p:tav tm="100000">
                                          <p:val>
                                            <p:strVal val="#ppt_h"/>
                                          </p:val>
                                        </p:tav>
                                      </p:tavLst>
                                    </p:anim>
                                    <p:animEffect transition="in" filter="fade">
                                      <p:cBhvr>
                                        <p:cTn id="115" dur="1000"/>
                                        <p:tgtEl>
                                          <p:spTgt spid="8"/>
                                        </p:tgtEl>
                                      </p:cBhvr>
                                    </p:animEffect>
                                  </p:childTnLst>
                                </p:cTn>
                              </p:par>
                              <p:par>
                                <p:cTn id="116" presetID="55" presetClass="entr" presetSubtype="0" fill="hold" grpId="0" nodeType="withEffect">
                                  <p:stCondLst>
                                    <p:cond delay="0"/>
                                  </p:stCondLst>
                                  <p:childTnLst>
                                    <p:set>
                                      <p:cBhvr>
                                        <p:cTn id="117" dur="1" fill="hold">
                                          <p:stCondLst>
                                            <p:cond delay="0"/>
                                          </p:stCondLst>
                                        </p:cTn>
                                        <p:tgtEl>
                                          <p:spTgt spid="10"/>
                                        </p:tgtEl>
                                        <p:attrNameLst>
                                          <p:attrName>style.visibility</p:attrName>
                                        </p:attrNameLst>
                                      </p:cBhvr>
                                      <p:to>
                                        <p:strVal val="visible"/>
                                      </p:to>
                                    </p:set>
                                    <p:anim calcmode="lin" valueType="num">
                                      <p:cBhvr>
                                        <p:cTn id="118" dur="1000" fill="hold"/>
                                        <p:tgtEl>
                                          <p:spTgt spid="10"/>
                                        </p:tgtEl>
                                        <p:attrNameLst>
                                          <p:attrName>ppt_w</p:attrName>
                                        </p:attrNameLst>
                                      </p:cBhvr>
                                      <p:tavLst>
                                        <p:tav tm="0">
                                          <p:val>
                                            <p:strVal val="#ppt_w*0.70"/>
                                          </p:val>
                                        </p:tav>
                                        <p:tav tm="100000">
                                          <p:val>
                                            <p:strVal val="#ppt_w"/>
                                          </p:val>
                                        </p:tav>
                                      </p:tavLst>
                                    </p:anim>
                                    <p:anim calcmode="lin" valueType="num">
                                      <p:cBhvr>
                                        <p:cTn id="119" dur="1000" fill="hold"/>
                                        <p:tgtEl>
                                          <p:spTgt spid="10"/>
                                        </p:tgtEl>
                                        <p:attrNameLst>
                                          <p:attrName>ppt_h</p:attrName>
                                        </p:attrNameLst>
                                      </p:cBhvr>
                                      <p:tavLst>
                                        <p:tav tm="0">
                                          <p:val>
                                            <p:strVal val="#ppt_h"/>
                                          </p:val>
                                        </p:tav>
                                        <p:tav tm="100000">
                                          <p:val>
                                            <p:strVal val="#ppt_h"/>
                                          </p:val>
                                        </p:tav>
                                      </p:tavLst>
                                    </p:anim>
                                    <p:animEffect transition="in" filter="fade">
                                      <p:cBhvr>
                                        <p:cTn id="120" dur="1000"/>
                                        <p:tgtEl>
                                          <p:spTgt spid="10"/>
                                        </p:tgtEl>
                                      </p:cBhvr>
                                    </p:animEffect>
                                  </p:childTnLst>
                                </p:cTn>
                              </p:par>
                            </p:childTnLst>
                          </p:cTn>
                        </p:par>
                      </p:childTnLst>
                    </p:cTn>
                  </p:par>
                  <p:par>
                    <p:cTn id="121" fill="hold">
                      <p:stCondLst>
                        <p:cond delay="indefinite"/>
                      </p:stCondLst>
                      <p:childTnLst>
                        <p:par>
                          <p:cTn id="122" fill="hold">
                            <p:stCondLst>
                              <p:cond delay="0"/>
                            </p:stCondLst>
                            <p:childTnLst>
                              <p:par>
                                <p:cTn id="123" presetID="63" presetClass="path" presetSubtype="0" accel="50000" decel="50000" fill="hold" grpId="0" nodeType="clickEffect">
                                  <p:stCondLst>
                                    <p:cond delay="0"/>
                                  </p:stCondLst>
                                  <p:childTnLst>
                                    <p:animMotion origin="layout" path="M 1.04167E-6 -3.7037E-6 L 0.3901 0.65857 " pathEditMode="relative" rAng="0" ptsTypes="AA">
                                      <p:cBhvr>
                                        <p:cTn id="124" dur="2000" fill="hold"/>
                                        <p:tgtEl>
                                          <p:spTgt spid="73"/>
                                        </p:tgtEl>
                                        <p:attrNameLst>
                                          <p:attrName>ppt_x</p:attrName>
                                          <p:attrName>ppt_y</p:attrName>
                                        </p:attrNameLst>
                                      </p:cBhvr>
                                      <p:rCtr x="19505" y="32917"/>
                                    </p:animMotion>
                                  </p:childTnLst>
                                </p:cTn>
                              </p:par>
                            </p:childTnLst>
                          </p:cTn>
                        </p:par>
                      </p:childTnLst>
                    </p:cTn>
                  </p:par>
                  <p:par>
                    <p:cTn id="125" fill="hold">
                      <p:stCondLst>
                        <p:cond delay="indefinite"/>
                      </p:stCondLst>
                      <p:childTnLst>
                        <p:par>
                          <p:cTn id="126" fill="hold">
                            <p:stCondLst>
                              <p:cond delay="0"/>
                            </p:stCondLst>
                            <p:childTnLst>
                              <p:par>
                                <p:cTn id="127" presetID="35" presetClass="path" presetSubtype="0" accel="50000" decel="50000" fill="hold" grpId="0" nodeType="clickEffect">
                                  <p:stCondLst>
                                    <p:cond delay="0"/>
                                  </p:stCondLst>
                                  <p:childTnLst>
                                    <p:animMotion origin="layout" path="M -4.58333E-6 -3.7037E-7 L -0.43125 0.66065 " pathEditMode="relative" rAng="0" ptsTypes="AA">
                                      <p:cBhvr>
                                        <p:cTn id="128" dur="2000" fill="hold"/>
                                        <p:tgtEl>
                                          <p:spTgt spid="74"/>
                                        </p:tgtEl>
                                        <p:attrNameLst>
                                          <p:attrName>ppt_x</p:attrName>
                                          <p:attrName>ppt_y</p:attrName>
                                        </p:attrNameLst>
                                      </p:cBhvr>
                                      <p:rCtr x="-21563" y="33032"/>
                                    </p:animMotion>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1000" fill="hold"/>
                                        <p:tgtEl>
                                          <p:spTgt spid="12"/>
                                        </p:tgtEl>
                                        <p:attrNameLst>
                                          <p:attrName>ppt_w</p:attrName>
                                        </p:attrNameLst>
                                      </p:cBhvr>
                                      <p:tavLst>
                                        <p:tav tm="0">
                                          <p:val>
                                            <p:strVal val="#ppt_w*0.70"/>
                                          </p:val>
                                        </p:tav>
                                        <p:tav tm="100000">
                                          <p:val>
                                            <p:strVal val="#ppt_w"/>
                                          </p:val>
                                        </p:tav>
                                      </p:tavLst>
                                    </p:anim>
                                    <p:anim calcmode="lin" valueType="num">
                                      <p:cBhvr>
                                        <p:cTn id="134" dur="1000" fill="hold"/>
                                        <p:tgtEl>
                                          <p:spTgt spid="12"/>
                                        </p:tgtEl>
                                        <p:attrNameLst>
                                          <p:attrName>ppt_h</p:attrName>
                                        </p:attrNameLst>
                                      </p:cBhvr>
                                      <p:tavLst>
                                        <p:tav tm="0">
                                          <p:val>
                                            <p:strVal val="#ppt_h"/>
                                          </p:val>
                                        </p:tav>
                                        <p:tav tm="100000">
                                          <p:val>
                                            <p:strVal val="#ppt_h"/>
                                          </p:val>
                                        </p:tav>
                                      </p:tavLst>
                                    </p:anim>
                                    <p:animEffect transition="in" filter="fade">
                                      <p:cBhvr>
                                        <p:cTn id="135" dur="1000"/>
                                        <p:tgtEl>
                                          <p:spTgt spid="12"/>
                                        </p:tgtEl>
                                      </p:cBhvr>
                                    </p:animEffect>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grpId="0" nodeType="clickEffect">
                                  <p:stCondLst>
                                    <p:cond delay="0"/>
                                  </p:stCondLst>
                                  <p:childTnLst>
                                    <p:animMotion origin="layout" path="M 1.25E-6 5.55112E-17 L 0.38633 0.53102 " pathEditMode="relative" rAng="0" ptsTypes="AA">
                                      <p:cBhvr>
                                        <p:cTn id="139" dur="2000" fill="hold"/>
                                        <p:tgtEl>
                                          <p:spTgt spid="75"/>
                                        </p:tgtEl>
                                        <p:attrNameLst>
                                          <p:attrName>ppt_x</p:attrName>
                                          <p:attrName>ppt_y</p:attrName>
                                        </p:attrNameLst>
                                      </p:cBhvr>
                                      <p:rCtr x="19310" y="26551"/>
                                    </p:animMotion>
                                  </p:childTnLst>
                                </p:cTn>
                              </p:par>
                            </p:childTnLst>
                          </p:cTn>
                        </p:par>
                      </p:childTnLst>
                    </p:cTn>
                  </p:par>
                  <p:par>
                    <p:cTn id="140" fill="hold">
                      <p:stCondLst>
                        <p:cond delay="indefinite"/>
                      </p:stCondLst>
                      <p:childTnLst>
                        <p:par>
                          <p:cTn id="141" fill="hold">
                            <p:stCondLst>
                              <p:cond delay="0"/>
                            </p:stCondLst>
                            <p:childTnLst>
                              <p:par>
                                <p:cTn id="142" presetID="35" presetClass="path" presetSubtype="0" accel="50000" decel="50000" fill="hold" grpId="0" nodeType="clickEffect">
                                  <p:stCondLst>
                                    <p:cond delay="0"/>
                                  </p:stCondLst>
                                  <p:childTnLst>
                                    <p:animMotion origin="layout" path="M -4.375E-6 7.40741E-7 L -0.42083 0.59468 " pathEditMode="relative" rAng="0" ptsTypes="AA">
                                      <p:cBhvr>
                                        <p:cTn id="143" dur="2000" fill="hold"/>
                                        <p:tgtEl>
                                          <p:spTgt spid="76"/>
                                        </p:tgtEl>
                                        <p:attrNameLst>
                                          <p:attrName>ppt_x</p:attrName>
                                          <p:attrName>ppt_y</p:attrName>
                                        </p:attrNameLst>
                                      </p:cBhvr>
                                      <p:rCtr x="-21042" y="29722"/>
                                    </p:animMotion>
                                  </p:childTnLst>
                                </p:cTn>
                              </p:par>
                            </p:childTnLst>
                          </p:cTn>
                        </p:par>
                      </p:childTnLst>
                    </p:cTn>
                  </p:par>
                  <p:par>
                    <p:cTn id="144" fill="hold">
                      <p:stCondLst>
                        <p:cond delay="indefinite"/>
                      </p:stCondLst>
                      <p:childTnLst>
                        <p:par>
                          <p:cTn id="145" fill="hold">
                            <p:stCondLst>
                              <p:cond delay="0"/>
                            </p:stCondLst>
                            <p:childTnLst>
                              <p:par>
                                <p:cTn id="146" presetID="50" presetClass="entr" presetSubtype="0" decel="100000" fill="hold" grpId="0" nodeType="clickEffect">
                                  <p:stCondLst>
                                    <p:cond delay="0"/>
                                  </p:stCondLst>
                                  <p:childTnLst>
                                    <p:set>
                                      <p:cBhvr>
                                        <p:cTn id="147" dur="1" fill="hold">
                                          <p:stCondLst>
                                            <p:cond delay="0"/>
                                          </p:stCondLst>
                                        </p:cTn>
                                        <p:tgtEl>
                                          <p:spTgt spid="14"/>
                                        </p:tgtEl>
                                        <p:attrNameLst>
                                          <p:attrName>style.visibility</p:attrName>
                                        </p:attrNameLst>
                                      </p:cBhvr>
                                      <p:to>
                                        <p:strVal val="visible"/>
                                      </p:to>
                                    </p:set>
                                    <p:anim calcmode="lin" valueType="num">
                                      <p:cBhvr>
                                        <p:cTn id="148" dur="1000" fill="hold"/>
                                        <p:tgtEl>
                                          <p:spTgt spid="14"/>
                                        </p:tgtEl>
                                        <p:attrNameLst>
                                          <p:attrName>ppt_w</p:attrName>
                                        </p:attrNameLst>
                                      </p:cBhvr>
                                      <p:tavLst>
                                        <p:tav tm="0">
                                          <p:val>
                                            <p:strVal val="#ppt_w+.3"/>
                                          </p:val>
                                        </p:tav>
                                        <p:tav tm="100000">
                                          <p:val>
                                            <p:strVal val="#ppt_w"/>
                                          </p:val>
                                        </p:tav>
                                      </p:tavLst>
                                    </p:anim>
                                    <p:anim calcmode="lin" valueType="num">
                                      <p:cBhvr>
                                        <p:cTn id="149" dur="1000" fill="hold"/>
                                        <p:tgtEl>
                                          <p:spTgt spid="14"/>
                                        </p:tgtEl>
                                        <p:attrNameLst>
                                          <p:attrName>ppt_h</p:attrName>
                                        </p:attrNameLst>
                                      </p:cBhvr>
                                      <p:tavLst>
                                        <p:tav tm="0">
                                          <p:val>
                                            <p:strVal val="#ppt_h"/>
                                          </p:val>
                                        </p:tav>
                                        <p:tav tm="100000">
                                          <p:val>
                                            <p:strVal val="#ppt_h"/>
                                          </p:val>
                                        </p:tav>
                                      </p:tavLst>
                                    </p:anim>
                                    <p:animEffect transition="in" filter="fade">
                                      <p:cBhvr>
                                        <p:cTn id="150" dur="1000"/>
                                        <p:tgtEl>
                                          <p:spTgt spid="14"/>
                                        </p:tgtEl>
                                      </p:cBhvr>
                                    </p:animEffect>
                                  </p:childTnLst>
                                </p:cTn>
                              </p:par>
                            </p:childTnLst>
                          </p:cTn>
                        </p:par>
                      </p:childTnLst>
                    </p:cTn>
                  </p:par>
                  <p:par>
                    <p:cTn id="151" fill="hold">
                      <p:stCondLst>
                        <p:cond delay="indefinite"/>
                      </p:stCondLst>
                      <p:childTnLst>
                        <p:par>
                          <p:cTn id="152" fill="hold">
                            <p:stCondLst>
                              <p:cond delay="0"/>
                            </p:stCondLst>
                            <p:childTnLst>
                              <p:par>
                                <p:cTn id="153" presetID="63" presetClass="path" presetSubtype="0" accel="50000" decel="50000" fill="hold" grpId="0" nodeType="clickEffect">
                                  <p:stCondLst>
                                    <p:cond delay="0"/>
                                  </p:stCondLst>
                                  <p:childTnLst>
                                    <p:animMotion origin="layout" path="M -1.45833E-6 3.7037E-7 L 0.38581 0.45139 " pathEditMode="relative" rAng="0" ptsTypes="AA">
                                      <p:cBhvr>
                                        <p:cTn id="154" dur="2000" fill="hold"/>
                                        <p:tgtEl>
                                          <p:spTgt spid="77"/>
                                        </p:tgtEl>
                                        <p:attrNameLst>
                                          <p:attrName>ppt_x</p:attrName>
                                          <p:attrName>ppt_y</p:attrName>
                                        </p:attrNameLst>
                                      </p:cBhvr>
                                      <p:rCtr x="19284" y="22569"/>
                                    </p:animMotion>
                                  </p:childTnLst>
                                </p:cTn>
                              </p:par>
                            </p:childTnLst>
                          </p:cTn>
                        </p:par>
                      </p:childTnLst>
                    </p:cTn>
                  </p:par>
                  <p:par>
                    <p:cTn id="155" fill="hold">
                      <p:stCondLst>
                        <p:cond delay="indefinite"/>
                      </p:stCondLst>
                      <p:childTnLst>
                        <p:par>
                          <p:cTn id="156" fill="hold">
                            <p:stCondLst>
                              <p:cond delay="0"/>
                            </p:stCondLst>
                            <p:childTnLst>
                              <p:par>
                                <p:cTn id="157" presetID="35" presetClass="path" presetSubtype="0" accel="50000" decel="50000" fill="hold" grpId="0" nodeType="clickEffect">
                                  <p:stCondLst>
                                    <p:cond delay="0"/>
                                  </p:stCondLst>
                                  <p:childTnLst>
                                    <p:animMotion origin="layout" path="M 4.16667E-6 4.44444E-6 L -0.41602 0.53171 " pathEditMode="relative" rAng="0" ptsTypes="AA">
                                      <p:cBhvr>
                                        <p:cTn id="158" dur="2000" fill="hold"/>
                                        <p:tgtEl>
                                          <p:spTgt spid="78"/>
                                        </p:tgtEl>
                                        <p:attrNameLst>
                                          <p:attrName>ppt_x</p:attrName>
                                          <p:attrName>ppt_y</p:attrName>
                                        </p:attrNameLst>
                                      </p:cBhvr>
                                      <p:rCtr x="-20807" y="26574"/>
                                    </p:animMotion>
                                  </p:childTnLst>
                                </p:cTn>
                              </p:par>
                            </p:childTnLst>
                          </p:cTn>
                        </p:par>
                      </p:childTnLst>
                    </p:cTn>
                  </p:par>
                  <p:par>
                    <p:cTn id="159" fill="hold">
                      <p:stCondLst>
                        <p:cond delay="indefinite"/>
                      </p:stCondLst>
                      <p:childTnLst>
                        <p:par>
                          <p:cTn id="160" fill="hold">
                            <p:stCondLst>
                              <p:cond delay="0"/>
                            </p:stCondLst>
                            <p:childTnLst>
                              <p:par>
                                <p:cTn id="161" presetID="50" presetClass="entr" presetSubtype="0" decel="100000" fill="hold" grpId="0" nodeType="clickEffect">
                                  <p:stCondLst>
                                    <p:cond delay="0"/>
                                  </p:stCondLst>
                                  <p:childTnLst>
                                    <p:set>
                                      <p:cBhvr>
                                        <p:cTn id="162" dur="1" fill="hold">
                                          <p:stCondLst>
                                            <p:cond delay="0"/>
                                          </p:stCondLst>
                                        </p:cTn>
                                        <p:tgtEl>
                                          <p:spTgt spid="16"/>
                                        </p:tgtEl>
                                        <p:attrNameLst>
                                          <p:attrName>style.visibility</p:attrName>
                                        </p:attrNameLst>
                                      </p:cBhvr>
                                      <p:to>
                                        <p:strVal val="visible"/>
                                      </p:to>
                                    </p:set>
                                    <p:anim calcmode="lin" valueType="num">
                                      <p:cBhvr>
                                        <p:cTn id="163" dur="1000" fill="hold"/>
                                        <p:tgtEl>
                                          <p:spTgt spid="16"/>
                                        </p:tgtEl>
                                        <p:attrNameLst>
                                          <p:attrName>ppt_w</p:attrName>
                                        </p:attrNameLst>
                                      </p:cBhvr>
                                      <p:tavLst>
                                        <p:tav tm="0">
                                          <p:val>
                                            <p:strVal val="#ppt_w+.3"/>
                                          </p:val>
                                        </p:tav>
                                        <p:tav tm="100000">
                                          <p:val>
                                            <p:strVal val="#ppt_w"/>
                                          </p:val>
                                        </p:tav>
                                      </p:tavLst>
                                    </p:anim>
                                    <p:anim calcmode="lin" valueType="num">
                                      <p:cBhvr>
                                        <p:cTn id="164" dur="1000" fill="hold"/>
                                        <p:tgtEl>
                                          <p:spTgt spid="16"/>
                                        </p:tgtEl>
                                        <p:attrNameLst>
                                          <p:attrName>ppt_h</p:attrName>
                                        </p:attrNameLst>
                                      </p:cBhvr>
                                      <p:tavLst>
                                        <p:tav tm="0">
                                          <p:val>
                                            <p:strVal val="#ppt_h"/>
                                          </p:val>
                                        </p:tav>
                                        <p:tav tm="100000">
                                          <p:val>
                                            <p:strVal val="#ppt_h"/>
                                          </p:val>
                                        </p:tav>
                                      </p:tavLst>
                                    </p:anim>
                                    <p:animEffect transition="in" filter="fade">
                                      <p:cBhvr>
                                        <p:cTn id="165" dur="1000"/>
                                        <p:tgtEl>
                                          <p:spTgt spid="16"/>
                                        </p:tgtEl>
                                      </p:cBhvr>
                                    </p:animEffect>
                                  </p:childTnLst>
                                </p:cTn>
                              </p:par>
                            </p:childTnLst>
                          </p:cTn>
                        </p:par>
                      </p:childTnLst>
                    </p:cTn>
                  </p:par>
                  <p:par>
                    <p:cTn id="166" fill="hold">
                      <p:stCondLst>
                        <p:cond delay="indefinite"/>
                      </p:stCondLst>
                      <p:childTnLst>
                        <p:par>
                          <p:cTn id="167" fill="hold">
                            <p:stCondLst>
                              <p:cond delay="0"/>
                            </p:stCondLst>
                            <p:childTnLst>
                              <p:par>
                                <p:cTn id="168" presetID="63" presetClass="path" presetSubtype="0" accel="50000" decel="50000" fill="hold" grpId="0" nodeType="clickEffect">
                                  <p:stCondLst>
                                    <p:cond delay="0"/>
                                  </p:stCondLst>
                                  <p:childTnLst>
                                    <p:animMotion origin="layout" path="M -1.04167E-6 -4.81481E-6 L 0.38164 0.425 " pathEditMode="relative" rAng="0" ptsTypes="AA">
                                      <p:cBhvr>
                                        <p:cTn id="169" dur="2000" fill="hold"/>
                                        <p:tgtEl>
                                          <p:spTgt spid="79"/>
                                        </p:tgtEl>
                                        <p:attrNameLst>
                                          <p:attrName>ppt_x</p:attrName>
                                          <p:attrName>ppt_y</p:attrName>
                                        </p:attrNameLst>
                                      </p:cBhvr>
                                      <p:rCtr x="19076" y="21250"/>
                                    </p:animMotion>
                                  </p:childTnLst>
                                </p:cTn>
                              </p:par>
                            </p:childTnLst>
                          </p:cTn>
                        </p:par>
                      </p:childTnLst>
                    </p:cTn>
                  </p:par>
                  <p:par>
                    <p:cTn id="170" fill="hold">
                      <p:stCondLst>
                        <p:cond delay="indefinite"/>
                      </p:stCondLst>
                      <p:childTnLst>
                        <p:par>
                          <p:cTn id="171" fill="hold">
                            <p:stCondLst>
                              <p:cond delay="0"/>
                            </p:stCondLst>
                            <p:childTnLst>
                              <p:par>
                                <p:cTn id="172" presetID="35" presetClass="path" presetSubtype="0" accel="50000" decel="50000" fill="hold" grpId="0" nodeType="clickEffect">
                                  <p:stCondLst>
                                    <p:cond delay="0"/>
                                  </p:stCondLst>
                                  <p:childTnLst>
                                    <p:animMotion origin="layout" path="M 1.66667E-6 3.7037E-7 L -0.41654 0.49514 " pathEditMode="relative" rAng="0" ptsTypes="AA">
                                      <p:cBhvr>
                                        <p:cTn id="173" dur="2000" fill="hold"/>
                                        <p:tgtEl>
                                          <p:spTgt spid="80"/>
                                        </p:tgtEl>
                                        <p:attrNameLst>
                                          <p:attrName>ppt_x</p:attrName>
                                          <p:attrName>ppt_y</p:attrName>
                                        </p:attrNameLst>
                                      </p:cBhvr>
                                      <p:rCtr x="-20833" y="24745"/>
                                    </p:animMotion>
                                  </p:childTnLst>
                                </p:cTn>
                              </p:par>
                            </p:childTnLst>
                          </p:cTn>
                        </p:par>
                      </p:childTnLst>
                    </p:cTn>
                  </p:par>
                  <p:par>
                    <p:cTn id="174" fill="hold">
                      <p:stCondLst>
                        <p:cond delay="indefinite"/>
                      </p:stCondLst>
                      <p:childTnLst>
                        <p:par>
                          <p:cTn id="175" fill="hold">
                            <p:stCondLst>
                              <p:cond delay="0"/>
                            </p:stCondLst>
                            <p:childTnLst>
                              <p:par>
                                <p:cTn id="176" presetID="55" presetClass="entr" presetSubtype="0" fill="hold" grpId="0" nodeType="clickEffect">
                                  <p:stCondLst>
                                    <p:cond delay="0"/>
                                  </p:stCondLst>
                                  <p:childTnLst>
                                    <p:set>
                                      <p:cBhvr>
                                        <p:cTn id="177" dur="1" fill="hold">
                                          <p:stCondLst>
                                            <p:cond delay="0"/>
                                          </p:stCondLst>
                                        </p:cTn>
                                        <p:tgtEl>
                                          <p:spTgt spid="18"/>
                                        </p:tgtEl>
                                        <p:attrNameLst>
                                          <p:attrName>style.visibility</p:attrName>
                                        </p:attrNameLst>
                                      </p:cBhvr>
                                      <p:to>
                                        <p:strVal val="visible"/>
                                      </p:to>
                                    </p:set>
                                    <p:anim calcmode="lin" valueType="num">
                                      <p:cBhvr>
                                        <p:cTn id="178" dur="1000" fill="hold"/>
                                        <p:tgtEl>
                                          <p:spTgt spid="18"/>
                                        </p:tgtEl>
                                        <p:attrNameLst>
                                          <p:attrName>ppt_w</p:attrName>
                                        </p:attrNameLst>
                                      </p:cBhvr>
                                      <p:tavLst>
                                        <p:tav tm="0">
                                          <p:val>
                                            <p:strVal val="#ppt_w*0.70"/>
                                          </p:val>
                                        </p:tav>
                                        <p:tav tm="100000">
                                          <p:val>
                                            <p:strVal val="#ppt_w"/>
                                          </p:val>
                                        </p:tav>
                                      </p:tavLst>
                                    </p:anim>
                                    <p:anim calcmode="lin" valueType="num">
                                      <p:cBhvr>
                                        <p:cTn id="179" dur="1000" fill="hold"/>
                                        <p:tgtEl>
                                          <p:spTgt spid="18"/>
                                        </p:tgtEl>
                                        <p:attrNameLst>
                                          <p:attrName>ppt_h</p:attrName>
                                        </p:attrNameLst>
                                      </p:cBhvr>
                                      <p:tavLst>
                                        <p:tav tm="0">
                                          <p:val>
                                            <p:strVal val="#ppt_h"/>
                                          </p:val>
                                        </p:tav>
                                        <p:tav tm="100000">
                                          <p:val>
                                            <p:strVal val="#ppt_h"/>
                                          </p:val>
                                        </p:tav>
                                      </p:tavLst>
                                    </p:anim>
                                    <p:animEffect transition="in" filter="fade">
                                      <p:cBhvr>
                                        <p:cTn id="180" dur="1000"/>
                                        <p:tgtEl>
                                          <p:spTgt spid="18"/>
                                        </p:tgtEl>
                                      </p:cBhvr>
                                    </p:animEffect>
                                  </p:childTnLst>
                                </p:cTn>
                              </p:par>
                            </p:childTnLst>
                          </p:cTn>
                        </p:par>
                      </p:childTnLst>
                    </p:cTn>
                  </p:par>
                  <p:par>
                    <p:cTn id="181" fill="hold">
                      <p:stCondLst>
                        <p:cond delay="indefinite"/>
                      </p:stCondLst>
                      <p:childTnLst>
                        <p:par>
                          <p:cTn id="182" fill="hold">
                            <p:stCondLst>
                              <p:cond delay="0"/>
                            </p:stCondLst>
                            <p:childTnLst>
                              <p:par>
                                <p:cTn id="183" presetID="63" presetClass="path" presetSubtype="0" accel="50000" decel="50000" fill="hold" grpId="0" nodeType="clickEffect">
                                  <p:stCondLst>
                                    <p:cond delay="0"/>
                                  </p:stCondLst>
                                  <p:childTnLst>
                                    <p:animMotion origin="layout" path="M 3.33333E-6 -3.7037E-7 L 0.38242 0.3919 " pathEditMode="relative" rAng="0" ptsTypes="AA">
                                      <p:cBhvr>
                                        <p:cTn id="184" dur="2000" fill="hold"/>
                                        <p:tgtEl>
                                          <p:spTgt spid="81"/>
                                        </p:tgtEl>
                                        <p:attrNameLst>
                                          <p:attrName>ppt_x</p:attrName>
                                          <p:attrName>ppt_y</p:attrName>
                                        </p:attrNameLst>
                                      </p:cBhvr>
                                      <p:rCtr x="19115" y="19583"/>
                                    </p:animMotion>
                                  </p:childTnLst>
                                </p:cTn>
                              </p:par>
                            </p:childTnLst>
                          </p:cTn>
                        </p:par>
                      </p:childTnLst>
                    </p:cTn>
                  </p:par>
                  <p:par>
                    <p:cTn id="185" fill="hold">
                      <p:stCondLst>
                        <p:cond delay="indefinite"/>
                      </p:stCondLst>
                      <p:childTnLst>
                        <p:par>
                          <p:cTn id="186" fill="hold">
                            <p:stCondLst>
                              <p:cond delay="0"/>
                            </p:stCondLst>
                            <p:childTnLst>
                              <p:par>
                                <p:cTn id="187" presetID="35" presetClass="path" presetSubtype="0" accel="50000" decel="50000" fill="hold" grpId="0" nodeType="clickEffect">
                                  <p:stCondLst>
                                    <p:cond delay="0"/>
                                  </p:stCondLst>
                                  <p:childTnLst>
                                    <p:animMotion origin="layout" path="M -1.04167E-6 -3.33333E-6 L -0.41823 0.45394 " pathEditMode="relative" rAng="0" ptsTypes="AA">
                                      <p:cBhvr>
                                        <p:cTn id="188" dur="2000" fill="hold"/>
                                        <p:tgtEl>
                                          <p:spTgt spid="82"/>
                                        </p:tgtEl>
                                        <p:attrNameLst>
                                          <p:attrName>ppt_x</p:attrName>
                                          <p:attrName>ppt_y</p:attrName>
                                        </p:attrNameLst>
                                      </p:cBhvr>
                                      <p:rCtr x="-20911" y="22685"/>
                                    </p:animMotion>
                                  </p:childTnLst>
                                </p:cTn>
                              </p:par>
                            </p:childTnLst>
                          </p:cTn>
                        </p:par>
                      </p:childTnLst>
                    </p:cTn>
                  </p:par>
                  <p:par>
                    <p:cTn id="189" fill="hold">
                      <p:stCondLst>
                        <p:cond delay="indefinite"/>
                      </p:stCondLst>
                      <p:childTnLst>
                        <p:par>
                          <p:cTn id="190" fill="hold">
                            <p:stCondLst>
                              <p:cond delay="0"/>
                            </p:stCondLst>
                            <p:childTnLst>
                              <p:par>
                                <p:cTn id="191" presetID="63" presetClass="path" presetSubtype="0" accel="50000" decel="50000" fill="hold" grpId="0" nodeType="clickEffect">
                                  <p:stCondLst>
                                    <p:cond delay="0"/>
                                  </p:stCondLst>
                                  <p:childTnLst>
                                    <p:animMotion origin="layout" path="M 1.25E-6 2.59259E-6 L 0.38307 0.35115 " pathEditMode="relative" rAng="0" ptsTypes="AA">
                                      <p:cBhvr>
                                        <p:cTn id="192" dur="2000" fill="hold"/>
                                        <p:tgtEl>
                                          <p:spTgt spid="83"/>
                                        </p:tgtEl>
                                        <p:attrNameLst>
                                          <p:attrName>ppt_x</p:attrName>
                                          <p:attrName>ppt_y</p:attrName>
                                        </p:attrNameLst>
                                      </p:cBhvr>
                                      <p:rCtr x="19154" y="17546"/>
                                    </p:animMotion>
                                  </p:childTnLst>
                                </p:cTn>
                              </p:par>
                            </p:childTnLst>
                          </p:cTn>
                        </p:par>
                      </p:childTnLst>
                    </p:cTn>
                  </p:par>
                  <p:par>
                    <p:cTn id="193" fill="hold">
                      <p:stCondLst>
                        <p:cond delay="indefinite"/>
                      </p:stCondLst>
                      <p:childTnLst>
                        <p:par>
                          <p:cTn id="194" fill="hold">
                            <p:stCondLst>
                              <p:cond delay="0"/>
                            </p:stCondLst>
                            <p:childTnLst>
                              <p:par>
                                <p:cTn id="195" presetID="35" presetClass="path" presetSubtype="0" accel="50000" decel="50000" fill="hold" grpId="0" nodeType="clickEffect">
                                  <p:stCondLst>
                                    <p:cond delay="0"/>
                                  </p:stCondLst>
                                  <p:childTnLst>
                                    <p:animMotion origin="layout" path="M -2.29167E-6 2.22222E-6 L -0.41901 0.41528 " pathEditMode="relative" rAng="0" ptsTypes="AA">
                                      <p:cBhvr>
                                        <p:cTn id="196" dur="2000" fill="hold"/>
                                        <p:tgtEl>
                                          <p:spTgt spid="84"/>
                                        </p:tgtEl>
                                        <p:attrNameLst>
                                          <p:attrName>ppt_x</p:attrName>
                                          <p:attrName>ppt_y</p:attrName>
                                        </p:attrNameLst>
                                      </p:cBhvr>
                                      <p:rCtr x="-20951" y="20764"/>
                                    </p:animMotion>
                                  </p:childTnLst>
                                </p:cTn>
                              </p:par>
                            </p:childTnLst>
                          </p:cTn>
                        </p:par>
                      </p:childTnLst>
                    </p:cTn>
                  </p:par>
                  <p:par>
                    <p:cTn id="197" fill="hold">
                      <p:stCondLst>
                        <p:cond delay="indefinite"/>
                      </p:stCondLst>
                      <p:childTnLst>
                        <p:par>
                          <p:cTn id="198" fill="hold">
                            <p:stCondLst>
                              <p:cond delay="0"/>
                            </p:stCondLst>
                            <p:childTnLst>
                              <p:par>
                                <p:cTn id="199" presetID="50" presetClass="entr" presetSubtype="0" decel="100000" fill="hold" grpId="0" nodeType="clickEffect">
                                  <p:stCondLst>
                                    <p:cond delay="0"/>
                                  </p:stCondLst>
                                  <p:childTnLst>
                                    <p:set>
                                      <p:cBhvr>
                                        <p:cTn id="200" dur="1" fill="hold">
                                          <p:stCondLst>
                                            <p:cond delay="0"/>
                                          </p:stCondLst>
                                        </p:cTn>
                                        <p:tgtEl>
                                          <p:spTgt spid="20"/>
                                        </p:tgtEl>
                                        <p:attrNameLst>
                                          <p:attrName>style.visibility</p:attrName>
                                        </p:attrNameLst>
                                      </p:cBhvr>
                                      <p:to>
                                        <p:strVal val="visible"/>
                                      </p:to>
                                    </p:set>
                                    <p:anim calcmode="lin" valueType="num">
                                      <p:cBhvr>
                                        <p:cTn id="201" dur="1000" fill="hold"/>
                                        <p:tgtEl>
                                          <p:spTgt spid="20"/>
                                        </p:tgtEl>
                                        <p:attrNameLst>
                                          <p:attrName>ppt_w</p:attrName>
                                        </p:attrNameLst>
                                      </p:cBhvr>
                                      <p:tavLst>
                                        <p:tav tm="0">
                                          <p:val>
                                            <p:strVal val="#ppt_w+.3"/>
                                          </p:val>
                                        </p:tav>
                                        <p:tav tm="100000">
                                          <p:val>
                                            <p:strVal val="#ppt_w"/>
                                          </p:val>
                                        </p:tav>
                                      </p:tavLst>
                                    </p:anim>
                                    <p:anim calcmode="lin" valueType="num">
                                      <p:cBhvr>
                                        <p:cTn id="202" dur="1000" fill="hold"/>
                                        <p:tgtEl>
                                          <p:spTgt spid="20"/>
                                        </p:tgtEl>
                                        <p:attrNameLst>
                                          <p:attrName>ppt_h</p:attrName>
                                        </p:attrNameLst>
                                      </p:cBhvr>
                                      <p:tavLst>
                                        <p:tav tm="0">
                                          <p:val>
                                            <p:strVal val="#ppt_h"/>
                                          </p:val>
                                        </p:tav>
                                        <p:tav tm="100000">
                                          <p:val>
                                            <p:strVal val="#ppt_h"/>
                                          </p:val>
                                        </p:tav>
                                      </p:tavLst>
                                    </p:anim>
                                    <p:animEffect transition="in" filter="fade">
                                      <p:cBhvr>
                                        <p:cTn id="203" dur="1000"/>
                                        <p:tgtEl>
                                          <p:spTgt spid="20"/>
                                        </p:tgtEl>
                                      </p:cBhvr>
                                    </p:animEffect>
                                  </p:childTnLst>
                                </p:cTn>
                              </p:par>
                            </p:childTnLst>
                          </p:cTn>
                        </p:par>
                      </p:childTnLst>
                    </p:cTn>
                  </p:par>
                  <p:par>
                    <p:cTn id="204" fill="hold">
                      <p:stCondLst>
                        <p:cond delay="indefinite"/>
                      </p:stCondLst>
                      <p:childTnLst>
                        <p:par>
                          <p:cTn id="205" fill="hold">
                            <p:stCondLst>
                              <p:cond delay="0"/>
                            </p:stCondLst>
                            <p:childTnLst>
                              <p:par>
                                <p:cTn id="206" presetID="63" presetClass="path" presetSubtype="0" accel="50000" decel="50000" fill="hold" grpId="0" nodeType="clickEffect">
                                  <p:stCondLst>
                                    <p:cond delay="0"/>
                                  </p:stCondLst>
                                  <p:childTnLst>
                                    <p:animMotion origin="layout" path="M -1.04167E-6 -4.44444E-6 L 0.38607 0.31412 " pathEditMode="relative" rAng="0" ptsTypes="AA">
                                      <p:cBhvr>
                                        <p:cTn id="207" dur="2000" fill="hold"/>
                                        <p:tgtEl>
                                          <p:spTgt spid="85"/>
                                        </p:tgtEl>
                                        <p:attrNameLst>
                                          <p:attrName>ppt_x</p:attrName>
                                          <p:attrName>ppt_y</p:attrName>
                                        </p:attrNameLst>
                                      </p:cBhvr>
                                      <p:rCtr x="19297" y="15694"/>
                                    </p:animMotion>
                                  </p:childTnLst>
                                </p:cTn>
                              </p:par>
                            </p:childTnLst>
                          </p:cTn>
                        </p:par>
                      </p:childTnLst>
                    </p:cTn>
                  </p:par>
                  <p:par>
                    <p:cTn id="208" fill="hold">
                      <p:stCondLst>
                        <p:cond delay="indefinite"/>
                      </p:stCondLst>
                      <p:childTnLst>
                        <p:par>
                          <p:cTn id="209" fill="hold">
                            <p:stCondLst>
                              <p:cond delay="0"/>
                            </p:stCondLst>
                            <p:childTnLst>
                              <p:par>
                                <p:cTn id="210" presetID="35" presetClass="path" presetSubtype="0" accel="50000" decel="50000" fill="hold" grpId="0" nodeType="clickEffect">
                                  <p:stCondLst>
                                    <p:cond delay="0"/>
                                  </p:stCondLst>
                                  <p:childTnLst>
                                    <p:animMotion origin="layout" path="M 3.33333E-6 2.22222E-6 L -0.40612 0.33449 " pathEditMode="relative" rAng="0" ptsTypes="AA">
                                      <p:cBhvr>
                                        <p:cTn id="211" dur="2000" fill="hold"/>
                                        <p:tgtEl>
                                          <p:spTgt spid="86"/>
                                        </p:tgtEl>
                                        <p:attrNameLst>
                                          <p:attrName>ppt_x</p:attrName>
                                          <p:attrName>ppt_y</p:attrName>
                                        </p:attrNameLst>
                                      </p:cBhvr>
                                      <p:rCtr x="-20313" y="16713"/>
                                    </p:animMotion>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22"/>
                                        </p:tgtEl>
                                        <p:attrNameLst>
                                          <p:attrName>style.visibility</p:attrName>
                                        </p:attrNameLst>
                                      </p:cBhvr>
                                      <p:to>
                                        <p:strVal val="visible"/>
                                      </p:to>
                                    </p:set>
                                    <p:animEffect transition="in" filter="fade">
                                      <p:cBhvr>
                                        <p:cTn id="216" dur="1000"/>
                                        <p:tgtEl>
                                          <p:spTgt spid="22"/>
                                        </p:tgtEl>
                                      </p:cBhvr>
                                    </p:animEffect>
                                    <p:anim calcmode="lin" valueType="num">
                                      <p:cBhvr>
                                        <p:cTn id="217" dur="1000" fill="hold"/>
                                        <p:tgtEl>
                                          <p:spTgt spid="22"/>
                                        </p:tgtEl>
                                        <p:attrNameLst>
                                          <p:attrName>ppt_x</p:attrName>
                                        </p:attrNameLst>
                                      </p:cBhvr>
                                      <p:tavLst>
                                        <p:tav tm="0">
                                          <p:val>
                                            <p:strVal val="#ppt_x"/>
                                          </p:val>
                                        </p:tav>
                                        <p:tav tm="100000">
                                          <p:val>
                                            <p:strVal val="#ppt_x"/>
                                          </p:val>
                                        </p:tav>
                                      </p:tavLst>
                                    </p:anim>
                                    <p:anim calcmode="lin" valueType="num">
                                      <p:cBhvr>
                                        <p:cTn id="2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7" presetClass="entr" presetSubtype="0" fill="hold" grpId="0" nodeType="clickEffect">
                                  <p:stCondLst>
                                    <p:cond delay="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1000"/>
                                        <p:tgtEl>
                                          <p:spTgt spid="24"/>
                                        </p:tgtEl>
                                      </p:cBhvr>
                                    </p:animEffect>
                                    <p:anim calcmode="lin" valueType="num">
                                      <p:cBhvr>
                                        <p:cTn id="224" dur="1000" fill="hold"/>
                                        <p:tgtEl>
                                          <p:spTgt spid="24"/>
                                        </p:tgtEl>
                                        <p:attrNameLst>
                                          <p:attrName>ppt_x</p:attrName>
                                        </p:attrNameLst>
                                      </p:cBhvr>
                                      <p:tavLst>
                                        <p:tav tm="0">
                                          <p:val>
                                            <p:strVal val="#ppt_x"/>
                                          </p:val>
                                        </p:tav>
                                        <p:tav tm="100000">
                                          <p:val>
                                            <p:strVal val="#ppt_x"/>
                                          </p:val>
                                        </p:tav>
                                      </p:tavLst>
                                    </p:anim>
                                    <p:anim calcmode="lin" valueType="num">
                                      <p:cBhvr>
                                        <p:cTn id="2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7" presetClass="entr" presetSubtype="0" fill="hold" grpId="0" nodeType="clickEffect">
                                  <p:stCondLst>
                                    <p:cond delay="0"/>
                                  </p:stCondLst>
                                  <p:childTnLst>
                                    <p:set>
                                      <p:cBhvr>
                                        <p:cTn id="229" dur="1" fill="hold">
                                          <p:stCondLst>
                                            <p:cond delay="0"/>
                                          </p:stCondLst>
                                        </p:cTn>
                                        <p:tgtEl>
                                          <p:spTgt spid="26"/>
                                        </p:tgtEl>
                                        <p:attrNameLst>
                                          <p:attrName>style.visibility</p:attrName>
                                        </p:attrNameLst>
                                      </p:cBhvr>
                                      <p:to>
                                        <p:strVal val="visible"/>
                                      </p:to>
                                    </p:set>
                                    <p:animEffect transition="in" filter="fade">
                                      <p:cBhvr>
                                        <p:cTn id="230" dur="1000"/>
                                        <p:tgtEl>
                                          <p:spTgt spid="26"/>
                                        </p:tgtEl>
                                      </p:cBhvr>
                                    </p:animEffect>
                                    <p:anim calcmode="lin" valueType="num">
                                      <p:cBhvr>
                                        <p:cTn id="231" dur="1000" fill="hold"/>
                                        <p:tgtEl>
                                          <p:spTgt spid="26"/>
                                        </p:tgtEl>
                                        <p:attrNameLst>
                                          <p:attrName>ppt_x</p:attrName>
                                        </p:attrNameLst>
                                      </p:cBhvr>
                                      <p:tavLst>
                                        <p:tav tm="0">
                                          <p:val>
                                            <p:strVal val="#ppt_x"/>
                                          </p:val>
                                        </p:tav>
                                        <p:tav tm="100000">
                                          <p:val>
                                            <p:strVal val="#ppt_x"/>
                                          </p:val>
                                        </p:tav>
                                      </p:tavLst>
                                    </p:anim>
                                    <p:anim calcmode="lin" valueType="num">
                                      <p:cBhvr>
                                        <p:cTn id="2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63" presetClass="path" presetSubtype="0" accel="50000" decel="50000" fill="hold" grpId="0" nodeType="clickEffect">
                                  <p:stCondLst>
                                    <p:cond delay="0"/>
                                  </p:stCondLst>
                                  <p:childTnLst>
                                    <p:animMotion origin="layout" path="M -1.04167E-6 2.59259E-6 L 0.38047 0.28865 " pathEditMode="relative" rAng="0" ptsTypes="AA">
                                      <p:cBhvr>
                                        <p:cTn id="236" dur="2000" fill="hold"/>
                                        <p:tgtEl>
                                          <p:spTgt spid="87"/>
                                        </p:tgtEl>
                                        <p:attrNameLst>
                                          <p:attrName>ppt_x</p:attrName>
                                          <p:attrName>ppt_y</p:attrName>
                                        </p:attrNameLst>
                                      </p:cBhvr>
                                      <p:rCtr x="19023" y="14421"/>
                                    </p:animMotion>
                                  </p:childTnLst>
                                </p:cTn>
                              </p:par>
                            </p:childTnLst>
                          </p:cTn>
                        </p:par>
                      </p:childTnLst>
                    </p:cTn>
                  </p:par>
                  <p:par>
                    <p:cTn id="237" fill="hold">
                      <p:stCondLst>
                        <p:cond delay="indefinite"/>
                      </p:stCondLst>
                      <p:childTnLst>
                        <p:par>
                          <p:cTn id="238" fill="hold">
                            <p:stCondLst>
                              <p:cond delay="0"/>
                            </p:stCondLst>
                            <p:childTnLst>
                              <p:par>
                                <p:cTn id="239" presetID="35" presetClass="path" presetSubtype="0" accel="50000" decel="50000" fill="hold" grpId="0" nodeType="clickEffect">
                                  <p:stCondLst>
                                    <p:cond delay="0"/>
                                  </p:stCondLst>
                                  <p:childTnLst>
                                    <p:animMotion origin="layout" path="M 2.22045E-16 1.48148E-6 L -0.41146 0.3 " pathEditMode="relative" rAng="0" ptsTypes="AA">
                                      <p:cBhvr>
                                        <p:cTn id="240" dur="2000" fill="hold"/>
                                        <p:tgtEl>
                                          <p:spTgt spid="88"/>
                                        </p:tgtEl>
                                        <p:attrNameLst>
                                          <p:attrName>ppt_x</p:attrName>
                                          <p:attrName>ppt_y</p:attrName>
                                        </p:attrNameLst>
                                      </p:cBhvr>
                                      <p:rCtr x="-20573" y="15000"/>
                                    </p:animMotion>
                                  </p:childTnLst>
                                </p:cTn>
                              </p:par>
                            </p:childTnLst>
                          </p:cTn>
                        </p:par>
                      </p:childTnLst>
                    </p:cTn>
                  </p:par>
                  <p:par>
                    <p:cTn id="241" fill="hold">
                      <p:stCondLst>
                        <p:cond delay="indefinite"/>
                      </p:stCondLst>
                      <p:childTnLst>
                        <p:par>
                          <p:cTn id="242" fill="hold">
                            <p:stCondLst>
                              <p:cond delay="0"/>
                            </p:stCondLst>
                            <p:childTnLst>
                              <p:par>
                                <p:cTn id="243" presetID="55" presetClass="entr" presetSubtype="0" fill="hold" grpId="0" nodeType="clickEffect">
                                  <p:stCondLst>
                                    <p:cond delay="0"/>
                                  </p:stCondLst>
                                  <p:childTnLst>
                                    <p:set>
                                      <p:cBhvr>
                                        <p:cTn id="244" dur="1" fill="hold">
                                          <p:stCondLst>
                                            <p:cond delay="0"/>
                                          </p:stCondLst>
                                        </p:cTn>
                                        <p:tgtEl>
                                          <p:spTgt spid="28"/>
                                        </p:tgtEl>
                                        <p:attrNameLst>
                                          <p:attrName>style.visibility</p:attrName>
                                        </p:attrNameLst>
                                      </p:cBhvr>
                                      <p:to>
                                        <p:strVal val="visible"/>
                                      </p:to>
                                    </p:set>
                                    <p:anim calcmode="lin" valueType="num">
                                      <p:cBhvr>
                                        <p:cTn id="245" dur="1000" fill="hold"/>
                                        <p:tgtEl>
                                          <p:spTgt spid="28"/>
                                        </p:tgtEl>
                                        <p:attrNameLst>
                                          <p:attrName>ppt_w</p:attrName>
                                        </p:attrNameLst>
                                      </p:cBhvr>
                                      <p:tavLst>
                                        <p:tav tm="0">
                                          <p:val>
                                            <p:strVal val="#ppt_w*0.70"/>
                                          </p:val>
                                        </p:tav>
                                        <p:tav tm="100000">
                                          <p:val>
                                            <p:strVal val="#ppt_w"/>
                                          </p:val>
                                        </p:tav>
                                      </p:tavLst>
                                    </p:anim>
                                    <p:anim calcmode="lin" valueType="num">
                                      <p:cBhvr>
                                        <p:cTn id="246" dur="1000" fill="hold"/>
                                        <p:tgtEl>
                                          <p:spTgt spid="28"/>
                                        </p:tgtEl>
                                        <p:attrNameLst>
                                          <p:attrName>ppt_h</p:attrName>
                                        </p:attrNameLst>
                                      </p:cBhvr>
                                      <p:tavLst>
                                        <p:tav tm="0">
                                          <p:val>
                                            <p:strVal val="#ppt_h"/>
                                          </p:val>
                                        </p:tav>
                                        <p:tav tm="100000">
                                          <p:val>
                                            <p:strVal val="#ppt_h"/>
                                          </p:val>
                                        </p:tav>
                                      </p:tavLst>
                                    </p:anim>
                                    <p:animEffect transition="in" filter="fade">
                                      <p:cBhvr>
                                        <p:cTn id="247" dur="1000"/>
                                        <p:tgtEl>
                                          <p:spTgt spid="28"/>
                                        </p:tgtEl>
                                      </p:cBhvr>
                                    </p:animEffect>
                                  </p:childTnLst>
                                </p:cTn>
                              </p:par>
                            </p:childTnLst>
                          </p:cTn>
                        </p:par>
                      </p:childTnLst>
                    </p:cTn>
                  </p:par>
                  <p:par>
                    <p:cTn id="248" fill="hold">
                      <p:stCondLst>
                        <p:cond delay="indefinite"/>
                      </p:stCondLst>
                      <p:childTnLst>
                        <p:par>
                          <p:cTn id="249" fill="hold">
                            <p:stCondLst>
                              <p:cond delay="0"/>
                            </p:stCondLst>
                            <p:childTnLst>
                              <p:par>
                                <p:cTn id="250" presetID="63" presetClass="path" presetSubtype="0" accel="50000" decel="50000" fill="hold" grpId="0" nodeType="clickEffect">
                                  <p:stCondLst>
                                    <p:cond delay="0"/>
                                  </p:stCondLst>
                                  <p:childTnLst>
                                    <p:animMotion origin="layout" path="M -2.08333E-7 3.7037E-6 L 0.38542 0.25347 " pathEditMode="relative" rAng="0" ptsTypes="AA">
                                      <p:cBhvr>
                                        <p:cTn id="251" dur="2000" fill="hold"/>
                                        <p:tgtEl>
                                          <p:spTgt spid="89"/>
                                        </p:tgtEl>
                                        <p:attrNameLst>
                                          <p:attrName>ppt_x</p:attrName>
                                          <p:attrName>ppt_y</p:attrName>
                                        </p:attrNameLst>
                                      </p:cBhvr>
                                      <p:rCtr x="19271" y="12662"/>
                                    </p:animMotion>
                                  </p:childTnLst>
                                </p:cTn>
                              </p:par>
                            </p:childTnLst>
                          </p:cTn>
                        </p:par>
                      </p:childTnLst>
                    </p:cTn>
                  </p:par>
                  <p:par>
                    <p:cTn id="252" fill="hold">
                      <p:stCondLst>
                        <p:cond delay="indefinite"/>
                      </p:stCondLst>
                      <p:childTnLst>
                        <p:par>
                          <p:cTn id="253" fill="hold">
                            <p:stCondLst>
                              <p:cond delay="0"/>
                            </p:stCondLst>
                            <p:childTnLst>
                              <p:par>
                                <p:cTn id="254" presetID="35" presetClass="path" presetSubtype="0" accel="50000" decel="50000" fill="hold" grpId="0" nodeType="clickEffect">
                                  <p:stCondLst>
                                    <p:cond delay="0"/>
                                  </p:stCondLst>
                                  <p:childTnLst>
                                    <p:animMotion origin="layout" path="M -4.16667E-7 -3.7037E-7 L -0.41784 0.27315 " pathEditMode="relative" rAng="0" ptsTypes="AA">
                                      <p:cBhvr>
                                        <p:cTn id="255" dur="2000" fill="hold"/>
                                        <p:tgtEl>
                                          <p:spTgt spid="90"/>
                                        </p:tgtEl>
                                        <p:attrNameLst>
                                          <p:attrName>ppt_x</p:attrName>
                                          <p:attrName>ppt_y</p:attrName>
                                        </p:attrNameLst>
                                      </p:cBhvr>
                                      <p:rCtr x="-20898" y="13657"/>
                                    </p:animMotion>
                                  </p:childTnLst>
                                </p:cTn>
                              </p:par>
                            </p:childTnLst>
                          </p:cTn>
                        </p:par>
                      </p:childTnLst>
                    </p:cTn>
                  </p:par>
                  <p:par>
                    <p:cTn id="256" fill="hold">
                      <p:stCondLst>
                        <p:cond delay="indefinite"/>
                      </p:stCondLst>
                      <p:childTnLst>
                        <p:par>
                          <p:cTn id="257" fill="hold">
                            <p:stCondLst>
                              <p:cond delay="0"/>
                            </p:stCondLst>
                            <p:childTnLst>
                              <p:par>
                                <p:cTn id="258" presetID="50" presetClass="entr" presetSubtype="0" decel="100000" fill="hold" nodeType="clickEffect">
                                  <p:stCondLst>
                                    <p:cond delay="0"/>
                                  </p:stCondLst>
                                  <p:childTnLst>
                                    <p:set>
                                      <p:cBhvr>
                                        <p:cTn id="259" dur="1" fill="hold">
                                          <p:stCondLst>
                                            <p:cond delay="0"/>
                                          </p:stCondLst>
                                        </p:cTn>
                                        <p:tgtEl>
                                          <p:spTgt spid="62"/>
                                        </p:tgtEl>
                                        <p:attrNameLst>
                                          <p:attrName>style.visibility</p:attrName>
                                        </p:attrNameLst>
                                      </p:cBhvr>
                                      <p:to>
                                        <p:strVal val="visible"/>
                                      </p:to>
                                    </p:set>
                                    <p:anim calcmode="lin" valueType="num">
                                      <p:cBhvr>
                                        <p:cTn id="260" dur="1000" fill="hold"/>
                                        <p:tgtEl>
                                          <p:spTgt spid="62"/>
                                        </p:tgtEl>
                                        <p:attrNameLst>
                                          <p:attrName>ppt_w</p:attrName>
                                        </p:attrNameLst>
                                      </p:cBhvr>
                                      <p:tavLst>
                                        <p:tav tm="0">
                                          <p:val>
                                            <p:strVal val="#ppt_w+.3"/>
                                          </p:val>
                                        </p:tav>
                                        <p:tav tm="100000">
                                          <p:val>
                                            <p:strVal val="#ppt_w"/>
                                          </p:val>
                                        </p:tav>
                                      </p:tavLst>
                                    </p:anim>
                                    <p:anim calcmode="lin" valueType="num">
                                      <p:cBhvr>
                                        <p:cTn id="261" dur="1000" fill="hold"/>
                                        <p:tgtEl>
                                          <p:spTgt spid="62"/>
                                        </p:tgtEl>
                                        <p:attrNameLst>
                                          <p:attrName>ppt_h</p:attrName>
                                        </p:attrNameLst>
                                      </p:cBhvr>
                                      <p:tavLst>
                                        <p:tav tm="0">
                                          <p:val>
                                            <p:strVal val="#ppt_h"/>
                                          </p:val>
                                        </p:tav>
                                        <p:tav tm="100000">
                                          <p:val>
                                            <p:strVal val="#ppt_h"/>
                                          </p:val>
                                        </p:tav>
                                      </p:tavLst>
                                    </p:anim>
                                    <p:animEffect transition="in" filter="fade">
                                      <p:cBhvr>
                                        <p:cTn id="262" dur="1000"/>
                                        <p:tgtEl>
                                          <p:spTgt spid="62"/>
                                        </p:tgtEl>
                                      </p:cBhvr>
                                    </p:animEffect>
                                  </p:childTnLst>
                                </p:cTn>
                              </p:par>
                              <p:par>
                                <p:cTn id="263" presetID="50" presetClass="entr" presetSubtype="0" decel="100000" fill="hold" nodeType="withEffect">
                                  <p:stCondLst>
                                    <p:cond delay="0"/>
                                  </p:stCondLst>
                                  <p:childTnLst>
                                    <p:set>
                                      <p:cBhvr>
                                        <p:cTn id="264" dur="1" fill="hold">
                                          <p:stCondLst>
                                            <p:cond delay="0"/>
                                          </p:stCondLst>
                                        </p:cTn>
                                        <p:tgtEl>
                                          <p:spTgt spid="64"/>
                                        </p:tgtEl>
                                        <p:attrNameLst>
                                          <p:attrName>style.visibility</p:attrName>
                                        </p:attrNameLst>
                                      </p:cBhvr>
                                      <p:to>
                                        <p:strVal val="visible"/>
                                      </p:to>
                                    </p:set>
                                    <p:anim calcmode="lin" valueType="num">
                                      <p:cBhvr>
                                        <p:cTn id="265" dur="1000" fill="hold"/>
                                        <p:tgtEl>
                                          <p:spTgt spid="64"/>
                                        </p:tgtEl>
                                        <p:attrNameLst>
                                          <p:attrName>ppt_w</p:attrName>
                                        </p:attrNameLst>
                                      </p:cBhvr>
                                      <p:tavLst>
                                        <p:tav tm="0">
                                          <p:val>
                                            <p:strVal val="#ppt_w+.3"/>
                                          </p:val>
                                        </p:tav>
                                        <p:tav tm="100000">
                                          <p:val>
                                            <p:strVal val="#ppt_w"/>
                                          </p:val>
                                        </p:tav>
                                      </p:tavLst>
                                    </p:anim>
                                    <p:anim calcmode="lin" valueType="num">
                                      <p:cBhvr>
                                        <p:cTn id="266" dur="1000" fill="hold"/>
                                        <p:tgtEl>
                                          <p:spTgt spid="64"/>
                                        </p:tgtEl>
                                        <p:attrNameLst>
                                          <p:attrName>ppt_h</p:attrName>
                                        </p:attrNameLst>
                                      </p:cBhvr>
                                      <p:tavLst>
                                        <p:tav tm="0">
                                          <p:val>
                                            <p:strVal val="#ppt_h"/>
                                          </p:val>
                                        </p:tav>
                                        <p:tav tm="100000">
                                          <p:val>
                                            <p:strVal val="#ppt_h"/>
                                          </p:val>
                                        </p:tav>
                                      </p:tavLst>
                                    </p:anim>
                                    <p:animEffect transition="in" filter="fade">
                                      <p:cBhvr>
                                        <p:cTn id="267" dur="1000"/>
                                        <p:tgtEl>
                                          <p:spTgt spid="64"/>
                                        </p:tgtEl>
                                      </p:cBhvr>
                                    </p:animEffect>
                                  </p:childTnLst>
                                </p:cTn>
                              </p:par>
                              <p:par>
                                <p:cTn id="268" presetID="50" presetClass="entr" presetSubtype="0" decel="100000" fill="hold" nodeType="withEffect">
                                  <p:stCondLst>
                                    <p:cond delay="0"/>
                                  </p:stCondLst>
                                  <p:childTnLst>
                                    <p:set>
                                      <p:cBhvr>
                                        <p:cTn id="269" dur="1" fill="hold">
                                          <p:stCondLst>
                                            <p:cond delay="0"/>
                                          </p:stCondLst>
                                        </p:cTn>
                                        <p:tgtEl>
                                          <p:spTgt spid="66"/>
                                        </p:tgtEl>
                                        <p:attrNameLst>
                                          <p:attrName>style.visibility</p:attrName>
                                        </p:attrNameLst>
                                      </p:cBhvr>
                                      <p:to>
                                        <p:strVal val="visible"/>
                                      </p:to>
                                    </p:set>
                                    <p:anim calcmode="lin" valueType="num">
                                      <p:cBhvr>
                                        <p:cTn id="270" dur="1000" fill="hold"/>
                                        <p:tgtEl>
                                          <p:spTgt spid="66"/>
                                        </p:tgtEl>
                                        <p:attrNameLst>
                                          <p:attrName>ppt_w</p:attrName>
                                        </p:attrNameLst>
                                      </p:cBhvr>
                                      <p:tavLst>
                                        <p:tav tm="0">
                                          <p:val>
                                            <p:strVal val="#ppt_w+.3"/>
                                          </p:val>
                                        </p:tav>
                                        <p:tav tm="100000">
                                          <p:val>
                                            <p:strVal val="#ppt_w"/>
                                          </p:val>
                                        </p:tav>
                                      </p:tavLst>
                                    </p:anim>
                                    <p:anim calcmode="lin" valueType="num">
                                      <p:cBhvr>
                                        <p:cTn id="271" dur="1000" fill="hold"/>
                                        <p:tgtEl>
                                          <p:spTgt spid="66"/>
                                        </p:tgtEl>
                                        <p:attrNameLst>
                                          <p:attrName>ppt_h</p:attrName>
                                        </p:attrNameLst>
                                      </p:cBhvr>
                                      <p:tavLst>
                                        <p:tav tm="0">
                                          <p:val>
                                            <p:strVal val="#ppt_h"/>
                                          </p:val>
                                        </p:tav>
                                        <p:tav tm="100000">
                                          <p:val>
                                            <p:strVal val="#ppt_h"/>
                                          </p:val>
                                        </p:tav>
                                      </p:tavLst>
                                    </p:anim>
                                    <p:animEffect transition="in" filter="fade">
                                      <p:cBhvr>
                                        <p:cTn id="272" dur="1000"/>
                                        <p:tgtEl>
                                          <p:spTgt spid="66"/>
                                        </p:tgtEl>
                                      </p:cBhvr>
                                    </p:animEffect>
                                  </p:childTnLst>
                                </p:cTn>
                              </p:par>
                              <p:par>
                                <p:cTn id="273" presetID="50" presetClass="entr" presetSubtype="0" decel="100000" fill="hold" nodeType="withEffect">
                                  <p:stCondLst>
                                    <p:cond delay="0"/>
                                  </p:stCondLst>
                                  <p:childTnLst>
                                    <p:set>
                                      <p:cBhvr>
                                        <p:cTn id="274" dur="1" fill="hold">
                                          <p:stCondLst>
                                            <p:cond delay="0"/>
                                          </p:stCondLst>
                                        </p:cTn>
                                        <p:tgtEl>
                                          <p:spTgt spid="68"/>
                                        </p:tgtEl>
                                        <p:attrNameLst>
                                          <p:attrName>style.visibility</p:attrName>
                                        </p:attrNameLst>
                                      </p:cBhvr>
                                      <p:to>
                                        <p:strVal val="visible"/>
                                      </p:to>
                                    </p:set>
                                    <p:anim calcmode="lin" valueType="num">
                                      <p:cBhvr>
                                        <p:cTn id="275" dur="1000" fill="hold"/>
                                        <p:tgtEl>
                                          <p:spTgt spid="68"/>
                                        </p:tgtEl>
                                        <p:attrNameLst>
                                          <p:attrName>ppt_w</p:attrName>
                                        </p:attrNameLst>
                                      </p:cBhvr>
                                      <p:tavLst>
                                        <p:tav tm="0">
                                          <p:val>
                                            <p:strVal val="#ppt_w+.3"/>
                                          </p:val>
                                        </p:tav>
                                        <p:tav tm="100000">
                                          <p:val>
                                            <p:strVal val="#ppt_w"/>
                                          </p:val>
                                        </p:tav>
                                      </p:tavLst>
                                    </p:anim>
                                    <p:anim calcmode="lin" valueType="num">
                                      <p:cBhvr>
                                        <p:cTn id="276" dur="1000" fill="hold"/>
                                        <p:tgtEl>
                                          <p:spTgt spid="68"/>
                                        </p:tgtEl>
                                        <p:attrNameLst>
                                          <p:attrName>ppt_h</p:attrName>
                                        </p:attrNameLst>
                                      </p:cBhvr>
                                      <p:tavLst>
                                        <p:tav tm="0">
                                          <p:val>
                                            <p:strVal val="#ppt_h"/>
                                          </p:val>
                                        </p:tav>
                                        <p:tav tm="100000">
                                          <p:val>
                                            <p:strVal val="#ppt_h"/>
                                          </p:val>
                                        </p:tav>
                                      </p:tavLst>
                                    </p:anim>
                                    <p:animEffect transition="in" filter="fade">
                                      <p:cBhvr>
                                        <p:cTn id="277" dur="1000"/>
                                        <p:tgtEl>
                                          <p:spTgt spid="68"/>
                                        </p:tgtEl>
                                      </p:cBhvr>
                                    </p:animEffect>
                                  </p:childTnLst>
                                </p:cTn>
                              </p:par>
                              <p:par>
                                <p:cTn id="278" presetID="50" presetClass="entr" presetSubtype="0" decel="100000" fill="hold" nodeType="withEffect">
                                  <p:stCondLst>
                                    <p:cond delay="0"/>
                                  </p:stCondLst>
                                  <p:childTnLst>
                                    <p:set>
                                      <p:cBhvr>
                                        <p:cTn id="279" dur="1" fill="hold">
                                          <p:stCondLst>
                                            <p:cond delay="0"/>
                                          </p:stCondLst>
                                        </p:cTn>
                                        <p:tgtEl>
                                          <p:spTgt spid="70"/>
                                        </p:tgtEl>
                                        <p:attrNameLst>
                                          <p:attrName>style.visibility</p:attrName>
                                        </p:attrNameLst>
                                      </p:cBhvr>
                                      <p:to>
                                        <p:strVal val="visible"/>
                                      </p:to>
                                    </p:set>
                                    <p:anim calcmode="lin" valueType="num">
                                      <p:cBhvr>
                                        <p:cTn id="280" dur="1000" fill="hold"/>
                                        <p:tgtEl>
                                          <p:spTgt spid="70"/>
                                        </p:tgtEl>
                                        <p:attrNameLst>
                                          <p:attrName>ppt_w</p:attrName>
                                        </p:attrNameLst>
                                      </p:cBhvr>
                                      <p:tavLst>
                                        <p:tav tm="0">
                                          <p:val>
                                            <p:strVal val="#ppt_w+.3"/>
                                          </p:val>
                                        </p:tav>
                                        <p:tav tm="100000">
                                          <p:val>
                                            <p:strVal val="#ppt_w"/>
                                          </p:val>
                                        </p:tav>
                                      </p:tavLst>
                                    </p:anim>
                                    <p:anim calcmode="lin" valueType="num">
                                      <p:cBhvr>
                                        <p:cTn id="281" dur="1000" fill="hold"/>
                                        <p:tgtEl>
                                          <p:spTgt spid="70"/>
                                        </p:tgtEl>
                                        <p:attrNameLst>
                                          <p:attrName>ppt_h</p:attrName>
                                        </p:attrNameLst>
                                      </p:cBhvr>
                                      <p:tavLst>
                                        <p:tav tm="0">
                                          <p:val>
                                            <p:strVal val="#ppt_h"/>
                                          </p:val>
                                        </p:tav>
                                        <p:tav tm="100000">
                                          <p:val>
                                            <p:strVal val="#ppt_h"/>
                                          </p:val>
                                        </p:tav>
                                      </p:tavLst>
                                    </p:anim>
                                    <p:animEffect transition="in" filter="fade">
                                      <p:cBhvr>
                                        <p:cTn id="282" dur="1000"/>
                                        <p:tgtEl>
                                          <p:spTgt spid="70"/>
                                        </p:tgtEl>
                                      </p:cBhvr>
                                    </p:animEffect>
                                  </p:childTnLst>
                                </p:cTn>
                              </p:par>
                              <p:par>
                                <p:cTn id="283" presetID="50" presetClass="entr" presetSubtype="0" decel="100000" fill="hold" nodeType="withEffect">
                                  <p:stCondLst>
                                    <p:cond delay="0"/>
                                  </p:stCondLst>
                                  <p:childTnLst>
                                    <p:set>
                                      <p:cBhvr>
                                        <p:cTn id="284" dur="1" fill="hold">
                                          <p:stCondLst>
                                            <p:cond delay="0"/>
                                          </p:stCondLst>
                                        </p:cTn>
                                        <p:tgtEl>
                                          <p:spTgt spid="72"/>
                                        </p:tgtEl>
                                        <p:attrNameLst>
                                          <p:attrName>style.visibility</p:attrName>
                                        </p:attrNameLst>
                                      </p:cBhvr>
                                      <p:to>
                                        <p:strVal val="visible"/>
                                      </p:to>
                                    </p:set>
                                    <p:anim calcmode="lin" valueType="num">
                                      <p:cBhvr>
                                        <p:cTn id="285" dur="1000" fill="hold"/>
                                        <p:tgtEl>
                                          <p:spTgt spid="72"/>
                                        </p:tgtEl>
                                        <p:attrNameLst>
                                          <p:attrName>ppt_w</p:attrName>
                                        </p:attrNameLst>
                                      </p:cBhvr>
                                      <p:tavLst>
                                        <p:tav tm="0">
                                          <p:val>
                                            <p:strVal val="#ppt_w+.3"/>
                                          </p:val>
                                        </p:tav>
                                        <p:tav tm="100000">
                                          <p:val>
                                            <p:strVal val="#ppt_w"/>
                                          </p:val>
                                        </p:tav>
                                      </p:tavLst>
                                    </p:anim>
                                    <p:anim calcmode="lin" valueType="num">
                                      <p:cBhvr>
                                        <p:cTn id="286" dur="1000" fill="hold"/>
                                        <p:tgtEl>
                                          <p:spTgt spid="72"/>
                                        </p:tgtEl>
                                        <p:attrNameLst>
                                          <p:attrName>ppt_h</p:attrName>
                                        </p:attrNameLst>
                                      </p:cBhvr>
                                      <p:tavLst>
                                        <p:tav tm="0">
                                          <p:val>
                                            <p:strVal val="#ppt_h"/>
                                          </p:val>
                                        </p:tav>
                                        <p:tav tm="100000">
                                          <p:val>
                                            <p:strVal val="#ppt_h"/>
                                          </p:val>
                                        </p:tav>
                                      </p:tavLst>
                                    </p:anim>
                                    <p:animEffect transition="in" filter="fade">
                                      <p:cBhvr>
                                        <p:cTn id="287" dur="1000"/>
                                        <p:tgtEl>
                                          <p:spTgt spid="72"/>
                                        </p:tgtEl>
                                      </p:cBhvr>
                                    </p:animEffect>
                                  </p:childTnLst>
                                </p:cTn>
                              </p:par>
                            </p:childTnLst>
                          </p:cTn>
                        </p:par>
                      </p:childTnLst>
                    </p:cTn>
                  </p:par>
                  <p:par>
                    <p:cTn id="288" fill="hold">
                      <p:stCondLst>
                        <p:cond delay="indefinite"/>
                      </p:stCondLst>
                      <p:childTnLst>
                        <p:par>
                          <p:cTn id="289" fill="hold">
                            <p:stCondLst>
                              <p:cond delay="0"/>
                            </p:stCondLst>
                            <p:childTnLst>
                              <p:par>
                                <p:cTn id="290" presetID="42" presetClass="entr" presetSubtype="0" fill="hold" grpId="0" nodeType="clickEffect">
                                  <p:stCondLst>
                                    <p:cond delay="0"/>
                                  </p:stCondLst>
                                  <p:childTnLst>
                                    <p:set>
                                      <p:cBhvr>
                                        <p:cTn id="291" dur="1" fill="hold">
                                          <p:stCondLst>
                                            <p:cond delay="0"/>
                                          </p:stCondLst>
                                        </p:cTn>
                                        <p:tgtEl>
                                          <p:spTgt spid="38"/>
                                        </p:tgtEl>
                                        <p:attrNameLst>
                                          <p:attrName>style.visibility</p:attrName>
                                        </p:attrNameLst>
                                      </p:cBhvr>
                                      <p:to>
                                        <p:strVal val="visible"/>
                                      </p:to>
                                    </p:set>
                                    <p:animEffect transition="in" filter="fade">
                                      <p:cBhvr>
                                        <p:cTn id="292" dur="1000"/>
                                        <p:tgtEl>
                                          <p:spTgt spid="38"/>
                                        </p:tgtEl>
                                      </p:cBhvr>
                                    </p:animEffect>
                                    <p:anim calcmode="lin" valueType="num">
                                      <p:cBhvr>
                                        <p:cTn id="293" dur="1000" fill="hold"/>
                                        <p:tgtEl>
                                          <p:spTgt spid="38"/>
                                        </p:tgtEl>
                                        <p:attrNameLst>
                                          <p:attrName>ppt_x</p:attrName>
                                        </p:attrNameLst>
                                      </p:cBhvr>
                                      <p:tavLst>
                                        <p:tav tm="0">
                                          <p:val>
                                            <p:strVal val="#ppt_x"/>
                                          </p:val>
                                        </p:tav>
                                        <p:tav tm="100000">
                                          <p:val>
                                            <p:strVal val="#ppt_x"/>
                                          </p:val>
                                        </p:tav>
                                      </p:tavLst>
                                    </p:anim>
                                    <p:anim calcmode="lin" valueType="num">
                                      <p:cBhvr>
                                        <p:cTn id="294" dur="1000" fill="hold"/>
                                        <p:tgtEl>
                                          <p:spTgt spid="38"/>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39"/>
                                        </p:tgtEl>
                                        <p:attrNameLst>
                                          <p:attrName>style.visibility</p:attrName>
                                        </p:attrNameLst>
                                      </p:cBhvr>
                                      <p:to>
                                        <p:strVal val="visible"/>
                                      </p:to>
                                    </p:set>
                                    <p:animEffect transition="in" filter="fade">
                                      <p:cBhvr>
                                        <p:cTn id="297" dur="1000"/>
                                        <p:tgtEl>
                                          <p:spTgt spid="39"/>
                                        </p:tgtEl>
                                      </p:cBhvr>
                                    </p:animEffect>
                                    <p:anim calcmode="lin" valueType="num">
                                      <p:cBhvr>
                                        <p:cTn id="298" dur="1000" fill="hold"/>
                                        <p:tgtEl>
                                          <p:spTgt spid="39"/>
                                        </p:tgtEl>
                                        <p:attrNameLst>
                                          <p:attrName>ppt_x</p:attrName>
                                        </p:attrNameLst>
                                      </p:cBhvr>
                                      <p:tavLst>
                                        <p:tav tm="0">
                                          <p:val>
                                            <p:strVal val="#ppt_x"/>
                                          </p:val>
                                        </p:tav>
                                        <p:tav tm="100000">
                                          <p:val>
                                            <p:strVal val="#ppt_x"/>
                                          </p:val>
                                        </p:tav>
                                      </p:tavLst>
                                    </p:anim>
                                    <p:anim calcmode="lin" valueType="num">
                                      <p:cBhvr>
                                        <p:cTn id="29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50" presetClass="entr" presetSubtype="0" decel="100000" fill="hold" grpId="0" nodeType="clickEffect">
                                  <p:stCondLst>
                                    <p:cond delay="0"/>
                                  </p:stCondLst>
                                  <p:childTnLst>
                                    <p:set>
                                      <p:cBhvr>
                                        <p:cTn id="303" dur="1" fill="hold">
                                          <p:stCondLst>
                                            <p:cond delay="0"/>
                                          </p:stCondLst>
                                        </p:cTn>
                                        <p:tgtEl>
                                          <p:spTgt spid="34"/>
                                        </p:tgtEl>
                                        <p:attrNameLst>
                                          <p:attrName>style.visibility</p:attrName>
                                        </p:attrNameLst>
                                      </p:cBhvr>
                                      <p:to>
                                        <p:strVal val="visible"/>
                                      </p:to>
                                    </p:set>
                                    <p:anim calcmode="lin" valueType="num">
                                      <p:cBhvr>
                                        <p:cTn id="304" dur="1000" fill="hold"/>
                                        <p:tgtEl>
                                          <p:spTgt spid="34"/>
                                        </p:tgtEl>
                                        <p:attrNameLst>
                                          <p:attrName>ppt_w</p:attrName>
                                        </p:attrNameLst>
                                      </p:cBhvr>
                                      <p:tavLst>
                                        <p:tav tm="0">
                                          <p:val>
                                            <p:strVal val="#ppt_w+.3"/>
                                          </p:val>
                                        </p:tav>
                                        <p:tav tm="100000">
                                          <p:val>
                                            <p:strVal val="#ppt_w"/>
                                          </p:val>
                                        </p:tav>
                                      </p:tavLst>
                                    </p:anim>
                                    <p:anim calcmode="lin" valueType="num">
                                      <p:cBhvr>
                                        <p:cTn id="305" dur="1000" fill="hold"/>
                                        <p:tgtEl>
                                          <p:spTgt spid="34"/>
                                        </p:tgtEl>
                                        <p:attrNameLst>
                                          <p:attrName>ppt_h</p:attrName>
                                        </p:attrNameLst>
                                      </p:cBhvr>
                                      <p:tavLst>
                                        <p:tav tm="0">
                                          <p:val>
                                            <p:strVal val="#ppt_h"/>
                                          </p:val>
                                        </p:tav>
                                        <p:tav tm="100000">
                                          <p:val>
                                            <p:strVal val="#ppt_h"/>
                                          </p:val>
                                        </p:tav>
                                      </p:tavLst>
                                    </p:anim>
                                    <p:animEffect transition="in" filter="fade">
                                      <p:cBhvr>
                                        <p:cTn id="306" dur="1000"/>
                                        <p:tgtEl>
                                          <p:spTgt spid="34"/>
                                        </p:tgtEl>
                                      </p:cBhvr>
                                    </p:animEffect>
                                  </p:childTnLst>
                                </p:cTn>
                              </p:par>
                              <p:par>
                                <p:cTn id="307" presetID="50" presetClass="entr" presetSubtype="0" decel="100000" fill="hold" grpId="0" nodeType="withEffect">
                                  <p:stCondLst>
                                    <p:cond delay="0"/>
                                  </p:stCondLst>
                                  <p:childTnLst>
                                    <p:set>
                                      <p:cBhvr>
                                        <p:cTn id="308" dur="1" fill="hold">
                                          <p:stCondLst>
                                            <p:cond delay="0"/>
                                          </p:stCondLst>
                                        </p:cTn>
                                        <p:tgtEl>
                                          <p:spTgt spid="36"/>
                                        </p:tgtEl>
                                        <p:attrNameLst>
                                          <p:attrName>style.visibility</p:attrName>
                                        </p:attrNameLst>
                                      </p:cBhvr>
                                      <p:to>
                                        <p:strVal val="visible"/>
                                      </p:to>
                                    </p:set>
                                    <p:anim calcmode="lin" valueType="num">
                                      <p:cBhvr>
                                        <p:cTn id="309" dur="1000" fill="hold"/>
                                        <p:tgtEl>
                                          <p:spTgt spid="36"/>
                                        </p:tgtEl>
                                        <p:attrNameLst>
                                          <p:attrName>ppt_w</p:attrName>
                                        </p:attrNameLst>
                                      </p:cBhvr>
                                      <p:tavLst>
                                        <p:tav tm="0">
                                          <p:val>
                                            <p:strVal val="#ppt_w+.3"/>
                                          </p:val>
                                        </p:tav>
                                        <p:tav tm="100000">
                                          <p:val>
                                            <p:strVal val="#ppt_w"/>
                                          </p:val>
                                        </p:tav>
                                      </p:tavLst>
                                    </p:anim>
                                    <p:anim calcmode="lin" valueType="num">
                                      <p:cBhvr>
                                        <p:cTn id="310" dur="1000" fill="hold"/>
                                        <p:tgtEl>
                                          <p:spTgt spid="36"/>
                                        </p:tgtEl>
                                        <p:attrNameLst>
                                          <p:attrName>ppt_h</p:attrName>
                                        </p:attrNameLst>
                                      </p:cBhvr>
                                      <p:tavLst>
                                        <p:tav tm="0">
                                          <p:val>
                                            <p:strVal val="#ppt_h"/>
                                          </p:val>
                                        </p:tav>
                                        <p:tav tm="100000">
                                          <p:val>
                                            <p:strVal val="#ppt_h"/>
                                          </p:val>
                                        </p:tav>
                                      </p:tavLst>
                                    </p:anim>
                                    <p:animEffect transition="in" filter="fade">
                                      <p:cBhvr>
                                        <p:cTn id="311" dur="1000"/>
                                        <p:tgtEl>
                                          <p:spTgt spid="36"/>
                                        </p:tgtEl>
                                      </p:cBhvr>
                                    </p:animEffect>
                                  </p:childTnLst>
                                </p:cTn>
                              </p:par>
                            </p:childTnLst>
                          </p:cTn>
                        </p:par>
                      </p:childTnLst>
                    </p:cTn>
                  </p:par>
                  <p:par>
                    <p:cTn id="312" fill="hold">
                      <p:stCondLst>
                        <p:cond delay="indefinite"/>
                      </p:stCondLst>
                      <p:childTnLst>
                        <p:par>
                          <p:cTn id="313" fill="hold">
                            <p:stCondLst>
                              <p:cond delay="0"/>
                            </p:stCondLst>
                            <p:childTnLst>
                              <p:par>
                                <p:cTn id="314" presetID="55" presetClass="entr" presetSubtype="0" fill="hold" grpId="0" nodeType="clickEffect">
                                  <p:stCondLst>
                                    <p:cond delay="0"/>
                                  </p:stCondLst>
                                  <p:childTnLst>
                                    <p:set>
                                      <p:cBhvr>
                                        <p:cTn id="315" dur="1" fill="hold">
                                          <p:stCondLst>
                                            <p:cond delay="0"/>
                                          </p:stCondLst>
                                        </p:cTn>
                                        <p:tgtEl>
                                          <p:spTgt spid="30"/>
                                        </p:tgtEl>
                                        <p:attrNameLst>
                                          <p:attrName>style.visibility</p:attrName>
                                        </p:attrNameLst>
                                      </p:cBhvr>
                                      <p:to>
                                        <p:strVal val="visible"/>
                                      </p:to>
                                    </p:set>
                                    <p:anim calcmode="lin" valueType="num">
                                      <p:cBhvr>
                                        <p:cTn id="316" dur="1000" fill="hold"/>
                                        <p:tgtEl>
                                          <p:spTgt spid="30"/>
                                        </p:tgtEl>
                                        <p:attrNameLst>
                                          <p:attrName>ppt_w</p:attrName>
                                        </p:attrNameLst>
                                      </p:cBhvr>
                                      <p:tavLst>
                                        <p:tav tm="0">
                                          <p:val>
                                            <p:strVal val="#ppt_w*0.70"/>
                                          </p:val>
                                        </p:tav>
                                        <p:tav tm="100000">
                                          <p:val>
                                            <p:strVal val="#ppt_w"/>
                                          </p:val>
                                        </p:tav>
                                      </p:tavLst>
                                    </p:anim>
                                    <p:anim calcmode="lin" valueType="num">
                                      <p:cBhvr>
                                        <p:cTn id="317" dur="1000" fill="hold"/>
                                        <p:tgtEl>
                                          <p:spTgt spid="30"/>
                                        </p:tgtEl>
                                        <p:attrNameLst>
                                          <p:attrName>ppt_h</p:attrName>
                                        </p:attrNameLst>
                                      </p:cBhvr>
                                      <p:tavLst>
                                        <p:tav tm="0">
                                          <p:val>
                                            <p:strVal val="#ppt_h"/>
                                          </p:val>
                                        </p:tav>
                                        <p:tav tm="100000">
                                          <p:val>
                                            <p:strVal val="#ppt_h"/>
                                          </p:val>
                                        </p:tav>
                                      </p:tavLst>
                                    </p:anim>
                                    <p:animEffect transition="in" filter="fade">
                                      <p:cBhvr>
                                        <p:cTn id="318" dur="1000"/>
                                        <p:tgtEl>
                                          <p:spTgt spid="30"/>
                                        </p:tgtEl>
                                      </p:cBhvr>
                                    </p:animEffect>
                                  </p:childTnLst>
                                </p:cTn>
                              </p:par>
                            </p:childTnLst>
                          </p:cTn>
                        </p:par>
                      </p:childTnLst>
                    </p:cTn>
                  </p:par>
                  <p:par>
                    <p:cTn id="319" fill="hold">
                      <p:stCondLst>
                        <p:cond delay="indefinite"/>
                      </p:stCondLst>
                      <p:childTnLst>
                        <p:par>
                          <p:cTn id="320" fill="hold">
                            <p:stCondLst>
                              <p:cond delay="0"/>
                            </p:stCondLst>
                            <p:childTnLst>
                              <p:par>
                                <p:cTn id="321" presetID="55" presetClass="entr" presetSubtype="0" fill="hold" grpId="0" nodeType="clickEffect">
                                  <p:stCondLst>
                                    <p:cond delay="0"/>
                                  </p:stCondLst>
                                  <p:childTnLst>
                                    <p:set>
                                      <p:cBhvr>
                                        <p:cTn id="322" dur="1" fill="hold">
                                          <p:stCondLst>
                                            <p:cond delay="0"/>
                                          </p:stCondLst>
                                        </p:cTn>
                                        <p:tgtEl>
                                          <p:spTgt spid="32"/>
                                        </p:tgtEl>
                                        <p:attrNameLst>
                                          <p:attrName>style.visibility</p:attrName>
                                        </p:attrNameLst>
                                      </p:cBhvr>
                                      <p:to>
                                        <p:strVal val="visible"/>
                                      </p:to>
                                    </p:set>
                                    <p:anim calcmode="lin" valueType="num">
                                      <p:cBhvr>
                                        <p:cTn id="323" dur="1000" fill="hold"/>
                                        <p:tgtEl>
                                          <p:spTgt spid="32"/>
                                        </p:tgtEl>
                                        <p:attrNameLst>
                                          <p:attrName>ppt_w</p:attrName>
                                        </p:attrNameLst>
                                      </p:cBhvr>
                                      <p:tavLst>
                                        <p:tav tm="0">
                                          <p:val>
                                            <p:strVal val="#ppt_w*0.70"/>
                                          </p:val>
                                        </p:tav>
                                        <p:tav tm="100000">
                                          <p:val>
                                            <p:strVal val="#ppt_w"/>
                                          </p:val>
                                        </p:tav>
                                      </p:tavLst>
                                    </p:anim>
                                    <p:anim calcmode="lin" valueType="num">
                                      <p:cBhvr>
                                        <p:cTn id="324" dur="1000" fill="hold"/>
                                        <p:tgtEl>
                                          <p:spTgt spid="32"/>
                                        </p:tgtEl>
                                        <p:attrNameLst>
                                          <p:attrName>ppt_h</p:attrName>
                                        </p:attrNameLst>
                                      </p:cBhvr>
                                      <p:tavLst>
                                        <p:tav tm="0">
                                          <p:val>
                                            <p:strVal val="#ppt_h"/>
                                          </p:val>
                                        </p:tav>
                                        <p:tav tm="100000">
                                          <p:val>
                                            <p:strVal val="#ppt_h"/>
                                          </p:val>
                                        </p:tav>
                                      </p:tavLst>
                                    </p:anim>
                                    <p:animEffect transition="in" filter="fade">
                                      <p:cBhvr>
                                        <p:cTn id="325" dur="1000"/>
                                        <p:tgtEl>
                                          <p:spTgt spid="32"/>
                                        </p:tgtEl>
                                      </p:cBhvr>
                                    </p:animEffect>
                                  </p:childTnLst>
                                </p:cTn>
                              </p:par>
                            </p:childTnLst>
                          </p:cTn>
                        </p:par>
                      </p:childTnLst>
                    </p:cTn>
                  </p:par>
                  <p:par>
                    <p:cTn id="326" fill="hold">
                      <p:stCondLst>
                        <p:cond delay="indefinite"/>
                      </p:stCondLst>
                      <p:childTnLst>
                        <p:par>
                          <p:cTn id="327" fill="hold">
                            <p:stCondLst>
                              <p:cond delay="0"/>
                            </p:stCondLst>
                            <p:childTnLst>
                              <p:par>
                                <p:cTn id="328" presetID="42" presetClass="entr" presetSubtype="0" fill="hold" grpId="0" nodeType="clickEffect">
                                  <p:stCondLst>
                                    <p:cond delay="0"/>
                                  </p:stCondLst>
                                  <p:childTnLst>
                                    <p:set>
                                      <p:cBhvr>
                                        <p:cTn id="329" dur="1" fill="hold">
                                          <p:stCondLst>
                                            <p:cond delay="0"/>
                                          </p:stCondLst>
                                        </p:cTn>
                                        <p:tgtEl>
                                          <p:spTgt spid="45"/>
                                        </p:tgtEl>
                                        <p:attrNameLst>
                                          <p:attrName>style.visibility</p:attrName>
                                        </p:attrNameLst>
                                      </p:cBhvr>
                                      <p:to>
                                        <p:strVal val="visible"/>
                                      </p:to>
                                    </p:set>
                                    <p:animEffect transition="in" filter="fade">
                                      <p:cBhvr>
                                        <p:cTn id="330" dur="1000"/>
                                        <p:tgtEl>
                                          <p:spTgt spid="45"/>
                                        </p:tgtEl>
                                      </p:cBhvr>
                                    </p:animEffect>
                                    <p:anim calcmode="lin" valueType="num">
                                      <p:cBhvr>
                                        <p:cTn id="331" dur="1000" fill="hold"/>
                                        <p:tgtEl>
                                          <p:spTgt spid="45"/>
                                        </p:tgtEl>
                                        <p:attrNameLst>
                                          <p:attrName>ppt_x</p:attrName>
                                        </p:attrNameLst>
                                      </p:cBhvr>
                                      <p:tavLst>
                                        <p:tav tm="0">
                                          <p:val>
                                            <p:strVal val="#ppt_x"/>
                                          </p:val>
                                        </p:tav>
                                        <p:tav tm="100000">
                                          <p:val>
                                            <p:strVal val="#ppt_x"/>
                                          </p:val>
                                        </p:tav>
                                      </p:tavLst>
                                    </p:anim>
                                    <p:anim calcmode="lin" valueType="num">
                                      <p:cBhvr>
                                        <p:cTn id="332" dur="1000" fill="hold"/>
                                        <p:tgtEl>
                                          <p:spTgt spid="45"/>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41"/>
                                        </p:tgtEl>
                                        <p:attrNameLst>
                                          <p:attrName>style.visibility</p:attrName>
                                        </p:attrNameLst>
                                      </p:cBhvr>
                                      <p:to>
                                        <p:strVal val="visible"/>
                                      </p:to>
                                    </p:set>
                                    <p:animEffect transition="in" filter="fade">
                                      <p:cBhvr>
                                        <p:cTn id="335" dur="1000"/>
                                        <p:tgtEl>
                                          <p:spTgt spid="41"/>
                                        </p:tgtEl>
                                      </p:cBhvr>
                                    </p:animEffect>
                                    <p:anim calcmode="lin" valueType="num">
                                      <p:cBhvr>
                                        <p:cTn id="336" dur="1000" fill="hold"/>
                                        <p:tgtEl>
                                          <p:spTgt spid="41"/>
                                        </p:tgtEl>
                                        <p:attrNameLst>
                                          <p:attrName>ppt_x</p:attrName>
                                        </p:attrNameLst>
                                      </p:cBhvr>
                                      <p:tavLst>
                                        <p:tav tm="0">
                                          <p:val>
                                            <p:strVal val="#ppt_x"/>
                                          </p:val>
                                        </p:tav>
                                        <p:tav tm="100000">
                                          <p:val>
                                            <p:strVal val="#ppt_x"/>
                                          </p:val>
                                        </p:tav>
                                      </p:tavLst>
                                    </p:anim>
                                    <p:anim calcmode="lin" valueType="num">
                                      <p:cBhvr>
                                        <p:cTn id="3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38" fill="hold">
                      <p:stCondLst>
                        <p:cond delay="indefinite"/>
                      </p:stCondLst>
                      <p:childTnLst>
                        <p:par>
                          <p:cTn id="339" fill="hold">
                            <p:stCondLst>
                              <p:cond delay="0"/>
                            </p:stCondLst>
                            <p:childTnLst>
                              <p:par>
                                <p:cTn id="340" presetID="47" presetClass="entr" presetSubtype="0" fill="hold" grpId="0" nodeType="clickEffect">
                                  <p:stCondLst>
                                    <p:cond delay="0"/>
                                  </p:stCondLst>
                                  <p:childTnLst>
                                    <p:set>
                                      <p:cBhvr>
                                        <p:cTn id="341" dur="1" fill="hold">
                                          <p:stCondLst>
                                            <p:cond delay="0"/>
                                          </p:stCondLst>
                                        </p:cTn>
                                        <p:tgtEl>
                                          <p:spTgt spid="47"/>
                                        </p:tgtEl>
                                        <p:attrNameLst>
                                          <p:attrName>style.visibility</p:attrName>
                                        </p:attrNameLst>
                                      </p:cBhvr>
                                      <p:to>
                                        <p:strVal val="visible"/>
                                      </p:to>
                                    </p:set>
                                    <p:animEffect transition="in" filter="fade">
                                      <p:cBhvr>
                                        <p:cTn id="342" dur="1000"/>
                                        <p:tgtEl>
                                          <p:spTgt spid="47"/>
                                        </p:tgtEl>
                                      </p:cBhvr>
                                    </p:animEffect>
                                    <p:anim calcmode="lin" valueType="num">
                                      <p:cBhvr>
                                        <p:cTn id="343" dur="1000" fill="hold"/>
                                        <p:tgtEl>
                                          <p:spTgt spid="47"/>
                                        </p:tgtEl>
                                        <p:attrNameLst>
                                          <p:attrName>ppt_x</p:attrName>
                                        </p:attrNameLst>
                                      </p:cBhvr>
                                      <p:tavLst>
                                        <p:tav tm="0">
                                          <p:val>
                                            <p:strVal val="#ppt_x"/>
                                          </p:val>
                                        </p:tav>
                                        <p:tav tm="100000">
                                          <p:val>
                                            <p:strVal val="#ppt_x"/>
                                          </p:val>
                                        </p:tav>
                                      </p:tavLst>
                                    </p:anim>
                                    <p:anim calcmode="lin" valueType="num">
                                      <p:cBhvr>
                                        <p:cTn id="3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45" fill="hold">
                      <p:stCondLst>
                        <p:cond delay="indefinite"/>
                      </p:stCondLst>
                      <p:childTnLst>
                        <p:par>
                          <p:cTn id="346" fill="hold">
                            <p:stCondLst>
                              <p:cond delay="0"/>
                            </p:stCondLst>
                            <p:childTnLst>
                              <p:par>
                                <p:cTn id="347" presetID="50" presetClass="entr" presetSubtype="0" decel="100000" fill="hold" grpId="0" nodeType="clickEffect">
                                  <p:stCondLst>
                                    <p:cond delay="0"/>
                                  </p:stCondLst>
                                  <p:childTnLst>
                                    <p:set>
                                      <p:cBhvr>
                                        <p:cTn id="348" dur="1" fill="hold">
                                          <p:stCondLst>
                                            <p:cond delay="0"/>
                                          </p:stCondLst>
                                        </p:cTn>
                                        <p:tgtEl>
                                          <p:spTgt spid="44"/>
                                        </p:tgtEl>
                                        <p:attrNameLst>
                                          <p:attrName>style.visibility</p:attrName>
                                        </p:attrNameLst>
                                      </p:cBhvr>
                                      <p:to>
                                        <p:strVal val="visible"/>
                                      </p:to>
                                    </p:set>
                                    <p:anim calcmode="lin" valueType="num">
                                      <p:cBhvr>
                                        <p:cTn id="349" dur="1000" fill="hold"/>
                                        <p:tgtEl>
                                          <p:spTgt spid="44"/>
                                        </p:tgtEl>
                                        <p:attrNameLst>
                                          <p:attrName>ppt_w</p:attrName>
                                        </p:attrNameLst>
                                      </p:cBhvr>
                                      <p:tavLst>
                                        <p:tav tm="0">
                                          <p:val>
                                            <p:strVal val="#ppt_w+.3"/>
                                          </p:val>
                                        </p:tav>
                                        <p:tav tm="100000">
                                          <p:val>
                                            <p:strVal val="#ppt_w"/>
                                          </p:val>
                                        </p:tav>
                                      </p:tavLst>
                                    </p:anim>
                                    <p:anim calcmode="lin" valueType="num">
                                      <p:cBhvr>
                                        <p:cTn id="350" dur="1000" fill="hold"/>
                                        <p:tgtEl>
                                          <p:spTgt spid="44"/>
                                        </p:tgtEl>
                                        <p:attrNameLst>
                                          <p:attrName>ppt_h</p:attrName>
                                        </p:attrNameLst>
                                      </p:cBhvr>
                                      <p:tavLst>
                                        <p:tav tm="0">
                                          <p:val>
                                            <p:strVal val="#ppt_h"/>
                                          </p:val>
                                        </p:tav>
                                        <p:tav tm="100000">
                                          <p:val>
                                            <p:strVal val="#ppt_h"/>
                                          </p:val>
                                        </p:tav>
                                      </p:tavLst>
                                    </p:anim>
                                    <p:animEffect transition="in" filter="fade">
                                      <p:cBhvr>
                                        <p:cTn id="351" dur="1000"/>
                                        <p:tgtEl>
                                          <p:spTgt spid="44"/>
                                        </p:tgtEl>
                                      </p:cBhvr>
                                    </p:animEffect>
                                  </p:childTnLst>
                                </p:cTn>
                              </p:par>
                              <p:par>
                                <p:cTn id="352" presetID="50" presetClass="entr" presetSubtype="0" decel="100000" fill="hold" grpId="0" nodeType="withEffect">
                                  <p:stCondLst>
                                    <p:cond delay="0"/>
                                  </p:stCondLst>
                                  <p:childTnLst>
                                    <p:set>
                                      <p:cBhvr>
                                        <p:cTn id="353" dur="1" fill="hold">
                                          <p:stCondLst>
                                            <p:cond delay="0"/>
                                          </p:stCondLst>
                                        </p:cTn>
                                        <p:tgtEl>
                                          <p:spTgt spid="43"/>
                                        </p:tgtEl>
                                        <p:attrNameLst>
                                          <p:attrName>style.visibility</p:attrName>
                                        </p:attrNameLst>
                                      </p:cBhvr>
                                      <p:to>
                                        <p:strVal val="visible"/>
                                      </p:to>
                                    </p:set>
                                    <p:anim calcmode="lin" valueType="num">
                                      <p:cBhvr>
                                        <p:cTn id="354" dur="1000" fill="hold"/>
                                        <p:tgtEl>
                                          <p:spTgt spid="43"/>
                                        </p:tgtEl>
                                        <p:attrNameLst>
                                          <p:attrName>ppt_w</p:attrName>
                                        </p:attrNameLst>
                                      </p:cBhvr>
                                      <p:tavLst>
                                        <p:tav tm="0">
                                          <p:val>
                                            <p:strVal val="#ppt_w+.3"/>
                                          </p:val>
                                        </p:tav>
                                        <p:tav tm="100000">
                                          <p:val>
                                            <p:strVal val="#ppt_w"/>
                                          </p:val>
                                        </p:tav>
                                      </p:tavLst>
                                    </p:anim>
                                    <p:anim calcmode="lin" valueType="num">
                                      <p:cBhvr>
                                        <p:cTn id="355" dur="1000" fill="hold"/>
                                        <p:tgtEl>
                                          <p:spTgt spid="43"/>
                                        </p:tgtEl>
                                        <p:attrNameLst>
                                          <p:attrName>ppt_h</p:attrName>
                                        </p:attrNameLst>
                                      </p:cBhvr>
                                      <p:tavLst>
                                        <p:tav tm="0">
                                          <p:val>
                                            <p:strVal val="#ppt_h"/>
                                          </p:val>
                                        </p:tav>
                                        <p:tav tm="100000">
                                          <p:val>
                                            <p:strVal val="#ppt_h"/>
                                          </p:val>
                                        </p:tav>
                                      </p:tavLst>
                                    </p:anim>
                                    <p:animEffect transition="in" filter="fade">
                                      <p:cBhvr>
                                        <p:cTn id="356" dur="1000"/>
                                        <p:tgtEl>
                                          <p:spTgt spid="43"/>
                                        </p:tgtEl>
                                      </p:cBhvr>
                                    </p:animEffect>
                                  </p:childTnLst>
                                </p:cTn>
                              </p:par>
                            </p:childTnLst>
                          </p:cTn>
                        </p:par>
                      </p:childTnLst>
                    </p:cTn>
                  </p:par>
                  <p:par>
                    <p:cTn id="357" fill="hold">
                      <p:stCondLst>
                        <p:cond delay="indefinite"/>
                      </p:stCondLst>
                      <p:childTnLst>
                        <p:par>
                          <p:cTn id="358" fill="hold">
                            <p:stCondLst>
                              <p:cond delay="0"/>
                            </p:stCondLst>
                            <p:childTnLst>
                              <p:par>
                                <p:cTn id="359" presetID="50" presetClass="entr" presetSubtype="0" decel="100000" fill="hold" grpId="0" nodeType="clickEffect">
                                  <p:stCondLst>
                                    <p:cond delay="0"/>
                                  </p:stCondLst>
                                  <p:childTnLst>
                                    <p:set>
                                      <p:cBhvr>
                                        <p:cTn id="360" dur="1" fill="hold">
                                          <p:stCondLst>
                                            <p:cond delay="0"/>
                                          </p:stCondLst>
                                        </p:cTn>
                                        <p:tgtEl>
                                          <p:spTgt spid="49"/>
                                        </p:tgtEl>
                                        <p:attrNameLst>
                                          <p:attrName>style.visibility</p:attrName>
                                        </p:attrNameLst>
                                      </p:cBhvr>
                                      <p:to>
                                        <p:strVal val="visible"/>
                                      </p:to>
                                    </p:set>
                                    <p:anim calcmode="lin" valueType="num">
                                      <p:cBhvr>
                                        <p:cTn id="361" dur="1000" fill="hold"/>
                                        <p:tgtEl>
                                          <p:spTgt spid="49"/>
                                        </p:tgtEl>
                                        <p:attrNameLst>
                                          <p:attrName>ppt_w</p:attrName>
                                        </p:attrNameLst>
                                      </p:cBhvr>
                                      <p:tavLst>
                                        <p:tav tm="0">
                                          <p:val>
                                            <p:strVal val="#ppt_w+.3"/>
                                          </p:val>
                                        </p:tav>
                                        <p:tav tm="100000">
                                          <p:val>
                                            <p:strVal val="#ppt_w"/>
                                          </p:val>
                                        </p:tav>
                                      </p:tavLst>
                                    </p:anim>
                                    <p:anim calcmode="lin" valueType="num">
                                      <p:cBhvr>
                                        <p:cTn id="362" dur="1000" fill="hold"/>
                                        <p:tgtEl>
                                          <p:spTgt spid="49"/>
                                        </p:tgtEl>
                                        <p:attrNameLst>
                                          <p:attrName>ppt_h</p:attrName>
                                        </p:attrNameLst>
                                      </p:cBhvr>
                                      <p:tavLst>
                                        <p:tav tm="0">
                                          <p:val>
                                            <p:strVal val="#ppt_h"/>
                                          </p:val>
                                        </p:tav>
                                        <p:tav tm="100000">
                                          <p:val>
                                            <p:strVal val="#ppt_h"/>
                                          </p:val>
                                        </p:tav>
                                      </p:tavLst>
                                    </p:anim>
                                    <p:animEffect transition="in" filter="fade">
                                      <p:cBhvr>
                                        <p:cTn id="363"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P spid="14" grpId="0"/>
      <p:bldP spid="16" grpId="0"/>
      <p:bldP spid="18" grpId="0"/>
      <p:bldP spid="20" grpId="0"/>
      <p:bldP spid="22" grpId="0"/>
      <p:bldP spid="24" grpId="0"/>
      <p:bldP spid="26" grpId="0"/>
      <p:bldP spid="28" grpId="0"/>
      <p:bldP spid="30" grpId="0"/>
      <p:bldP spid="32" grpId="0"/>
      <p:bldP spid="34" grpId="0"/>
      <p:bldP spid="36" grpId="0"/>
      <p:bldP spid="38" grpId="0"/>
      <p:bldP spid="39" grpId="0"/>
      <p:bldP spid="41" grpId="0"/>
      <p:bldP spid="43" grpId="0"/>
      <p:bldP spid="44" grpId="0"/>
      <p:bldP spid="45" grpId="0"/>
      <p:bldP spid="47" grpId="0"/>
      <p:bldP spid="49" grpId="0"/>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D495AA-768B-4F1D-8FA7-936D4F4817E3}"/>
              </a:ext>
            </a:extLst>
          </p:cNvPr>
          <p:cNvGraphicFramePr>
            <a:graphicFrameLocks noGrp="1"/>
          </p:cNvGraphicFramePr>
          <p:nvPr>
            <p:extLst>
              <p:ext uri="{D42A27DB-BD31-4B8C-83A1-F6EECF244321}">
                <p14:modId xmlns:p14="http://schemas.microsoft.com/office/powerpoint/2010/main" val="3066544984"/>
              </p:ext>
            </p:extLst>
          </p:nvPr>
        </p:nvGraphicFramePr>
        <p:xfrm>
          <a:off x="177798" y="575311"/>
          <a:ext cx="11836404" cy="5234940"/>
        </p:xfrm>
        <a:graphic>
          <a:graphicData uri="http://schemas.openxmlformats.org/drawingml/2006/table">
            <a:tbl>
              <a:tblPr firstRow="1" firstCol="1" bandRow="1"/>
              <a:tblGrid>
                <a:gridCol w="809395">
                  <a:extLst>
                    <a:ext uri="{9D8B030D-6E8A-4147-A177-3AD203B41FA5}">
                      <a16:colId xmlns:a16="http://schemas.microsoft.com/office/drawing/2014/main" val="2315369314"/>
                    </a:ext>
                  </a:extLst>
                </a:gridCol>
                <a:gridCol w="1630109">
                  <a:extLst>
                    <a:ext uri="{9D8B030D-6E8A-4147-A177-3AD203B41FA5}">
                      <a16:colId xmlns:a16="http://schemas.microsoft.com/office/drawing/2014/main" val="2634960288"/>
                    </a:ext>
                  </a:extLst>
                </a:gridCol>
                <a:gridCol w="509409">
                  <a:extLst>
                    <a:ext uri="{9D8B030D-6E8A-4147-A177-3AD203B41FA5}">
                      <a16:colId xmlns:a16="http://schemas.microsoft.com/office/drawing/2014/main" val="3259453511"/>
                    </a:ext>
                  </a:extLst>
                </a:gridCol>
                <a:gridCol w="509409">
                  <a:extLst>
                    <a:ext uri="{9D8B030D-6E8A-4147-A177-3AD203B41FA5}">
                      <a16:colId xmlns:a16="http://schemas.microsoft.com/office/drawing/2014/main" val="1181747120"/>
                    </a:ext>
                  </a:extLst>
                </a:gridCol>
                <a:gridCol w="713173">
                  <a:extLst>
                    <a:ext uri="{9D8B030D-6E8A-4147-A177-3AD203B41FA5}">
                      <a16:colId xmlns:a16="http://schemas.microsoft.com/office/drawing/2014/main" val="2537422696"/>
                    </a:ext>
                  </a:extLst>
                </a:gridCol>
                <a:gridCol w="916936">
                  <a:extLst>
                    <a:ext uri="{9D8B030D-6E8A-4147-A177-3AD203B41FA5}">
                      <a16:colId xmlns:a16="http://schemas.microsoft.com/office/drawing/2014/main" val="4126209510"/>
                    </a:ext>
                  </a:extLst>
                </a:gridCol>
                <a:gridCol w="916936">
                  <a:extLst>
                    <a:ext uri="{9D8B030D-6E8A-4147-A177-3AD203B41FA5}">
                      <a16:colId xmlns:a16="http://schemas.microsoft.com/office/drawing/2014/main" val="810730867"/>
                    </a:ext>
                  </a:extLst>
                </a:gridCol>
                <a:gridCol w="713173">
                  <a:extLst>
                    <a:ext uri="{9D8B030D-6E8A-4147-A177-3AD203B41FA5}">
                      <a16:colId xmlns:a16="http://schemas.microsoft.com/office/drawing/2014/main" val="3098584827"/>
                    </a:ext>
                  </a:extLst>
                </a:gridCol>
                <a:gridCol w="1426346">
                  <a:extLst>
                    <a:ext uri="{9D8B030D-6E8A-4147-A177-3AD203B41FA5}">
                      <a16:colId xmlns:a16="http://schemas.microsoft.com/office/drawing/2014/main" val="2578340470"/>
                    </a:ext>
                  </a:extLst>
                </a:gridCol>
                <a:gridCol w="509409">
                  <a:extLst>
                    <a:ext uri="{9D8B030D-6E8A-4147-A177-3AD203B41FA5}">
                      <a16:colId xmlns:a16="http://schemas.microsoft.com/office/drawing/2014/main" val="3610511201"/>
                    </a:ext>
                  </a:extLst>
                </a:gridCol>
                <a:gridCol w="509409">
                  <a:extLst>
                    <a:ext uri="{9D8B030D-6E8A-4147-A177-3AD203B41FA5}">
                      <a16:colId xmlns:a16="http://schemas.microsoft.com/office/drawing/2014/main" val="2964993251"/>
                    </a:ext>
                  </a:extLst>
                </a:gridCol>
                <a:gridCol w="713173">
                  <a:extLst>
                    <a:ext uri="{9D8B030D-6E8A-4147-A177-3AD203B41FA5}">
                      <a16:colId xmlns:a16="http://schemas.microsoft.com/office/drawing/2014/main" val="428994146"/>
                    </a:ext>
                  </a:extLst>
                </a:gridCol>
                <a:gridCol w="1018818">
                  <a:extLst>
                    <a:ext uri="{9D8B030D-6E8A-4147-A177-3AD203B41FA5}">
                      <a16:colId xmlns:a16="http://schemas.microsoft.com/office/drawing/2014/main" val="3455392228"/>
                    </a:ext>
                  </a:extLst>
                </a:gridCol>
                <a:gridCol w="940709">
                  <a:extLst>
                    <a:ext uri="{9D8B030D-6E8A-4147-A177-3AD203B41FA5}">
                      <a16:colId xmlns:a16="http://schemas.microsoft.com/office/drawing/2014/main" val="2827860547"/>
                    </a:ext>
                  </a:extLst>
                </a:gridCol>
              </a:tblGrid>
              <a:tr h="659328">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বিবরণ</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খ.</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প্রদত্ত</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বিবরণ</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র:</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খ.</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প্রাপ্ত</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বাট্টা</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gn="ctr">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টাকা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845264"/>
                  </a:ext>
                </a:extLst>
              </a:tr>
              <a:tr h="4345737">
                <a:tc>
                  <a:txBody>
                    <a:bodyPr/>
                    <a:lstStyle/>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2011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মার্চ1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2</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7</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20</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31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এপ্রিল 1</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জের আনা হল</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বিক্রয় হিসাব</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দেনাদার হিসাব</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 হিসাব</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নগদান হিসাব</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ব্যালেন্স বি/ডি</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400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400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9,600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20,600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5,000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24,075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16,225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2011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মার্চ1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5</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10</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15</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20</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28</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31</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 31</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আনা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হল</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পাওনাদার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বেতন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প্রদেয়</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বিল</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উত্তোলন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নগদান</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পাওনাদার</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ব্যাংক</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হি</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p>
                    <a:p>
                      <a:pPr marL="0" marR="0">
                        <a:lnSpc>
                          <a:spcPct val="115000"/>
                        </a:lnSpc>
                        <a:spcBef>
                          <a:spcPts val="0"/>
                        </a:spcBef>
                        <a:spcAft>
                          <a:spcPts val="0"/>
                        </a:spcAft>
                      </a:pP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ব্যালেন্স</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সি</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ডি</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a:effectLst/>
                        <a:latin typeface="NikoshBAN" panose="02000000000000000000" pitchFamily="2" charset="0"/>
                        <a:ea typeface="Arial" panose="020B0604020202020204" pitchFamily="34" charset="0"/>
                        <a:cs typeface="NikoshBAN" panose="02000000000000000000" pitchFamily="2" charset="0"/>
                      </a:endParaRPr>
                    </a:p>
                    <a:p>
                      <a:pPr marL="0" marR="0">
                        <a:lnSpc>
                          <a:spcPct val="115000"/>
                        </a:lnSpc>
                        <a:spcBef>
                          <a:spcPts val="0"/>
                        </a:spcBef>
                        <a:spcAft>
                          <a:spcPts val="0"/>
                        </a:spcAft>
                      </a:pPr>
                      <a:r>
                        <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ক</a:t>
                      </a:r>
                      <a:endParaRPr lang="en-US" sz="200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950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20,600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950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1,500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1,000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1,900</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16,225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lgn="r">
                        <a:lnSpc>
                          <a:spcPct val="115000"/>
                        </a:lnSpc>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24,075</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927452"/>
                  </a:ext>
                </a:extLst>
              </a:tr>
            </a:tbl>
          </a:graphicData>
        </a:graphic>
      </p:graphicFrame>
      <p:cxnSp>
        <p:nvCxnSpPr>
          <p:cNvPr id="4" name="Straight Connector 3">
            <a:extLst>
              <a:ext uri="{FF2B5EF4-FFF2-40B4-BE49-F238E27FC236}">
                <a16:creationId xmlns:a16="http://schemas.microsoft.com/office/drawing/2014/main" id="{6BAA8E98-4391-45C5-AA04-0E809A9F286D}"/>
              </a:ext>
            </a:extLst>
          </p:cNvPr>
          <p:cNvCxnSpPr>
            <a:cxnSpLocks/>
          </p:cNvCxnSpPr>
          <p:nvPr/>
        </p:nvCxnSpPr>
        <p:spPr>
          <a:xfrm>
            <a:off x="4619624" y="9302750"/>
            <a:ext cx="2541385"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89BDB17-8822-45ED-98C5-604C56AF21B0}"/>
              </a:ext>
            </a:extLst>
          </p:cNvPr>
          <p:cNvCxnSpPr>
            <a:cxnSpLocks/>
          </p:cNvCxnSpPr>
          <p:nvPr/>
        </p:nvCxnSpPr>
        <p:spPr>
          <a:xfrm>
            <a:off x="5176908" y="9326563"/>
            <a:ext cx="1825381"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F9F14F4-DAC3-4E7F-B1B0-11112C9CC84C}"/>
              </a:ext>
            </a:extLst>
          </p:cNvPr>
          <p:cNvCxnSpPr>
            <a:cxnSpLocks/>
          </p:cNvCxnSpPr>
          <p:nvPr/>
        </p:nvCxnSpPr>
        <p:spPr>
          <a:xfrm>
            <a:off x="4619624" y="9144000"/>
            <a:ext cx="254138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0BEE10E-AD63-4530-853A-32F49898EACD}"/>
              </a:ext>
            </a:extLst>
          </p:cNvPr>
          <p:cNvCxnSpPr>
            <a:cxnSpLocks/>
          </p:cNvCxnSpPr>
          <p:nvPr/>
        </p:nvCxnSpPr>
        <p:spPr>
          <a:xfrm>
            <a:off x="7798075" y="9167813"/>
            <a:ext cx="26715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4FE636A-6EFD-4E97-97B5-BB3DA26B5CCD}"/>
              </a:ext>
            </a:extLst>
          </p:cNvPr>
          <p:cNvCxnSpPr>
            <a:cxnSpLocks/>
          </p:cNvCxnSpPr>
          <p:nvPr/>
        </p:nvCxnSpPr>
        <p:spPr>
          <a:xfrm>
            <a:off x="7798075" y="9326563"/>
            <a:ext cx="26715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F3AB7FB-594E-4ED2-8CD9-32C334254908}"/>
              </a:ext>
            </a:extLst>
          </p:cNvPr>
          <p:cNvCxnSpPr>
            <a:cxnSpLocks/>
          </p:cNvCxnSpPr>
          <p:nvPr/>
        </p:nvCxnSpPr>
        <p:spPr>
          <a:xfrm>
            <a:off x="7798075" y="9348788"/>
            <a:ext cx="2671567" cy="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55DE2F6F-B6AA-4E84-8E4B-8F8DCFAE5E8B}"/>
              </a:ext>
            </a:extLst>
          </p:cNvPr>
          <p:cNvSpPr txBox="1"/>
          <p:nvPr/>
        </p:nvSpPr>
        <p:spPr>
          <a:xfrm>
            <a:off x="0" y="5794398"/>
            <a:ext cx="7175500" cy="1143903"/>
          </a:xfrm>
          <a:prstGeom prst="rect">
            <a:avLst/>
          </a:prstGeom>
          <a:noFill/>
        </p:spPr>
        <p:txBody>
          <a:bodyPr wrap="square">
            <a:spAutoFit/>
          </a:bodyPr>
          <a:lstStyle/>
          <a:p>
            <a:pPr marL="0" marR="0">
              <a:spcBef>
                <a:spcPts val="0"/>
              </a:spcBef>
              <a:spcAft>
                <a:spcPts val="500"/>
              </a:spcAft>
            </a:pPr>
            <a:r>
              <a:rPr lang="en-US" dirty="0">
                <a:solidFill>
                  <a:srgbClr val="000000"/>
                </a:solidFill>
                <a:latin typeface="NikoshBAN" panose="02000000000000000000" pitchFamily="2" charset="0"/>
                <a:ea typeface="Vrinda" panose="01010600010101010101" pitchFamily="2" charset="0"/>
                <a:cs typeface="NikoshBAN" panose="02000000000000000000" pitchFamily="2" charset="0"/>
              </a:rPr>
              <a:t>  </a:t>
            </a:r>
            <a:r>
              <a:rPr lang="en-US" dirty="0" err="1">
                <a:solidFill>
                  <a:srgbClr val="000000"/>
                </a:solidFill>
                <a:latin typeface="NikoshBAN" panose="02000000000000000000" pitchFamily="2" charset="0"/>
                <a:ea typeface="Vrinda" panose="01010600010101010101" pitchFamily="2" charset="0"/>
                <a:cs typeface="NikoshBAN" panose="02000000000000000000" pitchFamily="2" charset="0"/>
              </a:rPr>
              <a:t>টিকা</a:t>
            </a:r>
            <a:r>
              <a:rPr lang="en-US" dirty="0">
                <a:solidFill>
                  <a:srgbClr val="000000"/>
                </a:solidFill>
                <a:latin typeface="NikoshBAN" panose="02000000000000000000" pitchFamily="2" charset="0"/>
                <a:ea typeface="Vrinda" panose="01010600010101010101" pitchFamily="2" charset="0"/>
                <a:cs typeface="NikoshBAN" panose="02000000000000000000" pitchFamily="2" charset="0"/>
              </a:rPr>
              <a:t>:</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৩১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তারিখে</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ব্যাংকে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জমাকৃত</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অর্থ</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প্রাপ্তি</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মোট</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নগদ</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প্রদান</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1/2</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500"/>
              </a:spcAft>
            </a:pP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(২০,৬০০ - ২,৪৫০) × 1/2</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a:p>
            <a:pPr marL="0" marR="0">
              <a:spcBef>
                <a:spcPts val="0"/>
              </a:spcBef>
              <a:spcAft>
                <a:spcPts val="500"/>
              </a:spcAft>
            </a:pP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 18,150 × 1/2 = 9,075 </a:t>
            </a:r>
            <a:r>
              <a:rPr lang="en-US" sz="2000" dirty="0" err="1">
                <a:solidFill>
                  <a:srgbClr val="000000"/>
                </a:solidFill>
                <a:effectLst/>
                <a:latin typeface="NikoshBAN" panose="02000000000000000000" pitchFamily="2" charset="0"/>
                <a:ea typeface="Vrinda" panose="01010600010101010101" pitchFamily="2" charset="0"/>
                <a:cs typeface="NikoshBAN" panose="02000000000000000000" pitchFamily="2" charset="0"/>
              </a:rPr>
              <a:t>টাকা</a:t>
            </a:r>
            <a:r>
              <a:rPr lang="en-US" sz="2000" dirty="0">
                <a:solidFill>
                  <a:srgbClr val="000000"/>
                </a:solidFill>
                <a:effectLst/>
                <a:latin typeface="NikoshBAN" panose="02000000000000000000" pitchFamily="2" charset="0"/>
                <a:ea typeface="Vrinda" panose="01010600010101010101" pitchFamily="2" charset="0"/>
                <a:cs typeface="NikoshBAN" panose="02000000000000000000" pitchFamily="2" charset="0"/>
              </a:rPr>
              <a:t> </a:t>
            </a:r>
            <a:endParaRPr lang="en-US" sz="2000" dirty="0">
              <a:effectLst/>
              <a:latin typeface="NikoshBAN" panose="02000000000000000000" pitchFamily="2" charset="0"/>
              <a:ea typeface="Arial" panose="020B0604020202020204" pitchFamily="34" charset="0"/>
              <a:cs typeface="NikoshBAN" panose="02000000000000000000" pitchFamily="2" charset="0"/>
            </a:endParaRPr>
          </a:p>
        </p:txBody>
      </p:sp>
      <p:sp>
        <p:nvSpPr>
          <p:cNvPr id="37" name="TextBox 36">
            <a:extLst>
              <a:ext uri="{FF2B5EF4-FFF2-40B4-BE49-F238E27FC236}">
                <a16:creationId xmlns:a16="http://schemas.microsoft.com/office/drawing/2014/main" id="{F88DE279-B5BE-46E6-93F9-ED52C9C44FD6}"/>
              </a:ext>
            </a:extLst>
          </p:cNvPr>
          <p:cNvSpPr txBox="1"/>
          <p:nvPr/>
        </p:nvSpPr>
        <p:spPr>
          <a:xfrm>
            <a:off x="4918766" y="-55105"/>
            <a:ext cx="1943100" cy="707886"/>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NikoshBAN" panose="02000000000000000000" pitchFamily="2" charset="0"/>
                <a:ea typeface="Arial Unicode MS" panose="020B0604020202020204" pitchFamily="34" charset="-128"/>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জনাব</a:t>
            </a: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জামান</a:t>
            </a:r>
            <a:r>
              <a:rPr lang="en-US" sz="2000" dirty="0">
                <a:solidFill>
                  <a:srgbClr val="000000"/>
                </a:solidFill>
                <a:latin typeface="NikoshBAN" panose="02000000000000000000" pitchFamily="2" charset="0"/>
                <a:ea typeface="Arial Unicode MS" panose="020B0604020202020204" pitchFamily="34" charset="-128"/>
                <a:cs typeface="NikoshBAN" panose="02000000000000000000" pitchFamily="2" charset="0"/>
              </a:rPr>
              <a:t>- </a:t>
            </a:r>
            <a:r>
              <a:rPr lang="en-US" sz="2000" dirty="0" err="1">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এর</a:t>
            </a:r>
            <a:r>
              <a:rPr lang="en-US" sz="2000" dirty="0">
                <a:latin typeface="NikoshBAN" panose="02000000000000000000" pitchFamily="2" charset="0"/>
                <a:ea typeface="Arial Unicode MS" panose="020B0604020202020204" pitchFamily="34" charset="-128"/>
                <a:cs typeface="NikoshBAN" panose="02000000000000000000" pitchFamily="2" charset="0"/>
              </a:rPr>
              <a:t> </a:t>
            </a:r>
          </a:p>
          <a:p>
            <a:pPr marL="0" marR="0">
              <a:spcBef>
                <a:spcPts val="0"/>
              </a:spcBef>
              <a:spcAft>
                <a:spcPts val="0"/>
              </a:spcAft>
            </a:pPr>
            <a:r>
              <a:rPr lang="en-US" sz="2000" dirty="0">
                <a:solidFill>
                  <a:srgbClr val="000000"/>
                </a:solidFill>
                <a:effectLst/>
                <a:latin typeface="NikoshBAN" panose="02000000000000000000" pitchFamily="2" charset="0"/>
                <a:ea typeface="Arial Unicode MS" panose="020B0604020202020204" pitchFamily="34" charset="-128"/>
                <a:cs typeface="NikoshBAN" panose="02000000000000000000" pitchFamily="2" charset="0"/>
              </a:rPr>
              <a:t>তিনঘরা নগদান বই</a:t>
            </a:r>
            <a:endParaRPr lang="en-US" sz="2000" dirty="0">
              <a:latin typeface="NikoshBAN" panose="02000000000000000000" pitchFamily="2" charset="0"/>
              <a:cs typeface="NikoshBAN" panose="02000000000000000000" pitchFamily="2" charset="0"/>
            </a:endParaRPr>
          </a:p>
        </p:txBody>
      </p:sp>
      <p:cxnSp>
        <p:nvCxnSpPr>
          <p:cNvPr id="39" name="Straight Connector 38">
            <a:extLst>
              <a:ext uri="{FF2B5EF4-FFF2-40B4-BE49-F238E27FC236}">
                <a16:creationId xmlns:a16="http://schemas.microsoft.com/office/drawing/2014/main" id="{016BBC11-B64F-457F-A708-A6FB4DFB978E}"/>
              </a:ext>
            </a:extLst>
          </p:cNvPr>
          <p:cNvCxnSpPr/>
          <p:nvPr/>
        </p:nvCxnSpPr>
        <p:spPr>
          <a:xfrm>
            <a:off x="3627620" y="5171607"/>
            <a:ext cx="2468380"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168443D-83C5-43FC-9E13-C7F55FA31E7A}"/>
              </a:ext>
            </a:extLst>
          </p:cNvPr>
          <p:cNvCxnSpPr/>
          <p:nvPr/>
        </p:nvCxnSpPr>
        <p:spPr>
          <a:xfrm>
            <a:off x="3627620" y="5456420"/>
            <a:ext cx="2468380"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F60F165-5E74-4D6D-9914-CEC28474D0F3}"/>
              </a:ext>
            </a:extLst>
          </p:cNvPr>
          <p:cNvCxnSpPr/>
          <p:nvPr/>
        </p:nvCxnSpPr>
        <p:spPr>
          <a:xfrm>
            <a:off x="3627620" y="5501391"/>
            <a:ext cx="257830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F3C0781-3A34-4A4A-A83B-8455A6D5014B}"/>
              </a:ext>
            </a:extLst>
          </p:cNvPr>
          <p:cNvCxnSpPr/>
          <p:nvPr/>
        </p:nvCxnSpPr>
        <p:spPr>
          <a:xfrm>
            <a:off x="9338872" y="5171607"/>
            <a:ext cx="2675330"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4FAFB2C-4708-4AFA-AB99-0B1C4ECB9A93}"/>
              </a:ext>
            </a:extLst>
          </p:cNvPr>
          <p:cNvCxnSpPr/>
          <p:nvPr/>
        </p:nvCxnSpPr>
        <p:spPr>
          <a:xfrm>
            <a:off x="9338872" y="5456420"/>
            <a:ext cx="267533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93E1D08-B2FD-4157-A21A-BB85D7793500}"/>
              </a:ext>
            </a:extLst>
          </p:cNvPr>
          <p:cNvCxnSpPr/>
          <p:nvPr/>
        </p:nvCxnSpPr>
        <p:spPr>
          <a:xfrm>
            <a:off x="9338872" y="5501391"/>
            <a:ext cx="267533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053F5C7-C37B-4859-A12E-CA1A458AD047}"/>
              </a:ext>
            </a:extLst>
          </p:cNvPr>
          <p:cNvCxnSpPr>
            <a:cxnSpLocks/>
          </p:cNvCxnSpPr>
          <p:nvPr/>
        </p:nvCxnSpPr>
        <p:spPr>
          <a:xfrm flipH="1">
            <a:off x="4002158" y="5353878"/>
            <a:ext cx="6334538" cy="8878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Double Brace 12">
            <a:extLst>
              <a:ext uri="{FF2B5EF4-FFF2-40B4-BE49-F238E27FC236}">
                <a16:creationId xmlns:a16="http://schemas.microsoft.com/office/drawing/2014/main" id="{9D40F0A7-DD31-439A-A13E-E728C4AD35F6}"/>
              </a:ext>
            </a:extLst>
          </p:cNvPr>
          <p:cNvSpPr/>
          <p:nvPr/>
        </p:nvSpPr>
        <p:spPr>
          <a:xfrm>
            <a:off x="10204172" y="1853403"/>
            <a:ext cx="1007165" cy="1507409"/>
          </a:xfrm>
          <a:prstGeom prst="bracePair">
            <a:avLst>
              <a:gd name="adj" fmla="val 12280"/>
            </a:avLst>
          </a:prstGeom>
          <a:ln w="38100">
            <a:solidFill>
              <a:srgbClr val="D600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3BF49AB-AB09-470F-BC4D-19EDD248517E}"/>
              </a:ext>
            </a:extLst>
          </p:cNvPr>
          <p:cNvCxnSpPr>
            <a:cxnSpLocks/>
          </p:cNvCxnSpPr>
          <p:nvPr/>
        </p:nvCxnSpPr>
        <p:spPr>
          <a:xfrm flipH="1">
            <a:off x="4717775" y="3008243"/>
            <a:ext cx="5497998" cy="3255755"/>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980792-786C-476E-B6B3-AF47EC339577}"/>
              </a:ext>
            </a:extLst>
          </p:cNvPr>
          <p:cNvCxnSpPr/>
          <p:nvPr/>
        </p:nvCxnSpPr>
        <p:spPr>
          <a:xfrm flipH="1">
            <a:off x="5890316" y="4373217"/>
            <a:ext cx="4446380" cy="2305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324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0.70"/>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93DEE3-2E3C-4B6E-A205-BDC920D473A1}"/>
              </a:ext>
            </a:extLst>
          </p:cNvPr>
          <p:cNvSpPr/>
          <p:nvPr/>
        </p:nvSpPr>
        <p:spPr>
          <a:xfrm>
            <a:off x="4341316" y="161366"/>
            <a:ext cx="2855935" cy="874059"/>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NikoshBAN" panose="02000000000000000000" pitchFamily="2" charset="0"/>
                <a:cs typeface="NikoshBAN" panose="02000000000000000000" pitchFamily="2" charset="0"/>
              </a:rPr>
              <a:t>দলীয় কাজ</a:t>
            </a:r>
          </a:p>
        </p:txBody>
      </p:sp>
      <p:pic>
        <p:nvPicPr>
          <p:cNvPr id="6" name="Picture 5">
            <a:extLst>
              <a:ext uri="{FF2B5EF4-FFF2-40B4-BE49-F238E27FC236}">
                <a16:creationId xmlns:a16="http://schemas.microsoft.com/office/drawing/2014/main" id="{AD91EC1B-302A-4907-8EA3-B1136A301771}"/>
              </a:ext>
            </a:extLst>
          </p:cNvPr>
          <p:cNvPicPr>
            <a:picLocks noChangeAspect="1"/>
          </p:cNvPicPr>
          <p:nvPr/>
        </p:nvPicPr>
        <p:blipFill>
          <a:blip r:embed="rId3"/>
          <a:stretch>
            <a:fillRect/>
          </a:stretch>
        </p:blipFill>
        <p:spPr>
          <a:xfrm>
            <a:off x="569844" y="1136095"/>
            <a:ext cx="11264348" cy="5721905"/>
          </a:xfrm>
          <a:prstGeom prst="rect">
            <a:avLst/>
          </a:prstGeom>
        </p:spPr>
      </p:pic>
    </p:spTree>
    <p:extLst>
      <p:ext uri="{BB962C8B-B14F-4D97-AF65-F5344CB8AC3E}">
        <p14:creationId xmlns:p14="http://schemas.microsoft.com/office/powerpoint/2010/main" val="2893454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BFF3-10AD-4D08-90EC-62851F26670B}"/>
              </a:ext>
            </a:extLst>
          </p:cNvPr>
          <p:cNvSpPr txBox="1"/>
          <p:nvPr/>
        </p:nvSpPr>
        <p:spPr>
          <a:xfrm>
            <a:off x="4769311" y="542434"/>
            <a:ext cx="2159373" cy="923330"/>
          </a:xfrm>
          <a:prstGeom prst="rect">
            <a:avLst/>
          </a:prstGeom>
          <a:noFill/>
        </p:spPr>
        <p:txBody>
          <a:bodyPr wrap="square">
            <a:spAutoFit/>
          </a:bodyPr>
          <a:lstStyle/>
          <a:p>
            <a:pPr algn="ctr"/>
            <a:r>
              <a:rPr lang="en-US" sz="5400" dirty="0" err="1">
                <a:solidFill>
                  <a:srgbClr val="FF0000"/>
                </a:solidFill>
                <a:latin typeface="NikoshBAN" panose="02000000000000000000" pitchFamily="2" charset="0"/>
                <a:cs typeface="NikoshBAN" panose="02000000000000000000" pitchFamily="2" charset="0"/>
              </a:rPr>
              <a:t>মূল্যায়ণ</a:t>
            </a:r>
            <a:endParaRPr lang="en-US" sz="5400" dirty="0">
              <a:solidFill>
                <a:srgbClr val="FF000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4D6B153-2A83-420B-ADEB-B98CADEE7426}"/>
              </a:ext>
            </a:extLst>
          </p:cNvPr>
          <p:cNvSpPr txBox="1"/>
          <p:nvPr/>
        </p:nvSpPr>
        <p:spPr>
          <a:xfrm>
            <a:off x="3700631" y="1997627"/>
            <a:ext cx="5628900" cy="3539430"/>
          </a:xfrm>
          <a:prstGeom prst="rect">
            <a:avLst/>
          </a:prstGeom>
          <a:noFill/>
        </p:spPr>
        <p:txBody>
          <a:bodyPr wrap="square">
            <a:spAutoFit/>
          </a:bodyPr>
          <a:lstStyle/>
          <a:p>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 তিনঘরা নগদান বই কি?</a:t>
            </a:r>
          </a:p>
          <a:p>
            <a:r>
              <a:rPr lang="en-US" sz="3200" dirty="0">
                <a:latin typeface="NikoshBAN" panose="02000000000000000000" pitchFamily="2" charset="0"/>
                <a:cs typeface="NikoshBAN" panose="02000000000000000000" pitchFamily="2" charset="0"/>
              </a:rPr>
              <a:t>২</a:t>
            </a:r>
            <a:r>
              <a:rPr lang="as-IN" sz="3200" dirty="0">
                <a:latin typeface="NikoshBAN" panose="02000000000000000000" pitchFamily="2" charset="0"/>
                <a:cs typeface="NikoshBAN" panose="02000000000000000000" pitchFamily="2" charset="0"/>
              </a:rPr>
              <a:t>। কন্ট্রা দাখিলা কি?</a:t>
            </a:r>
          </a:p>
          <a:p>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নগদ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বাট্টা</a:t>
            </a:r>
            <a:r>
              <a:rPr lang="en-US" sz="3200" dirty="0">
                <a:latin typeface="NikoshBAN" panose="02000000000000000000" pitchFamily="2" charset="0"/>
                <a:cs typeface="NikoshBAN" panose="02000000000000000000" pitchFamily="2" charset="0"/>
              </a:rPr>
              <a:t> কি?</a:t>
            </a:r>
          </a:p>
          <a:p>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কারবারি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বাট্টা</a:t>
            </a:r>
            <a:r>
              <a:rPr lang="en-US" sz="3200" dirty="0">
                <a:latin typeface="NikoshBAN" panose="02000000000000000000" pitchFamily="2" charset="0"/>
                <a:cs typeface="NikoshBAN" panose="02000000000000000000" pitchFamily="2" charset="0"/>
              </a:rPr>
              <a:t> কি?</a:t>
            </a:r>
          </a:p>
          <a:p>
            <a:r>
              <a:rPr lang="en-US" sz="3200" dirty="0">
                <a:latin typeface="NikoshBAN" panose="02000000000000000000" pitchFamily="2" charset="0"/>
                <a:cs typeface="NikoshBAN" panose="02000000000000000000" pitchFamily="2" charset="0"/>
              </a:rPr>
              <a:t>৫। </a:t>
            </a:r>
            <a:r>
              <a:rPr lang="en-US" sz="3200" dirty="0" err="1">
                <a:latin typeface="NikoshBAN" panose="02000000000000000000" pitchFamily="2" charset="0"/>
                <a:cs typeface="NikoshBAN" panose="02000000000000000000" pitchFamily="2" charset="0"/>
              </a:rPr>
              <a:t>প্রাপ্ত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বাট্টা</a:t>
            </a:r>
            <a:r>
              <a:rPr lang="en-US" sz="3200" dirty="0">
                <a:latin typeface="NikoshBAN" panose="02000000000000000000" pitchFamily="2" charset="0"/>
                <a:cs typeface="NikoshBAN" panose="02000000000000000000" pitchFamily="2" charset="0"/>
              </a:rPr>
              <a:t> কি?</a:t>
            </a:r>
          </a:p>
          <a:p>
            <a:r>
              <a:rPr lang="en-US" sz="3200" dirty="0">
                <a:latin typeface="NikoshBAN" panose="02000000000000000000" pitchFamily="2" charset="0"/>
                <a:cs typeface="NikoshBAN" panose="02000000000000000000" pitchFamily="2" charset="0"/>
              </a:rPr>
              <a:t>৬। </a:t>
            </a:r>
            <a:r>
              <a:rPr lang="en-US" sz="3200" dirty="0" err="1">
                <a:latin typeface="NikoshBAN" panose="02000000000000000000" pitchFamily="2" charset="0"/>
                <a:cs typeface="NikoshBAN" panose="02000000000000000000" pitchFamily="2" charset="0"/>
              </a:rPr>
              <a:t>প্রদত্ত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বাট্টা</a:t>
            </a:r>
            <a:r>
              <a:rPr lang="en-US" sz="3200" dirty="0">
                <a:latin typeface="NikoshBAN" panose="02000000000000000000" pitchFamily="2" charset="0"/>
                <a:cs typeface="NikoshBAN" panose="02000000000000000000" pitchFamily="2" charset="0"/>
              </a:rPr>
              <a:t> কি?</a:t>
            </a:r>
          </a:p>
          <a:p>
            <a:r>
              <a:rPr lang="en-US" sz="3200" dirty="0">
                <a:latin typeface="NikoshBAN" panose="02000000000000000000" pitchFamily="2" charset="0"/>
                <a:cs typeface="NikoshBAN" panose="02000000000000000000" pitchFamily="2" charset="0"/>
              </a:rPr>
              <a:t>৭</a:t>
            </a:r>
            <a:r>
              <a:rPr lang="as-IN" sz="3200" dirty="0">
                <a:latin typeface="NikoshBAN" panose="02000000000000000000" pitchFamily="2" charset="0"/>
                <a:cs typeface="NikoshBAN" panose="02000000000000000000" pitchFamily="2" charset="0"/>
              </a:rPr>
              <a:t>। ব্যাংক সংক্রান্ত লেনদেন গুলি কি 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3088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27B05C-06A4-49B4-9B1F-6106E639CE99}"/>
              </a:ext>
            </a:extLst>
          </p:cNvPr>
          <p:cNvSpPr txBox="1"/>
          <p:nvPr/>
        </p:nvSpPr>
        <p:spPr>
          <a:xfrm>
            <a:off x="4092474" y="164471"/>
            <a:ext cx="2651862" cy="769441"/>
          </a:xfrm>
          <a:prstGeom prst="rect">
            <a:avLst/>
          </a:prstGeom>
          <a:noFill/>
        </p:spPr>
        <p:txBody>
          <a:bodyPr wrap="square">
            <a:spAutoFit/>
          </a:bodyPr>
          <a:lstStyle/>
          <a:p>
            <a:pPr algn="ctr" eaLnBrk="0" fontAlgn="base" hangingPunct="0">
              <a:spcBef>
                <a:spcPct val="0"/>
              </a:spcBef>
              <a:spcAft>
                <a:spcPct val="0"/>
              </a:spcAft>
            </a:pPr>
            <a:r>
              <a:rPr lang="bn-BD" sz="4400" dirty="0">
                <a:solidFill>
                  <a:srgbClr val="2D2DB9"/>
                </a:solidFill>
                <a:latin typeface="NikoshBAN" panose="02000000000000000000" pitchFamily="2" charset="0"/>
                <a:cs typeface="NikoshBAN" panose="02000000000000000000" pitchFamily="2" charset="0"/>
              </a:rPr>
              <a:t>বাড়ির কাজ</a:t>
            </a:r>
            <a:endParaRPr lang="en-US" sz="44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7C32C75-3BCE-406B-BDDD-7BEE57E34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227" y="35032"/>
            <a:ext cx="3685438" cy="2432390"/>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E6BCEEBA-66B9-482B-92D6-0724E5C2DE6F}"/>
              </a:ext>
            </a:extLst>
          </p:cNvPr>
          <p:cNvPicPr>
            <a:picLocks noChangeAspect="1"/>
          </p:cNvPicPr>
          <p:nvPr/>
        </p:nvPicPr>
        <p:blipFill>
          <a:blip r:embed="rId3"/>
          <a:stretch>
            <a:fillRect/>
          </a:stretch>
        </p:blipFill>
        <p:spPr>
          <a:xfrm>
            <a:off x="241167" y="1063351"/>
            <a:ext cx="10354476" cy="6381503"/>
          </a:xfrm>
          <a:prstGeom prst="rect">
            <a:avLst/>
          </a:prstGeom>
        </p:spPr>
      </p:pic>
    </p:spTree>
    <p:extLst>
      <p:ext uri="{BB962C8B-B14F-4D97-AF65-F5344CB8AC3E}">
        <p14:creationId xmlns:p14="http://schemas.microsoft.com/office/powerpoint/2010/main" val="1966568465"/>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p:cNvSpPr/>
          <p:nvPr/>
        </p:nvSpPr>
        <p:spPr>
          <a:xfrm>
            <a:off x="3414890" y="90558"/>
            <a:ext cx="4575559" cy="2693773"/>
          </a:xfrm>
          <a:prstGeom prst="wedgeEllipse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FF00"/>
                </a:solidFill>
                <a:latin typeface="NikoshBAN" panose="02000000000000000000" pitchFamily="2" charset="0"/>
                <a:cs typeface="NikoshBAN" panose="02000000000000000000" pitchFamily="2" charset="0"/>
              </a:rPr>
              <a:t>পরবর্তী পাঠ</a:t>
            </a:r>
          </a:p>
        </p:txBody>
      </p:sp>
      <p:sp>
        <p:nvSpPr>
          <p:cNvPr id="3" name="Flowchart: Process 2"/>
          <p:cNvSpPr/>
          <p:nvPr/>
        </p:nvSpPr>
        <p:spPr>
          <a:xfrm>
            <a:off x="1533378" y="3228650"/>
            <a:ext cx="9566030" cy="1948261"/>
          </a:xfrm>
          <a:prstGeom prst="flowChart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latin typeface="NikoshBAN" panose="02000000000000000000" pitchFamily="2" charset="0"/>
                <a:cs typeface="NikoshBAN" panose="02000000000000000000" pitchFamily="2" charset="0"/>
              </a:rPr>
              <a:t>বহু ঘরা নগদান বহি</a:t>
            </a:r>
          </a:p>
          <a:p>
            <a:pPr algn="ctr"/>
            <a:r>
              <a:rPr lang="en-US" sz="5400" dirty="0">
                <a:solidFill>
                  <a:srgbClr val="FF0000"/>
                </a:solidFill>
                <a:latin typeface="NikoshBAN" panose="02000000000000000000" pitchFamily="2" charset="0"/>
                <a:cs typeface="NikoshBAN" panose="02000000000000000000" pitchFamily="2" charset="0"/>
              </a:rPr>
              <a:t>Multi Column Cash Book</a:t>
            </a:r>
          </a:p>
        </p:txBody>
      </p:sp>
    </p:spTree>
    <p:extLst>
      <p:ext uri="{BB962C8B-B14F-4D97-AF65-F5344CB8AC3E}">
        <p14:creationId xmlns:p14="http://schemas.microsoft.com/office/powerpoint/2010/main" val="62663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682154" y="1967938"/>
            <a:ext cx="4951828" cy="3756826"/>
          </a:xfrm>
          <a:prstGeom prst="rect">
            <a:avLst/>
          </a:prstGeom>
          <a:solidFill>
            <a:srgbClr val="00B050"/>
          </a:solidFill>
          <a:ln>
            <a:noFill/>
          </a:ln>
          <a:effectLst>
            <a:outerShdw blurRad="50800" dist="152400" dir="2700000" algn="tl" rotWithShape="0">
              <a:prstClr val="black">
                <a:alpha val="40000"/>
              </a:prstClr>
            </a:outerShdw>
          </a:effectLst>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তপন কুমার মন্ডল</a:t>
            </a:r>
          </a:p>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সহকারী অধ্যাপক, হিসাববিজ্ঞান</a:t>
            </a:r>
          </a:p>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আলাউদ্দিন আহমেদ ডিগ্রী কলেজ</a:t>
            </a:r>
          </a:p>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চড়াইকোল, কুমারখালী, কুষ্টিয়া।</a:t>
            </a:r>
          </a:p>
          <a:p>
            <a:pPr algn="ctr" eaLnBrk="0" fontAlgn="base" hangingPunct="0">
              <a:spcBef>
                <a:spcPct val="0"/>
              </a:spcBef>
              <a:spcAft>
                <a:spcPct val="0"/>
              </a:spcAft>
              <a:defRPr/>
            </a:pPr>
            <a:r>
              <a:rPr lang="en-US" sz="3200" dirty="0">
                <a:solidFill>
                  <a:srgbClr val="002060"/>
                </a:solidFill>
                <a:latin typeface="NikoshBAN" panose="02000000000000000000" pitchFamily="2" charset="0"/>
                <a:cs typeface="NikoshBAN" panose="02000000000000000000" pitchFamily="2" charset="0"/>
              </a:rPr>
              <a:t>মোবা: 01716250757</a:t>
            </a:r>
          </a:p>
          <a:p>
            <a:pPr algn="ctr" eaLnBrk="0" fontAlgn="base" hangingPunct="0">
              <a:spcBef>
                <a:spcPct val="0"/>
              </a:spcBef>
              <a:spcAft>
                <a:spcPct val="0"/>
              </a:spcAft>
              <a:defRPr/>
            </a:pPr>
            <a:r>
              <a:rPr lang="en-US" sz="3200" dirty="0">
                <a:solidFill>
                  <a:srgbClr val="002060"/>
                </a:solidFill>
                <a:latin typeface="Times New Roman" panose="02020603050405020304" pitchFamily="18" charset="0"/>
                <a:cs typeface="Times New Roman" panose="02020603050405020304" pitchFamily="18" charset="0"/>
              </a:rPr>
              <a:t>Email- tapanmondol72@gmail.com</a:t>
            </a:r>
          </a:p>
        </p:txBody>
      </p:sp>
      <p:grpSp>
        <p:nvGrpSpPr>
          <p:cNvPr id="6" name="Group 5">
            <a:extLst>
              <a:ext uri="{FF2B5EF4-FFF2-40B4-BE49-F238E27FC236}">
                <a16:creationId xmlns:a16="http://schemas.microsoft.com/office/drawing/2014/main" id="{A262B7C1-3FC2-4F11-A117-61B8CF918E73}"/>
              </a:ext>
            </a:extLst>
          </p:cNvPr>
          <p:cNvGrpSpPr/>
          <p:nvPr/>
        </p:nvGrpSpPr>
        <p:grpSpPr>
          <a:xfrm>
            <a:off x="1557925" y="2181464"/>
            <a:ext cx="3276600" cy="3543300"/>
            <a:chOff x="1783008" y="2181464"/>
            <a:chExt cx="3276600" cy="3543300"/>
          </a:xfrm>
          <a:effectLst>
            <a:outerShdw blurRad="50800" dist="152400" dir="2700000" algn="tl" rotWithShape="0">
              <a:prstClr val="black">
                <a:alpha val="40000"/>
              </a:prstClr>
            </a:outerShdw>
          </a:effectLst>
        </p:grpSpPr>
        <p:sp>
          <p:nvSpPr>
            <p:cNvPr id="5" name="Rectangle 4"/>
            <p:cNvSpPr/>
            <p:nvPr/>
          </p:nvSpPr>
          <p:spPr>
            <a:xfrm>
              <a:off x="1783008" y="2181464"/>
              <a:ext cx="3276600" cy="3543300"/>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38100">
              <a:bevelT w="190500" h="152400" prst="softRound"/>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endParaRPr lang="en-US">
                <a:solidFill>
                  <a:schemeClr val="tx1"/>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1949880" y="2315019"/>
              <a:ext cx="2942857" cy="3276190"/>
            </a:xfrm>
            <a:prstGeom prst="rect">
              <a:avLst/>
            </a:prstGeom>
          </p:spPr>
        </p:pic>
      </p:grpSp>
      <p:sp>
        <p:nvSpPr>
          <p:cNvPr id="7" name="Arrow: Right 6">
            <a:extLst>
              <a:ext uri="{FF2B5EF4-FFF2-40B4-BE49-F238E27FC236}">
                <a16:creationId xmlns:a16="http://schemas.microsoft.com/office/drawing/2014/main" id="{EE10798C-988B-46EC-8377-C7783D2202AC}"/>
              </a:ext>
            </a:extLst>
          </p:cNvPr>
          <p:cNvSpPr/>
          <p:nvPr/>
        </p:nvSpPr>
        <p:spPr>
          <a:xfrm>
            <a:off x="5047921" y="3325846"/>
            <a:ext cx="1420837" cy="1041009"/>
          </a:xfrm>
          <a:prstGeom prst="rightArrow">
            <a:avLst/>
          </a:prstGeom>
          <a:solidFill>
            <a:schemeClr val="accent6">
              <a:lumMod val="75000"/>
            </a:schemeClr>
          </a:solidFill>
          <a:ln>
            <a:noFill/>
          </a:ln>
          <a:scene3d>
            <a:camera prst="orthographicFront"/>
            <a:lightRig rig="harsh"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
        <p:nvSpPr>
          <p:cNvPr id="9" name="TextBox 8">
            <a:extLst>
              <a:ext uri="{FF2B5EF4-FFF2-40B4-BE49-F238E27FC236}">
                <a16:creationId xmlns:a16="http://schemas.microsoft.com/office/drawing/2014/main" id="{230D481D-D5FE-44A5-B28B-80B1899B03A2}"/>
              </a:ext>
            </a:extLst>
          </p:cNvPr>
          <p:cNvSpPr txBox="1"/>
          <p:nvPr/>
        </p:nvSpPr>
        <p:spPr>
          <a:xfrm>
            <a:off x="2941983" y="291463"/>
            <a:ext cx="6096000"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0" fontAlgn="base" hangingPunct="0">
              <a:spcBef>
                <a:spcPct val="0"/>
              </a:spcBef>
              <a:spcAft>
                <a:spcPct val="0"/>
              </a:spcAft>
            </a:pPr>
            <a:r>
              <a:rPr lang="en-US" sz="7200" b="1" dirty="0">
                <a:ln/>
                <a:solidFill>
                  <a:schemeClr val="accent3"/>
                </a:solidFill>
                <a:latin typeface="NikoshBAN" panose="02000000000000000000" pitchFamily="2" charset="0"/>
                <a:cs typeface="NikoshBAN" panose="02000000000000000000" pitchFamily="2" charset="0"/>
              </a:rPr>
              <a:t>শিক্ষক পরিচিতি</a:t>
            </a:r>
          </a:p>
        </p:txBody>
      </p:sp>
    </p:spTree>
    <p:extLst>
      <p:ext uri="{BB962C8B-B14F-4D97-AF65-F5344CB8AC3E}">
        <p14:creationId xmlns:p14="http://schemas.microsoft.com/office/powerpoint/2010/main" val="356629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par>
                          <p:cTn id="20" fill="hold">
                            <p:stCondLst>
                              <p:cond delay="3500"/>
                            </p:stCondLst>
                            <p:childTnLst>
                              <p:par>
                                <p:cTn id="21" presetID="35" presetClass="emph" presetSubtype="0" repeatCount="indefinite" fill="hold" grpId="1" nodeType="afterEffect">
                                  <p:stCondLst>
                                    <p:cond delay="0"/>
                                  </p:stCondLst>
                                  <p:childTnLst>
                                    <p:anim calcmode="discrete" valueType="str">
                                      <p:cBhvr>
                                        <p:cTn id="2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81353" y="2565540"/>
            <a:ext cx="11873131" cy="172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cene3d>
              <a:camera prst="isometricOffAxis1Right"/>
              <a:lightRig rig="harsh" dir="t"/>
            </a:scene3d>
            <a:sp3d extrusionH="57150" prstMaterial="matte">
              <a:bevelT w="63500" h="12700" prst="slope"/>
              <a:contourClr>
                <a:schemeClr val="bg1">
                  <a:lumMod val="65000"/>
                </a:schemeClr>
              </a:contourClr>
            </a:sp3d>
          </a:bodyPr>
          <a:lstStyle/>
          <a:p>
            <a:pPr algn="ctr" eaLnBrk="0" fontAlgn="base" hangingPunct="0">
              <a:spcBef>
                <a:spcPct val="0"/>
              </a:spcBef>
              <a:spcAft>
                <a:spcPct val="0"/>
              </a:spcAft>
            </a:pPr>
            <a:r>
              <a:rPr lang="bn-BD" sz="19900" b="1" i="1" dirty="0">
                <a:ln/>
                <a:solidFill>
                  <a:schemeClr val="accent1">
                    <a:lumMod val="60000"/>
                    <a:lumOff val="40000"/>
                  </a:schemeClr>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rPr>
              <a:t>ধন্যবাদ </a:t>
            </a:r>
            <a:r>
              <a:rPr lang="bn-BD" sz="19900" b="1" i="1" dirty="0">
                <a:ln/>
                <a:solidFill>
                  <a:schemeClr val="accent3"/>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rPr>
              <a:t>শিক্ষার্থীরা</a:t>
            </a:r>
            <a:endParaRPr lang="en-US" sz="19900" b="1" dirty="0">
              <a:ln/>
              <a:solidFill>
                <a:schemeClr val="accent3"/>
              </a:solidFill>
              <a:effectLst>
                <a:outerShdw blurRad="50800" dist="38100" dir="10800000" algn="r"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1407249"/>
      </p:ext>
    </p:extLst>
  </p:cSld>
  <p:clrMapOvr>
    <a:masterClrMapping/>
  </p:clrMapOvr>
  <mc:AlternateContent xmlns:mc="http://schemas.openxmlformats.org/markup-compatibility/2006" xmlns:p14="http://schemas.microsoft.com/office/powerpoint/2010/main">
    <mc:Choice Requires="p14">
      <p:transition spd="slow" p14:dur="3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62386-4E99-4D7A-A629-D77D32728F65}"/>
              </a:ext>
            </a:extLst>
          </p:cNvPr>
          <p:cNvSpPr txBox="1"/>
          <p:nvPr/>
        </p:nvSpPr>
        <p:spPr>
          <a:xfrm>
            <a:off x="2451651" y="236587"/>
            <a:ext cx="5963479" cy="1323439"/>
          </a:xfrm>
          <a:prstGeom prst="rect">
            <a:avLst/>
          </a:prstGeom>
          <a:noFill/>
        </p:spPr>
        <p:txBody>
          <a:bodyPr wrap="square">
            <a:spAutoFit/>
          </a:bodyPr>
          <a:lstStyle/>
          <a:p>
            <a:pPr algn="ctr" eaLnBrk="0" fontAlgn="base" hangingPunct="0">
              <a:spcBef>
                <a:spcPct val="0"/>
              </a:spcBef>
              <a:spcAft>
                <a:spcPct val="0"/>
              </a:spcAft>
            </a:pPr>
            <a:r>
              <a:rPr lang="en-US" sz="8000" dirty="0">
                <a:solidFill>
                  <a:srgbClr val="FF0000"/>
                </a:solidFill>
                <a:latin typeface="NikoshBAN" panose="02000000000000000000" pitchFamily="2" charset="0"/>
                <a:cs typeface="NikoshBAN" panose="02000000000000000000" pitchFamily="2" charset="0"/>
              </a:rPr>
              <a:t>পাঠ পরিচিতি</a:t>
            </a:r>
          </a:p>
        </p:txBody>
      </p:sp>
      <p:sp>
        <p:nvSpPr>
          <p:cNvPr id="3" name="TextBox 2">
            <a:extLst>
              <a:ext uri="{FF2B5EF4-FFF2-40B4-BE49-F238E27FC236}">
                <a16:creationId xmlns:a16="http://schemas.microsoft.com/office/drawing/2014/main" id="{4FDAF328-864F-4CE6-8717-86AE3F322DDF}"/>
              </a:ext>
            </a:extLst>
          </p:cNvPr>
          <p:cNvSpPr txBox="1"/>
          <p:nvPr/>
        </p:nvSpPr>
        <p:spPr>
          <a:xfrm>
            <a:off x="834888" y="1859339"/>
            <a:ext cx="9647581" cy="3139321"/>
          </a:xfrm>
          <a:prstGeom prst="rect">
            <a:avLst/>
          </a:prstGeom>
          <a:noFill/>
        </p:spPr>
        <p:txBody>
          <a:bodyPr wrap="square">
            <a:spAutoFit/>
          </a:bodyPr>
          <a:lstStyle/>
          <a:p>
            <a:pPr algn="ctr" eaLnBrk="0" fontAlgn="base" hangingPunct="0">
              <a:spcBef>
                <a:spcPct val="0"/>
              </a:spcBef>
              <a:spcAft>
                <a:spcPct val="0"/>
              </a:spcAft>
            </a:pPr>
            <a:r>
              <a:rPr lang="en-US" sz="6600" dirty="0">
                <a:solidFill>
                  <a:srgbClr val="7030A0"/>
                </a:solidFill>
                <a:latin typeface="NikoshBAN" panose="02000000000000000000" pitchFamily="2" charset="0"/>
                <a:cs typeface="NikoshBAN" panose="02000000000000000000" pitchFamily="2" charset="0"/>
              </a:rPr>
              <a:t>শ্রেণী: একাদশ-দ্বাদশ</a:t>
            </a:r>
          </a:p>
          <a:p>
            <a:pPr algn="ctr" eaLnBrk="0" fontAlgn="base" hangingPunct="0">
              <a:spcBef>
                <a:spcPct val="0"/>
              </a:spcBef>
              <a:spcAft>
                <a:spcPct val="0"/>
              </a:spcAft>
            </a:pPr>
            <a:r>
              <a:rPr lang="en-US" sz="6600" dirty="0">
                <a:solidFill>
                  <a:srgbClr val="7030A0"/>
                </a:solidFill>
                <a:latin typeface="NikoshBAN" panose="02000000000000000000" pitchFamily="2" charset="0"/>
                <a:cs typeface="NikoshBAN" panose="02000000000000000000" pitchFamily="2" charset="0"/>
              </a:rPr>
              <a:t>বিষয়: হিসাববিজ্ঞান 1ম পত্র</a:t>
            </a:r>
          </a:p>
          <a:p>
            <a:pPr algn="ctr" eaLnBrk="0" fontAlgn="base" hangingPunct="0">
              <a:spcBef>
                <a:spcPct val="0"/>
              </a:spcBef>
              <a:spcAft>
                <a:spcPct val="0"/>
              </a:spcAft>
            </a:pPr>
            <a:r>
              <a:rPr lang="en-US" sz="6600" dirty="0">
                <a:solidFill>
                  <a:srgbClr val="7030A0"/>
                </a:solidFill>
                <a:latin typeface="NikoshBAN" panose="02000000000000000000" pitchFamily="2" charset="0"/>
                <a:cs typeface="NikoshBAN" panose="02000000000000000000" pitchFamily="2" charset="0"/>
              </a:rPr>
              <a:t>অধ্যায়: 2য় (হিসাবের বইসমূহ)</a:t>
            </a:r>
          </a:p>
        </p:txBody>
      </p:sp>
    </p:spTree>
    <p:extLst>
      <p:ext uri="{BB962C8B-B14F-4D97-AF65-F5344CB8AC3E}">
        <p14:creationId xmlns:p14="http://schemas.microsoft.com/office/powerpoint/2010/main" val="24457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550E63-8B56-445F-8093-E2965F15A9A3}"/>
              </a:ext>
            </a:extLst>
          </p:cNvPr>
          <p:cNvSpPr txBox="1"/>
          <p:nvPr/>
        </p:nvSpPr>
        <p:spPr>
          <a:xfrm>
            <a:off x="3066759" y="128498"/>
            <a:ext cx="5008099" cy="1323439"/>
          </a:xfrm>
          <a:prstGeom prst="rect">
            <a:avLst/>
          </a:prstGeom>
          <a:noFill/>
        </p:spPr>
        <p:txBody>
          <a:bodyPr wrap="square">
            <a:spAutoFit/>
          </a:bodyPr>
          <a:lstStyle/>
          <a:p>
            <a:pPr algn="ctr" eaLnBrk="0" fontAlgn="base" hangingPunct="0">
              <a:spcBef>
                <a:spcPct val="0"/>
              </a:spcBef>
              <a:spcAft>
                <a:spcPct val="0"/>
              </a:spcAft>
            </a:pPr>
            <a:r>
              <a:rPr lang="en-US" sz="8000" dirty="0">
                <a:solidFill>
                  <a:srgbClr val="00B050"/>
                </a:solidFill>
                <a:latin typeface="NikoshBAN" panose="02000000000000000000" pitchFamily="2" charset="0"/>
                <a:cs typeface="NikoshBAN" panose="02000000000000000000" pitchFamily="2" charset="0"/>
              </a:rPr>
              <a:t>আজকের পাঠ</a:t>
            </a:r>
          </a:p>
        </p:txBody>
      </p:sp>
      <p:sp>
        <p:nvSpPr>
          <p:cNvPr id="5" name="TextBox 4">
            <a:extLst>
              <a:ext uri="{FF2B5EF4-FFF2-40B4-BE49-F238E27FC236}">
                <a16:creationId xmlns:a16="http://schemas.microsoft.com/office/drawing/2014/main" id="{2DBB1BEB-1BDA-496C-B54F-5145BBBF0B10}"/>
              </a:ext>
            </a:extLst>
          </p:cNvPr>
          <p:cNvSpPr txBox="1"/>
          <p:nvPr/>
        </p:nvSpPr>
        <p:spPr>
          <a:xfrm>
            <a:off x="1012060" y="3419089"/>
            <a:ext cx="10358305" cy="1446550"/>
          </a:xfrm>
          <a:prstGeom prst="rect">
            <a:avLst/>
          </a:prstGeom>
          <a:noFill/>
        </p:spPr>
        <p:txBody>
          <a:bodyPr wrap="square">
            <a:spAutoFit/>
          </a:bodyPr>
          <a:lstStyle/>
          <a:p>
            <a:pPr algn="ctr" eaLnBrk="0" fontAlgn="base" hangingPunct="0">
              <a:spcBef>
                <a:spcPct val="0"/>
              </a:spcBef>
              <a:spcAft>
                <a:spcPct val="0"/>
              </a:spcAft>
            </a:pPr>
            <a:r>
              <a:rPr lang="en-US" sz="8800" dirty="0">
                <a:solidFill>
                  <a:srgbClr val="FF0000"/>
                </a:solidFill>
                <a:latin typeface="Vrinda" panose="01010600010101010101" pitchFamily="2" charset="0"/>
                <a:cs typeface="Vrinda" panose="01010600010101010101" pitchFamily="2" charset="0"/>
              </a:rPr>
              <a:t>Triple Column Cash Book</a:t>
            </a:r>
          </a:p>
        </p:txBody>
      </p:sp>
      <p:sp>
        <p:nvSpPr>
          <p:cNvPr id="8" name="TextBox 7">
            <a:extLst>
              <a:ext uri="{FF2B5EF4-FFF2-40B4-BE49-F238E27FC236}">
                <a16:creationId xmlns:a16="http://schemas.microsoft.com/office/drawing/2014/main" id="{67814B30-1CE3-4200-BBE6-5D7904A69BC6}"/>
              </a:ext>
            </a:extLst>
          </p:cNvPr>
          <p:cNvSpPr txBox="1"/>
          <p:nvPr/>
        </p:nvSpPr>
        <p:spPr>
          <a:xfrm>
            <a:off x="2136047" y="2435513"/>
            <a:ext cx="7919905" cy="1446550"/>
          </a:xfrm>
          <a:prstGeom prst="rect">
            <a:avLst/>
          </a:prstGeom>
          <a:noFill/>
        </p:spPr>
        <p:txBody>
          <a:bodyPr wrap="square">
            <a:spAutoFit/>
          </a:bodyPr>
          <a:lstStyle/>
          <a:p>
            <a:pPr algn="ctr" eaLnBrk="0" fontAlgn="base" hangingPunct="0">
              <a:spcBef>
                <a:spcPct val="0"/>
              </a:spcBef>
              <a:spcAft>
                <a:spcPct val="0"/>
              </a:spcAft>
            </a:pPr>
            <a:r>
              <a:rPr lang="en-US" sz="8800" dirty="0">
                <a:solidFill>
                  <a:srgbClr val="0070C0"/>
                </a:solidFill>
                <a:latin typeface="NikoshBAN" panose="02000000000000000000" pitchFamily="2" charset="0"/>
                <a:cs typeface="NikoshBAN" panose="02000000000000000000" pitchFamily="2" charset="0"/>
              </a:rPr>
              <a:t>তিনঘরা নগদান বহি</a:t>
            </a:r>
          </a:p>
        </p:txBody>
      </p:sp>
    </p:spTree>
    <p:extLst>
      <p:ext uri="{BB962C8B-B14F-4D97-AF65-F5344CB8AC3E}">
        <p14:creationId xmlns:p14="http://schemas.microsoft.com/office/powerpoint/2010/main" val="428622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CF25B-06B7-46B2-9864-29610961B8B5}"/>
              </a:ext>
            </a:extLst>
          </p:cNvPr>
          <p:cNvSpPr txBox="1"/>
          <p:nvPr/>
        </p:nvSpPr>
        <p:spPr>
          <a:xfrm>
            <a:off x="3909392" y="300099"/>
            <a:ext cx="3737113" cy="1107996"/>
          </a:xfrm>
          <a:prstGeom prst="rect">
            <a:avLst/>
          </a:prstGeom>
          <a:noFill/>
        </p:spPr>
        <p:txBody>
          <a:bodyPr wrap="square">
            <a:spAutoFit/>
          </a:bodyPr>
          <a:lstStyle/>
          <a:p>
            <a:pPr algn="ctr" eaLnBrk="0" fontAlgn="base" hangingPunct="0">
              <a:spcBef>
                <a:spcPct val="0"/>
              </a:spcBef>
              <a:spcAft>
                <a:spcPct val="0"/>
              </a:spcAft>
            </a:pPr>
            <a:r>
              <a:rPr lang="en-US" sz="6600" dirty="0">
                <a:solidFill>
                  <a:srgbClr val="FF0000"/>
                </a:solidFill>
                <a:latin typeface="NikoshBAN" panose="02000000000000000000" pitchFamily="2" charset="0"/>
                <a:cs typeface="NikoshBAN" panose="02000000000000000000" pitchFamily="2" charset="0"/>
              </a:rPr>
              <a:t>শিখনফল</a:t>
            </a:r>
            <a:endParaRPr lang="en-US" sz="6600" dirty="0">
              <a:solidFill>
                <a:schemeClr val="tx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058E115-8F1E-43C5-AF10-48424AED7536}"/>
              </a:ext>
            </a:extLst>
          </p:cNvPr>
          <p:cNvSpPr txBox="1"/>
          <p:nvPr/>
        </p:nvSpPr>
        <p:spPr>
          <a:xfrm>
            <a:off x="2160105" y="1262321"/>
            <a:ext cx="10243930" cy="4524315"/>
          </a:xfrm>
          <a:prstGeom prst="rect">
            <a:avLst/>
          </a:prstGeom>
          <a:noFill/>
        </p:spPr>
        <p:txBody>
          <a:bodyPr wrap="square">
            <a:spAutoFit/>
          </a:bodyPr>
          <a:lstStyle/>
          <a:p>
            <a:pPr>
              <a:buClr>
                <a:srgbClr val="FF0000"/>
              </a:buClr>
            </a:pPr>
            <a:r>
              <a:rPr lang="as-IN" sz="3600" dirty="0">
                <a:solidFill>
                  <a:srgbClr val="7030A0"/>
                </a:solidFill>
                <a:latin typeface="NikoshBAN" panose="02000000000000000000" pitchFamily="2" charset="0"/>
                <a:cs typeface="NikoshBAN" panose="02000000000000000000" pitchFamily="2" charset="0"/>
              </a:rPr>
              <a:t>এই পাঠ শেষে শিক্ষার্থীরা………</a:t>
            </a:r>
            <a:endParaRPr lang="en-US" sz="3600" dirty="0">
              <a:solidFill>
                <a:srgbClr val="7030A0"/>
              </a:solidFill>
              <a:latin typeface="NikoshBAN" panose="02000000000000000000" pitchFamily="2" charset="0"/>
              <a:cs typeface="NikoshBAN" panose="02000000000000000000" pitchFamily="2" charset="0"/>
            </a:endParaRPr>
          </a:p>
          <a:p>
            <a:pPr>
              <a:buClr>
                <a:srgbClr val="FF0000"/>
              </a:buClr>
            </a:pPr>
            <a:r>
              <a:rPr lang="en-US" sz="3600" dirty="0">
                <a:latin typeface="NikoshBAN" panose="02000000000000000000" pitchFamily="2" charset="0"/>
                <a:cs typeface="NikoshBAN" panose="02000000000000000000" pitchFamily="2" charset="0"/>
              </a:rPr>
              <a:t>১। তিনঘরা </a:t>
            </a:r>
            <a:r>
              <a:rPr lang="as-IN" sz="3600" dirty="0">
                <a:latin typeface="NikoshBAN" panose="02000000000000000000" pitchFamily="2" charset="0"/>
                <a:cs typeface="NikoshBAN" panose="02000000000000000000" pitchFamily="2" charset="0"/>
              </a:rPr>
              <a:t>নগদান </a:t>
            </a:r>
            <a:r>
              <a:rPr lang="en-US" sz="3600" dirty="0">
                <a:latin typeface="NikoshBAN" panose="02000000000000000000" pitchFamily="2" charset="0"/>
                <a:cs typeface="NikoshBAN" panose="02000000000000000000" pitchFamily="2" charset="0"/>
              </a:rPr>
              <a:t>বই কি </a:t>
            </a:r>
            <a:r>
              <a:rPr lang="as-IN" sz="3600" dirty="0">
                <a:latin typeface="NikoshBAN" panose="02000000000000000000" pitchFamily="2" charset="0"/>
                <a:cs typeface="NikoshBAN" panose="02000000000000000000" pitchFamily="2" charset="0"/>
              </a:rPr>
              <a:t>তা বলতে পারবে।</a:t>
            </a:r>
          </a:p>
          <a:p>
            <a:pPr algn="just">
              <a:buClr>
                <a:srgbClr val="FF0000"/>
              </a:buClr>
            </a:pPr>
            <a:r>
              <a:rPr lang="en-US" sz="3600" dirty="0">
                <a:latin typeface="NikoshBAN" panose="02000000000000000000" pitchFamily="2" charset="0"/>
                <a:cs typeface="NikoshBAN" panose="02000000000000000000" pitchFamily="2" charset="0"/>
              </a:rPr>
              <a:t>২। </a:t>
            </a:r>
            <a:r>
              <a:rPr lang="as-IN" sz="3600" dirty="0">
                <a:latin typeface="NikoshBAN" panose="02000000000000000000" pitchFamily="2" charset="0"/>
                <a:cs typeface="NikoshBAN" panose="02000000000000000000" pitchFamily="2" charset="0"/>
              </a:rPr>
              <a:t>তিনঘরা নগদান বই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pPr algn="just">
              <a:buClr>
                <a:srgbClr val="FF0000"/>
              </a:buClr>
            </a:pPr>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বাট্টার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প্রকারভেদ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নগদ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বাট্টা</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কারবারি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বাট্টা</a:t>
            </a:r>
            <a:r>
              <a:rPr lang="en-US" sz="3600" dirty="0">
                <a:latin typeface="NikoshBAN" panose="02000000000000000000" pitchFamily="2" charset="0"/>
                <a:cs typeface="NikoshBAN" panose="02000000000000000000" pitchFamily="2" charset="0"/>
              </a:rPr>
              <a:t> সম্পর্কে </a:t>
            </a:r>
            <a:r>
              <a:rPr lang="en-US" sz="3600" dirty="0" err="1">
                <a:latin typeface="NikoshBAN" panose="02000000000000000000" pitchFamily="2" charset="0"/>
                <a:cs typeface="NikoshBAN" panose="02000000000000000000" pitchFamily="2" charset="0"/>
              </a:rPr>
              <a:t>ভালোভাবে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p>
          <a:p>
            <a:pPr>
              <a:buClr>
                <a:srgbClr val="FF0000"/>
              </a:buClr>
            </a:pPr>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কন্ট্রা</a:t>
            </a:r>
            <a:r>
              <a:rPr lang="en-US" sz="3600" dirty="0">
                <a:latin typeface="NikoshBAN" panose="02000000000000000000" pitchFamily="2" charset="0"/>
                <a:cs typeface="NikoshBAN" panose="02000000000000000000" pitchFamily="2" charset="0"/>
              </a:rPr>
              <a:t> বা বিপরীত দাখিলা কি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algn="just">
              <a:buClr>
                <a:srgbClr val="FF0000"/>
              </a:buClr>
            </a:pPr>
            <a:r>
              <a:rPr lang="en-US" sz="3600" dirty="0">
                <a:latin typeface="NikoshBAN" panose="02000000000000000000" pitchFamily="2" charset="0"/>
                <a:cs typeface="NikoshBAN" panose="02000000000000000000" pitchFamily="2" charset="0"/>
              </a:rPr>
              <a:t>৬। </a:t>
            </a:r>
            <a:r>
              <a:rPr lang="as-IN" sz="3600" dirty="0">
                <a:latin typeface="NikoshBAN" panose="02000000000000000000" pitchFamily="2" charset="0"/>
                <a:cs typeface="NikoshBAN" panose="02000000000000000000" pitchFamily="2" charset="0"/>
              </a:rPr>
              <a:t>ব্যাংক সংক্রান্ত লেনদেন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a:t>
            </a:r>
            <a:r>
              <a:rPr lang="en-US" sz="3600" dirty="0">
                <a:latin typeface="NikoshBAN" panose="02000000000000000000" pitchFamily="2" charset="0"/>
                <a:cs typeface="NikoshBAN" panose="02000000000000000000" pitchFamily="2" charset="0"/>
              </a:rPr>
              <a:t> কি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a:p>
            <a:pPr algn="just">
              <a:buClr>
                <a:srgbClr val="FF0000"/>
              </a:buClr>
            </a:pPr>
            <a:r>
              <a:rPr lang="en-US" sz="3600" dirty="0">
                <a:solidFill>
                  <a:schemeClr val="tx1"/>
                </a:solidFill>
                <a:latin typeface="NikoshBAN" panose="02000000000000000000" pitchFamily="2" charset="0"/>
                <a:cs typeface="NikoshBAN" panose="02000000000000000000" pitchFamily="2" charset="0"/>
              </a:rPr>
              <a:t>৭। তিন</a:t>
            </a:r>
            <a:r>
              <a:rPr lang="as-IN" sz="3600" dirty="0">
                <a:solidFill>
                  <a:schemeClr val="tx1"/>
                </a:solidFill>
                <a:latin typeface="NikoshBAN" panose="02000000000000000000" pitchFamily="2" charset="0"/>
                <a:cs typeface="NikoshBAN" panose="02000000000000000000" pitchFamily="2" charset="0"/>
              </a:rPr>
              <a:t>ঘরা</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নগদান বহিতে লেনদেন লিপিবদ্ধ করা শিখবে।</a:t>
            </a:r>
          </a:p>
        </p:txBody>
      </p:sp>
    </p:spTree>
    <p:extLst>
      <p:ext uri="{BB962C8B-B14F-4D97-AF65-F5344CB8AC3E}">
        <p14:creationId xmlns:p14="http://schemas.microsoft.com/office/powerpoint/2010/main" val="234576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16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1" end="1"/>
                                            </p:txEl>
                                          </p:spTgt>
                                        </p:tgtEl>
                                      </p:cBhvr>
                                    </p:animEffect>
                                  </p:childTnLst>
                                </p:cTn>
                              </p:par>
                            </p:childTnLst>
                          </p:cTn>
                        </p:par>
                        <p:par>
                          <p:cTn id="20" fill="hold">
                            <p:stCondLst>
                              <p:cond delay="355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2" end="2"/>
                                            </p:txEl>
                                          </p:spTgt>
                                        </p:tgtEl>
                                      </p:cBhvr>
                                    </p:animEffect>
                                  </p:childTnLst>
                                </p:cTn>
                              </p:par>
                            </p:childTnLst>
                          </p:cTn>
                        </p:par>
                        <p:par>
                          <p:cTn id="28" fill="hold">
                            <p:stCondLst>
                              <p:cond delay="59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3" end="3"/>
                                            </p:txEl>
                                          </p:spTgt>
                                        </p:tgtEl>
                                      </p:cBhvr>
                                    </p:animEffect>
                                  </p:childTnLst>
                                </p:cTn>
                              </p:par>
                            </p:childTnLst>
                          </p:cTn>
                        </p:par>
                        <p:par>
                          <p:cTn id="36" fill="hold">
                            <p:stCondLst>
                              <p:cond delay="78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xEl>
                                              <p:pRg st="4" end="4"/>
                                            </p:txEl>
                                          </p:spTgt>
                                        </p:tgtEl>
                                      </p:cBhvr>
                                    </p:animEffect>
                                  </p:childTnLst>
                                </p:cTn>
                              </p:par>
                            </p:childTnLst>
                          </p:cTn>
                        </p:par>
                        <p:par>
                          <p:cTn id="44" fill="hold">
                            <p:stCondLst>
                              <p:cond delay="108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500" fill="hold"/>
                                        <p:tgtEl>
                                          <p:spTgt spid="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xEl>
                                              <p:pRg st="5" end="5"/>
                                            </p:txEl>
                                          </p:spTgt>
                                        </p:tgtEl>
                                      </p:cBhvr>
                                    </p:animEffect>
                                  </p:childTnLst>
                                </p:cTn>
                              </p:par>
                            </p:childTnLst>
                          </p:cTn>
                        </p:par>
                        <p:par>
                          <p:cTn id="52" fill="hold">
                            <p:stCondLst>
                              <p:cond delay="132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500" fill="hold"/>
                                        <p:tgtEl>
                                          <p:spTgt spid="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
                                            <p:txEl>
                                              <p:pRg st="6" end="6"/>
                                            </p:txEl>
                                          </p:spTgt>
                                        </p:tgtEl>
                                      </p:cBhvr>
                                    </p:animEffect>
                                  </p:childTnLst>
                                </p:cTn>
                              </p:par>
                            </p:childTnLst>
                          </p:cTn>
                        </p:par>
                        <p:par>
                          <p:cTn id="60" fill="hold">
                            <p:stCondLst>
                              <p:cond delay="15850"/>
                            </p:stCondLst>
                            <p:childTnLst>
                              <p:par>
                                <p:cTn id="61" presetID="41" presetClass="entr" presetSubtype="0" fill="hold" nodeType="afterEffect">
                                  <p:stCondLst>
                                    <p:cond delay="0"/>
                                  </p:stCondLst>
                                  <p:iterate type="lt">
                                    <p:tmPct val="10000"/>
                                  </p:iterate>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p:cTn id="63" dur="500" fill="hold"/>
                                        <p:tgtEl>
                                          <p:spTgt spid="7">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7">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602AA7-48C1-4A91-8CDE-474CF15B1CC1}"/>
              </a:ext>
            </a:extLst>
          </p:cNvPr>
          <p:cNvSpPr txBox="1"/>
          <p:nvPr/>
        </p:nvSpPr>
        <p:spPr>
          <a:xfrm>
            <a:off x="221566" y="300669"/>
            <a:ext cx="3998742" cy="646331"/>
          </a:xfrm>
          <a:prstGeom prst="rect">
            <a:avLst/>
          </a:prstGeom>
          <a:noFill/>
        </p:spPr>
        <p:txBody>
          <a:bodyPr wrap="square">
            <a:spAutoFit/>
          </a:bodyPr>
          <a:lstStyle/>
          <a:p>
            <a:pPr algn="ctr"/>
            <a:r>
              <a:rPr lang="as-IN" sz="3600" dirty="0">
                <a:solidFill>
                  <a:srgbClr val="00B0F0"/>
                </a:solidFill>
                <a:latin typeface="NikoshBAN" panose="02000000000000000000" pitchFamily="2" charset="0"/>
                <a:cs typeface="NikoshBAN" panose="02000000000000000000" pitchFamily="2" charset="0"/>
              </a:rPr>
              <a:t>তিনঘরা নগদান বই</a:t>
            </a:r>
            <a:r>
              <a:rPr lang="en-US" sz="3600" dirty="0">
                <a:solidFill>
                  <a:srgbClr val="00B0F0"/>
                </a:solidFill>
                <a:latin typeface="NikoshBAN" panose="02000000000000000000" pitchFamily="2" charset="0"/>
                <a:cs typeface="NikoshBAN" panose="02000000000000000000" pitchFamily="2" charset="0"/>
              </a:rPr>
              <a:t> </a:t>
            </a:r>
            <a:r>
              <a:rPr lang="en-US" sz="3600" dirty="0" err="1">
                <a:solidFill>
                  <a:srgbClr val="00B0F0"/>
                </a:solidFill>
                <a:latin typeface="NikoshBAN" panose="02000000000000000000" pitchFamily="2" charset="0"/>
                <a:cs typeface="NikoshBAN" panose="02000000000000000000" pitchFamily="2" charset="0"/>
              </a:rPr>
              <a:t>কি</a:t>
            </a:r>
            <a:r>
              <a:rPr lang="en-US" sz="3600" dirty="0">
                <a:solidFill>
                  <a:srgbClr val="00B0F0"/>
                </a:solidFill>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347CE44E-7301-4BE3-94F9-8B74C9F69ACA}"/>
              </a:ext>
            </a:extLst>
          </p:cNvPr>
          <p:cNvSpPr txBox="1"/>
          <p:nvPr/>
        </p:nvSpPr>
        <p:spPr>
          <a:xfrm>
            <a:off x="356381" y="947000"/>
            <a:ext cx="11479237" cy="3416320"/>
          </a:xfrm>
          <a:prstGeom prst="rect">
            <a:avLst/>
          </a:prstGeom>
          <a:noFill/>
        </p:spPr>
        <p:txBody>
          <a:bodyPr wrap="square">
            <a:spAutoFit/>
          </a:bodyPr>
          <a:lstStyle/>
          <a:p>
            <a:pPr algn="just"/>
            <a:r>
              <a:rPr lang="as-IN" sz="3600" dirty="0">
                <a:latin typeface="NikoshBAN" panose="02000000000000000000" pitchFamily="2" charset="0"/>
                <a:cs typeface="NikoshBAN" panose="02000000000000000000" pitchFamily="2" charset="0"/>
              </a:rPr>
              <a:t>নগদ অর্থ ও ব্যাংক সংক্রান্ত লেনদেনের পাশাপাশি দেনা-পাওনা নিষ্পত্তিকালিন বাট্টা সহকারে </a:t>
            </a:r>
            <a:r>
              <a:rPr lang="en-US" sz="3600" dirty="0">
                <a:latin typeface="NikoshBAN" panose="02000000000000000000" pitchFamily="2" charset="0"/>
                <a:cs typeface="NikoshBAN" panose="02000000000000000000" pitchFamily="2" charset="0"/>
              </a:rPr>
              <a:t>যে </a:t>
            </a:r>
            <a:r>
              <a:rPr lang="as-IN" sz="3600" dirty="0">
                <a:latin typeface="NikoshBAN" panose="02000000000000000000" pitchFamily="2" charset="0"/>
                <a:cs typeface="NikoshBAN" panose="02000000000000000000" pitchFamily="2" charset="0"/>
              </a:rPr>
              <a:t>নগদান বই প্রস্তুত করা হয়</a:t>
            </a:r>
            <a:r>
              <a:rPr lang="en-US" sz="3600" dirty="0">
                <a:latin typeface="NikoshBAN" panose="02000000000000000000" pitchFamily="2" charset="0"/>
                <a:cs typeface="NikoshBAN" panose="02000000000000000000" pitchFamily="2" charset="0"/>
              </a:rPr>
              <a:t> তাকে তিনঘরা নগদান বই বলে</a:t>
            </a:r>
            <a:r>
              <a:rPr lang="as-IN" sz="3600" dirty="0">
                <a:latin typeface="NikoshBAN" panose="02000000000000000000" pitchFamily="2" charset="0"/>
                <a:cs typeface="NikoshBAN" panose="02000000000000000000" pitchFamily="2" charset="0"/>
              </a:rPr>
              <a:t>। তিনঘরা নগদান বই প্রস্তুতের দ্বারা নগদ উদ্বৃত্ত, ব্যাংক উদ্বৃত্ত, মোট প্রদত্ত বাট্টা এবং মোট প্রাপ্ত বাট্টার পরিমাণ জানা যায়। ধারে বিক্রীত পন্যের অর্থ দ্রুত আদায়ের জন্য বিক্রেতা ক্রেতাকে এই বাট্টা দিয়ে থাকে।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বাট্টাকে নগদ বাট্টা বলে। প্রাপ্ত বাট্টা ক্রেতার জন্য আয়, প্রদত্ত বাট্টা বিক্রেতার জন্য খরচ।</a:t>
            </a:r>
          </a:p>
        </p:txBody>
      </p:sp>
    </p:spTree>
    <p:extLst>
      <p:ext uri="{BB962C8B-B14F-4D97-AF65-F5344CB8AC3E}">
        <p14:creationId xmlns:p14="http://schemas.microsoft.com/office/powerpoint/2010/main" val="19843623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5981" y="1499677"/>
          <a:ext cx="11955776" cy="3796938"/>
        </p:xfrm>
        <a:graphic>
          <a:graphicData uri="http://schemas.openxmlformats.org/drawingml/2006/table">
            <a:tbl>
              <a:tblPr firstRow="1" bandRow="1">
                <a:tableStyleId>{5940675A-B579-460E-94D1-54222C63F5DA}</a:tableStyleId>
              </a:tblPr>
              <a:tblGrid>
                <a:gridCol w="937260">
                  <a:extLst>
                    <a:ext uri="{9D8B030D-6E8A-4147-A177-3AD203B41FA5}">
                      <a16:colId xmlns:a16="http://schemas.microsoft.com/office/drawing/2014/main" val="20000"/>
                    </a:ext>
                  </a:extLst>
                </a:gridCol>
                <a:gridCol w="1743244">
                  <a:extLst>
                    <a:ext uri="{9D8B030D-6E8A-4147-A177-3AD203B41FA5}">
                      <a16:colId xmlns:a16="http://schemas.microsoft.com/office/drawing/2014/main" val="20001"/>
                    </a:ext>
                  </a:extLst>
                </a:gridCol>
                <a:gridCol w="314416">
                  <a:extLst>
                    <a:ext uri="{9D8B030D-6E8A-4147-A177-3AD203B41FA5}">
                      <a16:colId xmlns:a16="http://schemas.microsoft.com/office/drawing/2014/main" val="20002"/>
                    </a:ext>
                  </a:extLst>
                </a:gridCol>
                <a:gridCol w="280457">
                  <a:extLst>
                    <a:ext uri="{9D8B030D-6E8A-4147-A177-3AD203B41FA5}">
                      <a16:colId xmlns:a16="http://schemas.microsoft.com/office/drawing/2014/main" val="20003"/>
                    </a:ext>
                  </a:extLst>
                </a:gridCol>
                <a:gridCol w="756775">
                  <a:extLst>
                    <a:ext uri="{9D8B030D-6E8A-4147-A177-3AD203B41FA5}">
                      <a16:colId xmlns:a16="http://schemas.microsoft.com/office/drawing/2014/main" val="20004"/>
                    </a:ext>
                  </a:extLst>
                </a:gridCol>
                <a:gridCol w="901067">
                  <a:extLst>
                    <a:ext uri="{9D8B030D-6E8A-4147-A177-3AD203B41FA5}">
                      <a16:colId xmlns:a16="http://schemas.microsoft.com/office/drawing/2014/main" val="20005"/>
                    </a:ext>
                  </a:extLst>
                </a:gridCol>
                <a:gridCol w="735570">
                  <a:extLst>
                    <a:ext uri="{9D8B030D-6E8A-4147-A177-3AD203B41FA5}">
                      <a16:colId xmlns:a16="http://schemas.microsoft.com/office/drawing/2014/main" val="20006"/>
                    </a:ext>
                  </a:extLst>
                </a:gridCol>
                <a:gridCol w="909615">
                  <a:extLst>
                    <a:ext uri="{9D8B030D-6E8A-4147-A177-3AD203B41FA5}">
                      <a16:colId xmlns:a16="http://schemas.microsoft.com/office/drawing/2014/main" val="20007"/>
                    </a:ext>
                  </a:extLst>
                </a:gridCol>
                <a:gridCol w="1903074">
                  <a:extLst>
                    <a:ext uri="{9D8B030D-6E8A-4147-A177-3AD203B41FA5}">
                      <a16:colId xmlns:a16="http://schemas.microsoft.com/office/drawing/2014/main" val="20008"/>
                    </a:ext>
                  </a:extLst>
                </a:gridCol>
                <a:gridCol w="488434">
                  <a:extLst>
                    <a:ext uri="{9D8B030D-6E8A-4147-A177-3AD203B41FA5}">
                      <a16:colId xmlns:a16="http://schemas.microsoft.com/office/drawing/2014/main" val="20009"/>
                    </a:ext>
                  </a:extLst>
                </a:gridCol>
                <a:gridCol w="422031">
                  <a:extLst>
                    <a:ext uri="{9D8B030D-6E8A-4147-A177-3AD203B41FA5}">
                      <a16:colId xmlns:a16="http://schemas.microsoft.com/office/drawing/2014/main" val="20010"/>
                    </a:ext>
                  </a:extLst>
                </a:gridCol>
                <a:gridCol w="914400">
                  <a:extLst>
                    <a:ext uri="{9D8B030D-6E8A-4147-A177-3AD203B41FA5}">
                      <a16:colId xmlns:a16="http://schemas.microsoft.com/office/drawing/2014/main" val="20011"/>
                    </a:ext>
                  </a:extLst>
                </a:gridCol>
                <a:gridCol w="928468">
                  <a:extLst>
                    <a:ext uri="{9D8B030D-6E8A-4147-A177-3AD203B41FA5}">
                      <a16:colId xmlns:a16="http://schemas.microsoft.com/office/drawing/2014/main" val="20012"/>
                    </a:ext>
                  </a:extLst>
                </a:gridCol>
                <a:gridCol w="720965">
                  <a:extLst>
                    <a:ext uri="{9D8B030D-6E8A-4147-A177-3AD203B41FA5}">
                      <a16:colId xmlns:a16="http://schemas.microsoft.com/office/drawing/2014/main" val="20013"/>
                    </a:ext>
                  </a:extLst>
                </a:gridCol>
              </a:tblGrid>
              <a:tr h="671253">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a:t>
                      </a: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বাট্টা</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তারিখ</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NikoshBAN" pitchFamily="2" charset="0"/>
                          <a:cs typeface="NikoshBAN" pitchFamily="2" charset="0"/>
                        </a:rPr>
                        <a:t>বিবরণ</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ভাঃ</a:t>
                      </a:r>
                    </a:p>
                    <a:p>
                      <a:pPr algn="ctr"/>
                      <a:r>
                        <a:rPr lang="bn-BD" sz="2800" dirty="0">
                          <a:latin typeface="NikoshBAN" panose="02000000000000000000" pitchFamily="2" charset="0"/>
                          <a:cs typeface="NikoshBAN" panose="02000000000000000000" pitchFamily="2" charset="0"/>
                        </a:rPr>
                        <a:t>নং</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খঃ</a:t>
                      </a:r>
                    </a:p>
                    <a:p>
                      <a:pPr algn="ctr"/>
                      <a:r>
                        <a:rPr lang="bn-BD" sz="2800" dirty="0">
                          <a:latin typeface="NikoshBAN" panose="02000000000000000000" pitchFamily="2" charset="0"/>
                          <a:cs typeface="NikoshBAN" panose="02000000000000000000" pitchFamily="2" charset="0"/>
                        </a:rPr>
                        <a:t>পৃঃ</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নগদ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ব্যাংক</a:t>
                      </a:r>
                      <a:r>
                        <a:rPr lang="bn-BD"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বাট্টা টাকা</a:t>
                      </a:r>
                      <a:endParaRPr lang="en-US" sz="2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2092">
                <a:tc>
                  <a:txBody>
                    <a:bodyPr/>
                    <a:lstStyle/>
                    <a:p>
                      <a:endParaRPr lang="bn-BD" sz="1800" dirty="0"/>
                    </a:p>
                    <a:p>
                      <a:endParaRPr lang="bn-BD" sz="1800" dirty="0"/>
                    </a:p>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NikoshBAN" pitchFamily="2" charset="0"/>
                        <a:cs typeface="NikoshBAN" pitchFamily="2"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17E2C7-FC08-401D-9D50-44898B32CCF4}"/>
              </a:ext>
            </a:extLst>
          </p:cNvPr>
          <p:cNvSpPr txBox="1"/>
          <p:nvPr/>
        </p:nvSpPr>
        <p:spPr>
          <a:xfrm>
            <a:off x="137160" y="177443"/>
            <a:ext cx="3562643" cy="523220"/>
          </a:xfrm>
          <a:prstGeom prst="rect">
            <a:avLst/>
          </a:prstGeom>
          <a:noFill/>
        </p:spPr>
        <p:txBody>
          <a:bodyPr wrap="square">
            <a:spAutoFit/>
          </a:bodyPr>
          <a:lstStyle/>
          <a:p>
            <a:r>
              <a:rPr lang="en-US" sz="2800" dirty="0">
                <a:solidFill>
                  <a:srgbClr val="C00000"/>
                </a:solidFill>
                <a:latin typeface="NikoshBAN" panose="02000000000000000000" pitchFamily="2" charset="0"/>
                <a:cs typeface="NikoshBAN" pitchFamily="2" charset="0"/>
              </a:rPr>
              <a:t>তিন ঘরা নগদান </a:t>
            </a:r>
            <a:r>
              <a:rPr lang="en-US" sz="2800" dirty="0" err="1">
                <a:solidFill>
                  <a:srgbClr val="C00000"/>
                </a:solidFill>
                <a:latin typeface="NikoshBAN" panose="02000000000000000000" pitchFamily="2" charset="0"/>
                <a:cs typeface="NikoshBAN" pitchFamily="2" charset="0"/>
              </a:rPr>
              <a:t>বইয়ের</a:t>
            </a:r>
            <a:r>
              <a:rPr lang="en-US" sz="2800" dirty="0">
                <a:solidFill>
                  <a:srgbClr val="C00000"/>
                </a:solidFill>
                <a:latin typeface="NikoshBAN" panose="02000000000000000000" pitchFamily="2" charset="0"/>
                <a:cs typeface="NikoshBAN" pitchFamily="2" charset="0"/>
              </a:rPr>
              <a:t> </a:t>
            </a:r>
            <a:r>
              <a:rPr lang="en-US" sz="2800" dirty="0" err="1">
                <a:solidFill>
                  <a:srgbClr val="C00000"/>
                </a:solidFill>
                <a:latin typeface="NikoshBAN" panose="02000000000000000000" pitchFamily="2" charset="0"/>
                <a:cs typeface="NikoshBAN" pitchFamily="2" charset="0"/>
              </a:rPr>
              <a:t>ছক</a:t>
            </a:r>
            <a:r>
              <a:rPr lang="en-US" sz="2800" dirty="0">
                <a:solidFill>
                  <a:srgbClr val="C00000"/>
                </a:solidFill>
                <a:latin typeface="NikoshBAN" panose="02000000000000000000" pitchFamily="2" charset="0"/>
                <a:cs typeface="NikoshBAN" pitchFamily="2" charset="0"/>
              </a:rPr>
              <a:t>-</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27FC5D88-CF92-4A6F-A08D-05F12BDA28DC}"/>
              </a:ext>
            </a:extLst>
          </p:cNvPr>
          <p:cNvSpPr txBox="1"/>
          <p:nvPr/>
        </p:nvSpPr>
        <p:spPr>
          <a:xfrm>
            <a:off x="0" y="1037612"/>
            <a:ext cx="974188"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ডেবিট</a:t>
            </a:r>
          </a:p>
        </p:txBody>
      </p:sp>
      <p:sp>
        <p:nvSpPr>
          <p:cNvPr id="12" name="TextBox 11">
            <a:extLst>
              <a:ext uri="{FF2B5EF4-FFF2-40B4-BE49-F238E27FC236}">
                <a16:creationId xmlns:a16="http://schemas.microsoft.com/office/drawing/2014/main" id="{D03C1669-6E3B-48CA-B092-1A6D4F59F74E}"/>
              </a:ext>
            </a:extLst>
          </p:cNvPr>
          <p:cNvSpPr txBox="1"/>
          <p:nvPr/>
        </p:nvSpPr>
        <p:spPr>
          <a:xfrm>
            <a:off x="10888980" y="1071807"/>
            <a:ext cx="1269609" cy="523220"/>
          </a:xfrm>
          <a:prstGeom prst="rect">
            <a:avLst/>
          </a:prstGeom>
          <a:noFill/>
        </p:spPr>
        <p:txBody>
          <a:bodyPr wrap="square">
            <a:spAutoFit/>
          </a:bodyPr>
          <a:lstStyle/>
          <a:p>
            <a:pPr algn="ctr" eaLnBrk="0" fontAlgn="base" hangingPunct="0">
              <a:spcBef>
                <a:spcPct val="0"/>
              </a:spcBef>
              <a:spcAft>
                <a:spcPct val="0"/>
              </a:spcAft>
            </a:pPr>
            <a:r>
              <a:rPr lang="en-US" sz="2800" dirty="0">
                <a:latin typeface="NikoshBAN" panose="02000000000000000000" pitchFamily="2" charset="0"/>
                <a:cs typeface="NikoshBAN" panose="02000000000000000000" pitchFamily="2" charset="0"/>
              </a:rPr>
              <a:t>ক্রেডিট</a:t>
            </a:r>
          </a:p>
        </p:txBody>
      </p:sp>
      <p:sp>
        <p:nvSpPr>
          <p:cNvPr id="14" name="TextBox 13">
            <a:extLst>
              <a:ext uri="{FF2B5EF4-FFF2-40B4-BE49-F238E27FC236}">
                <a16:creationId xmlns:a16="http://schemas.microsoft.com/office/drawing/2014/main" id="{830D842F-BEC6-4F9C-A2D4-CFED208356EC}"/>
              </a:ext>
            </a:extLst>
          </p:cNvPr>
          <p:cNvSpPr txBox="1"/>
          <p:nvPr/>
        </p:nvSpPr>
        <p:spPr>
          <a:xfrm>
            <a:off x="4863318" y="606725"/>
            <a:ext cx="2751405" cy="954107"/>
          </a:xfrm>
          <a:prstGeom prst="rect">
            <a:avLst/>
          </a:prstGeom>
          <a:noFill/>
        </p:spPr>
        <p:txBody>
          <a:bodyPr wrap="square">
            <a:spAutoFit/>
          </a:bodyPr>
          <a:lstStyle/>
          <a:p>
            <a:pPr algn="ctr"/>
            <a:r>
              <a:rPr lang="en-US" sz="2800" dirty="0">
                <a:latin typeface="NikoshBAN" panose="02000000000000000000" pitchFamily="2" charset="0"/>
                <a:cs typeface="NikoshBAN" panose="02000000000000000000" pitchFamily="2" charset="0"/>
              </a:rPr>
              <a:t>প্রতিষ্ঠানের নাম------</a:t>
            </a:r>
          </a:p>
          <a:p>
            <a:pPr algn="ctr"/>
            <a:r>
              <a:rPr lang="en-US" sz="2800" dirty="0" err="1">
                <a:latin typeface="NikoshBAN" panose="02000000000000000000" pitchFamily="2" charset="0"/>
                <a:cs typeface="NikoshBAN" panose="02000000000000000000" pitchFamily="2" charset="0"/>
              </a:rPr>
              <a:t>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a:t>
            </a:r>
            <a:r>
              <a:rPr lang="en-US" sz="2800" dirty="0">
                <a:latin typeface="NikoshBAN" panose="02000000000000000000" pitchFamily="2" charset="0"/>
                <a:cs typeface="NikoshBAN" panose="02000000000000000000" pitchFamily="2" charset="0"/>
              </a:rPr>
              <a:t> নগদান </a:t>
            </a:r>
            <a:r>
              <a:rPr lang="en-US" sz="2800" dirty="0" err="1">
                <a:latin typeface="NikoshBAN" panose="02000000000000000000" pitchFamily="2" charset="0"/>
                <a:cs typeface="NikoshBAN" panose="02000000000000000000" pitchFamily="2" charset="0"/>
              </a:rPr>
              <a:t>বই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8896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5463" y="112740"/>
            <a:ext cx="1778696" cy="826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bg1"/>
                </a:solidFill>
                <a:latin typeface="NikoshBAN" panose="02000000000000000000" pitchFamily="2" charset="0"/>
                <a:cs typeface="NikoshBAN" panose="02000000000000000000" pitchFamily="2" charset="0"/>
              </a:rPr>
              <a:t>বাট্টা</a:t>
            </a:r>
            <a:endParaRPr lang="en-US" sz="6000" dirty="0">
              <a:solidFill>
                <a:schemeClr val="bg1"/>
              </a:solidFill>
              <a:latin typeface="NikoshBAN" panose="02000000000000000000" pitchFamily="2" charset="0"/>
              <a:cs typeface="NikoshBAN" panose="02000000000000000000" pitchFamily="2" charset="0"/>
            </a:endParaRPr>
          </a:p>
        </p:txBody>
      </p:sp>
      <p:cxnSp>
        <p:nvCxnSpPr>
          <p:cNvPr id="4" name="Straight Arrow Connector 3"/>
          <p:cNvCxnSpPr>
            <a:stCxn id="2" idx="2"/>
          </p:cNvCxnSpPr>
          <p:nvPr/>
        </p:nvCxnSpPr>
        <p:spPr>
          <a:xfrm>
            <a:off x="5924811" y="939455"/>
            <a:ext cx="0" cy="338203"/>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526081" y="1274523"/>
            <a:ext cx="4969700" cy="28184"/>
          </a:xfrm>
          <a:prstGeom prst="line">
            <a:avLst/>
          </a:prstGeom>
          <a:ln w="38100">
            <a:solidFill>
              <a:srgbClr val="FF33CC">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26076" y="1302714"/>
            <a:ext cx="0" cy="400833"/>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95779" y="1288615"/>
            <a:ext cx="0" cy="400833"/>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22127" y="1741125"/>
            <a:ext cx="3413343" cy="9269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কারবারি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sp>
        <p:nvSpPr>
          <p:cNvPr id="21" name="Rectangle 20"/>
          <p:cNvSpPr/>
          <p:nvPr/>
        </p:nvSpPr>
        <p:spPr>
          <a:xfrm>
            <a:off x="6861133" y="1759905"/>
            <a:ext cx="3269293"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নগদ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cxnSp>
        <p:nvCxnSpPr>
          <p:cNvPr id="23" name="Straight Arrow Connector 22"/>
          <p:cNvCxnSpPr/>
          <p:nvPr/>
        </p:nvCxnSpPr>
        <p:spPr>
          <a:xfrm>
            <a:off x="3071998" y="2718151"/>
            <a:ext cx="12529" cy="688931"/>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114227" y="2653958"/>
            <a:ext cx="12520" cy="698325"/>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40074" y="3407082"/>
            <a:ext cx="3526071" cy="25052"/>
          </a:xfrm>
          <a:prstGeom prst="line">
            <a:avLst/>
          </a:prstGeom>
          <a:ln w="38100">
            <a:solidFill>
              <a:srgbClr val="FF33CC">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240071" y="3407079"/>
            <a:ext cx="0" cy="300624"/>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66145" y="3429000"/>
            <a:ext cx="0" cy="300624"/>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1413" y="3732753"/>
            <a:ext cx="2505211"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ক্রয়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sp>
        <p:nvSpPr>
          <p:cNvPr id="35" name="Rectangle 34"/>
          <p:cNvSpPr/>
          <p:nvPr/>
        </p:nvSpPr>
        <p:spPr>
          <a:xfrm>
            <a:off x="3526079" y="3732753"/>
            <a:ext cx="2404995"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বিক্রয়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cxnSp>
        <p:nvCxnSpPr>
          <p:cNvPr id="37" name="Straight Connector 36"/>
          <p:cNvCxnSpPr/>
          <p:nvPr/>
        </p:nvCxnSpPr>
        <p:spPr>
          <a:xfrm>
            <a:off x="7593905" y="3407079"/>
            <a:ext cx="2990579" cy="0"/>
          </a:xfrm>
          <a:prstGeom prst="line">
            <a:avLst/>
          </a:prstGeom>
          <a:ln w="38100">
            <a:solidFill>
              <a:srgbClr val="FF33CC">
                <a:alpha val="60000"/>
              </a:srgb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93903" y="3422737"/>
            <a:ext cx="0" cy="388307"/>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0558383" y="3398351"/>
            <a:ext cx="12539" cy="344465"/>
          </a:xfrm>
          <a:prstGeom prst="straightConnector1">
            <a:avLst/>
          </a:prstGeom>
          <a:ln w="38100">
            <a:solidFill>
              <a:srgbClr val="FF33CC">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676351" y="3811041"/>
            <a:ext cx="2586627"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প্রদত্ত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sp>
        <p:nvSpPr>
          <p:cNvPr id="47" name="Rectangle 46"/>
          <p:cNvSpPr/>
          <p:nvPr/>
        </p:nvSpPr>
        <p:spPr>
          <a:xfrm>
            <a:off x="9826671" y="3811041"/>
            <a:ext cx="2260951"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প্রাপ্ত </a:t>
            </a:r>
            <a:r>
              <a:rPr lang="en-US" sz="4000" dirty="0" err="1">
                <a:latin typeface="NikoshBAN" panose="02000000000000000000" pitchFamily="2" charset="0"/>
                <a:cs typeface="NikoshBAN" panose="02000000000000000000" pitchFamily="2" charset="0"/>
              </a:rPr>
              <a:t>বাট্টা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8128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
                                        <p:tgtEl>
                                          <p:spTgt spid="21"/>
                                        </p:tgtEl>
                                      </p:cBhvr>
                                    </p:animEffect>
                                    <p:anim calcmode="lin" valueType="num">
                                      <p:cBhvr>
                                        <p:cTn id="30" dur="400" fill="hold"/>
                                        <p:tgtEl>
                                          <p:spTgt spid="21"/>
                                        </p:tgtEl>
                                        <p:attrNameLst>
                                          <p:attrName>ppt_x</p:attrName>
                                        </p:attrNameLst>
                                      </p:cBhvr>
                                      <p:tavLst>
                                        <p:tav tm="0">
                                          <p:val>
                                            <p:strVal val="#ppt_x"/>
                                          </p:val>
                                        </p:tav>
                                        <p:tav tm="100000">
                                          <p:val>
                                            <p:strVal val="#ppt_x"/>
                                          </p:val>
                                        </p:tav>
                                      </p:tavLst>
                                    </p:anim>
                                    <p:anim calcmode="lin" valueType="num">
                                      <p:cBhvr>
                                        <p:cTn id="31" dur="400" fill="hold"/>
                                        <p:tgtEl>
                                          <p:spTgt spid="21"/>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
                                        <p:tgtEl>
                                          <p:spTgt spid="20"/>
                                        </p:tgtEl>
                                      </p:cBhvr>
                                    </p:animEffect>
                                    <p:anim calcmode="lin" valueType="num">
                                      <p:cBhvr>
                                        <p:cTn id="37" dur="400" fill="hold"/>
                                        <p:tgtEl>
                                          <p:spTgt spid="20"/>
                                        </p:tgtEl>
                                        <p:attrNameLst>
                                          <p:attrName>ppt_x</p:attrName>
                                        </p:attrNameLst>
                                      </p:cBhvr>
                                      <p:tavLst>
                                        <p:tav tm="0">
                                          <p:val>
                                            <p:strVal val="#ppt_x"/>
                                          </p:val>
                                        </p:tav>
                                        <p:tav tm="100000">
                                          <p:val>
                                            <p:strVal val="#ppt_x"/>
                                          </p:val>
                                        </p:tav>
                                      </p:tavLst>
                                    </p:anim>
                                    <p:anim calcmode="lin" valueType="num">
                                      <p:cBhvr>
                                        <p:cTn id="38" dur="400" fill="hold"/>
                                        <p:tgtEl>
                                          <p:spTgt spid="20"/>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1000" fill="hold"/>
                                        <p:tgtEl>
                                          <p:spTgt spid="34"/>
                                        </p:tgtEl>
                                        <p:attrNameLst>
                                          <p:attrName>ppt_w</p:attrName>
                                        </p:attrNameLst>
                                      </p:cBhvr>
                                      <p:tavLst>
                                        <p:tav tm="0">
                                          <p:val>
                                            <p:strVal val="#ppt_w*0.70"/>
                                          </p:val>
                                        </p:tav>
                                        <p:tav tm="100000">
                                          <p:val>
                                            <p:strVal val="#ppt_w"/>
                                          </p:val>
                                        </p:tav>
                                      </p:tavLst>
                                    </p:anim>
                                    <p:anim calcmode="lin" valueType="num">
                                      <p:cBhvr>
                                        <p:cTn id="64" dur="1000" fill="hold"/>
                                        <p:tgtEl>
                                          <p:spTgt spid="34"/>
                                        </p:tgtEl>
                                        <p:attrNameLst>
                                          <p:attrName>ppt_h</p:attrName>
                                        </p:attrNameLst>
                                      </p:cBhvr>
                                      <p:tavLst>
                                        <p:tav tm="0">
                                          <p:val>
                                            <p:strVal val="#ppt_h"/>
                                          </p:val>
                                        </p:tav>
                                        <p:tav tm="100000">
                                          <p:val>
                                            <p:strVal val="#ppt_h"/>
                                          </p:val>
                                        </p:tav>
                                      </p:tavLst>
                                    </p:anim>
                                    <p:animEffect transition="in" filter="fade">
                                      <p:cBhvr>
                                        <p:cTn id="65" dur="1000"/>
                                        <p:tgtEl>
                                          <p:spTgt spid="34"/>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1000" fill="hold"/>
                                        <p:tgtEl>
                                          <p:spTgt spid="35"/>
                                        </p:tgtEl>
                                        <p:attrNameLst>
                                          <p:attrName>ppt_w</p:attrName>
                                        </p:attrNameLst>
                                      </p:cBhvr>
                                      <p:tavLst>
                                        <p:tav tm="0">
                                          <p:val>
                                            <p:strVal val="#ppt_w*0.70"/>
                                          </p:val>
                                        </p:tav>
                                        <p:tav tm="100000">
                                          <p:val>
                                            <p:strVal val="#ppt_w"/>
                                          </p:val>
                                        </p:tav>
                                      </p:tavLst>
                                    </p:anim>
                                    <p:anim calcmode="lin" valueType="num">
                                      <p:cBhvr>
                                        <p:cTn id="69" dur="1000" fill="hold"/>
                                        <p:tgtEl>
                                          <p:spTgt spid="35"/>
                                        </p:tgtEl>
                                        <p:attrNameLst>
                                          <p:attrName>ppt_h</p:attrName>
                                        </p:attrNameLst>
                                      </p:cBhvr>
                                      <p:tavLst>
                                        <p:tav tm="0">
                                          <p:val>
                                            <p:strVal val="#ppt_h"/>
                                          </p:val>
                                        </p:tav>
                                        <p:tav tm="100000">
                                          <p:val>
                                            <p:strVal val="#ppt_h"/>
                                          </p:val>
                                        </p:tav>
                                      </p:tavLst>
                                    </p:anim>
                                    <p:animEffect transition="in" filter="fade">
                                      <p:cBhvr>
                                        <p:cTn id="70" dur="10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1000" fill="hold"/>
                                        <p:tgtEl>
                                          <p:spTgt spid="25"/>
                                        </p:tgtEl>
                                        <p:attrNameLst>
                                          <p:attrName>ppt_w</p:attrName>
                                        </p:attrNameLst>
                                      </p:cBhvr>
                                      <p:tavLst>
                                        <p:tav tm="0">
                                          <p:val>
                                            <p:strVal val="#ppt_w*0.70"/>
                                          </p:val>
                                        </p:tav>
                                        <p:tav tm="100000">
                                          <p:val>
                                            <p:strVal val="#ppt_w"/>
                                          </p:val>
                                        </p:tav>
                                      </p:tavLst>
                                    </p:anim>
                                    <p:anim calcmode="lin" valueType="num">
                                      <p:cBhvr>
                                        <p:cTn id="76" dur="1000" fill="hold"/>
                                        <p:tgtEl>
                                          <p:spTgt spid="25"/>
                                        </p:tgtEl>
                                        <p:attrNameLst>
                                          <p:attrName>ppt_h</p:attrName>
                                        </p:attrNameLst>
                                      </p:cBhvr>
                                      <p:tavLst>
                                        <p:tav tm="0">
                                          <p:val>
                                            <p:strVal val="#ppt_h"/>
                                          </p:val>
                                        </p:tav>
                                        <p:tav tm="100000">
                                          <p:val>
                                            <p:strVal val="#ppt_h"/>
                                          </p:val>
                                        </p:tav>
                                      </p:tavLst>
                                    </p:anim>
                                    <p:animEffect transition="in" filter="fade">
                                      <p:cBhvr>
                                        <p:cTn id="77" dur="1000"/>
                                        <p:tgtEl>
                                          <p:spTgt spid="25"/>
                                        </p:tgtEl>
                                      </p:cBhvr>
                                    </p:animEffect>
                                  </p:childTnLst>
                                </p:cTn>
                              </p:par>
                              <p:par>
                                <p:cTn id="78" presetID="55"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1000" fill="hold"/>
                                        <p:tgtEl>
                                          <p:spTgt spid="37"/>
                                        </p:tgtEl>
                                        <p:attrNameLst>
                                          <p:attrName>ppt_w</p:attrName>
                                        </p:attrNameLst>
                                      </p:cBhvr>
                                      <p:tavLst>
                                        <p:tav tm="0">
                                          <p:val>
                                            <p:strVal val="#ppt_w*0.70"/>
                                          </p:val>
                                        </p:tav>
                                        <p:tav tm="100000">
                                          <p:val>
                                            <p:strVal val="#ppt_w"/>
                                          </p:val>
                                        </p:tav>
                                      </p:tavLst>
                                    </p:anim>
                                    <p:anim calcmode="lin" valueType="num">
                                      <p:cBhvr>
                                        <p:cTn id="81" dur="1000" fill="hold"/>
                                        <p:tgtEl>
                                          <p:spTgt spid="37"/>
                                        </p:tgtEl>
                                        <p:attrNameLst>
                                          <p:attrName>ppt_h</p:attrName>
                                        </p:attrNameLst>
                                      </p:cBhvr>
                                      <p:tavLst>
                                        <p:tav tm="0">
                                          <p:val>
                                            <p:strVal val="#ppt_h"/>
                                          </p:val>
                                        </p:tav>
                                        <p:tav tm="100000">
                                          <p:val>
                                            <p:strVal val="#ppt_h"/>
                                          </p:val>
                                        </p:tav>
                                      </p:tavLst>
                                    </p:anim>
                                    <p:animEffect transition="in" filter="fade">
                                      <p:cBhvr>
                                        <p:cTn id="82" dur="1000"/>
                                        <p:tgtEl>
                                          <p:spTgt spid="37"/>
                                        </p:tgtEl>
                                      </p:cBhvr>
                                    </p:animEffect>
                                  </p:childTnLst>
                                </p:cTn>
                              </p:par>
                              <p:par>
                                <p:cTn id="83" presetID="55"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1000" fill="hold"/>
                                        <p:tgtEl>
                                          <p:spTgt spid="39"/>
                                        </p:tgtEl>
                                        <p:attrNameLst>
                                          <p:attrName>ppt_w</p:attrName>
                                        </p:attrNameLst>
                                      </p:cBhvr>
                                      <p:tavLst>
                                        <p:tav tm="0">
                                          <p:val>
                                            <p:strVal val="#ppt_w*0.70"/>
                                          </p:val>
                                        </p:tav>
                                        <p:tav tm="100000">
                                          <p:val>
                                            <p:strVal val="#ppt_w"/>
                                          </p:val>
                                        </p:tav>
                                      </p:tavLst>
                                    </p:anim>
                                    <p:anim calcmode="lin" valueType="num">
                                      <p:cBhvr>
                                        <p:cTn id="86" dur="1000" fill="hold"/>
                                        <p:tgtEl>
                                          <p:spTgt spid="39"/>
                                        </p:tgtEl>
                                        <p:attrNameLst>
                                          <p:attrName>ppt_h</p:attrName>
                                        </p:attrNameLst>
                                      </p:cBhvr>
                                      <p:tavLst>
                                        <p:tav tm="0">
                                          <p:val>
                                            <p:strVal val="#ppt_h"/>
                                          </p:val>
                                        </p:tav>
                                        <p:tav tm="100000">
                                          <p:val>
                                            <p:strVal val="#ppt_h"/>
                                          </p:val>
                                        </p:tav>
                                      </p:tavLst>
                                    </p:anim>
                                    <p:animEffect transition="in" filter="fade">
                                      <p:cBhvr>
                                        <p:cTn id="87" dur="1000"/>
                                        <p:tgtEl>
                                          <p:spTgt spid="39"/>
                                        </p:tgtEl>
                                      </p:cBhvr>
                                    </p:animEffect>
                                  </p:childTnLst>
                                </p:cTn>
                              </p:par>
                              <p:par>
                                <p:cTn id="88" presetID="55" presetClass="entr" presetSubtype="0"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1000" fill="hold"/>
                                        <p:tgtEl>
                                          <p:spTgt spid="41"/>
                                        </p:tgtEl>
                                        <p:attrNameLst>
                                          <p:attrName>ppt_w</p:attrName>
                                        </p:attrNameLst>
                                      </p:cBhvr>
                                      <p:tavLst>
                                        <p:tav tm="0">
                                          <p:val>
                                            <p:strVal val="#ppt_w*0.70"/>
                                          </p:val>
                                        </p:tav>
                                        <p:tav tm="100000">
                                          <p:val>
                                            <p:strVal val="#ppt_w"/>
                                          </p:val>
                                        </p:tav>
                                      </p:tavLst>
                                    </p:anim>
                                    <p:anim calcmode="lin" valueType="num">
                                      <p:cBhvr>
                                        <p:cTn id="91" dur="1000" fill="hold"/>
                                        <p:tgtEl>
                                          <p:spTgt spid="41"/>
                                        </p:tgtEl>
                                        <p:attrNameLst>
                                          <p:attrName>ppt_h</p:attrName>
                                        </p:attrNameLst>
                                      </p:cBhvr>
                                      <p:tavLst>
                                        <p:tav tm="0">
                                          <p:val>
                                            <p:strVal val="#ppt_h"/>
                                          </p:val>
                                        </p:tav>
                                        <p:tav tm="100000">
                                          <p:val>
                                            <p:strVal val="#ppt_h"/>
                                          </p:val>
                                        </p:tav>
                                      </p:tavLst>
                                    </p:anim>
                                    <p:animEffect transition="in" filter="fade">
                                      <p:cBhvr>
                                        <p:cTn id="92" dur="10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P spid="3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CFAFC-D641-4B59-A225-5AB09040BC47}"/>
              </a:ext>
            </a:extLst>
          </p:cNvPr>
          <p:cNvSpPr txBox="1"/>
          <p:nvPr/>
        </p:nvSpPr>
        <p:spPr>
          <a:xfrm>
            <a:off x="355217" y="284813"/>
            <a:ext cx="5307863" cy="523220"/>
          </a:xfrm>
          <a:prstGeom prst="rect">
            <a:avLst/>
          </a:prstGeom>
          <a:noFill/>
        </p:spPr>
        <p:txBody>
          <a:bodyPr wrap="none" rtlCol="0">
            <a:spAutoFit/>
          </a:bodyPr>
          <a:lstStyle/>
          <a:p>
            <a:r>
              <a:rPr lang="en-US" sz="2800" dirty="0" err="1">
                <a:solidFill>
                  <a:srgbClr val="00B050"/>
                </a:solidFill>
                <a:latin typeface="NikoshBAN" panose="02000000000000000000" pitchFamily="2" charset="0"/>
                <a:cs typeface="NikoshBAN" panose="02000000000000000000" pitchFamily="2" charset="0"/>
              </a:rPr>
              <a:t>বাট্টা</a:t>
            </a:r>
            <a:r>
              <a:rPr lang="en-US" sz="2800" dirty="0">
                <a:solidFill>
                  <a:srgbClr val="00B050"/>
                </a:solidFill>
                <a:latin typeface="NikoshBAN" panose="02000000000000000000" pitchFamily="2" charset="0"/>
                <a:cs typeface="NikoshBAN" panose="02000000000000000000" pitchFamily="2" charset="0"/>
              </a:rPr>
              <a:t> </a:t>
            </a:r>
            <a:r>
              <a:rPr lang="en-US" sz="2800" dirty="0" err="1">
                <a:solidFill>
                  <a:srgbClr val="00B050"/>
                </a:solidFill>
                <a:latin typeface="NikoshBAN" panose="02000000000000000000" pitchFamily="2" charset="0"/>
                <a:cs typeface="NikoshBAN" panose="02000000000000000000" pitchFamily="2" charset="0"/>
              </a:rPr>
              <a:t>কাকে</a:t>
            </a:r>
            <a:r>
              <a:rPr lang="en-US" sz="2800" dirty="0">
                <a:solidFill>
                  <a:srgbClr val="00B050"/>
                </a:solidFill>
                <a:latin typeface="NikoshBAN" panose="02000000000000000000" pitchFamily="2" charset="0"/>
                <a:cs typeface="NikoshBAN" panose="02000000000000000000" pitchFamily="2" charset="0"/>
              </a:rPr>
              <a:t> বলে? What is discount?</a:t>
            </a:r>
          </a:p>
        </p:txBody>
      </p:sp>
      <p:sp>
        <p:nvSpPr>
          <p:cNvPr id="3" name="TextBox 2">
            <a:extLst>
              <a:ext uri="{FF2B5EF4-FFF2-40B4-BE49-F238E27FC236}">
                <a16:creationId xmlns:a16="http://schemas.microsoft.com/office/drawing/2014/main" id="{C8A2F1B8-AF94-4950-A247-E0A03EFAF7DC}"/>
              </a:ext>
            </a:extLst>
          </p:cNvPr>
          <p:cNvSpPr txBox="1"/>
          <p:nvPr/>
        </p:nvSpPr>
        <p:spPr>
          <a:xfrm>
            <a:off x="2442648" y="1858032"/>
            <a:ext cx="990100"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E6A908DC-DD4B-4226-8D84-3901DE26ED2C}"/>
              </a:ext>
            </a:extLst>
          </p:cNvPr>
          <p:cNvSpPr txBox="1"/>
          <p:nvPr/>
        </p:nvSpPr>
        <p:spPr>
          <a:xfrm>
            <a:off x="355217" y="809812"/>
            <a:ext cx="11309506" cy="954107"/>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প্রাপ্য</a:t>
            </a:r>
            <a:r>
              <a:rPr lang="en-US" sz="2800" dirty="0">
                <a:latin typeface="NikoshBAN" panose="02000000000000000000" pitchFamily="2" charset="0"/>
                <a:cs typeface="NikoshBAN" panose="02000000000000000000" pitchFamily="2" charset="0"/>
              </a:rPr>
              <a:t> বা </a:t>
            </a:r>
            <a:r>
              <a:rPr lang="en-US" sz="2800" dirty="0" err="1">
                <a:latin typeface="NikoshBAN" panose="02000000000000000000" pitchFamily="2" charset="0"/>
                <a:cs typeface="NikoshBAN" panose="02000000000000000000" pitchFamily="2" charset="0"/>
              </a:rPr>
              <a:t>প্রদেয়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পরিমাণ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পণ্যের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স্বাভাবিক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পরিমাণ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a:t>
            </a:r>
            <a:r>
              <a:rPr lang="en-US"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দেওয়া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তাই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২ </a:t>
            </a:r>
            <a:r>
              <a:rPr lang="en-US" sz="2800" dirty="0" err="1">
                <a:latin typeface="NikoshBAN" panose="02000000000000000000" pitchFamily="2" charset="0"/>
                <a:cs typeface="NikoshBAN" panose="02000000000000000000" pitchFamily="2" charset="0"/>
              </a:rPr>
              <a:t>প্রকার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(১) </a:t>
            </a:r>
            <a:r>
              <a:rPr lang="en-US" sz="2800" dirty="0" err="1">
                <a:latin typeface="NikoshBAN" panose="02000000000000000000" pitchFamily="2" charset="0"/>
                <a:cs typeface="NikoshBAN" panose="02000000000000000000" pitchFamily="2" charset="0"/>
              </a:rPr>
              <a:t>নগদ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ও (২) </a:t>
            </a:r>
            <a:r>
              <a:rPr lang="en-US" sz="2800" dirty="0" err="1">
                <a:latin typeface="NikoshBAN" panose="02000000000000000000" pitchFamily="2" charset="0"/>
                <a:cs typeface="NikoshBAN" panose="02000000000000000000" pitchFamily="2" charset="0"/>
              </a:rPr>
              <a:t>কারবারি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B75214DF-4A09-424A-82E0-663A2846FD5C}"/>
              </a:ext>
            </a:extLst>
          </p:cNvPr>
          <p:cNvSpPr txBox="1"/>
          <p:nvPr/>
        </p:nvSpPr>
        <p:spPr>
          <a:xfrm>
            <a:off x="355217" y="3926970"/>
            <a:ext cx="11120352" cy="954107"/>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দেনাদারের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পাওনা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করবার</a:t>
            </a:r>
            <a:r>
              <a:rPr lang="en-US" sz="2800" dirty="0">
                <a:latin typeface="NikoshBAN" panose="02000000000000000000" pitchFamily="2" charset="0"/>
                <a:cs typeface="NikoshBAN" panose="02000000000000000000" pitchFamily="2" charset="0"/>
              </a:rPr>
              <a:t> উদ্দেশ্যে একটি </a:t>
            </a:r>
            <a:r>
              <a:rPr lang="en-US" sz="2800" dirty="0" err="1">
                <a:latin typeface="NikoshBAN" panose="02000000000000000000" pitchFamily="2" charset="0"/>
                <a:cs typeface="NikoshBAN" panose="02000000000000000000" pitchFamily="2" charset="0"/>
              </a:rPr>
              <a:t>নির্দিষ্ট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পরিশোধ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করলে</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দেওয়া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তাকে প্রদত্ত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বলে। এটি ব্যবসায় প্রতিষ্ঠানের খরচ। </a:t>
            </a:r>
          </a:p>
        </p:txBody>
      </p:sp>
      <p:sp>
        <p:nvSpPr>
          <p:cNvPr id="8" name="TextBox 7">
            <a:extLst>
              <a:ext uri="{FF2B5EF4-FFF2-40B4-BE49-F238E27FC236}">
                <a16:creationId xmlns:a16="http://schemas.microsoft.com/office/drawing/2014/main" id="{751F26B4-5743-43D2-932A-8DB56E9B4DC7}"/>
              </a:ext>
            </a:extLst>
          </p:cNvPr>
          <p:cNvSpPr txBox="1"/>
          <p:nvPr/>
        </p:nvSpPr>
        <p:spPr>
          <a:xfrm>
            <a:off x="355217" y="5456547"/>
            <a:ext cx="11598047" cy="954107"/>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পাওনাদারের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তাড়াতাড়ি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পরিশোধ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পাওনাদারগণ</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মওকুফ</a:t>
            </a:r>
            <a:r>
              <a:rPr lang="en-US" sz="2800" dirty="0">
                <a:latin typeface="NikoshBAN" panose="02000000000000000000" pitchFamily="2" charset="0"/>
                <a:cs typeface="NikoshBAN" panose="02000000000000000000" pitchFamily="2" charset="0"/>
              </a:rPr>
              <a:t> করে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বা </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তাকে </a:t>
            </a:r>
          </a:p>
          <a:p>
            <a:r>
              <a:rPr lang="en-US" sz="2800" dirty="0">
                <a:latin typeface="NikoshBAN" panose="02000000000000000000" pitchFamily="2" charset="0"/>
                <a:cs typeface="NikoshBAN" panose="02000000000000000000" pitchFamily="2" charset="0"/>
              </a:rPr>
              <a:t>প্রাপ্ত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বলে। এটি ব্যবসায় প্রতিষ্ঠানের আয়। </a:t>
            </a:r>
          </a:p>
        </p:txBody>
      </p:sp>
      <p:sp>
        <p:nvSpPr>
          <p:cNvPr id="10" name="TextBox 9">
            <a:extLst>
              <a:ext uri="{FF2B5EF4-FFF2-40B4-BE49-F238E27FC236}">
                <a16:creationId xmlns:a16="http://schemas.microsoft.com/office/drawing/2014/main" id="{A519054B-4EAD-4DEE-849D-E1909BDE34AD}"/>
              </a:ext>
            </a:extLst>
          </p:cNvPr>
          <p:cNvSpPr txBox="1"/>
          <p:nvPr/>
        </p:nvSpPr>
        <p:spPr>
          <a:xfrm>
            <a:off x="355217" y="5038258"/>
            <a:ext cx="1742785" cy="523220"/>
          </a:xfrm>
          <a:prstGeom prst="rect">
            <a:avLst/>
          </a:prstGeom>
          <a:noFill/>
        </p:spPr>
        <p:txBody>
          <a:bodyPr wrap="none" rtlCol="0">
            <a:spAutoFit/>
          </a:bodyPr>
          <a:lstStyle/>
          <a:p>
            <a:r>
              <a:rPr lang="en-US" sz="2800" dirty="0">
                <a:solidFill>
                  <a:srgbClr val="7030A0"/>
                </a:solidFill>
                <a:latin typeface="NikoshBAN" panose="02000000000000000000" pitchFamily="2" charset="0"/>
                <a:cs typeface="NikoshBAN" panose="02000000000000000000" pitchFamily="2" charset="0"/>
              </a:rPr>
              <a:t>(খ) </a:t>
            </a:r>
            <a:r>
              <a:rPr lang="en-US" sz="2800" dirty="0" err="1">
                <a:solidFill>
                  <a:srgbClr val="7030A0"/>
                </a:solidFill>
                <a:latin typeface="NikoshBAN" panose="02000000000000000000" pitchFamily="2" charset="0"/>
                <a:cs typeface="NikoshBAN" panose="02000000000000000000" pitchFamily="2" charset="0"/>
              </a:rPr>
              <a:t>প্রাপ্ত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বাট্টা</a:t>
            </a:r>
            <a:r>
              <a:rPr lang="en-US" sz="2800" dirty="0">
                <a:solidFill>
                  <a:srgbClr val="7030A0"/>
                </a:solidFill>
                <a:latin typeface="NikoshBAN" panose="02000000000000000000" pitchFamily="2" charset="0"/>
                <a:cs typeface="NikoshBAN" panose="02000000000000000000" pitchFamily="2" charset="0"/>
              </a:rPr>
              <a:t>:</a:t>
            </a:r>
          </a:p>
        </p:txBody>
      </p:sp>
      <p:sp>
        <p:nvSpPr>
          <p:cNvPr id="12" name="TextBox 11">
            <a:extLst>
              <a:ext uri="{FF2B5EF4-FFF2-40B4-BE49-F238E27FC236}">
                <a16:creationId xmlns:a16="http://schemas.microsoft.com/office/drawing/2014/main" id="{CE89B323-42A8-4710-958C-5BDA1BA91AAA}"/>
              </a:ext>
            </a:extLst>
          </p:cNvPr>
          <p:cNvSpPr txBox="1"/>
          <p:nvPr/>
        </p:nvSpPr>
        <p:spPr>
          <a:xfrm>
            <a:off x="355217" y="3480454"/>
            <a:ext cx="2087431" cy="523220"/>
          </a:xfrm>
          <a:prstGeom prst="rect">
            <a:avLst/>
          </a:prstGeom>
          <a:noFill/>
        </p:spPr>
        <p:txBody>
          <a:bodyPr wrap="square">
            <a:spAutoFit/>
          </a:bodyPr>
          <a:lstStyle/>
          <a:p>
            <a:r>
              <a:rPr lang="en-US" sz="2800" dirty="0">
                <a:solidFill>
                  <a:srgbClr val="7030A0"/>
                </a:solidFill>
                <a:latin typeface="NikoshBAN" panose="02000000000000000000" pitchFamily="2" charset="0"/>
                <a:cs typeface="NikoshBAN" panose="02000000000000000000" pitchFamily="2" charset="0"/>
              </a:rPr>
              <a:t>(ক) </a:t>
            </a:r>
            <a:r>
              <a:rPr lang="en-US" sz="2800" dirty="0" err="1">
                <a:solidFill>
                  <a:srgbClr val="7030A0"/>
                </a:solidFill>
                <a:latin typeface="NikoshBAN" panose="02000000000000000000" pitchFamily="2" charset="0"/>
                <a:cs typeface="NikoshBAN" panose="02000000000000000000" pitchFamily="2" charset="0"/>
              </a:rPr>
              <a:t>প্রদত্ত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বাট্টা</a:t>
            </a:r>
            <a:r>
              <a:rPr lang="en-US" sz="2800" dirty="0">
                <a:solidFill>
                  <a:srgbClr val="7030A0"/>
                </a:solidFill>
                <a:latin typeface="NikoshBAN" panose="02000000000000000000" pitchFamily="2" charset="0"/>
                <a:cs typeface="NikoshBAN" panose="02000000000000000000" pitchFamily="2" charset="0"/>
              </a:rPr>
              <a:t>: </a:t>
            </a:r>
            <a:endParaRPr lang="en-US" sz="2800" dirty="0">
              <a:solidFill>
                <a:srgbClr val="7030A0"/>
              </a:solidFill>
            </a:endParaRPr>
          </a:p>
        </p:txBody>
      </p:sp>
      <p:sp>
        <p:nvSpPr>
          <p:cNvPr id="14" name="TextBox 13">
            <a:extLst>
              <a:ext uri="{FF2B5EF4-FFF2-40B4-BE49-F238E27FC236}">
                <a16:creationId xmlns:a16="http://schemas.microsoft.com/office/drawing/2014/main" id="{AEC1072C-F1A7-496B-B3D2-08FA7E98BAAC}"/>
              </a:ext>
            </a:extLst>
          </p:cNvPr>
          <p:cNvSpPr txBox="1"/>
          <p:nvPr/>
        </p:nvSpPr>
        <p:spPr>
          <a:xfrm>
            <a:off x="355217" y="2296277"/>
            <a:ext cx="11525912" cy="954107"/>
          </a:xfrm>
          <a:prstGeom prst="rect">
            <a:avLst/>
          </a:prstGeom>
          <a:noFill/>
        </p:spPr>
        <p:txBody>
          <a:bodyPr wrap="none" rtlCol="0">
            <a:spAutoFit/>
          </a:bodyPr>
          <a:lstStyle/>
          <a:p>
            <a:r>
              <a:rPr lang="en-US" sz="2800" dirty="0" err="1">
                <a:latin typeface="NikoshBAN" panose="02000000000000000000" pitchFamily="2" charset="0"/>
                <a:cs typeface="NikoshBAN" panose="02000000000000000000" pitchFamily="2" charset="0"/>
              </a:rPr>
              <a:t>নির্দিষ্ট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পরিশোধের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পাওনার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পরিমাণ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যে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দেওয়া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তাকে </a:t>
            </a:r>
          </a:p>
          <a:p>
            <a:r>
              <a:rPr lang="en-US" sz="2800" dirty="0" err="1">
                <a:latin typeface="NikoshBAN" panose="02000000000000000000" pitchFamily="2" charset="0"/>
                <a:cs typeface="NikoshBAN" panose="02000000000000000000" pitchFamily="2" charset="0"/>
              </a:rPr>
              <a:t>নগদ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বলে। </a:t>
            </a:r>
            <a:r>
              <a:rPr lang="en-US" sz="2800" dirty="0" err="1">
                <a:latin typeface="NikoshBAN" panose="02000000000000000000" pitchFamily="2" charset="0"/>
                <a:cs typeface="NikoshBAN" panose="02000000000000000000" pitchFamily="2" charset="0"/>
              </a:rPr>
              <a:t>নগদ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বাট্টা</a:t>
            </a:r>
            <a:r>
              <a:rPr lang="en-US" sz="2800" dirty="0">
                <a:latin typeface="NikoshBAN" panose="02000000000000000000" pitchFamily="2" charset="0"/>
                <a:cs typeface="NikoshBAN" panose="02000000000000000000" pitchFamily="2" charset="0"/>
              </a:rPr>
              <a:t> ২ </a:t>
            </a:r>
            <a:r>
              <a:rPr lang="en-US" sz="2800" dirty="0" err="1">
                <a:latin typeface="NikoshBAN" panose="02000000000000000000" pitchFamily="2" charset="0"/>
                <a:cs typeface="NikoshBAN" panose="02000000000000000000" pitchFamily="2" charset="0"/>
              </a:rPr>
              <a:t>প্রকার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a:t>
            </a:r>
          </a:p>
        </p:txBody>
      </p:sp>
      <p:sp>
        <p:nvSpPr>
          <p:cNvPr id="16" name="TextBox 15">
            <a:extLst>
              <a:ext uri="{FF2B5EF4-FFF2-40B4-BE49-F238E27FC236}">
                <a16:creationId xmlns:a16="http://schemas.microsoft.com/office/drawing/2014/main" id="{F63E9C18-1731-4BBC-9AAF-10473D7DDCDA}"/>
              </a:ext>
            </a:extLst>
          </p:cNvPr>
          <p:cNvSpPr txBox="1"/>
          <p:nvPr/>
        </p:nvSpPr>
        <p:spPr>
          <a:xfrm>
            <a:off x="355217" y="1763919"/>
            <a:ext cx="1768433" cy="523220"/>
          </a:xfrm>
          <a:prstGeom prst="rect">
            <a:avLst/>
          </a:prstGeom>
          <a:noFill/>
        </p:spPr>
        <p:txBody>
          <a:bodyPr wrap="none" rtlCol="0">
            <a:spAutoFit/>
          </a:bodyPr>
          <a:lstStyle/>
          <a:p>
            <a:r>
              <a:rPr lang="en-US" sz="2800" dirty="0">
                <a:solidFill>
                  <a:srgbClr val="00B0F0"/>
                </a:solidFill>
                <a:latin typeface="NikoshBAN" panose="02000000000000000000" pitchFamily="2" charset="0"/>
                <a:cs typeface="NikoshBAN" panose="02000000000000000000" pitchFamily="2" charset="0"/>
              </a:rPr>
              <a:t>(১) </a:t>
            </a:r>
            <a:r>
              <a:rPr lang="en-US" sz="2800" dirty="0" err="1">
                <a:solidFill>
                  <a:srgbClr val="00B0F0"/>
                </a:solidFill>
                <a:latin typeface="NikoshBAN" panose="02000000000000000000" pitchFamily="2" charset="0"/>
                <a:cs typeface="NikoshBAN" panose="02000000000000000000" pitchFamily="2" charset="0"/>
              </a:rPr>
              <a:t>নগদ</a:t>
            </a:r>
            <a:r>
              <a:rPr lang="en-US" sz="2800" dirty="0">
                <a:solidFill>
                  <a:srgbClr val="00B0F0"/>
                </a:solidFill>
                <a:latin typeface="NikoshBAN" panose="02000000000000000000" pitchFamily="2" charset="0"/>
                <a:cs typeface="NikoshBAN" panose="02000000000000000000" pitchFamily="2" charset="0"/>
              </a:rPr>
              <a:t> </a:t>
            </a:r>
            <a:r>
              <a:rPr lang="en-US" sz="2800" dirty="0" err="1">
                <a:solidFill>
                  <a:srgbClr val="00B0F0"/>
                </a:solidFill>
                <a:latin typeface="NikoshBAN" panose="02000000000000000000" pitchFamily="2" charset="0"/>
                <a:cs typeface="NikoshBAN" panose="02000000000000000000" pitchFamily="2" charset="0"/>
              </a:rPr>
              <a:t>বাট্টা</a:t>
            </a:r>
            <a:r>
              <a:rPr lang="en-US" sz="2800" dirty="0">
                <a:solidFill>
                  <a:srgbClr val="00B0F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3520239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edge">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edg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edge">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6">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71F52594-FF54-4C14-A3F1-02B6F57A75E5}" vid="{709A81A9-FA18-4AEB-A9F7-0E5D4D0BC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1740</Words>
  <Application>Microsoft Office PowerPoint</Application>
  <PresentationFormat>Widescreen</PresentationFormat>
  <Paragraphs>384</Paragraphs>
  <Slides>20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NikoshBAN</vt:lpstr>
      <vt:lpstr>Segoe Print</vt:lpstr>
      <vt:lpstr>Times New Roman</vt:lpstr>
      <vt:lpstr>Vrinda</vt:lpstr>
      <vt:lpstr>Wingdings</vt:lpstr>
      <vt:lpstr>Office Theme</vt:lpstr>
      <vt:lpstr>Theme6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139</cp:revision>
  <dcterms:created xsi:type="dcterms:W3CDTF">2020-11-02T11:43:56Z</dcterms:created>
  <dcterms:modified xsi:type="dcterms:W3CDTF">2022-04-10T17:53:51Z</dcterms:modified>
</cp:coreProperties>
</file>