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 id="2147483869" r:id="rId2"/>
    <p:sldMasterId id="2147483884" r:id="rId3"/>
    <p:sldMasterId id="2147483896" r:id="rId4"/>
  </p:sldMasterIdLst>
  <p:notesMasterIdLst>
    <p:notesMasterId r:id="rId34"/>
  </p:notesMasterIdLst>
  <p:sldIdLst>
    <p:sldId id="305" r:id="rId5"/>
    <p:sldId id="257" r:id="rId6"/>
    <p:sldId id="259" r:id="rId7"/>
    <p:sldId id="260" r:id="rId8"/>
    <p:sldId id="298" r:id="rId9"/>
    <p:sldId id="303" r:id="rId10"/>
    <p:sldId id="263" r:id="rId11"/>
    <p:sldId id="302" r:id="rId12"/>
    <p:sldId id="264" r:id="rId13"/>
    <p:sldId id="283" r:id="rId14"/>
    <p:sldId id="284" r:id="rId15"/>
    <p:sldId id="285" r:id="rId16"/>
    <p:sldId id="295" r:id="rId17"/>
    <p:sldId id="296" r:id="rId18"/>
    <p:sldId id="287" r:id="rId19"/>
    <p:sldId id="297" r:id="rId20"/>
    <p:sldId id="288" r:id="rId21"/>
    <p:sldId id="289" r:id="rId22"/>
    <p:sldId id="293" r:id="rId23"/>
    <p:sldId id="256" r:id="rId24"/>
    <p:sldId id="304" r:id="rId25"/>
    <p:sldId id="258" r:id="rId26"/>
    <p:sldId id="292" r:id="rId27"/>
    <p:sldId id="301" r:id="rId28"/>
    <p:sldId id="291" r:id="rId29"/>
    <p:sldId id="275" r:id="rId30"/>
    <p:sldId id="290" r:id="rId31"/>
    <p:sldId id="276" r:id="rId32"/>
    <p:sldId id="30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YiESCbBZshFbF2pkPhFAw==" hashData="sFfKOiR1/EoTBxADNdAuxrsxIObaTd4Q5EKTQNYuuk93KZOSbkBk1F6QlQFk2bm0tX+mOa64AatZd4JVIo3/h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0774"/>
    <a:srgbClr val="FF00FF"/>
    <a:srgbClr val="F583D7"/>
    <a:srgbClr val="F83463"/>
    <a:srgbClr val="00FF00"/>
    <a:srgbClr val="7DE4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74" autoAdjust="0"/>
  </p:normalViewPr>
  <p:slideViewPr>
    <p:cSldViewPr snapToGrid="0">
      <p:cViewPr varScale="1">
        <p:scale>
          <a:sx n="64" d="100"/>
          <a:sy n="64" d="100"/>
        </p:scale>
        <p:origin x="97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1B2C0-5D42-4AF1-9780-6D7150E597FA}" type="datetimeFigureOut">
              <a:rPr lang="en-US" smtClean="0"/>
              <a:t>4/11/2022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15A8C-C6D7-40DA-8D2A-05E5A0F4DA61}" type="slidenum">
              <a:rPr lang="en-US" smtClean="0"/>
              <a:t>‹#›</a:t>
            </a:fld>
            <a:endParaRPr lang="en-US"/>
          </a:p>
        </p:txBody>
      </p:sp>
    </p:spTree>
    <p:extLst>
      <p:ext uri="{BB962C8B-B14F-4D97-AF65-F5344CB8AC3E}">
        <p14:creationId xmlns:p14="http://schemas.microsoft.com/office/powerpoint/2010/main" val="220868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15A8C-C6D7-40DA-8D2A-05E5A0F4DA61}" type="slidenum">
              <a:rPr lang="en-US" smtClean="0"/>
              <a:t>12</a:t>
            </a:fld>
            <a:endParaRPr lang="en-US"/>
          </a:p>
        </p:txBody>
      </p:sp>
    </p:spTree>
    <p:extLst>
      <p:ext uri="{BB962C8B-B14F-4D97-AF65-F5344CB8AC3E}">
        <p14:creationId xmlns:p14="http://schemas.microsoft.com/office/powerpoint/2010/main" val="226341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903F-326F-446D-98D3-21F8136F0544}" type="slidenum">
              <a:rPr lang="en-US" smtClean="0"/>
              <a:t>21</a:t>
            </a:fld>
            <a:endParaRPr lang="en-US"/>
          </a:p>
        </p:txBody>
      </p:sp>
    </p:spTree>
    <p:extLst>
      <p:ext uri="{BB962C8B-B14F-4D97-AF65-F5344CB8AC3E}">
        <p14:creationId xmlns:p14="http://schemas.microsoft.com/office/powerpoint/2010/main" val="1371198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E15A8C-C6D7-40DA-8D2A-05E5A0F4DA61}" type="slidenum">
              <a:rPr lang="en-US" smtClean="0"/>
              <a:t>28</a:t>
            </a:fld>
            <a:endParaRPr lang="en-US"/>
          </a:p>
        </p:txBody>
      </p:sp>
    </p:spTree>
    <p:extLst>
      <p:ext uri="{BB962C8B-B14F-4D97-AF65-F5344CB8AC3E}">
        <p14:creationId xmlns:p14="http://schemas.microsoft.com/office/powerpoint/2010/main" val="270897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1B0C8E-CBC6-479D-903C-218FD2D7FA05}"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250223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1B0C8E-CBC6-479D-903C-218FD2D7FA05}" type="datetimeFigureOut">
              <a:rPr lang="en-US" smtClean="0"/>
              <a:t>4/11/2022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350193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1B0C8E-CBC6-479D-903C-218FD2D7FA05}" type="datetimeFigureOut">
              <a:rPr lang="en-US" smtClean="0"/>
              <a:t>4/11/2022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2933608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3496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1BF2A8A-CD24-47EF-B29B-BF6D7D0E520A}" type="slidenum">
              <a:rPr lang="en-US" smtClean="0"/>
              <a:t>‹#›</a:t>
            </a:fld>
            <a:endParaRPr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D1B0C8E-CBC6-479D-903C-218FD2D7FA05}" type="datetimeFigureOut">
              <a:rPr lang="en-US" smtClean="0"/>
              <a:t>4/11/2022</a:t>
            </a:fld>
            <a:endParaRPr lang="en-US"/>
          </a:p>
        </p:txBody>
      </p:sp>
    </p:spTree>
    <p:extLst>
      <p:ext uri="{BB962C8B-B14F-4D97-AF65-F5344CB8AC3E}">
        <p14:creationId xmlns:p14="http://schemas.microsoft.com/office/powerpoint/2010/main" val="97775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3490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1BF2A8A-CD24-47EF-B29B-BF6D7D0E520A}" type="slidenum">
              <a:rPr lang="en-US" smtClean="0"/>
              <a:t>‹#›</a:t>
            </a:fld>
            <a:endParaRPr lang="en-US"/>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4D1B0C8E-CBC6-479D-903C-218FD2D7FA05}" type="datetimeFigureOut">
              <a:rPr lang="en-US" smtClean="0"/>
              <a:t>4/11/2022</a:t>
            </a:fld>
            <a:endParaRPr lang="en-US"/>
          </a:p>
        </p:txBody>
      </p:sp>
    </p:spTree>
    <p:extLst>
      <p:ext uri="{BB962C8B-B14F-4D97-AF65-F5344CB8AC3E}">
        <p14:creationId xmlns:p14="http://schemas.microsoft.com/office/powerpoint/2010/main" val="411053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1BF2A8A-CD24-47EF-B29B-BF6D7D0E520A}"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D1B0C8E-CBC6-479D-903C-218FD2D7FA05}" type="datetimeFigureOut">
              <a:rPr lang="en-US" smtClean="0"/>
              <a:t>4/11/2022</a:t>
            </a:fld>
            <a:endParaRPr lang="en-US"/>
          </a:p>
        </p:txBody>
      </p:sp>
    </p:spTree>
    <p:extLst>
      <p:ext uri="{BB962C8B-B14F-4D97-AF65-F5344CB8AC3E}">
        <p14:creationId xmlns:p14="http://schemas.microsoft.com/office/powerpoint/2010/main" val="150162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1BF2A8A-CD24-47EF-B29B-BF6D7D0E520A}"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4D1B0C8E-CBC6-479D-903C-218FD2D7FA05}" type="datetimeFigureOut">
              <a:rPr lang="en-US" smtClean="0"/>
              <a:t>4/11/2022</a:t>
            </a:fld>
            <a:endParaRPr lang="en-US"/>
          </a:p>
        </p:txBody>
      </p:sp>
    </p:spTree>
    <p:extLst>
      <p:ext uri="{BB962C8B-B14F-4D97-AF65-F5344CB8AC3E}">
        <p14:creationId xmlns:p14="http://schemas.microsoft.com/office/powerpoint/2010/main" val="15813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BF2A8A-CD24-47EF-B29B-BF6D7D0E520A}" type="slidenum">
              <a:rPr lang="en-US" smtClean="0"/>
              <a:t>‹#›</a:t>
            </a:fld>
            <a:endParaRPr lang="en-US"/>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4D1B0C8E-CBC6-479D-903C-218FD2D7FA05}" type="datetimeFigureOut">
              <a:rPr lang="en-US" smtClean="0"/>
              <a:t>4/11/2022</a:t>
            </a:fld>
            <a:endParaRPr lang="en-US"/>
          </a:p>
        </p:txBody>
      </p:sp>
    </p:spTree>
    <p:extLst>
      <p:ext uri="{BB962C8B-B14F-4D97-AF65-F5344CB8AC3E}">
        <p14:creationId xmlns:p14="http://schemas.microsoft.com/office/powerpoint/2010/main" val="202527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1BF2A8A-CD24-47EF-B29B-BF6D7D0E520A}" type="slidenum">
              <a:rPr lang="en-US" smtClean="0"/>
              <a:t>‹#›</a:t>
            </a:fld>
            <a:endParaRPr lang="en-US"/>
          </a:p>
        </p:txBody>
      </p:sp>
      <p:sp>
        <p:nvSpPr>
          <p:cNvPr id="7" name="Footer Placeholder 6"/>
          <p:cNvSpPr>
            <a:spLocks noGrp="1"/>
          </p:cNvSpPr>
          <p:nvPr>
            <p:ph type="ftr" sz="quarter" idx="11"/>
          </p:nvPr>
        </p:nvSpPr>
        <p:spPr/>
        <p:txBody>
          <a:bodyPr/>
          <a:lstStyle/>
          <a:p>
            <a:endParaRPr lang="en-US"/>
          </a:p>
        </p:txBody>
      </p:sp>
      <p:sp>
        <p:nvSpPr>
          <p:cNvPr id="6" name="Date Placeholder 5"/>
          <p:cNvSpPr>
            <a:spLocks noGrp="1"/>
          </p:cNvSpPr>
          <p:nvPr>
            <p:ph type="dt" sz="half" idx="10"/>
          </p:nvPr>
        </p:nvSpPr>
        <p:spPr/>
        <p:txBody>
          <a:bodyPr/>
          <a:lstStyle/>
          <a:p>
            <a:fld id="{4D1B0C8E-CBC6-479D-903C-218FD2D7FA05}" type="datetimeFigureOut">
              <a:rPr lang="en-US" smtClean="0"/>
              <a:t>4/11/2022</a:t>
            </a:fld>
            <a:endParaRPr lang="en-US"/>
          </a:p>
        </p:txBody>
      </p:sp>
    </p:spTree>
    <p:extLst>
      <p:ext uri="{BB962C8B-B14F-4D97-AF65-F5344CB8AC3E}">
        <p14:creationId xmlns:p14="http://schemas.microsoft.com/office/powerpoint/2010/main" val="1261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1B0C8E-CBC6-479D-903C-218FD2D7FA05}"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1632427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1BF2A8A-CD24-47EF-B29B-BF6D7D0E520A}" type="slidenum">
              <a:rPr lang="en-US" smtClean="0"/>
              <a:t>‹#›</a:t>
            </a:fld>
            <a:endParaRPr lang="en-US"/>
          </a:p>
        </p:txBody>
      </p:sp>
      <p:sp>
        <p:nvSpPr>
          <p:cNvPr id="7" name="Footer Placeholder 6"/>
          <p:cNvSpPr>
            <a:spLocks noGrp="1"/>
          </p:cNvSpPr>
          <p:nvPr>
            <p:ph type="ftr" sz="quarter" idx="11"/>
          </p:nvPr>
        </p:nvSpPr>
        <p:spPr/>
        <p:txBody>
          <a:bodyPr/>
          <a:lstStyle/>
          <a:p>
            <a:endParaRPr lang="en-US"/>
          </a:p>
        </p:txBody>
      </p:sp>
      <p:sp>
        <p:nvSpPr>
          <p:cNvPr id="6" name="Date Placeholder 5"/>
          <p:cNvSpPr>
            <a:spLocks noGrp="1"/>
          </p:cNvSpPr>
          <p:nvPr>
            <p:ph type="dt" sz="half" idx="10"/>
          </p:nvPr>
        </p:nvSpPr>
        <p:spPr/>
        <p:txBody>
          <a:bodyPr/>
          <a:lstStyle/>
          <a:p>
            <a:fld id="{4D1B0C8E-CBC6-479D-903C-218FD2D7FA05}" type="datetimeFigureOut">
              <a:rPr lang="en-US" smtClean="0"/>
              <a:t>4/11/2022</a:t>
            </a:fld>
            <a:endParaRPr lang="en-US"/>
          </a:p>
        </p:txBody>
      </p:sp>
    </p:spTree>
    <p:extLst>
      <p:ext uri="{BB962C8B-B14F-4D97-AF65-F5344CB8AC3E}">
        <p14:creationId xmlns:p14="http://schemas.microsoft.com/office/powerpoint/2010/main" val="192782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1BF2A8A-CD24-47EF-B29B-BF6D7D0E520A}" type="slidenum">
              <a:rPr lang="en-US" smtClean="0"/>
              <a:t>‹#›</a:t>
            </a:fld>
            <a:endParaRPr lang="en-US"/>
          </a:p>
        </p:txBody>
      </p:sp>
      <p:sp>
        <p:nvSpPr>
          <p:cNvPr id="7" name="Footer Placeholder 6"/>
          <p:cNvSpPr>
            <a:spLocks noGrp="1"/>
          </p:cNvSpPr>
          <p:nvPr>
            <p:ph type="ftr" sz="quarter" idx="11"/>
          </p:nvPr>
        </p:nvSpPr>
        <p:spPr/>
        <p:txBody>
          <a:bodyPr/>
          <a:lstStyle/>
          <a:p>
            <a:endParaRPr lang="en-US"/>
          </a:p>
        </p:txBody>
      </p:sp>
      <p:sp>
        <p:nvSpPr>
          <p:cNvPr id="6" name="Date Placeholder 5"/>
          <p:cNvSpPr>
            <a:spLocks noGrp="1"/>
          </p:cNvSpPr>
          <p:nvPr>
            <p:ph type="dt" sz="half" idx="10"/>
          </p:nvPr>
        </p:nvSpPr>
        <p:spPr/>
        <p:txBody>
          <a:bodyPr/>
          <a:lstStyle/>
          <a:p>
            <a:fld id="{4D1B0C8E-CBC6-479D-903C-218FD2D7FA05}" type="datetimeFigureOut">
              <a:rPr lang="en-US" smtClean="0"/>
              <a:t>4/11/2022</a:t>
            </a:fld>
            <a:endParaRPr lang="en-US"/>
          </a:p>
        </p:txBody>
      </p:sp>
    </p:spTree>
    <p:extLst>
      <p:ext uri="{BB962C8B-B14F-4D97-AF65-F5344CB8AC3E}">
        <p14:creationId xmlns:p14="http://schemas.microsoft.com/office/powerpoint/2010/main" val="156454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1BF2A8A-CD24-47EF-B29B-BF6D7D0E520A}" type="slidenum">
              <a:rPr lang="en-US" smtClean="0"/>
              <a:t>‹#›</a:t>
            </a:fld>
            <a:endParaRPr lang="en-US"/>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a:xfrm>
            <a:off x="8075611" y="6019801"/>
            <a:ext cx="1396260" cy="228600"/>
          </a:xfrm>
        </p:spPr>
        <p:txBody>
          <a:bodyPr/>
          <a:lstStyle/>
          <a:p>
            <a:fld id="{4D1B0C8E-CBC6-479D-903C-218FD2D7FA05}" type="datetimeFigureOut">
              <a:rPr lang="en-US" smtClean="0"/>
              <a:t>4/11/2022</a:t>
            </a:fld>
            <a:endParaRPr lang="en-US"/>
          </a:p>
        </p:txBody>
      </p:sp>
    </p:spTree>
    <p:extLst>
      <p:ext uri="{BB962C8B-B14F-4D97-AF65-F5344CB8AC3E}">
        <p14:creationId xmlns:p14="http://schemas.microsoft.com/office/powerpoint/2010/main" val="374280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1BF2A8A-CD24-47EF-B29B-BF6D7D0E520A}" type="slidenum">
              <a:rPr lang="en-US" smtClean="0"/>
              <a:t>‹#›</a:t>
            </a:fld>
            <a:endParaRPr lang="en-US"/>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4D1B0C8E-CBC6-479D-903C-218FD2D7FA05}" type="datetimeFigureOut">
              <a:rPr lang="en-US" smtClean="0"/>
              <a:t>4/11/2022</a:t>
            </a:fld>
            <a:endParaRPr lang="en-US"/>
          </a:p>
        </p:txBody>
      </p:sp>
    </p:spTree>
    <p:extLst>
      <p:ext uri="{BB962C8B-B14F-4D97-AF65-F5344CB8AC3E}">
        <p14:creationId xmlns:p14="http://schemas.microsoft.com/office/powerpoint/2010/main" val="155603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1BF2A8A-CD24-47EF-B29B-BF6D7D0E520A}" type="slidenum">
              <a:rPr lang="en-US" smtClean="0"/>
              <a:t>‹#›</a:t>
            </a:fld>
            <a:endParaRPr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D1B0C8E-CBC6-479D-903C-218FD2D7FA05}" type="datetimeFigureOut">
              <a:rPr lang="en-US" smtClean="0"/>
              <a:t>4/11/2022</a:t>
            </a:fld>
            <a:endParaRPr lang="en-US"/>
          </a:p>
        </p:txBody>
      </p:sp>
    </p:spTree>
    <p:extLst>
      <p:ext uri="{BB962C8B-B14F-4D97-AF65-F5344CB8AC3E}">
        <p14:creationId xmlns:p14="http://schemas.microsoft.com/office/powerpoint/2010/main" val="193003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1BF2A8A-CD24-47EF-B29B-BF6D7D0E520A}" type="slidenum">
              <a:rPr lang="en-US" smtClean="0"/>
              <a:t>‹#›</a:t>
            </a:fld>
            <a:endParaRPr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D1B0C8E-CBC6-479D-903C-218FD2D7FA05}" type="datetimeFigureOut">
              <a:rPr lang="en-US" smtClean="0"/>
              <a:t>4/11/2022</a:t>
            </a:fld>
            <a:endParaRPr lang="en-US"/>
          </a:p>
        </p:txBody>
      </p:sp>
    </p:spTree>
    <p:extLst>
      <p:ext uri="{BB962C8B-B14F-4D97-AF65-F5344CB8AC3E}">
        <p14:creationId xmlns:p14="http://schemas.microsoft.com/office/powerpoint/2010/main" val="6383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10363200" cy="4267200"/>
          </a:xfrm>
        </p:spPr>
        <p:txBody>
          <a:bodyPr anchor="b">
            <a:noAutofit/>
          </a:bodyPr>
          <a:lstStyle>
            <a:lvl1pPr>
              <a:lnSpc>
                <a:spcPct val="100000"/>
              </a:lnSpc>
              <a:defRPr sz="6600">
                <a:solidFill>
                  <a:schemeClr val="accent1">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4343399"/>
            <a:ext cx="8534400" cy="1219200"/>
          </a:xfrm>
        </p:spPr>
        <p:txBody>
          <a:bodyPr>
            <a:normAutofit/>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a:solidFill>
                  <a:schemeClr val="tx2"/>
                </a:solidFill>
              </a:defRPr>
            </a:lvl1pPr>
          </a:lstStyle>
          <a:p>
            <a:endParaRPr lang="en-US"/>
          </a:p>
        </p:txBody>
      </p:sp>
      <p:sp>
        <p:nvSpPr>
          <p:cNvPr id="7" name="Date Placeholder 6"/>
          <p:cNvSpPr>
            <a:spLocks noGrp="1"/>
          </p:cNvSpPr>
          <p:nvPr>
            <p:ph type="dt" sz="half" idx="10"/>
          </p:nvPr>
        </p:nvSpPr>
        <p:spPr/>
        <p:txBody>
          <a:bodyPr/>
          <a:lstStyle>
            <a:lvl1pPr>
              <a:defRPr>
                <a:solidFill>
                  <a:schemeClr val="tx2"/>
                </a:solidFill>
              </a:defRPr>
            </a:lvl1pPr>
          </a:lstStyle>
          <a:p>
            <a:fld id="{4D1B0C8E-CBC6-479D-903C-218FD2D7FA05}" type="datetimeFigureOut">
              <a:rPr lang="en-US" smtClean="0"/>
              <a:t>4/11/2022</a:t>
            </a:fld>
            <a:endParaRPr lang="en-US"/>
          </a:p>
        </p:txBody>
      </p:sp>
      <p:sp>
        <p:nvSpPr>
          <p:cNvPr id="8" name="Slide Number Placeholder 7"/>
          <p:cNvSpPr>
            <a:spLocks noGrp="1"/>
          </p:cNvSpPr>
          <p:nvPr>
            <p:ph type="sldNum" sz="quarter" idx="11"/>
          </p:nvPr>
        </p:nvSpPr>
        <p:spPr/>
        <p:txBody>
          <a:bodyPr/>
          <a:lstStyle>
            <a:lvl1pPr>
              <a:defRPr>
                <a:solidFill>
                  <a:schemeClr val="tx2"/>
                </a:solidFill>
              </a:defRPr>
            </a:lvl1pPr>
          </a:lstStyle>
          <a:p>
            <a:fld id="{01BF2A8A-CD24-47EF-B29B-BF6D7D0E520A}" type="slidenum">
              <a:rPr lang="en-US" smtClean="0"/>
              <a:t>‹#›</a:t>
            </a:fld>
            <a:endParaRPr lang="en-US"/>
          </a:p>
        </p:txBody>
      </p:sp>
    </p:spTree>
    <p:extLst>
      <p:ext uri="{BB962C8B-B14F-4D97-AF65-F5344CB8AC3E}">
        <p14:creationId xmlns:p14="http://schemas.microsoft.com/office/powerpoint/2010/main" val="590268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D1B0C8E-CBC6-479D-903C-218FD2D7FA05}" type="datetimeFigureOut">
              <a:rPr lang="en-US" smtClean="0"/>
              <a:t>4/11/2022</a:t>
            </a:fld>
            <a:endParaRPr lang="en-US"/>
          </a:p>
        </p:txBody>
      </p:sp>
      <p:sp>
        <p:nvSpPr>
          <p:cNvPr id="6" name="Slide Number Placeholder 5"/>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3296591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0"/>
            <a:ext cx="10363200" cy="2505075"/>
          </a:xfrm>
        </p:spPr>
        <p:txBody>
          <a:bodyPr vert="horz" lIns="91440" tIns="45720" rIns="91440" bIns="45720" rtlCol="0" anchor="b">
            <a:no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963084" y="2697163"/>
            <a:ext cx="10363200" cy="11318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D1B0C8E-CBC6-479D-903C-218FD2D7FA05}" type="datetimeFigureOut">
              <a:rPr lang="en-US" smtClean="0"/>
              <a:t>4/11/2022</a:t>
            </a:fld>
            <a:endParaRPr lang="en-US"/>
          </a:p>
        </p:txBody>
      </p:sp>
      <p:sp>
        <p:nvSpPr>
          <p:cNvPr id="6" name="Slide Number Placeholder 5"/>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2686577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612805" y="1828800"/>
            <a:ext cx="5388864" cy="3429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828785"/>
            <a:ext cx="5384800" cy="3429015"/>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5" name="Date Placeholder 4"/>
          <p:cNvSpPr>
            <a:spLocks noGrp="1"/>
          </p:cNvSpPr>
          <p:nvPr>
            <p:ph type="dt" sz="half" idx="10"/>
          </p:nvPr>
        </p:nvSpPr>
        <p:spPr/>
        <p:txBody>
          <a:bodyPr/>
          <a:lstStyle>
            <a:lvl1pPr>
              <a:defRPr>
                <a:solidFill>
                  <a:schemeClr val="tx2"/>
                </a:solidFill>
              </a:defRPr>
            </a:lvl1pPr>
          </a:lstStyle>
          <a:p>
            <a:fld id="{4D1B0C8E-CBC6-479D-903C-218FD2D7FA05}" type="datetimeFigureOut">
              <a:rPr lang="en-US" smtClean="0"/>
              <a:t>4/11/2022</a:t>
            </a:fld>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1BF2A8A-CD24-47EF-B29B-BF6D7D0E520A}" type="slidenum">
              <a:rPr lang="en-US" smtClean="0"/>
              <a:t>‹#›</a:t>
            </a:fld>
            <a:endParaRPr lang="en-US"/>
          </a:p>
        </p:txBody>
      </p:sp>
    </p:spTree>
    <p:extLst>
      <p:ext uri="{BB962C8B-B14F-4D97-AF65-F5344CB8AC3E}">
        <p14:creationId xmlns:p14="http://schemas.microsoft.com/office/powerpoint/2010/main" val="222539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1B0C8E-CBC6-479D-903C-218FD2D7FA05}"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1330851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40825"/>
            <a:ext cx="5386917"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609600" y="2453473"/>
            <a:ext cx="5388864" cy="2834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1" y="1840825"/>
            <a:ext cx="5389033"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12"/>
          <p:cNvSpPr>
            <a:spLocks noGrp="1"/>
          </p:cNvSpPr>
          <p:nvPr>
            <p:ph sz="quarter" idx="14"/>
          </p:nvPr>
        </p:nvSpPr>
        <p:spPr>
          <a:xfrm>
            <a:off x="6201237" y="2453474"/>
            <a:ext cx="5388864" cy="2833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D1B0C8E-CBC6-479D-903C-218FD2D7FA05}" type="datetimeFigureOut">
              <a:rPr lang="en-US" smtClean="0"/>
              <a:t>4/11/2022</a:t>
            </a:fld>
            <a:endParaRPr lang="en-US"/>
          </a:p>
        </p:txBody>
      </p:sp>
      <p:sp>
        <p:nvSpPr>
          <p:cNvPr id="9" name="Slide Number Placeholder 8"/>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21673708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4D1B0C8E-CBC6-479D-903C-218FD2D7FA05}" type="datetimeFigureOut">
              <a:rPr lang="en-US" smtClean="0"/>
              <a:t>4/11/2022</a:t>
            </a:fld>
            <a:endParaRPr lang="en-US"/>
          </a:p>
        </p:txBody>
      </p:sp>
      <p:sp>
        <p:nvSpPr>
          <p:cNvPr id="5" name="Slide Number Placeholder 4"/>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1906829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4D1B0C8E-CBC6-479D-903C-218FD2D7FA05}" type="datetimeFigureOut">
              <a:rPr lang="en-US" smtClean="0"/>
              <a:t>4/11/2022</a:t>
            </a:fld>
            <a:endParaRPr lang="en-US"/>
          </a:p>
        </p:txBody>
      </p:sp>
      <p:sp>
        <p:nvSpPr>
          <p:cNvPr id="4" name="Slide Number Placeholder 3"/>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2249297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2"/>
            <a:ext cx="6661151" cy="49847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2819399"/>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4D1B0C8E-CBC6-479D-903C-218FD2D7FA05}" type="datetimeFigureOut">
              <a:rPr lang="en-US" smtClean="0"/>
              <a:t>4/11/2022</a:t>
            </a:fld>
            <a:endParaRPr lang="en-US"/>
          </a:p>
        </p:txBody>
      </p:sp>
      <p:sp>
        <p:nvSpPr>
          <p:cNvPr id="7" name="Slide Number Placeholder 6"/>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98019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2010835" y="1597800"/>
            <a:ext cx="8072965" cy="38552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579250"/>
            <a:ext cx="7615765" cy="533400"/>
          </a:xfrm>
        </p:spPr>
        <p:txBody>
          <a:bodyPr>
            <a:normAutofit/>
          </a:bodyPr>
          <a:lstStyle>
            <a:lvl1pPr marL="0" indent="0" algn="ctr">
              <a:buNone/>
              <a:defRPr sz="16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5" name="Date Placeholder 4"/>
          <p:cNvSpPr>
            <a:spLocks noGrp="1"/>
          </p:cNvSpPr>
          <p:nvPr>
            <p:ph type="dt" sz="half" idx="10"/>
          </p:nvPr>
        </p:nvSpPr>
        <p:spPr/>
        <p:txBody>
          <a:bodyPr/>
          <a:lstStyle>
            <a:lvl1pPr>
              <a:defRPr>
                <a:solidFill>
                  <a:schemeClr val="tx2"/>
                </a:solidFill>
              </a:defRPr>
            </a:lvl1pPr>
          </a:lstStyle>
          <a:p>
            <a:fld id="{4D1B0C8E-CBC6-479D-903C-218FD2D7FA05}" type="datetimeFigureOut">
              <a:rPr lang="en-US" smtClean="0"/>
              <a:t>4/11/2022</a:t>
            </a:fld>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1BF2A8A-CD24-47EF-B29B-BF6D7D0E520A}" type="slidenum">
              <a:rPr lang="en-US" smtClean="0"/>
              <a:t>‹#›</a:t>
            </a:fld>
            <a:endParaRPr lang="en-US"/>
          </a:p>
        </p:txBody>
      </p:sp>
    </p:spTree>
    <p:extLst>
      <p:ext uri="{BB962C8B-B14F-4D97-AF65-F5344CB8AC3E}">
        <p14:creationId xmlns:p14="http://schemas.microsoft.com/office/powerpoint/2010/main" val="1959744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p:cNvSpPr>
            <a:spLocks noGrp="1"/>
          </p:cNvSpPr>
          <p:nvPr>
            <p:ph type="dt" sz="half" idx="10"/>
          </p:nvPr>
        </p:nvSpPr>
        <p:spPr/>
        <p:txBody>
          <a:bodyPr/>
          <a:lstStyle>
            <a:lvl1pPr>
              <a:defRPr>
                <a:solidFill>
                  <a:schemeClr val="tx2"/>
                </a:solidFill>
              </a:defRPr>
            </a:lvl1pPr>
          </a:lstStyle>
          <a:p>
            <a:fld id="{4D1B0C8E-CBC6-479D-903C-218FD2D7FA05}" type="datetimeFigureOut">
              <a:rPr lang="en-US" smtClean="0"/>
              <a:t>4/11/2022</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1BF2A8A-CD24-47EF-B29B-BF6D7D0E520A}" type="slidenum">
              <a:rPr lang="en-US" smtClean="0"/>
              <a:t>‹#›</a:t>
            </a:fld>
            <a:endParaRPr lang="en-US"/>
          </a:p>
        </p:txBody>
      </p:sp>
    </p:spTree>
    <p:extLst>
      <p:ext uri="{BB962C8B-B14F-4D97-AF65-F5344CB8AC3E}">
        <p14:creationId xmlns:p14="http://schemas.microsoft.com/office/powerpoint/2010/main" val="1856289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9831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9831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p:cNvSpPr>
            <a:spLocks noGrp="1"/>
          </p:cNvSpPr>
          <p:nvPr>
            <p:ph type="dt" sz="half" idx="10"/>
          </p:nvPr>
        </p:nvSpPr>
        <p:spPr/>
        <p:txBody>
          <a:bodyPr/>
          <a:lstStyle>
            <a:lvl1pPr>
              <a:defRPr>
                <a:solidFill>
                  <a:schemeClr val="tx2"/>
                </a:solidFill>
              </a:defRPr>
            </a:lvl1pPr>
          </a:lstStyle>
          <a:p>
            <a:fld id="{4D1B0C8E-CBC6-479D-903C-218FD2D7FA05}" type="datetimeFigureOut">
              <a:rPr lang="en-US" smtClean="0"/>
              <a:t>4/11/2022</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1BF2A8A-CD24-47EF-B29B-BF6D7D0E520A}" type="slidenum">
              <a:rPr lang="en-US" smtClean="0"/>
              <a:t>‹#›</a:t>
            </a:fld>
            <a:endParaRPr lang="en-US"/>
          </a:p>
        </p:txBody>
      </p:sp>
    </p:spTree>
    <p:extLst>
      <p:ext uri="{BB962C8B-B14F-4D97-AF65-F5344CB8AC3E}">
        <p14:creationId xmlns:p14="http://schemas.microsoft.com/office/powerpoint/2010/main" val="3843930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bg1">
                <a:lumMod val="46000"/>
                <a:lumOff val="54000"/>
              </a:schemeClr>
            </a:gs>
            <a:gs pos="46000">
              <a:schemeClr val="bg1">
                <a:lumMod val="60000"/>
                <a:lumOff val="40000"/>
              </a:schemeClr>
            </a:gs>
            <a:gs pos="100000">
              <a:schemeClr val="bg1">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04" name="Group 103" descr="Group of several flowers across the bottom of the slide"/>
          <p:cNvGrpSpPr/>
          <p:nvPr/>
        </p:nvGrpSpPr>
        <p:grpSpPr bwMode="gray">
          <a:xfrm>
            <a:off x="286013" y="4191000"/>
            <a:ext cx="11616798" cy="2513417"/>
            <a:chOff x="286013" y="4191000"/>
            <a:chExt cx="11616798" cy="2513417"/>
          </a:xfrm>
        </p:grpSpPr>
        <p:sp>
          <p:nvSpPr>
            <p:cNvPr id="8" name="Freeform 5"/>
            <p:cNvSpPr>
              <a:spLocks/>
            </p:cNvSpPr>
            <p:nvPr/>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6"/>
            <p:cNvSpPr>
              <a:spLocks noChangeShapeType="1"/>
            </p:cNvSpPr>
            <p:nvPr/>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gray">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p:nvGrpSpPr>
          <p:grpSpPr bwMode="gray">
            <a:xfrm rot="20793512">
              <a:off x="445930" y="5452235"/>
              <a:ext cx="365582" cy="421970"/>
              <a:chOff x="1457010" y="1673260"/>
              <a:chExt cx="617538" cy="712788"/>
            </a:xfrm>
          </p:grpSpPr>
          <p:sp>
            <p:nvSpPr>
              <p:cNvPr id="12" name="Freeform 8"/>
              <p:cNvSpPr>
                <a:spLocks/>
              </p:cNvSpPr>
              <p:nvPr/>
            </p:nvSpPr>
            <p:spPr bwMode="gray">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3" name="Freeform 9"/>
              <p:cNvSpPr>
                <a:spLocks/>
              </p:cNvSpPr>
              <p:nvPr/>
            </p:nvSpPr>
            <p:spPr bwMode="gray">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4" name="Freeform 10"/>
            <p:cNvSpPr>
              <a:spLocks/>
            </p:cNvSpPr>
            <p:nvPr/>
          </p:nvSpPr>
          <p:spPr bwMode="gray">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5" name="Freeform 23"/>
            <p:cNvSpPr>
              <a:spLocks/>
            </p:cNvSpPr>
            <p:nvPr/>
          </p:nvSpPr>
          <p:spPr bwMode="gray">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4"/>
            <p:cNvSpPr>
              <a:spLocks/>
            </p:cNvSpPr>
            <p:nvPr/>
          </p:nvSpPr>
          <p:spPr bwMode="gray">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25"/>
            <p:cNvSpPr>
              <a:spLocks/>
            </p:cNvSpPr>
            <p:nvPr/>
          </p:nvSpPr>
          <p:spPr bwMode="gray">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26"/>
            <p:cNvSpPr>
              <a:spLocks/>
            </p:cNvSpPr>
            <p:nvPr/>
          </p:nvSpPr>
          <p:spPr bwMode="gray">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7"/>
            <p:cNvSpPr>
              <a:spLocks/>
            </p:cNvSpPr>
            <p:nvPr/>
          </p:nvSpPr>
          <p:spPr bwMode="gray">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grpSp>
          <p:nvGrpSpPr>
            <p:cNvPr id="20" name="Group 19"/>
            <p:cNvGrpSpPr/>
            <p:nvPr/>
          </p:nvGrpSpPr>
          <p:grpSpPr bwMode="gray">
            <a:xfrm>
              <a:off x="749894" y="5783561"/>
              <a:ext cx="325521" cy="364355"/>
              <a:chOff x="2114915" y="2460535"/>
              <a:chExt cx="452438" cy="506413"/>
            </a:xfrm>
          </p:grpSpPr>
          <p:sp>
            <p:nvSpPr>
              <p:cNvPr id="21" name="Freeform 28"/>
              <p:cNvSpPr>
                <a:spLocks/>
              </p:cNvSpPr>
              <p:nvPr/>
            </p:nvSpPr>
            <p:spPr bwMode="gray">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9"/>
              <p:cNvSpPr>
                <a:spLocks/>
              </p:cNvSpPr>
              <p:nvPr/>
            </p:nvSpPr>
            <p:spPr bwMode="gray">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3" name="Freeform 30"/>
            <p:cNvSpPr>
              <a:spLocks noEditPoints="1"/>
            </p:cNvSpPr>
            <p:nvPr/>
          </p:nvSpPr>
          <p:spPr bwMode="gray">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31"/>
            <p:cNvSpPr>
              <a:spLocks/>
            </p:cNvSpPr>
            <p:nvPr/>
          </p:nvSpPr>
          <p:spPr bwMode="gray">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32"/>
            <p:cNvSpPr>
              <a:spLocks/>
            </p:cNvSpPr>
            <p:nvPr/>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3"/>
            <p:cNvSpPr>
              <a:spLocks/>
            </p:cNvSpPr>
            <p:nvPr/>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4"/>
            <p:cNvSpPr>
              <a:spLocks/>
            </p:cNvSpPr>
            <p:nvPr/>
          </p:nvSpPr>
          <p:spPr bwMode="gray">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3"/>
            <p:cNvSpPr>
              <a:spLocks/>
            </p:cNvSpPr>
            <p:nvPr/>
          </p:nvSpPr>
          <p:spPr bwMode="gray">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4"/>
            <p:cNvSpPr>
              <a:spLocks/>
            </p:cNvSpPr>
            <p:nvPr/>
          </p:nvSpPr>
          <p:spPr bwMode="gray">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5"/>
            <p:cNvSpPr>
              <a:spLocks/>
            </p:cNvSpPr>
            <p:nvPr/>
          </p:nvSpPr>
          <p:spPr bwMode="gray">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Line 76"/>
            <p:cNvSpPr>
              <a:spLocks noChangeShapeType="1"/>
            </p:cNvSpPr>
            <p:nvPr/>
          </p:nvSpPr>
          <p:spPr bwMode="gray">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p:cNvSpPr>
              <a:spLocks/>
            </p:cNvSpPr>
            <p:nvPr/>
          </p:nvSpPr>
          <p:spPr bwMode="gray">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9"/>
            <p:cNvSpPr>
              <a:spLocks/>
            </p:cNvSpPr>
            <p:nvPr/>
          </p:nvSpPr>
          <p:spPr bwMode="gray">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2"/>
            <p:cNvSpPr>
              <a:spLocks/>
            </p:cNvSpPr>
            <p:nvPr/>
          </p:nvSpPr>
          <p:spPr bwMode="gray">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3"/>
            <p:cNvSpPr>
              <a:spLocks/>
            </p:cNvSpPr>
            <p:nvPr/>
          </p:nvSpPr>
          <p:spPr bwMode="gray">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4"/>
            <p:cNvSpPr>
              <a:spLocks/>
            </p:cNvSpPr>
            <p:nvPr/>
          </p:nvSpPr>
          <p:spPr bwMode="gray">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80"/>
            <p:cNvSpPr>
              <a:spLocks/>
            </p:cNvSpPr>
            <p:nvPr/>
          </p:nvSpPr>
          <p:spPr bwMode="gray">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Oval 37"/>
            <p:cNvSpPr/>
            <p:nvPr/>
          </p:nvSpPr>
          <p:spPr bwMode="gray">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bwMode="gray">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bwMode="gray">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bwMode="gray">
            <a:xfrm>
              <a:off x="803704" y="4858573"/>
              <a:ext cx="1154448" cy="1149586"/>
              <a:chOff x="4277517" y="3752400"/>
              <a:chExt cx="1154448" cy="1149586"/>
            </a:xfrm>
          </p:grpSpPr>
          <p:sp>
            <p:nvSpPr>
              <p:cNvPr id="42" name="Freeform 41"/>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grpSp>
        <p:sp>
          <p:nvSpPr>
            <p:cNvPr id="47" name="Freeform 32"/>
            <p:cNvSpPr>
              <a:spLocks/>
            </p:cNvSpPr>
            <p:nvPr/>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0"/>
            <p:cNvSpPr>
              <a:spLocks/>
            </p:cNvSpPr>
            <p:nvPr/>
          </p:nvSpPr>
          <p:spPr bwMode="gray">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80"/>
            <p:cNvSpPr>
              <a:spLocks/>
            </p:cNvSpPr>
            <p:nvPr/>
          </p:nvSpPr>
          <p:spPr bwMode="gray">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84"/>
            <p:cNvSpPr>
              <a:spLocks/>
            </p:cNvSpPr>
            <p:nvPr/>
          </p:nvSpPr>
          <p:spPr bwMode="gray">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84"/>
            <p:cNvSpPr>
              <a:spLocks/>
            </p:cNvSpPr>
            <p:nvPr/>
          </p:nvSpPr>
          <p:spPr bwMode="gray">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Oval 51"/>
            <p:cNvSpPr/>
            <p:nvPr/>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
            <p:cNvSpPr>
              <a:spLocks/>
            </p:cNvSpPr>
            <p:nvPr/>
          </p:nvSpPr>
          <p:spPr bwMode="gray">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Line 6"/>
            <p:cNvSpPr>
              <a:spLocks noChangeShapeType="1"/>
            </p:cNvSpPr>
            <p:nvPr/>
          </p:nvSpPr>
          <p:spPr bwMode="gray">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7"/>
            <p:cNvSpPr>
              <a:spLocks/>
            </p:cNvSpPr>
            <p:nvPr/>
          </p:nvSpPr>
          <p:spPr bwMode="gray">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6" name="Group 55"/>
            <p:cNvGrpSpPr/>
            <p:nvPr/>
          </p:nvGrpSpPr>
          <p:grpSpPr bwMode="gray">
            <a:xfrm rot="806488" flipH="1">
              <a:off x="11377312" y="5452235"/>
              <a:ext cx="365582" cy="421970"/>
              <a:chOff x="1457010" y="1673260"/>
              <a:chExt cx="617538" cy="712788"/>
            </a:xfrm>
          </p:grpSpPr>
          <p:sp>
            <p:nvSpPr>
              <p:cNvPr id="57" name="Freeform 8"/>
              <p:cNvSpPr>
                <a:spLocks/>
              </p:cNvSpPr>
              <p:nvPr/>
            </p:nvSpPr>
            <p:spPr bwMode="gray">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8" name="Freeform 9"/>
              <p:cNvSpPr>
                <a:spLocks/>
              </p:cNvSpPr>
              <p:nvPr/>
            </p:nvSpPr>
            <p:spPr bwMode="gray">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9" name="Freeform 10"/>
            <p:cNvSpPr>
              <a:spLocks/>
            </p:cNvSpPr>
            <p:nvPr/>
          </p:nvSpPr>
          <p:spPr bwMode="gray">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0" name="Freeform 23"/>
            <p:cNvSpPr>
              <a:spLocks/>
            </p:cNvSpPr>
            <p:nvPr/>
          </p:nvSpPr>
          <p:spPr bwMode="gray">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4"/>
            <p:cNvSpPr>
              <a:spLocks/>
            </p:cNvSpPr>
            <p:nvPr/>
          </p:nvSpPr>
          <p:spPr bwMode="gray">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5"/>
            <p:cNvSpPr>
              <a:spLocks/>
            </p:cNvSpPr>
            <p:nvPr/>
          </p:nvSpPr>
          <p:spPr bwMode="gray">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26"/>
            <p:cNvSpPr>
              <a:spLocks/>
            </p:cNvSpPr>
            <p:nvPr/>
          </p:nvSpPr>
          <p:spPr bwMode="gray">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27"/>
            <p:cNvSpPr>
              <a:spLocks/>
            </p:cNvSpPr>
            <p:nvPr/>
          </p:nvSpPr>
          <p:spPr bwMode="gray">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grpSp>
          <p:nvGrpSpPr>
            <p:cNvPr id="65" name="Group 64"/>
            <p:cNvGrpSpPr/>
            <p:nvPr/>
          </p:nvGrpSpPr>
          <p:grpSpPr bwMode="gray">
            <a:xfrm flipH="1">
              <a:off x="11113409" y="5783561"/>
              <a:ext cx="325521" cy="364355"/>
              <a:chOff x="2114915" y="2460535"/>
              <a:chExt cx="452438" cy="506413"/>
            </a:xfrm>
          </p:grpSpPr>
          <p:sp>
            <p:nvSpPr>
              <p:cNvPr id="66" name="Freeform 28"/>
              <p:cNvSpPr>
                <a:spLocks/>
              </p:cNvSpPr>
              <p:nvPr/>
            </p:nvSpPr>
            <p:spPr bwMode="gray">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9"/>
              <p:cNvSpPr>
                <a:spLocks/>
              </p:cNvSpPr>
              <p:nvPr/>
            </p:nvSpPr>
            <p:spPr bwMode="gray">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8" name="Freeform 30"/>
            <p:cNvSpPr>
              <a:spLocks noEditPoints="1"/>
            </p:cNvSpPr>
            <p:nvPr/>
          </p:nvSpPr>
          <p:spPr bwMode="gray">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31"/>
            <p:cNvSpPr>
              <a:spLocks/>
            </p:cNvSpPr>
            <p:nvPr/>
          </p:nvSpPr>
          <p:spPr bwMode="gray">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32"/>
            <p:cNvSpPr>
              <a:spLocks/>
            </p:cNvSpPr>
            <p:nvPr/>
          </p:nvSpPr>
          <p:spPr bwMode="gray">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3"/>
            <p:cNvSpPr>
              <a:spLocks/>
            </p:cNvSpPr>
            <p:nvPr/>
          </p:nvSpPr>
          <p:spPr bwMode="gray">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4"/>
            <p:cNvSpPr>
              <a:spLocks/>
            </p:cNvSpPr>
            <p:nvPr/>
          </p:nvSpPr>
          <p:spPr bwMode="gray">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gray">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gray">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gray">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Line 76"/>
            <p:cNvSpPr>
              <a:spLocks noChangeShapeType="1"/>
            </p:cNvSpPr>
            <p:nvPr/>
          </p:nvSpPr>
          <p:spPr bwMode="gray">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8"/>
            <p:cNvSpPr>
              <a:spLocks/>
            </p:cNvSpPr>
            <p:nvPr/>
          </p:nvSpPr>
          <p:spPr bwMode="gray">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9"/>
            <p:cNvSpPr>
              <a:spLocks/>
            </p:cNvSpPr>
            <p:nvPr/>
          </p:nvSpPr>
          <p:spPr bwMode="gray">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2"/>
            <p:cNvSpPr>
              <a:spLocks/>
            </p:cNvSpPr>
            <p:nvPr/>
          </p:nvSpPr>
          <p:spPr bwMode="gray">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3"/>
            <p:cNvSpPr>
              <a:spLocks/>
            </p:cNvSpPr>
            <p:nvPr/>
          </p:nvSpPr>
          <p:spPr bwMode="gray">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4"/>
            <p:cNvSpPr>
              <a:spLocks/>
            </p:cNvSpPr>
            <p:nvPr/>
          </p:nvSpPr>
          <p:spPr bwMode="gray">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0"/>
            <p:cNvSpPr>
              <a:spLocks/>
            </p:cNvSpPr>
            <p:nvPr/>
          </p:nvSpPr>
          <p:spPr bwMode="gray">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Oval 82"/>
            <p:cNvSpPr/>
            <p:nvPr/>
          </p:nvSpPr>
          <p:spPr bwMode="gray">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bwMode="gray">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bwMode="gray">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bwMode="gray">
            <a:xfrm flipH="1">
              <a:off x="10230672" y="4858573"/>
              <a:ext cx="1154448" cy="1149586"/>
              <a:chOff x="4277517" y="3752400"/>
              <a:chExt cx="1154448" cy="1149586"/>
            </a:xfrm>
          </p:grpSpPr>
          <p:sp>
            <p:nvSpPr>
              <p:cNvPr id="87" name="Freeform 86"/>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grpSp>
        <p:sp>
          <p:nvSpPr>
            <p:cNvPr id="92" name="Freeform 32"/>
            <p:cNvSpPr>
              <a:spLocks/>
            </p:cNvSpPr>
            <p:nvPr/>
          </p:nvSpPr>
          <p:spPr bwMode="gray">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0"/>
            <p:cNvSpPr>
              <a:spLocks/>
            </p:cNvSpPr>
            <p:nvPr/>
          </p:nvSpPr>
          <p:spPr bwMode="gray">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0"/>
            <p:cNvSpPr>
              <a:spLocks/>
            </p:cNvSpPr>
            <p:nvPr/>
          </p:nvSpPr>
          <p:spPr bwMode="gray">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4"/>
            <p:cNvSpPr>
              <a:spLocks/>
            </p:cNvSpPr>
            <p:nvPr/>
          </p:nvSpPr>
          <p:spPr bwMode="gray">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4"/>
            <p:cNvSpPr>
              <a:spLocks/>
            </p:cNvSpPr>
            <p:nvPr/>
          </p:nvSpPr>
          <p:spPr bwMode="gray">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Oval 96"/>
            <p:cNvSpPr/>
            <p:nvPr/>
          </p:nvSpPr>
          <p:spPr bwMode="gray">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bwMode="gray">
            <a:xfrm>
              <a:off x="4803790" y="5319186"/>
              <a:ext cx="2690707" cy="1385231"/>
              <a:chOff x="5184534" y="1125344"/>
              <a:chExt cx="2690707" cy="1385231"/>
            </a:xfrm>
          </p:grpSpPr>
          <p:sp>
            <p:nvSpPr>
              <p:cNvPr id="99" name="Freeform 67"/>
              <p:cNvSpPr>
                <a:spLocks/>
              </p:cNvSpPr>
              <p:nvPr/>
            </p:nvSpPr>
            <p:spPr bwMode="gray">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234 w 10234"/>
                  <a:gd name="connsiteY0" fmla="*/ 6523 h 10000"/>
                  <a:gd name="connsiteX1" fmla="*/ 10022 w 10234"/>
                  <a:gd name="connsiteY1" fmla="*/ 6523 h 10000"/>
                  <a:gd name="connsiteX2" fmla="*/ 9810 w 10234"/>
                  <a:gd name="connsiteY2" fmla="*/ 6257 h 10000"/>
                  <a:gd name="connsiteX3" fmla="*/ 2208 w 10234"/>
                  <a:gd name="connsiteY3" fmla="*/ 211 h 10000"/>
                  <a:gd name="connsiteX4" fmla="*/ 8851 w 10234"/>
                  <a:gd name="connsiteY4" fmla="*/ 6259 h 10000"/>
                  <a:gd name="connsiteX5" fmla="*/ 308 w 10234"/>
                  <a:gd name="connsiteY5" fmla="*/ 9279 h 10000"/>
                  <a:gd name="connsiteX6" fmla="*/ 10234 w 10234"/>
                  <a:gd name="connsiteY6" fmla="*/ 6523 h 10000"/>
                  <a:gd name="connsiteX0" fmla="*/ 9701 w 9701"/>
                  <a:gd name="connsiteY0" fmla="*/ 6523 h 9364"/>
                  <a:gd name="connsiteX1" fmla="*/ 9489 w 9701"/>
                  <a:gd name="connsiteY1" fmla="*/ 6523 h 9364"/>
                  <a:gd name="connsiteX2" fmla="*/ 9277 w 9701"/>
                  <a:gd name="connsiteY2" fmla="*/ 6257 h 9364"/>
                  <a:gd name="connsiteX3" fmla="*/ 1675 w 9701"/>
                  <a:gd name="connsiteY3" fmla="*/ 211 h 9364"/>
                  <a:gd name="connsiteX4" fmla="*/ 8318 w 9701"/>
                  <a:gd name="connsiteY4" fmla="*/ 6259 h 9364"/>
                  <a:gd name="connsiteX5" fmla="*/ 328 w 9701"/>
                  <a:gd name="connsiteY5" fmla="*/ 8536 h 9364"/>
                  <a:gd name="connsiteX6" fmla="*/ 9701 w 9701"/>
                  <a:gd name="connsiteY6" fmla="*/ 6523 h 9364"/>
                  <a:gd name="connsiteX0" fmla="*/ 9679 w 9679"/>
                  <a:gd name="connsiteY0" fmla="*/ 6967 h 10001"/>
                  <a:gd name="connsiteX1" fmla="*/ 9460 w 9679"/>
                  <a:gd name="connsiteY1" fmla="*/ 6967 h 10001"/>
                  <a:gd name="connsiteX2" fmla="*/ 9242 w 9679"/>
                  <a:gd name="connsiteY2" fmla="*/ 6683 h 10001"/>
                  <a:gd name="connsiteX3" fmla="*/ 1406 w 9679"/>
                  <a:gd name="connsiteY3" fmla="*/ 226 h 10001"/>
                  <a:gd name="connsiteX4" fmla="*/ 8253 w 9679"/>
                  <a:gd name="connsiteY4" fmla="*/ 6685 h 10001"/>
                  <a:gd name="connsiteX5" fmla="*/ 17 w 9679"/>
                  <a:gd name="connsiteY5" fmla="*/ 9117 h 10001"/>
                  <a:gd name="connsiteX6" fmla="*/ 9679 w 9679"/>
                  <a:gd name="connsiteY6" fmla="*/ 6967 h 10001"/>
                  <a:gd name="connsiteX0" fmla="*/ 10080 w 10080"/>
                  <a:gd name="connsiteY0" fmla="*/ 6966 h 10000"/>
                  <a:gd name="connsiteX1" fmla="*/ 9854 w 10080"/>
                  <a:gd name="connsiteY1" fmla="*/ 6966 h 10000"/>
                  <a:gd name="connsiteX2" fmla="*/ 9629 w 10080"/>
                  <a:gd name="connsiteY2" fmla="*/ 6682 h 10000"/>
                  <a:gd name="connsiteX3" fmla="*/ 1533 w 10080"/>
                  <a:gd name="connsiteY3" fmla="*/ 226 h 10000"/>
                  <a:gd name="connsiteX4" fmla="*/ 8607 w 10080"/>
                  <a:gd name="connsiteY4" fmla="*/ 6684 h 10000"/>
                  <a:gd name="connsiteX5" fmla="*/ 98 w 10080"/>
                  <a:gd name="connsiteY5" fmla="*/ 9116 h 10000"/>
                  <a:gd name="connsiteX6" fmla="*/ 10080 w 10080"/>
                  <a:gd name="connsiteY6" fmla="*/ 6966 h 10000"/>
                  <a:gd name="connsiteX0" fmla="*/ 9999 w 9999"/>
                  <a:gd name="connsiteY0" fmla="*/ 6966 h 10505"/>
                  <a:gd name="connsiteX1" fmla="*/ 9773 w 9999"/>
                  <a:gd name="connsiteY1" fmla="*/ 6966 h 10505"/>
                  <a:gd name="connsiteX2" fmla="*/ 9548 w 9999"/>
                  <a:gd name="connsiteY2" fmla="*/ 6682 h 10505"/>
                  <a:gd name="connsiteX3" fmla="*/ 1452 w 9999"/>
                  <a:gd name="connsiteY3" fmla="*/ 226 h 10505"/>
                  <a:gd name="connsiteX4" fmla="*/ 8526 w 9999"/>
                  <a:gd name="connsiteY4" fmla="*/ 6684 h 10505"/>
                  <a:gd name="connsiteX5" fmla="*/ 17 w 9999"/>
                  <a:gd name="connsiteY5" fmla="*/ 9116 h 10505"/>
                  <a:gd name="connsiteX6" fmla="*/ 9999 w 9999"/>
                  <a:gd name="connsiteY6" fmla="*/ 6966 h 10505"/>
                  <a:gd name="connsiteX0" fmla="*/ 9477 w 9477"/>
                  <a:gd name="connsiteY0" fmla="*/ 6631 h 8681"/>
                  <a:gd name="connsiteX1" fmla="*/ 9251 w 9477"/>
                  <a:gd name="connsiteY1" fmla="*/ 6631 h 8681"/>
                  <a:gd name="connsiteX2" fmla="*/ 9026 w 9477"/>
                  <a:gd name="connsiteY2" fmla="*/ 6361 h 8681"/>
                  <a:gd name="connsiteX3" fmla="*/ 929 w 9477"/>
                  <a:gd name="connsiteY3" fmla="*/ 215 h 8681"/>
                  <a:gd name="connsiteX4" fmla="*/ 8004 w 9477"/>
                  <a:gd name="connsiteY4" fmla="*/ 6363 h 8681"/>
                  <a:gd name="connsiteX5" fmla="*/ 18 w 9477"/>
                  <a:gd name="connsiteY5" fmla="*/ 6936 h 8681"/>
                  <a:gd name="connsiteX6" fmla="*/ 9477 w 9477"/>
                  <a:gd name="connsiteY6" fmla="*/ 6631 h 8681"/>
                  <a:gd name="connsiteX0" fmla="*/ 11827 w 11827"/>
                  <a:gd name="connsiteY0" fmla="*/ 7639 h 9493"/>
                  <a:gd name="connsiteX1" fmla="*/ 11589 w 11827"/>
                  <a:gd name="connsiteY1" fmla="*/ 7639 h 9493"/>
                  <a:gd name="connsiteX2" fmla="*/ 11351 w 11827"/>
                  <a:gd name="connsiteY2" fmla="*/ 7327 h 9493"/>
                  <a:gd name="connsiteX3" fmla="*/ 2807 w 11827"/>
                  <a:gd name="connsiteY3" fmla="*/ 248 h 9493"/>
                  <a:gd name="connsiteX4" fmla="*/ 10273 w 11827"/>
                  <a:gd name="connsiteY4" fmla="*/ 7330 h 9493"/>
                  <a:gd name="connsiteX5" fmla="*/ 14 w 11827"/>
                  <a:gd name="connsiteY5" fmla="*/ 7210 h 9493"/>
                  <a:gd name="connsiteX6" fmla="*/ 11827 w 11827"/>
                  <a:gd name="connsiteY6" fmla="*/ 7639 h 9493"/>
                  <a:gd name="connsiteX0" fmla="*/ 9989 w 9989"/>
                  <a:gd name="connsiteY0" fmla="*/ 8047 h 9586"/>
                  <a:gd name="connsiteX1" fmla="*/ 9788 w 9989"/>
                  <a:gd name="connsiteY1" fmla="*/ 8047 h 9586"/>
                  <a:gd name="connsiteX2" fmla="*/ 9587 w 9989"/>
                  <a:gd name="connsiteY2" fmla="*/ 7718 h 9586"/>
                  <a:gd name="connsiteX3" fmla="*/ 2362 w 9989"/>
                  <a:gd name="connsiteY3" fmla="*/ 261 h 9586"/>
                  <a:gd name="connsiteX4" fmla="*/ 8675 w 9989"/>
                  <a:gd name="connsiteY4" fmla="*/ 7721 h 9586"/>
                  <a:gd name="connsiteX5" fmla="*/ 1 w 9989"/>
                  <a:gd name="connsiteY5" fmla="*/ 7595 h 9586"/>
                  <a:gd name="connsiteX6" fmla="*/ 9989 w 9989"/>
                  <a:gd name="connsiteY6" fmla="*/ 8047 h 9586"/>
                  <a:gd name="connsiteX0" fmla="*/ 10021 w 10021"/>
                  <a:gd name="connsiteY0" fmla="*/ 8395 h 10528"/>
                  <a:gd name="connsiteX1" fmla="*/ 9820 w 10021"/>
                  <a:gd name="connsiteY1" fmla="*/ 8395 h 10528"/>
                  <a:gd name="connsiteX2" fmla="*/ 9619 w 10021"/>
                  <a:gd name="connsiteY2" fmla="*/ 8051 h 10528"/>
                  <a:gd name="connsiteX3" fmla="*/ 2386 w 10021"/>
                  <a:gd name="connsiteY3" fmla="*/ 272 h 10528"/>
                  <a:gd name="connsiteX4" fmla="*/ 8706 w 10021"/>
                  <a:gd name="connsiteY4" fmla="*/ 8054 h 10528"/>
                  <a:gd name="connsiteX5" fmla="*/ 22 w 10021"/>
                  <a:gd name="connsiteY5" fmla="*/ 7923 h 10528"/>
                  <a:gd name="connsiteX6" fmla="*/ 10021 w 10021"/>
                  <a:gd name="connsiteY6" fmla="*/ 8395 h 10528"/>
                  <a:gd name="connsiteX0" fmla="*/ 10007 w 10007"/>
                  <a:gd name="connsiteY0" fmla="*/ 8395 h 9947"/>
                  <a:gd name="connsiteX1" fmla="*/ 9806 w 10007"/>
                  <a:gd name="connsiteY1" fmla="*/ 8395 h 9947"/>
                  <a:gd name="connsiteX2" fmla="*/ 9605 w 10007"/>
                  <a:gd name="connsiteY2" fmla="*/ 8051 h 9947"/>
                  <a:gd name="connsiteX3" fmla="*/ 2372 w 10007"/>
                  <a:gd name="connsiteY3" fmla="*/ 272 h 9947"/>
                  <a:gd name="connsiteX4" fmla="*/ 8692 w 10007"/>
                  <a:gd name="connsiteY4" fmla="*/ 8054 h 9947"/>
                  <a:gd name="connsiteX5" fmla="*/ 8 w 10007"/>
                  <a:gd name="connsiteY5" fmla="*/ 7923 h 9947"/>
                  <a:gd name="connsiteX6" fmla="*/ 10007 w 10007"/>
                  <a:gd name="connsiteY6" fmla="*/ 8395 h 9947"/>
                  <a:gd name="connsiteX0" fmla="*/ 10000 w 10000"/>
                  <a:gd name="connsiteY0" fmla="*/ 8440 h 10000"/>
                  <a:gd name="connsiteX1" fmla="*/ 9799 w 10000"/>
                  <a:gd name="connsiteY1" fmla="*/ 8440 h 10000"/>
                  <a:gd name="connsiteX2" fmla="*/ 9598 w 10000"/>
                  <a:gd name="connsiteY2" fmla="*/ 8094 h 10000"/>
                  <a:gd name="connsiteX3" fmla="*/ 2370 w 10000"/>
                  <a:gd name="connsiteY3" fmla="*/ 273 h 10000"/>
                  <a:gd name="connsiteX4" fmla="*/ 8686 w 10000"/>
                  <a:gd name="connsiteY4" fmla="*/ 8097 h 10000"/>
                  <a:gd name="connsiteX5" fmla="*/ 8 w 10000"/>
                  <a:gd name="connsiteY5" fmla="*/ 7965 h 10000"/>
                  <a:gd name="connsiteX6" fmla="*/ 10000 w 10000"/>
                  <a:gd name="connsiteY6" fmla="*/ 8440 h 10000"/>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605 h 10520"/>
                  <a:gd name="connsiteX1" fmla="*/ 9799 w 10000"/>
                  <a:gd name="connsiteY1" fmla="*/ 8605 h 10520"/>
                  <a:gd name="connsiteX2" fmla="*/ 9598 w 10000"/>
                  <a:gd name="connsiteY2" fmla="*/ 8259 h 10520"/>
                  <a:gd name="connsiteX3" fmla="*/ 2370 w 10000"/>
                  <a:gd name="connsiteY3" fmla="*/ 438 h 10520"/>
                  <a:gd name="connsiteX4" fmla="*/ 8686 w 10000"/>
                  <a:gd name="connsiteY4" fmla="*/ 8262 h 10520"/>
                  <a:gd name="connsiteX5" fmla="*/ 8 w 10000"/>
                  <a:gd name="connsiteY5" fmla="*/ 8130 h 10520"/>
                  <a:gd name="connsiteX6" fmla="*/ 10000 w 10000"/>
                  <a:gd name="connsiteY6" fmla="*/ 8605 h 10520"/>
                  <a:gd name="connsiteX0" fmla="*/ 10000 w 10000"/>
                  <a:gd name="connsiteY0" fmla="*/ 9473 h 11388"/>
                  <a:gd name="connsiteX1" fmla="*/ 9799 w 10000"/>
                  <a:gd name="connsiteY1" fmla="*/ 9473 h 11388"/>
                  <a:gd name="connsiteX2" fmla="*/ 9598 w 10000"/>
                  <a:gd name="connsiteY2" fmla="*/ 9127 h 11388"/>
                  <a:gd name="connsiteX3" fmla="*/ 2972 w 10000"/>
                  <a:gd name="connsiteY3" fmla="*/ 399 h 11388"/>
                  <a:gd name="connsiteX4" fmla="*/ 8686 w 10000"/>
                  <a:gd name="connsiteY4" fmla="*/ 9130 h 11388"/>
                  <a:gd name="connsiteX5" fmla="*/ 8 w 10000"/>
                  <a:gd name="connsiteY5" fmla="*/ 8998 h 11388"/>
                  <a:gd name="connsiteX6" fmla="*/ 10000 w 10000"/>
                  <a:gd name="connsiteY6" fmla="*/ 9473 h 1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67"/>
              <p:cNvSpPr>
                <a:spLocks/>
              </p:cNvSpPr>
              <p:nvPr/>
            </p:nvSpPr>
            <p:spPr bwMode="gray">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747 h 10224"/>
                  <a:gd name="connsiteX1" fmla="*/ 9788 w 10000"/>
                  <a:gd name="connsiteY1" fmla="*/ 6747 h 10224"/>
                  <a:gd name="connsiteX2" fmla="*/ 9576 w 10000"/>
                  <a:gd name="connsiteY2" fmla="*/ 6481 h 10224"/>
                  <a:gd name="connsiteX3" fmla="*/ 1974 w 10000"/>
                  <a:gd name="connsiteY3" fmla="*/ 435 h 10224"/>
                  <a:gd name="connsiteX4" fmla="*/ 8617 w 10000"/>
                  <a:gd name="connsiteY4" fmla="*/ 6483 h 10224"/>
                  <a:gd name="connsiteX5" fmla="*/ 74 w 10000"/>
                  <a:gd name="connsiteY5" fmla="*/ 9503 h 10224"/>
                  <a:gd name="connsiteX6" fmla="*/ 10000 w 10000"/>
                  <a:gd name="connsiteY6" fmla="*/ 6747 h 10224"/>
                  <a:gd name="connsiteX0" fmla="*/ 10000 w 10000"/>
                  <a:gd name="connsiteY0" fmla="*/ 5820 h 9297"/>
                  <a:gd name="connsiteX1" fmla="*/ 9788 w 10000"/>
                  <a:gd name="connsiteY1" fmla="*/ 5820 h 9297"/>
                  <a:gd name="connsiteX2" fmla="*/ 9576 w 10000"/>
                  <a:gd name="connsiteY2" fmla="*/ 5554 h 9297"/>
                  <a:gd name="connsiteX3" fmla="*/ 2180 w 10000"/>
                  <a:gd name="connsiteY3" fmla="*/ 500 h 9297"/>
                  <a:gd name="connsiteX4" fmla="*/ 8617 w 10000"/>
                  <a:gd name="connsiteY4" fmla="*/ 5556 h 9297"/>
                  <a:gd name="connsiteX5" fmla="*/ 74 w 10000"/>
                  <a:gd name="connsiteY5" fmla="*/ 8576 h 9297"/>
                  <a:gd name="connsiteX6" fmla="*/ 10000 w 10000"/>
                  <a:gd name="connsiteY6" fmla="*/ 5820 h 9297"/>
                  <a:gd name="connsiteX0" fmla="*/ 10000 w 10000"/>
                  <a:gd name="connsiteY0" fmla="*/ 6260 h 10000"/>
                  <a:gd name="connsiteX1" fmla="*/ 9788 w 10000"/>
                  <a:gd name="connsiteY1" fmla="*/ 6260 h 10000"/>
                  <a:gd name="connsiteX2" fmla="*/ 9576 w 10000"/>
                  <a:gd name="connsiteY2" fmla="*/ 5974 h 10000"/>
                  <a:gd name="connsiteX3" fmla="*/ 2180 w 10000"/>
                  <a:gd name="connsiteY3" fmla="*/ 538 h 10000"/>
                  <a:gd name="connsiteX4" fmla="*/ 8617 w 10000"/>
                  <a:gd name="connsiteY4" fmla="*/ 5976 h 10000"/>
                  <a:gd name="connsiteX5" fmla="*/ 74 w 10000"/>
                  <a:gd name="connsiteY5" fmla="*/ 9224 h 10000"/>
                  <a:gd name="connsiteX6" fmla="*/ 10000 w 10000"/>
                  <a:gd name="connsiteY6" fmla="*/ 6260 h 10000"/>
                  <a:gd name="connsiteX0" fmla="*/ 10000 w 10000"/>
                  <a:gd name="connsiteY0" fmla="*/ 6206 h 9946"/>
                  <a:gd name="connsiteX1" fmla="*/ 9788 w 10000"/>
                  <a:gd name="connsiteY1" fmla="*/ 6206 h 9946"/>
                  <a:gd name="connsiteX2" fmla="*/ 9576 w 10000"/>
                  <a:gd name="connsiteY2" fmla="*/ 5920 h 9946"/>
                  <a:gd name="connsiteX3" fmla="*/ 2180 w 10000"/>
                  <a:gd name="connsiteY3" fmla="*/ 484 h 9946"/>
                  <a:gd name="connsiteX4" fmla="*/ 8617 w 10000"/>
                  <a:gd name="connsiteY4" fmla="*/ 5922 h 9946"/>
                  <a:gd name="connsiteX5" fmla="*/ 74 w 10000"/>
                  <a:gd name="connsiteY5" fmla="*/ 9170 h 9946"/>
                  <a:gd name="connsiteX6" fmla="*/ 10000 w 10000"/>
                  <a:gd name="connsiteY6" fmla="*/ 6206 h 9946"/>
                  <a:gd name="connsiteX0" fmla="*/ 10000 w 10000"/>
                  <a:gd name="connsiteY0" fmla="*/ 6240 h 10000"/>
                  <a:gd name="connsiteX1" fmla="*/ 9788 w 10000"/>
                  <a:gd name="connsiteY1" fmla="*/ 6240 h 10000"/>
                  <a:gd name="connsiteX2" fmla="*/ 9576 w 10000"/>
                  <a:gd name="connsiteY2" fmla="*/ 5952 h 10000"/>
                  <a:gd name="connsiteX3" fmla="*/ 2180 w 10000"/>
                  <a:gd name="connsiteY3" fmla="*/ 487 h 10000"/>
                  <a:gd name="connsiteX4" fmla="*/ 8617 w 10000"/>
                  <a:gd name="connsiteY4" fmla="*/ 5954 h 10000"/>
                  <a:gd name="connsiteX5" fmla="*/ 74 w 10000"/>
                  <a:gd name="connsiteY5" fmla="*/ 9220 h 10000"/>
                  <a:gd name="connsiteX6" fmla="*/ 10000 w 10000"/>
                  <a:gd name="connsiteY6" fmla="*/ 6240 h 10000"/>
                  <a:gd name="connsiteX0" fmla="*/ 10010 w 10010"/>
                  <a:gd name="connsiteY0" fmla="*/ 6240 h 10000"/>
                  <a:gd name="connsiteX1" fmla="*/ 9798 w 10010"/>
                  <a:gd name="connsiteY1" fmla="*/ 6240 h 10000"/>
                  <a:gd name="connsiteX2" fmla="*/ 9586 w 10010"/>
                  <a:gd name="connsiteY2" fmla="*/ 5952 h 10000"/>
                  <a:gd name="connsiteX3" fmla="*/ 2190 w 10010"/>
                  <a:gd name="connsiteY3" fmla="*/ 487 h 10000"/>
                  <a:gd name="connsiteX4" fmla="*/ 8627 w 10010"/>
                  <a:gd name="connsiteY4" fmla="*/ 5954 h 10000"/>
                  <a:gd name="connsiteX5" fmla="*/ 84 w 10010"/>
                  <a:gd name="connsiteY5" fmla="*/ 9220 h 10000"/>
                  <a:gd name="connsiteX6" fmla="*/ 10010 w 10010"/>
                  <a:gd name="connsiteY6" fmla="*/ 62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5"/>
              <p:cNvSpPr>
                <a:spLocks/>
              </p:cNvSpPr>
              <p:nvPr/>
            </p:nvSpPr>
            <p:spPr bwMode="gray">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6"/>
              <p:cNvSpPr>
                <a:spLocks/>
              </p:cNvSpPr>
              <p:nvPr/>
            </p:nvSpPr>
            <p:spPr bwMode="gray">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03" name="Freeform 106"/>
              <p:cNvSpPr>
                <a:spLocks/>
              </p:cNvSpPr>
              <p:nvPr/>
            </p:nvSpPr>
            <p:spPr bwMode="gray">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 name="Title 1"/>
          <p:cNvSpPr>
            <a:spLocks noGrp="1"/>
          </p:cNvSpPr>
          <p:nvPr>
            <p:ph type="ctrTitle"/>
          </p:nvPr>
        </p:nvSpPr>
        <p:spPr>
          <a:xfrm>
            <a:off x="1524000" y="1005840"/>
            <a:ext cx="9144000" cy="2651760"/>
          </a:xfrm>
        </p:spPr>
        <p:txBody>
          <a:bodyPr anchor="b">
            <a:normAutofit/>
          </a:bodyPr>
          <a:lstStyle>
            <a:lvl1pPr algn="ctr">
              <a:lnSpc>
                <a:spcPct val="80000"/>
              </a:lnSpc>
              <a:defRPr sz="7200">
                <a:solidFill>
                  <a:schemeClr val="tx1"/>
                </a:solidFill>
                <a:effectLst>
                  <a:outerShdw blurRad="50800" algn="ctr" rotWithShape="0">
                    <a:prstClr val="black">
                      <a:alpha val="35000"/>
                    </a:prstClr>
                  </a:outerShdw>
                </a:effectLst>
              </a:defRPr>
            </a:lvl1pPr>
          </a:lstStyle>
          <a:p>
            <a:r>
              <a:rPr lang="en-US"/>
              <a:t>Click to edit Master title style</a:t>
            </a:r>
          </a:p>
        </p:txBody>
      </p:sp>
      <p:sp>
        <p:nvSpPr>
          <p:cNvPr id="3" name="Subtitle 2"/>
          <p:cNvSpPr>
            <a:spLocks noGrp="1"/>
          </p:cNvSpPr>
          <p:nvPr>
            <p:ph type="subTitle" idx="1"/>
          </p:nvPr>
        </p:nvSpPr>
        <p:spPr>
          <a:xfrm>
            <a:off x="1524000" y="3719568"/>
            <a:ext cx="9144000" cy="1082939"/>
          </a:xfrm>
        </p:spPr>
        <p:txBody>
          <a:bodyPr/>
          <a:lstStyle>
            <a:lvl1pPr marL="0" indent="0" algn="ctr">
              <a:spcBef>
                <a:spcPts val="1000"/>
              </a:spcBef>
              <a:buNone/>
              <a:defRPr sz="2400">
                <a:effectLst>
                  <a:outerShdw blurRad="50800" algn="ctr" rotWithShape="0">
                    <a:prstClr val="black">
                      <a:alpha val="3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38582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D1B0C8E-CBC6-479D-903C-218FD2D7FA05}" type="datetimeFigureOut">
              <a:rPr lang="en-US" smtClean="0"/>
              <a:t>4/11/2022</a:t>
            </a:fld>
            <a:endParaRPr lang="en-US"/>
          </a:p>
        </p:txBody>
      </p:sp>
      <p:sp>
        <p:nvSpPr>
          <p:cNvPr id="6" name="Slide Number Placeholder 5"/>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25133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4" name="Group 83" descr="Group of flowers on the left side of slide"/>
          <p:cNvGrpSpPr/>
          <p:nvPr/>
        </p:nvGrpSpPr>
        <p:grpSpPr bwMode="gray">
          <a:xfrm>
            <a:off x="-111192" y="56187"/>
            <a:ext cx="1187090" cy="6801813"/>
            <a:chOff x="-111192" y="56187"/>
            <a:chExt cx="1187090" cy="6801813"/>
          </a:xfrm>
        </p:grpSpPr>
        <p:sp>
          <p:nvSpPr>
            <p:cNvPr id="7" name="Freeform 6"/>
            <p:cNvSpPr>
              <a:spLocks/>
            </p:cNvSpPr>
            <p:nvPr/>
          </p:nvSpPr>
          <p:spPr bwMode="gray">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Oval 33"/>
            <p:cNvSpPr>
              <a:spLocks noChangeArrowheads="1"/>
            </p:cNvSpPr>
            <p:nvPr/>
          </p:nvSpPr>
          <p:spPr bwMode="gray">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bwMode="gray">
            <a:xfrm rot="21351673">
              <a:off x="188910" y="3285460"/>
              <a:ext cx="886988" cy="656333"/>
              <a:chOff x="452438" y="3540125"/>
              <a:chExt cx="750888" cy="555625"/>
            </a:xfrm>
          </p:grpSpPr>
          <p:sp>
            <p:nvSpPr>
              <p:cNvPr id="10" name="Freeform 9"/>
              <p:cNvSpPr>
                <a:spLocks/>
              </p:cNvSpPr>
              <p:nvPr/>
            </p:nvSpPr>
            <p:spPr bwMode="gray">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gray">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Freeform 11"/>
            <p:cNvSpPr>
              <a:spLocks/>
            </p:cNvSpPr>
            <p:nvPr/>
          </p:nvSpPr>
          <p:spPr bwMode="gray">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gray">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4" name="Freeform 13"/>
            <p:cNvSpPr>
              <a:spLocks/>
            </p:cNvSpPr>
            <p:nvPr/>
          </p:nvSpPr>
          <p:spPr bwMode="gray">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gray">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gray">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gray">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Oval 33"/>
            <p:cNvSpPr>
              <a:spLocks noChangeArrowheads="1"/>
            </p:cNvSpPr>
            <p:nvPr/>
          </p:nvSpPr>
          <p:spPr bwMode="gray">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7"/>
            <p:cNvSpPr>
              <a:spLocks/>
            </p:cNvSpPr>
            <p:nvPr/>
          </p:nvSpPr>
          <p:spPr bwMode="gray">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0" name="Freeform 19"/>
            <p:cNvSpPr/>
            <p:nvPr/>
          </p:nvSpPr>
          <p:spPr bwMode="gray">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9"/>
            <p:cNvSpPr>
              <a:spLocks/>
            </p:cNvSpPr>
            <p:nvPr/>
          </p:nvSpPr>
          <p:spPr bwMode="gray">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p:nvPr/>
          </p:nvSpPr>
          <p:spPr bwMode="gray">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bwMode="gray">
            <a:xfrm rot="399179" flipH="1">
              <a:off x="322913" y="912037"/>
              <a:ext cx="740803" cy="743600"/>
              <a:chOff x="2051052" y="5522596"/>
              <a:chExt cx="892175" cy="895542"/>
            </a:xfrm>
          </p:grpSpPr>
          <p:sp>
            <p:nvSpPr>
              <p:cNvPr id="24" name="Freeform 5"/>
              <p:cNvSpPr>
                <a:spLocks/>
              </p:cNvSpPr>
              <p:nvPr/>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6"/>
              <p:cNvSpPr>
                <a:spLocks noChangeShapeType="1"/>
              </p:cNvSpPr>
              <p:nvPr/>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p:cNvSpPr>
              <p:nvPr/>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p:cNvSpPr>
              <p:nvPr/>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2"/>
              <p:cNvSpPr>
                <a:spLocks/>
              </p:cNvSpPr>
              <p:nvPr/>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Oval 28"/>
              <p:cNvSpPr/>
              <p:nvPr/>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29"/>
            <p:cNvSpPr>
              <a:spLocks/>
            </p:cNvSpPr>
            <p:nvPr/>
          </p:nvSpPr>
          <p:spPr bwMode="gray">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p:nvPr/>
          </p:nvSpPr>
          <p:spPr bwMode="gray">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bwMode="gray">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bwMode="gray">
            <a:xfrm rot="16304340" flipH="1">
              <a:off x="178634" y="4276817"/>
              <a:ext cx="888787" cy="885044"/>
              <a:chOff x="4277517" y="3752400"/>
              <a:chExt cx="1154448" cy="1149586"/>
            </a:xfrm>
          </p:grpSpPr>
          <p:sp>
            <p:nvSpPr>
              <p:cNvPr id="34" name="Freeform 33"/>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grpSp>
      </p:grpSp>
      <p:grpSp>
        <p:nvGrpSpPr>
          <p:cNvPr id="83" name="Group 82" descr="Group of flowers on the right side of slide"/>
          <p:cNvGrpSpPr/>
          <p:nvPr/>
        </p:nvGrpSpPr>
        <p:grpSpPr bwMode="gray">
          <a:xfrm>
            <a:off x="10666412" y="2618021"/>
            <a:ext cx="1376735" cy="4239979"/>
            <a:chOff x="10666412" y="2618021"/>
            <a:chExt cx="1376735" cy="4239979"/>
          </a:xfrm>
        </p:grpSpPr>
        <p:sp>
          <p:nvSpPr>
            <p:cNvPr id="82" name="Freeform 13"/>
            <p:cNvSpPr>
              <a:spLocks noEditPoints="1"/>
            </p:cNvSpPr>
            <p:nvPr/>
          </p:nvSpPr>
          <p:spPr bwMode="gray">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3"/>
            <p:cNvSpPr>
              <a:spLocks/>
            </p:cNvSpPr>
            <p:nvPr/>
          </p:nvSpPr>
          <p:spPr bwMode="gray">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7"/>
            <p:cNvSpPr>
              <a:spLocks/>
            </p:cNvSpPr>
            <p:nvPr/>
          </p:nvSpPr>
          <p:spPr bwMode="gray">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3" name="Freeform 5"/>
            <p:cNvSpPr>
              <a:spLocks/>
            </p:cNvSpPr>
            <p:nvPr/>
          </p:nvSpPr>
          <p:spPr bwMode="gray">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6"/>
            <p:cNvSpPr>
              <a:spLocks noChangeShapeType="1"/>
            </p:cNvSpPr>
            <p:nvPr/>
          </p:nvSpPr>
          <p:spPr bwMode="gray">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p:cNvSpPr>
              <a:spLocks/>
            </p:cNvSpPr>
            <p:nvPr/>
          </p:nvSpPr>
          <p:spPr bwMode="gray">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6" name="Freeform 25"/>
            <p:cNvSpPr>
              <a:spLocks/>
            </p:cNvSpPr>
            <p:nvPr/>
          </p:nvSpPr>
          <p:spPr bwMode="gray">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6"/>
            <p:cNvSpPr>
              <a:spLocks/>
            </p:cNvSpPr>
            <p:nvPr/>
          </p:nvSpPr>
          <p:spPr bwMode="gray">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31"/>
            <p:cNvSpPr>
              <a:spLocks/>
            </p:cNvSpPr>
            <p:nvPr/>
          </p:nvSpPr>
          <p:spPr bwMode="gray">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34"/>
            <p:cNvSpPr>
              <a:spLocks/>
            </p:cNvSpPr>
            <p:nvPr/>
          </p:nvSpPr>
          <p:spPr bwMode="gray">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gray">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gray">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Line 76"/>
            <p:cNvSpPr>
              <a:spLocks noChangeShapeType="1"/>
            </p:cNvSpPr>
            <p:nvPr/>
          </p:nvSpPr>
          <p:spPr bwMode="gray">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78"/>
            <p:cNvSpPr>
              <a:spLocks/>
            </p:cNvSpPr>
            <p:nvPr/>
          </p:nvSpPr>
          <p:spPr bwMode="gray">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79"/>
            <p:cNvSpPr>
              <a:spLocks/>
            </p:cNvSpPr>
            <p:nvPr/>
          </p:nvSpPr>
          <p:spPr bwMode="gray">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82"/>
            <p:cNvSpPr>
              <a:spLocks/>
            </p:cNvSpPr>
            <p:nvPr/>
          </p:nvSpPr>
          <p:spPr bwMode="gray">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84"/>
            <p:cNvSpPr>
              <a:spLocks/>
            </p:cNvSpPr>
            <p:nvPr/>
          </p:nvSpPr>
          <p:spPr bwMode="gray">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80"/>
            <p:cNvSpPr>
              <a:spLocks/>
            </p:cNvSpPr>
            <p:nvPr/>
          </p:nvSpPr>
          <p:spPr bwMode="gray">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84"/>
            <p:cNvSpPr>
              <a:spLocks/>
            </p:cNvSpPr>
            <p:nvPr/>
          </p:nvSpPr>
          <p:spPr bwMode="gray">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p:nvPr/>
          </p:nvGrpSpPr>
          <p:grpSpPr bwMode="gray">
            <a:xfrm rot="21311827">
              <a:off x="11197677" y="5664822"/>
              <a:ext cx="407354" cy="408816"/>
              <a:chOff x="11057071" y="5480091"/>
              <a:chExt cx="473402" cy="475102"/>
            </a:xfrm>
          </p:grpSpPr>
          <p:sp>
            <p:nvSpPr>
              <p:cNvPr id="65" name="Freeform 83"/>
              <p:cNvSpPr>
                <a:spLocks/>
              </p:cNvSpPr>
              <p:nvPr/>
            </p:nvSpPr>
            <p:spPr bwMode="gray">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0"/>
              <p:cNvSpPr>
                <a:spLocks/>
              </p:cNvSpPr>
              <p:nvPr/>
            </p:nvSpPr>
            <p:spPr bwMode="gray">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4"/>
              <p:cNvSpPr>
                <a:spLocks/>
              </p:cNvSpPr>
              <p:nvPr/>
            </p:nvSpPr>
            <p:spPr bwMode="gray">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0" name="Group 59"/>
            <p:cNvGrpSpPr/>
            <p:nvPr/>
          </p:nvGrpSpPr>
          <p:grpSpPr bwMode="gray">
            <a:xfrm rot="21311827">
              <a:off x="10666412" y="5053297"/>
              <a:ext cx="643645" cy="641225"/>
              <a:chOff x="10472909" y="4641517"/>
              <a:chExt cx="895542" cy="892175"/>
            </a:xfrm>
          </p:grpSpPr>
          <p:sp>
            <p:nvSpPr>
              <p:cNvPr id="61" name="Freeform 32"/>
              <p:cNvSpPr>
                <a:spLocks/>
              </p:cNvSpPr>
              <p:nvPr/>
            </p:nvSpPr>
            <p:spPr bwMode="gray">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
              <p:cNvSpPr>
                <a:spLocks/>
              </p:cNvSpPr>
              <p:nvPr/>
            </p:nvSpPr>
            <p:spPr bwMode="gray">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p:cNvSpPr>
              <p:nvPr/>
            </p:nvSpPr>
            <p:spPr bwMode="gray">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Oval 63"/>
              <p:cNvSpPr/>
              <p:nvPr/>
            </p:nvSpPr>
            <p:spPr bwMode="gray">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a:xfrm>
            <a:off x="1524000" y="1709738"/>
            <a:ext cx="9144000" cy="2862262"/>
          </a:xfrm>
        </p:spPr>
        <p:txBody>
          <a:bodyPr anchor="b">
            <a:normAutofit/>
          </a:bodyPr>
          <a:lstStyle>
            <a:lvl1pPr>
              <a:defRPr sz="5200"/>
            </a:lvl1pPr>
          </a:lstStyle>
          <a:p>
            <a:r>
              <a:rPr lang="en-US"/>
              <a:t>Click to edit Master title style</a:t>
            </a:r>
          </a:p>
        </p:txBody>
      </p:sp>
      <p:sp>
        <p:nvSpPr>
          <p:cNvPr id="3" name="Text Placeholder 2"/>
          <p:cNvSpPr>
            <a:spLocks noGrp="1"/>
          </p:cNvSpPr>
          <p:nvPr>
            <p:ph type="body" idx="1"/>
          </p:nvPr>
        </p:nvSpPr>
        <p:spPr>
          <a:xfrm>
            <a:off x="1524000" y="4589463"/>
            <a:ext cx="9144000" cy="1280160"/>
          </a:xfrm>
        </p:spPr>
        <p:txBody>
          <a:bodyPr/>
          <a:lstStyle>
            <a:lvl1pPr marL="0" indent="0">
              <a:buNone/>
              <a:defRPr sz="240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48925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D1B0C8E-CBC6-479D-903C-218FD2D7FA05}" type="datetimeFigureOut">
              <a:rPr lang="en-US" smtClean="0"/>
              <a:t>4/11/2022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20380623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04999"/>
            <a:ext cx="438912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904999"/>
            <a:ext cx="438912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4D1B0C8E-CBC6-479D-903C-218FD2D7FA05}" type="datetimeFigureOut">
              <a:rPr lang="en-US" smtClean="0"/>
              <a:t>4/11/2022</a:t>
            </a:fld>
            <a:endParaRPr lang="en-US"/>
          </a:p>
        </p:txBody>
      </p:sp>
      <p:sp>
        <p:nvSpPr>
          <p:cNvPr id="7" name="Slide Number Placeholder 6"/>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307886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905000"/>
            <a:ext cx="438912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588106"/>
            <a:ext cx="438912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905000"/>
            <a:ext cx="438912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588106"/>
            <a:ext cx="438912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D1B0C8E-CBC6-479D-903C-218FD2D7FA05}" type="datetimeFigureOut">
              <a:rPr lang="en-US" smtClean="0"/>
              <a:t>4/11/2022</a:t>
            </a:fld>
            <a:endParaRPr lang="en-US"/>
          </a:p>
        </p:txBody>
      </p:sp>
      <p:sp>
        <p:nvSpPr>
          <p:cNvPr id="9" name="Slide Number Placeholder 8"/>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207260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4D1B0C8E-CBC6-479D-903C-218FD2D7FA05}" type="datetimeFigureOut">
              <a:rPr lang="en-US" smtClean="0"/>
              <a:t>4/11/2022</a:t>
            </a:fld>
            <a:endParaRPr lang="en-US"/>
          </a:p>
        </p:txBody>
      </p:sp>
      <p:sp>
        <p:nvSpPr>
          <p:cNvPr id="5" name="Slide Number Placeholder 4"/>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95916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4D1B0C8E-CBC6-479D-903C-218FD2D7FA05}" type="datetimeFigureOut">
              <a:rPr lang="en-US" smtClean="0"/>
              <a:t>4/11/2022</a:t>
            </a:fld>
            <a:endParaRPr lang="en-US"/>
          </a:p>
        </p:txBody>
      </p:sp>
      <p:sp>
        <p:nvSpPr>
          <p:cNvPr id="4" name="Slide Number Placeholder 3"/>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209486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1123612" y="4051301"/>
            <a:ext cx="965215" cy="2807461"/>
            <a:chOff x="11123612" y="4051301"/>
            <a:chExt cx="965215" cy="2807461"/>
          </a:xfrm>
        </p:grpSpPr>
        <p:sp>
          <p:nvSpPr>
            <p:cNvPr id="9" name="Free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699248" y="1996440"/>
            <a:ext cx="3200400" cy="2194560"/>
          </a:xfrm>
        </p:spPr>
        <p:txBody>
          <a:bodyPr anchor="b">
            <a:normAutofit/>
          </a:bodyPr>
          <a:lstStyle>
            <a:lvl1pPr>
              <a:defRPr sz="3400"/>
            </a:lvl1pPr>
          </a:lstStyle>
          <a:p>
            <a:r>
              <a:rPr lang="en-US"/>
              <a:t>Click to edit Master title style</a:t>
            </a:r>
          </a:p>
        </p:txBody>
      </p:sp>
      <p:sp>
        <p:nvSpPr>
          <p:cNvPr id="3" name="Content Placeholder 2"/>
          <p:cNvSpPr>
            <a:spLocks noGrp="1"/>
          </p:cNvSpPr>
          <p:nvPr>
            <p:ph idx="1"/>
          </p:nvPr>
        </p:nvSpPr>
        <p:spPr>
          <a:xfrm>
            <a:off x="838200" y="838200"/>
            <a:ext cx="6400800" cy="51816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97724" y="4258426"/>
            <a:ext cx="3203448" cy="1761373"/>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4D1B0C8E-CBC6-479D-903C-218FD2D7FA05}" type="datetimeFigureOut">
              <a:rPr lang="en-US" smtClean="0"/>
              <a:t>4/11/2022</a:t>
            </a:fld>
            <a:endParaRPr lang="en-US"/>
          </a:p>
        </p:txBody>
      </p:sp>
      <p:sp>
        <p:nvSpPr>
          <p:cNvPr id="7" name="Slide Number Placeholder 6"/>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335308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123612" y="4051301"/>
            <a:ext cx="965215" cy="2807461"/>
            <a:chOff x="11123612" y="4051301"/>
            <a:chExt cx="965215" cy="2807461"/>
          </a:xfrm>
        </p:grpSpPr>
        <p:sp>
          <p:nvSpPr>
            <p:cNvPr id="9" name="Free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699248" y="1993392"/>
            <a:ext cx="3200400" cy="2194560"/>
          </a:xfrm>
        </p:spPr>
        <p:txBody>
          <a:bodyPr anchor="b">
            <a:normAutofit/>
          </a:bodyPr>
          <a:lstStyle>
            <a:lvl1pPr>
              <a:defRPr sz="34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699248" y="4255008"/>
            <a:ext cx="3200400" cy="1764792"/>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4D1B0C8E-CBC6-479D-903C-218FD2D7FA05}" type="datetimeFigureOut">
              <a:rPr lang="en-US" smtClean="0"/>
              <a:t>4/11/2022</a:t>
            </a:fld>
            <a:endParaRPr lang="en-US"/>
          </a:p>
        </p:txBody>
      </p:sp>
      <p:sp>
        <p:nvSpPr>
          <p:cNvPr id="7" name="Slide Number Placeholder 6"/>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220143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D1B0C8E-CBC6-479D-903C-218FD2D7FA05}" type="datetimeFigureOut">
              <a:rPr lang="en-US" smtClean="0"/>
              <a:t>4/11/2022</a:t>
            </a:fld>
            <a:endParaRPr lang="en-US"/>
          </a:p>
        </p:txBody>
      </p:sp>
      <p:sp>
        <p:nvSpPr>
          <p:cNvPr id="6" name="Slide Number Placeholder 5"/>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312093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0" y="567651"/>
            <a:ext cx="1645920" cy="5452149"/>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24000" y="567652"/>
            <a:ext cx="7315200" cy="54521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D1B0C8E-CBC6-479D-903C-218FD2D7FA05}" type="datetimeFigureOut">
              <a:rPr lang="en-US" smtClean="0"/>
              <a:t>4/11/2022</a:t>
            </a:fld>
            <a:endParaRPr lang="en-US"/>
          </a:p>
        </p:txBody>
      </p:sp>
      <p:sp>
        <p:nvSpPr>
          <p:cNvPr id="6" name="Slide Number Placeholder 5"/>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94717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D1B0C8E-CBC6-479D-903C-218FD2D7FA05}" type="datetimeFigureOut">
              <a:rPr lang="en-US" smtClean="0"/>
              <a:t>4/11/2022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119041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D1B0C8E-CBC6-479D-903C-218FD2D7FA05}" type="datetimeFigureOut">
              <a:rPr lang="en-US" smtClean="0"/>
              <a:t>4/11/2022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291702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D1B0C8E-CBC6-479D-903C-218FD2D7FA05}"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2625667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D1B0C8E-CBC6-479D-903C-218FD2D7FA05}" type="datetimeFigureOut">
              <a:rPr lang="en-US" smtClean="0"/>
              <a:t>4/11/2022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2490283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D1B0C8E-CBC6-479D-903C-218FD2D7FA05}" type="datetimeFigureOut">
              <a:rPr lang="en-US" smtClean="0"/>
              <a:t>4/11/2022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01BF2A8A-CD24-47EF-B29B-BF6D7D0E520A}" type="slidenum">
              <a:rPr lang="en-US" smtClean="0"/>
              <a:t>‹#›</a:t>
            </a:fld>
            <a:endParaRPr lang="en-US"/>
          </a:p>
        </p:txBody>
      </p:sp>
    </p:spTree>
    <p:extLst>
      <p:ext uri="{BB962C8B-B14F-4D97-AF65-F5344CB8AC3E}">
        <p14:creationId xmlns:p14="http://schemas.microsoft.com/office/powerpoint/2010/main" val="1341573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D1B0C8E-CBC6-479D-903C-218FD2D7FA05}" type="datetimeFigureOut">
              <a:rPr lang="en-US" smtClean="0"/>
              <a:t>4/11/2022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01BF2A8A-CD24-47EF-B29B-BF6D7D0E520A}" type="slidenum">
              <a:rPr lang="en-US" smtClean="0"/>
              <a:t>‹#›</a:t>
            </a:fld>
            <a:endParaRPr lang="en-US"/>
          </a:p>
        </p:txBody>
      </p:sp>
    </p:spTree>
    <p:extLst>
      <p:ext uri="{BB962C8B-B14F-4D97-AF65-F5344CB8AC3E}">
        <p14:creationId xmlns:p14="http://schemas.microsoft.com/office/powerpoint/2010/main" val="178502403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1BF2A8A-CD24-47EF-B29B-BF6D7D0E520A}" type="slidenum">
              <a:rPr lang="en-US" smtClean="0"/>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D1B0C8E-CBC6-479D-903C-218FD2D7FA05}" type="datetimeFigureOut">
              <a:rPr lang="en-US" smtClean="0"/>
              <a:t>4/11/2022</a:t>
            </a:fld>
            <a:endParaRPr lang="en-US"/>
          </a:p>
        </p:txBody>
      </p:sp>
    </p:spTree>
    <p:extLst>
      <p:ext uri="{BB962C8B-B14F-4D97-AF65-F5344CB8AC3E}">
        <p14:creationId xmlns:p14="http://schemas.microsoft.com/office/powerpoint/2010/main" val="127429686"/>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846262"/>
            <a:ext cx="10972800" cy="34194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692275" y="6137408"/>
            <a:ext cx="3654313" cy="365125"/>
          </a:xfrm>
          <a:prstGeom prst="rect">
            <a:avLst/>
          </a:prstGeom>
        </p:spPr>
        <p:txBody>
          <a:bodyPr vert="horz" lIns="45720" tIns="45720" rIns="91440" bIns="45720" rtlCol="0" anchor="ctr"/>
          <a:lstStyle>
            <a:lvl1pPr algn="l">
              <a:defRPr sz="1200">
                <a:solidFill>
                  <a:schemeClr val="tx2"/>
                </a:solidFill>
                <a:latin typeface="Century Gothic" pitchFamily="34" charset="0"/>
              </a:defRPr>
            </a:lvl1pPr>
          </a:lstStyle>
          <a:p>
            <a:endParaRPr lang="en-US"/>
          </a:p>
        </p:txBody>
      </p:sp>
      <p:sp>
        <p:nvSpPr>
          <p:cNvPr id="4" name="Date Placeholder 3"/>
          <p:cNvSpPr>
            <a:spLocks noGrp="1"/>
          </p:cNvSpPr>
          <p:nvPr>
            <p:ph type="dt" sz="half" idx="2"/>
          </p:nvPr>
        </p:nvSpPr>
        <p:spPr>
          <a:xfrm>
            <a:off x="7303488" y="6137408"/>
            <a:ext cx="1173043" cy="365125"/>
          </a:xfrm>
          <a:prstGeom prst="rect">
            <a:avLst/>
          </a:prstGeom>
        </p:spPr>
        <p:txBody>
          <a:bodyPr vert="horz" lIns="91440" tIns="45720" rIns="45720" bIns="45720" rtlCol="0" anchor="ctr"/>
          <a:lstStyle>
            <a:lvl1pPr algn="r">
              <a:defRPr sz="1200">
                <a:solidFill>
                  <a:schemeClr val="tx2"/>
                </a:solidFill>
                <a:latin typeface="Century Gothic" pitchFamily="34" charset="0"/>
              </a:defRPr>
            </a:lvl1pPr>
          </a:lstStyle>
          <a:p>
            <a:fld id="{4D1B0C8E-CBC6-479D-903C-218FD2D7FA05}" type="datetimeFigureOut">
              <a:rPr lang="en-US" smtClean="0"/>
              <a:t>4/11/2022</a:t>
            </a:fld>
            <a:endParaRPr lang="en-US"/>
          </a:p>
        </p:txBody>
      </p:sp>
      <p:sp>
        <p:nvSpPr>
          <p:cNvPr id="6" name="Slide Number Placeholder 5"/>
          <p:cNvSpPr>
            <a:spLocks noGrp="1"/>
          </p:cNvSpPr>
          <p:nvPr>
            <p:ph type="sldNum" sz="quarter" idx="4"/>
          </p:nvPr>
        </p:nvSpPr>
        <p:spPr>
          <a:xfrm>
            <a:off x="9433430" y="6137408"/>
            <a:ext cx="749300" cy="365125"/>
          </a:xfrm>
          <a:prstGeom prst="rect">
            <a:avLst/>
          </a:prstGeom>
        </p:spPr>
        <p:txBody>
          <a:bodyPr vert="horz" lIns="27432" tIns="45720" rIns="45720" bIns="45720" rtlCol="0" anchor="ctr"/>
          <a:lstStyle>
            <a:lvl1pPr algn="l">
              <a:defRPr sz="1200">
                <a:solidFill>
                  <a:schemeClr val="tx2"/>
                </a:solidFill>
                <a:latin typeface="Century Gothic" pitchFamily="34" charset="0"/>
              </a:defRPr>
            </a:lvl1pPr>
          </a:lstStyle>
          <a:p>
            <a:fld id="{01BF2A8A-CD24-47EF-B29B-BF6D7D0E520A}" type="slidenum">
              <a:rPr lang="en-US" smtClean="0"/>
              <a:t>‹#›</a:t>
            </a:fld>
            <a:endParaRPr lang="en-US"/>
          </a:p>
        </p:txBody>
      </p:sp>
      <p:grpSp>
        <p:nvGrpSpPr>
          <p:cNvPr id="7" name="Group 6" descr="Shrubs on seashore">
            <a:extLst>
              <a:ext uri="{FF2B5EF4-FFF2-40B4-BE49-F238E27FC236}">
                <a16:creationId xmlns:a16="http://schemas.microsoft.com/office/drawing/2014/main" id="{32ABC1A6-8856-41D7-BF42-7ED8D4AC1C81}"/>
              </a:ext>
            </a:extLst>
          </p:cNvPr>
          <p:cNvGrpSpPr/>
          <p:nvPr/>
        </p:nvGrpSpPr>
        <p:grpSpPr>
          <a:xfrm>
            <a:off x="11112" y="4291013"/>
            <a:ext cx="12180887" cy="2589212"/>
            <a:chOff x="11112" y="4291013"/>
            <a:chExt cx="12180887" cy="2589212"/>
          </a:xfrm>
        </p:grpSpPr>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10" name="Freeform 2"/>
            <p:cNvSpPr>
              <a:spLocks/>
            </p:cNvSpPr>
            <p:nvPr/>
          </p:nvSpPr>
          <p:spPr bwMode="ltGray">
            <a:xfrm>
              <a:off x="11112" y="6456363"/>
              <a:ext cx="12180887" cy="423862"/>
            </a:xfrm>
            <a:custGeom>
              <a:avLst/>
              <a:gdLst>
                <a:gd name="T0" fmla="*/ 0 w 5760"/>
                <a:gd name="T1" fmla="*/ 266 h 267"/>
                <a:gd name="T2" fmla="*/ 5759 w 5760"/>
                <a:gd name="T3" fmla="*/ 266 h 267"/>
                <a:gd name="T4" fmla="*/ 5759 w 5760"/>
                <a:gd name="T5" fmla="*/ 81 h 267"/>
                <a:gd name="T6" fmla="*/ 5573 w 5760"/>
                <a:gd name="T7" fmla="*/ 111 h 267"/>
                <a:gd name="T8" fmla="*/ 5104 w 5760"/>
                <a:gd name="T9" fmla="*/ 131 h 267"/>
                <a:gd name="T10" fmla="*/ 4602 w 5760"/>
                <a:gd name="T11" fmla="*/ 101 h 267"/>
                <a:gd name="T12" fmla="*/ 4143 w 5760"/>
                <a:gd name="T13" fmla="*/ 141 h 267"/>
                <a:gd name="T14" fmla="*/ 3918 w 5760"/>
                <a:gd name="T15" fmla="*/ 141 h 267"/>
                <a:gd name="T16" fmla="*/ 3790 w 5760"/>
                <a:gd name="T17" fmla="*/ 131 h 267"/>
                <a:gd name="T18" fmla="*/ 3459 w 5760"/>
                <a:gd name="T19" fmla="*/ 81 h 267"/>
                <a:gd name="T20" fmla="*/ 2979 w 5760"/>
                <a:gd name="T21" fmla="*/ 91 h 267"/>
                <a:gd name="T22" fmla="*/ 2733 w 5760"/>
                <a:gd name="T23" fmla="*/ 20 h 267"/>
                <a:gd name="T24" fmla="*/ 2434 w 5760"/>
                <a:gd name="T25" fmla="*/ 51 h 267"/>
                <a:gd name="T26" fmla="*/ 2220 w 5760"/>
                <a:gd name="T27" fmla="*/ 81 h 267"/>
                <a:gd name="T28" fmla="*/ 2050 w 5760"/>
                <a:gd name="T29" fmla="*/ 91 h 267"/>
                <a:gd name="T30" fmla="*/ 1751 w 5760"/>
                <a:gd name="T31" fmla="*/ 71 h 267"/>
                <a:gd name="T32" fmla="*/ 1441 w 5760"/>
                <a:gd name="T33" fmla="*/ 51 h 267"/>
                <a:gd name="T34" fmla="*/ 1131 w 5760"/>
                <a:gd name="T35" fmla="*/ 20 h 267"/>
                <a:gd name="T36" fmla="*/ 757 w 5760"/>
                <a:gd name="T37" fmla="*/ 40 h 267"/>
                <a:gd name="T38" fmla="*/ 384 w 5760"/>
                <a:gd name="T39" fmla="*/ 71 h 267"/>
                <a:gd name="T40" fmla="*/ 128 w 5760"/>
                <a:gd name="T41" fmla="*/ 10 h 267"/>
                <a:gd name="T42" fmla="*/ 0 w 5760"/>
                <a:gd name="T43" fmla="*/ 0 h 267"/>
                <a:gd name="T44" fmla="*/ 0 w 5760"/>
                <a:gd name="T45"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 name="Group 68"/>
            <p:cNvGrpSpPr>
              <a:grpSpLocks/>
            </p:cNvGrpSpPr>
            <p:nvPr/>
          </p:nvGrpSpPr>
          <p:grpSpPr bwMode="auto">
            <a:xfrm>
              <a:off x="68263" y="4291013"/>
              <a:ext cx="2384425" cy="2447925"/>
              <a:chOff x="43" y="2703"/>
              <a:chExt cx="1502" cy="1542"/>
            </a:xfrm>
          </p:grpSpPr>
          <p:grpSp>
            <p:nvGrpSpPr>
              <p:cNvPr id="55" name="Group 28"/>
              <p:cNvGrpSpPr>
                <a:grpSpLocks/>
              </p:cNvGrpSpPr>
              <p:nvPr/>
            </p:nvGrpSpPr>
            <p:grpSpPr bwMode="auto">
              <a:xfrm>
                <a:off x="106" y="2703"/>
                <a:ext cx="1387" cy="1542"/>
                <a:chOff x="106" y="2703"/>
                <a:chExt cx="1387" cy="1542"/>
              </a:xfrm>
            </p:grpSpPr>
            <p:grpSp>
              <p:nvGrpSpPr>
                <p:cNvPr id="95" name="Group 5"/>
                <p:cNvGrpSpPr>
                  <a:grpSpLocks/>
                </p:cNvGrpSpPr>
                <p:nvPr/>
              </p:nvGrpSpPr>
              <p:grpSpPr bwMode="auto">
                <a:xfrm>
                  <a:off x="506" y="3583"/>
                  <a:ext cx="135" cy="584"/>
                  <a:chOff x="506" y="3583"/>
                  <a:chExt cx="135" cy="584"/>
                </a:xfrm>
              </p:grpSpPr>
              <p:sp>
                <p:nvSpPr>
                  <p:cNvPr id="118" name="Freeform 3"/>
                  <p:cNvSpPr>
                    <a:spLocks/>
                  </p:cNvSpPr>
                  <p:nvPr/>
                </p:nvSpPr>
                <p:spPr bwMode="ltGray">
                  <a:xfrm>
                    <a:off x="509" y="3861"/>
                    <a:ext cx="132" cy="239"/>
                  </a:xfrm>
                  <a:custGeom>
                    <a:avLst/>
                    <a:gdLst>
                      <a:gd name="T0" fmla="*/ 0 w 132"/>
                      <a:gd name="T1" fmla="*/ 238 h 239"/>
                      <a:gd name="T2" fmla="*/ 19 w 132"/>
                      <a:gd name="T3" fmla="*/ 184 h 239"/>
                      <a:gd name="T4" fmla="*/ 36 w 132"/>
                      <a:gd name="T5" fmla="*/ 126 h 239"/>
                      <a:gd name="T6" fmla="*/ 44 w 132"/>
                      <a:gd name="T7" fmla="*/ 100 h 239"/>
                      <a:gd name="T8" fmla="*/ 55 w 132"/>
                      <a:gd name="T9" fmla="*/ 70 h 239"/>
                      <a:gd name="T10" fmla="*/ 72 w 132"/>
                      <a:gd name="T11" fmla="*/ 39 h 239"/>
                      <a:gd name="T12" fmla="*/ 83 w 132"/>
                      <a:gd name="T13" fmla="*/ 19 h 239"/>
                      <a:gd name="T14" fmla="*/ 93 w 132"/>
                      <a:gd name="T15" fmla="*/ 10 h 239"/>
                      <a:gd name="T16" fmla="*/ 105 w 132"/>
                      <a:gd name="T17" fmla="*/ 2 h 239"/>
                      <a:gd name="T18" fmla="*/ 118 w 132"/>
                      <a:gd name="T19" fmla="*/ 0 h 239"/>
                      <a:gd name="T20" fmla="*/ 124 w 132"/>
                      <a:gd name="T21" fmla="*/ 6 h 239"/>
                      <a:gd name="T22" fmla="*/ 131 w 132"/>
                      <a:gd name="T23"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Freeform 4"/>
                  <p:cNvSpPr>
                    <a:spLocks/>
                  </p:cNvSpPr>
                  <p:nvPr/>
                </p:nvSpPr>
                <p:spPr bwMode="ltGray">
                  <a:xfrm>
                    <a:off x="506" y="3583"/>
                    <a:ext cx="90" cy="584"/>
                  </a:xfrm>
                  <a:custGeom>
                    <a:avLst/>
                    <a:gdLst>
                      <a:gd name="T0" fmla="*/ 0 w 90"/>
                      <a:gd name="T1" fmla="*/ 583 h 584"/>
                      <a:gd name="T2" fmla="*/ 0 w 90"/>
                      <a:gd name="T3" fmla="*/ 528 h 584"/>
                      <a:gd name="T4" fmla="*/ 0 w 90"/>
                      <a:gd name="T5" fmla="*/ 487 h 584"/>
                      <a:gd name="T6" fmla="*/ 2 w 90"/>
                      <a:gd name="T7" fmla="*/ 458 h 584"/>
                      <a:gd name="T8" fmla="*/ 2 w 90"/>
                      <a:gd name="T9" fmla="*/ 423 h 584"/>
                      <a:gd name="T10" fmla="*/ 2 w 90"/>
                      <a:gd name="T11" fmla="*/ 387 h 584"/>
                      <a:gd name="T12" fmla="*/ 3 w 90"/>
                      <a:gd name="T13" fmla="*/ 357 h 584"/>
                      <a:gd name="T14" fmla="*/ 5 w 90"/>
                      <a:gd name="T15" fmla="*/ 329 h 584"/>
                      <a:gd name="T16" fmla="*/ 8 w 90"/>
                      <a:gd name="T17" fmla="*/ 280 h 584"/>
                      <a:gd name="T18" fmla="*/ 13 w 90"/>
                      <a:gd name="T19" fmla="*/ 227 h 584"/>
                      <a:gd name="T20" fmla="*/ 19 w 90"/>
                      <a:gd name="T21" fmla="*/ 173 h 584"/>
                      <a:gd name="T22" fmla="*/ 23 w 90"/>
                      <a:gd name="T23" fmla="*/ 116 h 584"/>
                      <a:gd name="T24" fmla="*/ 27 w 90"/>
                      <a:gd name="T25" fmla="*/ 81 h 584"/>
                      <a:gd name="T26" fmla="*/ 30 w 90"/>
                      <a:gd name="T27" fmla="*/ 68 h 584"/>
                      <a:gd name="T28" fmla="*/ 38 w 90"/>
                      <a:gd name="T29" fmla="*/ 45 h 584"/>
                      <a:gd name="T30" fmla="*/ 46 w 90"/>
                      <a:gd name="T31" fmla="*/ 28 h 584"/>
                      <a:gd name="T32" fmla="*/ 55 w 90"/>
                      <a:gd name="T33" fmla="*/ 15 h 584"/>
                      <a:gd name="T34" fmla="*/ 63 w 90"/>
                      <a:gd name="T35" fmla="*/ 3 h 584"/>
                      <a:gd name="T36" fmla="*/ 69 w 90"/>
                      <a:gd name="T37" fmla="*/ 0 h 584"/>
                      <a:gd name="T38" fmla="*/ 78 w 90"/>
                      <a:gd name="T39" fmla="*/ 0 h 584"/>
                      <a:gd name="T40" fmla="*/ 86 w 90"/>
                      <a:gd name="T41" fmla="*/ 4 h 584"/>
                      <a:gd name="T42" fmla="*/ 89 w 90"/>
                      <a:gd name="T43" fmla="*/ 1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6" name="Group 8"/>
                <p:cNvGrpSpPr>
                  <a:grpSpLocks/>
                </p:cNvGrpSpPr>
                <p:nvPr/>
              </p:nvGrpSpPr>
              <p:grpSpPr bwMode="auto">
                <a:xfrm>
                  <a:off x="243" y="3542"/>
                  <a:ext cx="270" cy="631"/>
                  <a:chOff x="243" y="3542"/>
                  <a:chExt cx="270" cy="631"/>
                </a:xfrm>
              </p:grpSpPr>
              <p:sp>
                <p:nvSpPr>
                  <p:cNvPr id="116" name="Freeform 6"/>
                  <p:cNvSpPr>
                    <a:spLocks/>
                  </p:cNvSpPr>
                  <p:nvPr/>
                </p:nvSpPr>
                <p:spPr bwMode="ltGray">
                  <a:xfrm>
                    <a:off x="350" y="3908"/>
                    <a:ext cx="163" cy="265"/>
                  </a:xfrm>
                  <a:custGeom>
                    <a:avLst/>
                    <a:gdLst>
                      <a:gd name="T0" fmla="*/ 162 w 163"/>
                      <a:gd name="T1" fmla="*/ 264 h 265"/>
                      <a:gd name="T2" fmla="*/ 138 w 163"/>
                      <a:gd name="T3" fmla="*/ 239 h 265"/>
                      <a:gd name="T4" fmla="*/ 128 w 163"/>
                      <a:gd name="T5" fmla="*/ 222 h 265"/>
                      <a:gd name="T6" fmla="*/ 122 w 163"/>
                      <a:gd name="T7" fmla="*/ 210 h 265"/>
                      <a:gd name="T8" fmla="*/ 86 w 163"/>
                      <a:gd name="T9" fmla="*/ 88 h 265"/>
                      <a:gd name="T10" fmla="*/ 66 w 163"/>
                      <a:gd name="T11" fmla="*/ 49 h 265"/>
                      <a:gd name="T12" fmla="*/ 52 w 163"/>
                      <a:gd name="T13" fmla="*/ 24 h 265"/>
                      <a:gd name="T14" fmla="*/ 41 w 163"/>
                      <a:gd name="T15" fmla="*/ 13 h 265"/>
                      <a:gd name="T16" fmla="*/ 27 w 163"/>
                      <a:gd name="T17" fmla="*/ 3 h 265"/>
                      <a:gd name="T18" fmla="*/ 15 w 163"/>
                      <a:gd name="T19" fmla="*/ 0 h 265"/>
                      <a:gd name="T20" fmla="*/ 5 w 163"/>
                      <a:gd name="T21" fmla="*/ 2 h 265"/>
                      <a:gd name="T22" fmla="*/ 0 w 163"/>
                      <a:gd name="T23" fmla="*/ 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Freeform 7"/>
                  <p:cNvSpPr>
                    <a:spLocks/>
                  </p:cNvSpPr>
                  <p:nvPr/>
                </p:nvSpPr>
                <p:spPr bwMode="ltGray">
                  <a:xfrm>
                    <a:off x="243" y="3542"/>
                    <a:ext cx="250" cy="628"/>
                  </a:xfrm>
                  <a:custGeom>
                    <a:avLst/>
                    <a:gdLst>
                      <a:gd name="T0" fmla="*/ 249 w 250"/>
                      <a:gd name="T1" fmla="*/ 627 h 628"/>
                      <a:gd name="T2" fmla="*/ 242 w 250"/>
                      <a:gd name="T3" fmla="*/ 577 h 628"/>
                      <a:gd name="T4" fmla="*/ 164 w 250"/>
                      <a:gd name="T5" fmla="*/ 237 h 628"/>
                      <a:gd name="T6" fmla="*/ 128 w 250"/>
                      <a:gd name="T7" fmla="*/ 132 h 628"/>
                      <a:gd name="T8" fmla="*/ 118 w 250"/>
                      <a:gd name="T9" fmla="*/ 97 h 628"/>
                      <a:gd name="T10" fmla="*/ 105 w 250"/>
                      <a:gd name="T11" fmla="*/ 57 h 628"/>
                      <a:gd name="T12" fmla="*/ 90 w 250"/>
                      <a:gd name="T13" fmla="*/ 27 h 628"/>
                      <a:gd name="T14" fmla="*/ 75 w 250"/>
                      <a:gd name="T15" fmla="*/ 11 h 628"/>
                      <a:gd name="T16" fmla="*/ 57 w 250"/>
                      <a:gd name="T17" fmla="*/ 0 h 628"/>
                      <a:gd name="T18" fmla="*/ 38 w 250"/>
                      <a:gd name="T19" fmla="*/ 0 h 628"/>
                      <a:gd name="T20" fmla="*/ 26 w 250"/>
                      <a:gd name="T21" fmla="*/ 12 h 628"/>
                      <a:gd name="T22" fmla="*/ 0 w 250"/>
                      <a:gd name="T23" fmla="*/ 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7" name="Freeform 9"/>
                <p:cNvSpPr>
                  <a:spLocks/>
                </p:cNvSpPr>
                <p:nvPr/>
              </p:nvSpPr>
              <p:spPr bwMode="ltGray">
                <a:xfrm>
                  <a:off x="351" y="3908"/>
                  <a:ext cx="59" cy="262"/>
                </a:xfrm>
                <a:custGeom>
                  <a:avLst/>
                  <a:gdLst>
                    <a:gd name="T0" fmla="*/ 0 w 59"/>
                    <a:gd name="T1" fmla="*/ 261 h 262"/>
                    <a:gd name="T2" fmla="*/ 8 w 59"/>
                    <a:gd name="T3" fmla="*/ 202 h 262"/>
                    <a:gd name="T4" fmla="*/ 15 w 59"/>
                    <a:gd name="T5" fmla="*/ 138 h 262"/>
                    <a:gd name="T6" fmla="*/ 19 w 59"/>
                    <a:gd name="T7" fmla="*/ 110 h 262"/>
                    <a:gd name="T8" fmla="*/ 24 w 59"/>
                    <a:gd name="T9" fmla="*/ 77 h 262"/>
                    <a:gd name="T10" fmla="*/ 31 w 59"/>
                    <a:gd name="T11" fmla="*/ 43 h 262"/>
                    <a:gd name="T12" fmla="*/ 36 w 59"/>
                    <a:gd name="T13" fmla="*/ 21 h 262"/>
                    <a:gd name="T14" fmla="*/ 41 w 59"/>
                    <a:gd name="T15" fmla="*/ 11 h 262"/>
                    <a:gd name="T16" fmla="*/ 46 w 59"/>
                    <a:gd name="T17" fmla="*/ 2 h 262"/>
                    <a:gd name="T18" fmla="*/ 52 w 59"/>
                    <a:gd name="T19" fmla="*/ 0 h 262"/>
                    <a:gd name="T20" fmla="*/ 55 w 59"/>
                    <a:gd name="T21" fmla="*/ 7 h 262"/>
                    <a:gd name="T22" fmla="*/ 58 w 59"/>
                    <a:gd name="T2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Freeform 10"/>
                <p:cNvSpPr>
                  <a:spLocks/>
                </p:cNvSpPr>
                <p:nvPr/>
              </p:nvSpPr>
              <p:spPr bwMode="ltGray">
                <a:xfrm>
                  <a:off x="349" y="3605"/>
                  <a:ext cx="41" cy="640"/>
                </a:xfrm>
                <a:custGeom>
                  <a:avLst/>
                  <a:gdLst>
                    <a:gd name="T0" fmla="*/ 0 w 41"/>
                    <a:gd name="T1" fmla="*/ 639 h 640"/>
                    <a:gd name="T2" fmla="*/ 0 w 41"/>
                    <a:gd name="T3" fmla="*/ 579 h 640"/>
                    <a:gd name="T4" fmla="*/ 0 w 41"/>
                    <a:gd name="T5" fmla="*/ 534 h 640"/>
                    <a:gd name="T6" fmla="*/ 0 w 41"/>
                    <a:gd name="T7" fmla="*/ 503 h 640"/>
                    <a:gd name="T8" fmla="*/ 1 w 41"/>
                    <a:gd name="T9" fmla="*/ 464 h 640"/>
                    <a:gd name="T10" fmla="*/ 1 w 41"/>
                    <a:gd name="T11" fmla="*/ 424 h 640"/>
                    <a:gd name="T12" fmla="*/ 1 w 41"/>
                    <a:gd name="T13" fmla="*/ 391 h 640"/>
                    <a:gd name="T14" fmla="*/ 2 w 41"/>
                    <a:gd name="T15" fmla="*/ 361 h 640"/>
                    <a:gd name="T16" fmla="*/ 4 w 41"/>
                    <a:gd name="T17" fmla="*/ 307 h 640"/>
                    <a:gd name="T18" fmla="*/ 5 w 41"/>
                    <a:gd name="T19" fmla="*/ 249 h 640"/>
                    <a:gd name="T20" fmla="*/ 8 w 41"/>
                    <a:gd name="T21" fmla="*/ 190 h 640"/>
                    <a:gd name="T22" fmla="*/ 10 w 41"/>
                    <a:gd name="T23" fmla="*/ 127 h 640"/>
                    <a:gd name="T24" fmla="*/ 12 w 41"/>
                    <a:gd name="T25" fmla="*/ 89 h 640"/>
                    <a:gd name="T26" fmla="*/ 13 w 41"/>
                    <a:gd name="T27" fmla="*/ 75 h 640"/>
                    <a:gd name="T28" fmla="*/ 17 w 41"/>
                    <a:gd name="T29" fmla="*/ 49 h 640"/>
                    <a:gd name="T30" fmla="*/ 20 w 41"/>
                    <a:gd name="T31" fmla="*/ 31 h 640"/>
                    <a:gd name="T32" fmla="*/ 24 w 41"/>
                    <a:gd name="T33" fmla="*/ 16 h 640"/>
                    <a:gd name="T34" fmla="*/ 28 w 41"/>
                    <a:gd name="T35" fmla="*/ 3 h 640"/>
                    <a:gd name="T36" fmla="*/ 31 w 41"/>
                    <a:gd name="T37" fmla="*/ 0 h 640"/>
                    <a:gd name="T38" fmla="*/ 35 w 41"/>
                    <a:gd name="T39" fmla="*/ 0 h 640"/>
                    <a:gd name="T40" fmla="*/ 38 w 41"/>
                    <a:gd name="T41" fmla="*/ 5 h 640"/>
                    <a:gd name="T42" fmla="*/ 40 w 41"/>
                    <a:gd name="T43" fmla="*/ 1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Freeform 11"/>
                <p:cNvSpPr>
                  <a:spLocks/>
                </p:cNvSpPr>
                <p:nvPr/>
              </p:nvSpPr>
              <p:spPr bwMode="ltGray">
                <a:xfrm>
                  <a:off x="106" y="3013"/>
                  <a:ext cx="140" cy="1097"/>
                </a:xfrm>
                <a:custGeom>
                  <a:avLst/>
                  <a:gdLst>
                    <a:gd name="T0" fmla="*/ 139 w 140"/>
                    <a:gd name="T1" fmla="*/ 1096 h 1097"/>
                    <a:gd name="T2" fmla="*/ 135 w 140"/>
                    <a:gd name="T3" fmla="*/ 1009 h 1097"/>
                    <a:gd name="T4" fmla="*/ 90 w 140"/>
                    <a:gd name="T5" fmla="*/ 415 h 1097"/>
                    <a:gd name="T6" fmla="*/ 71 w 140"/>
                    <a:gd name="T7" fmla="*/ 230 h 1097"/>
                    <a:gd name="T8" fmla="*/ 66 w 140"/>
                    <a:gd name="T9" fmla="*/ 170 h 1097"/>
                    <a:gd name="T10" fmla="*/ 58 w 140"/>
                    <a:gd name="T11" fmla="*/ 100 h 1097"/>
                    <a:gd name="T12" fmla="*/ 50 w 140"/>
                    <a:gd name="T13" fmla="*/ 47 h 1097"/>
                    <a:gd name="T14" fmla="*/ 41 w 140"/>
                    <a:gd name="T15" fmla="*/ 19 h 1097"/>
                    <a:gd name="T16" fmla="*/ 32 w 140"/>
                    <a:gd name="T17" fmla="*/ 1 h 1097"/>
                    <a:gd name="T18" fmla="*/ 21 w 140"/>
                    <a:gd name="T19" fmla="*/ 0 h 1097"/>
                    <a:gd name="T20" fmla="*/ 14 w 140"/>
                    <a:gd name="T21" fmla="*/ 21 h 1097"/>
                    <a:gd name="T22" fmla="*/ 0 w 140"/>
                    <a:gd name="T23" fmla="*/ 1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0" name="Group 16"/>
                <p:cNvGrpSpPr>
                  <a:grpSpLocks/>
                </p:cNvGrpSpPr>
                <p:nvPr/>
              </p:nvGrpSpPr>
              <p:grpSpPr bwMode="auto">
                <a:xfrm>
                  <a:off x="193" y="2703"/>
                  <a:ext cx="152" cy="1529"/>
                  <a:chOff x="193" y="2703"/>
                  <a:chExt cx="152" cy="1529"/>
                </a:xfrm>
              </p:grpSpPr>
              <p:sp>
                <p:nvSpPr>
                  <p:cNvPr id="112" name="Freeform 12"/>
                  <p:cNvSpPr>
                    <a:spLocks/>
                  </p:cNvSpPr>
                  <p:nvPr/>
                </p:nvSpPr>
                <p:spPr bwMode="ltGray">
                  <a:xfrm>
                    <a:off x="193" y="3846"/>
                    <a:ext cx="92" cy="386"/>
                  </a:xfrm>
                  <a:custGeom>
                    <a:avLst/>
                    <a:gdLst>
                      <a:gd name="T0" fmla="*/ 91 w 92"/>
                      <a:gd name="T1" fmla="*/ 385 h 386"/>
                      <a:gd name="T2" fmla="*/ 77 w 92"/>
                      <a:gd name="T3" fmla="*/ 347 h 386"/>
                      <a:gd name="T4" fmla="*/ 72 w 92"/>
                      <a:gd name="T5" fmla="*/ 325 h 386"/>
                      <a:gd name="T6" fmla="*/ 69 w 92"/>
                      <a:gd name="T7" fmla="*/ 306 h 386"/>
                      <a:gd name="T8" fmla="*/ 48 w 92"/>
                      <a:gd name="T9" fmla="*/ 129 h 386"/>
                      <a:gd name="T10" fmla="*/ 37 w 92"/>
                      <a:gd name="T11" fmla="*/ 73 h 386"/>
                      <a:gd name="T12" fmla="*/ 29 w 92"/>
                      <a:gd name="T13" fmla="*/ 37 h 386"/>
                      <a:gd name="T14" fmla="*/ 23 w 92"/>
                      <a:gd name="T15" fmla="*/ 18 h 386"/>
                      <a:gd name="T16" fmla="*/ 15 w 92"/>
                      <a:gd name="T17" fmla="*/ 5 h 386"/>
                      <a:gd name="T18" fmla="*/ 8 w 92"/>
                      <a:gd name="T19" fmla="*/ 0 h 386"/>
                      <a:gd name="T20" fmla="*/ 2 w 92"/>
                      <a:gd name="T21" fmla="*/ 3 h 386"/>
                      <a:gd name="T22" fmla="*/ 0 w 92"/>
                      <a:gd name="T23" fmla="*/ 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Freeform 13"/>
                  <p:cNvSpPr>
                    <a:spLocks/>
                  </p:cNvSpPr>
                  <p:nvPr/>
                </p:nvSpPr>
                <p:spPr bwMode="ltGray">
                  <a:xfrm>
                    <a:off x="215" y="2703"/>
                    <a:ext cx="130" cy="1413"/>
                  </a:xfrm>
                  <a:custGeom>
                    <a:avLst/>
                    <a:gdLst>
                      <a:gd name="T0" fmla="*/ 0 w 130"/>
                      <a:gd name="T1" fmla="*/ 1412 h 1413"/>
                      <a:gd name="T2" fmla="*/ 45 w 130"/>
                      <a:gd name="T3" fmla="*/ 888 h 1413"/>
                      <a:gd name="T4" fmla="*/ 50 w 130"/>
                      <a:gd name="T5" fmla="*/ 804 h 1413"/>
                      <a:gd name="T6" fmla="*/ 62 w 130"/>
                      <a:gd name="T7" fmla="*/ 668 h 1413"/>
                      <a:gd name="T8" fmla="*/ 73 w 130"/>
                      <a:gd name="T9" fmla="*/ 526 h 1413"/>
                      <a:gd name="T10" fmla="*/ 79 w 130"/>
                      <a:gd name="T11" fmla="*/ 450 h 1413"/>
                      <a:gd name="T12" fmla="*/ 82 w 130"/>
                      <a:gd name="T13" fmla="*/ 368 h 1413"/>
                      <a:gd name="T14" fmla="*/ 85 w 130"/>
                      <a:gd name="T15" fmla="*/ 291 h 1413"/>
                      <a:gd name="T16" fmla="*/ 93 w 130"/>
                      <a:gd name="T17" fmla="*/ 202 h 1413"/>
                      <a:gd name="T18" fmla="*/ 100 w 130"/>
                      <a:gd name="T19" fmla="*/ 120 h 1413"/>
                      <a:gd name="T20" fmla="*/ 110 w 130"/>
                      <a:gd name="T21" fmla="*/ 48 h 1413"/>
                      <a:gd name="T22" fmla="*/ 117 w 130"/>
                      <a:gd name="T23" fmla="*/ 3 h 1413"/>
                      <a:gd name="T24" fmla="*/ 122 w 130"/>
                      <a:gd name="T25" fmla="*/ 0 h 1413"/>
                      <a:gd name="T26" fmla="*/ 126 w 130"/>
                      <a:gd name="T27" fmla="*/ 23 h 1413"/>
                      <a:gd name="T28" fmla="*/ 129 w 130"/>
                      <a:gd name="T29" fmla="*/ 10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Freeform 14"/>
                  <p:cNvSpPr>
                    <a:spLocks/>
                  </p:cNvSpPr>
                  <p:nvPr/>
                </p:nvSpPr>
                <p:spPr bwMode="ltGray">
                  <a:xfrm>
                    <a:off x="237" y="3336"/>
                    <a:ext cx="106" cy="522"/>
                  </a:xfrm>
                  <a:custGeom>
                    <a:avLst/>
                    <a:gdLst>
                      <a:gd name="T0" fmla="*/ 0 w 106"/>
                      <a:gd name="T1" fmla="*/ 521 h 522"/>
                      <a:gd name="T2" fmla="*/ 20 w 106"/>
                      <a:gd name="T3" fmla="*/ 408 h 522"/>
                      <a:gd name="T4" fmla="*/ 32 w 106"/>
                      <a:gd name="T5" fmla="*/ 278 h 522"/>
                      <a:gd name="T6" fmla="*/ 38 w 106"/>
                      <a:gd name="T7" fmla="*/ 220 h 522"/>
                      <a:gd name="T8" fmla="*/ 47 w 106"/>
                      <a:gd name="T9" fmla="*/ 153 h 522"/>
                      <a:gd name="T10" fmla="*/ 59 w 106"/>
                      <a:gd name="T11" fmla="*/ 84 h 522"/>
                      <a:gd name="T12" fmla="*/ 69 w 106"/>
                      <a:gd name="T13" fmla="*/ 40 h 522"/>
                      <a:gd name="T14" fmla="*/ 75 w 106"/>
                      <a:gd name="T15" fmla="*/ 19 h 522"/>
                      <a:gd name="T16" fmla="*/ 84 w 106"/>
                      <a:gd name="T17" fmla="*/ 3 h 522"/>
                      <a:gd name="T18" fmla="*/ 96 w 106"/>
                      <a:gd name="T19" fmla="*/ 0 h 522"/>
                      <a:gd name="T20" fmla="*/ 101 w 106"/>
                      <a:gd name="T21" fmla="*/ 11 h 522"/>
                      <a:gd name="T22" fmla="*/ 105 w 106"/>
                      <a:gd name="T23" fmla="*/ 4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Freeform 15"/>
                  <p:cNvSpPr>
                    <a:spLocks/>
                  </p:cNvSpPr>
                  <p:nvPr/>
                </p:nvSpPr>
                <p:spPr bwMode="ltGray">
                  <a:xfrm>
                    <a:off x="194" y="3521"/>
                    <a:ext cx="48" cy="255"/>
                  </a:xfrm>
                  <a:custGeom>
                    <a:avLst/>
                    <a:gdLst>
                      <a:gd name="T0" fmla="*/ 0 w 48"/>
                      <a:gd name="T1" fmla="*/ 0 h 255"/>
                      <a:gd name="T2" fmla="*/ 7 w 48"/>
                      <a:gd name="T3" fmla="*/ 16 h 255"/>
                      <a:gd name="T4" fmla="*/ 18 w 48"/>
                      <a:gd name="T5" fmla="*/ 34 h 255"/>
                      <a:gd name="T6" fmla="*/ 26 w 48"/>
                      <a:gd name="T7" fmla="*/ 70 h 255"/>
                      <a:gd name="T8" fmla="*/ 33 w 48"/>
                      <a:gd name="T9" fmla="*/ 101 h 255"/>
                      <a:gd name="T10" fmla="*/ 40 w 48"/>
                      <a:gd name="T11" fmla="*/ 132 h 255"/>
                      <a:gd name="T12" fmla="*/ 43 w 48"/>
                      <a:gd name="T13" fmla="*/ 158 h 255"/>
                      <a:gd name="T14" fmla="*/ 45 w 48"/>
                      <a:gd name="T15" fmla="*/ 184 h 255"/>
                      <a:gd name="T16" fmla="*/ 47 w 48"/>
                      <a:gd name="T17" fmla="*/ 219 h 255"/>
                      <a:gd name="T18" fmla="*/ 47 w 48"/>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1" name="Freeform 17"/>
                <p:cNvSpPr>
                  <a:spLocks/>
                </p:cNvSpPr>
                <p:nvPr/>
              </p:nvSpPr>
              <p:spPr bwMode="ltGray">
                <a:xfrm>
                  <a:off x="782" y="4015"/>
                  <a:ext cx="164" cy="130"/>
                </a:xfrm>
                <a:custGeom>
                  <a:avLst/>
                  <a:gdLst>
                    <a:gd name="T0" fmla="*/ 163 w 164"/>
                    <a:gd name="T1" fmla="*/ 129 h 130"/>
                    <a:gd name="T2" fmla="*/ 138 w 164"/>
                    <a:gd name="T3" fmla="*/ 116 h 130"/>
                    <a:gd name="T4" fmla="*/ 129 w 164"/>
                    <a:gd name="T5" fmla="*/ 109 h 130"/>
                    <a:gd name="T6" fmla="*/ 123 w 164"/>
                    <a:gd name="T7" fmla="*/ 103 h 130"/>
                    <a:gd name="T8" fmla="*/ 86 w 164"/>
                    <a:gd name="T9" fmla="*/ 43 h 130"/>
                    <a:gd name="T10" fmla="*/ 67 w 164"/>
                    <a:gd name="T11" fmla="*/ 24 h 130"/>
                    <a:gd name="T12" fmla="*/ 52 w 164"/>
                    <a:gd name="T13" fmla="*/ 12 h 130"/>
                    <a:gd name="T14" fmla="*/ 41 w 164"/>
                    <a:gd name="T15" fmla="*/ 6 h 130"/>
                    <a:gd name="T16" fmla="*/ 27 w 164"/>
                    <a:gd name="T17" fmla="*/ 2 h 130"/>
                    <a:gd name="T18" fmla="*/ 14 w 164"/>
                    <a:gd name="T19" fmla="*/ 0 h 130"/>
                    <a:gd name="T20" fmla="*/ 5 w 164"/>
                    <a:gd name="T21" fmla="*/ 0 h 130"/>
                    <a:gd name="T22" fmla="*/ 0 w 164"/>
                    <a:gd name="T23"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Freeform 18"/>
                <p:cNvSpPr>
                  <a:spLocks/>
                </p:cNvSpPr>
                <p:nvPr/>
              </p:nvSpPr>
              <p:spPr bwMode="ltGray">
                <a:xfrm>
                  <a:off x="1275" y="3966"/>
                  <a:ext cx="218" cy="140"/>
                </a:xfrm>
                <a:custGeom>
                  <a:avLst/>
                  <a:gdLst>
                    <a:gd name="T0" fmla="*/ 0 w 218"/>
                    <a:gd name="T1" fmla="*/ 139 h 140"/>
                    <a:gd name="T2" fmla="*/ 32 w 218"/>
                    <a:gd name="T3" fmla="*/ 108 h 140"/>
                    <a:gd name="T4" fmla="*/ 59 w 218"/>
                    <a:gd name="T5" fmla="*/ 73 h 140"/>
                    <a:gd name="T6" fmla="*/ 73 w 218"/>
                    <a:gd name="T7" fmla="*/ 58 h 140"/>
                    <a:gd name="T8" fmla="*/ 93 w 218"/>
                    <a:gd name="T9" fmla="*/ 41 h 140"/>
                    <a:gd name="T10" fmla="*/ 119 w 218"/>
                    <a:gd name="T11" fmla="*/ 23 h 140"/>
                    <a:gd name="T12" fmla="*/ 139 w 218"/>
                    <a:gd name="T13" fmla="*/ 11 h 140"/>
                    <a:gd name="T14" fmla="*/ 153 w 218"/>
                    <a:gd name="T15" fmla="*/ 5 h 140"/>
                    <a:gd name="T16" fmla="*/ 173 w 218"/>
                    <a:gd name="T17" fmla="*/ 1 h 140"/>
                    <a:gd name="T18" fmla="*/ 196 w 218"/>
                    <a:gd name="T19" fmla="*/ 0 h 140"/>
                    <a:gd name="T20" fmla="*/ 206 w 218"/>
                    <a:gd name="T21" fmla="*/ 3 h 140"/>
                    <a:gd name="T22" fmla="*/ 217 w 218"/>
                    <a:gd name="T23"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Freeform 19"/>
                <p:cNvSpPr>
                  <a:spLocks/>
                </p:cNvSpPr>
                <p:nvPr/>
              </p:nvSpPr>
              <p:spPr bwMode="ltGray">
                <a:xfrm>
                  <a:off x="1268" y="3802"/>
                  <a:ext cx="150" cy="345"/>
                </a:xfrm>
                <a:custGeom>
                  <a:avLst/>
                  <a:gdLst>
                    <a:gd name="T0" fmla="*/ 0 w 150"/>
                    <a:gd name="T1" fmla="*/ 344 h 345"/>
                    <a:gd name="T2" fmla="*/ 0 w 150"/>
                    <a:gd name="T3" fmla="*/ 311 h 345"/>
                    <a:gd name="T4" fmla="*/ 0 w 150"/>
                    <a:gd name="T5" fmla="*/ 287 h 345"/>
                    <a:gd name="T6" fmla="*/ 3 w 150"/>
                    <a:gd name="T7" fmla="*/ 270 h 345"/>
                    <a:gd name="T8" fmla="*/ 5 w 150"/>
                    <a:gd name="T9" fmla="*/ 249 h 345"/>
                    <a:gd name="T10" fmla="*/ 5 w 150"/>
                    <a:gd name="T11" fmla="*/ 228 h 345"/>
                    <a:gd name="T12" fmla="*/ 5 w 150"/>
                    <a:gd name="T13" fmla="*/ 211 h 345"/>
                    <a:gd name="T14" fmla="*/ 10 w 150"/>
                    <a:gd name="T15" fmla="*/ 194 h 345"/>
                    <a:gd name="T16" fmla="*/ 14 w 150"/>
                    <a:gd name="T17" fmla="*/ 165 h 345"/>
                    <a:gd name="T18" fmla="*/ 22 w 150"/>
                    <a:gd name="T19" fmla="*/ 134 h 345"/>
                    <a:gd name="T20" fmla="*/ 31 w 150"/>
                    <a:gd name="T21" fmla="*/ 102 h 345"/>
                    <a:gd name="T22" fmla="*/ 38 w 150"/>
                    <a:gd name="T23" fmla="*/ 68 h 345"/>
                    <a:gd name="T24" fmla="*/ 45 w 150"/>
                    <a:gd name="T25" fmla="*/ 48 h 345"/>
                    <a:gd name="T26" fmla="*/ 50 w 150"/>
                    <a:gd name="T27" fmla="*/ 40 h 345"/>
                    <a:gd name="T28" fmla="*/ 64 w 150"/>
                    <a:gd name="T29" fmla="*/ 27 h 345"/>
                    <a:gd name="T30" fmla="*/ 77 w 150"/>
                    <a:gd name="T31" fmla="*/ 16 h 345"/>
                    <a:gd name="T32" fmla="*/ 91 w 150"/>
                    <a:gd name="T33" fmla="*/ 8 h 345"/>
                    <a:gd name="T34" fmla="*/ 106 w 150"/>
                    <a:gd name="T35" fmla="*/ 2 h 345"/>
                    <a:gd name="T36" fmla="*/ 117 w 150"/>
                    <a:gd name="T37" fmla="*/ 0 h 345"/>
                    <a:gd name="T38" fmla="*/ 131 w 150"/>
                    <a:gd name="T39" fmla="*/ 0 h 345"/>
                    <a:gd name="T40" fmla="*/ 143 w 150"/>
                    <a:gd name="T41" fmla="*/ 2 h 345"/>
                    <a:gd name="T42" fmla="*/ 149 w 150"/>
                    <a:gd name="T43"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Freeform 20"/>
                <p:cNvSpPr>
                  <a:spLocks/>
                </p:cNvSpPr>
                <p:nvPr/>
              </p:nvSpPr>
              <p:spPr bwMode="ltGray">
                <a:xfrm>
                  <a:off x="707" y="3886"/>
                  <a:ext cx="261" cy="312"/>
                </a:xfrm>
                <a:custGeom>
                  <a:avLst/>
                  <a:gdLst>
                    <a:gd name="T0" fmla="*/ 260 w 261"/>
                    <a:gd name="T1" fmla="*/ 311 h 312"/>
                    <a:gd name="T2" fmla="*/ 252 w 261"/>
                    <a:gd name="T3" fmla="*/ 286 h 312"/>
                    <a:gd name="T4" fmla="*/ 171 w 261"/>
                    <a:gd name="T5" fmla="*/ 117 h 312"/>
                    <a:gd name="T6" fmla="*/ 134 w 261"/>
                    <a:gd name="T7" fmla="*/ 65 h 312"/>
                    <a:gd name="T8" fmla="*/ 124 w 261"/>
                    <a:gd name="T9" fmla="*/ 48 h 312"/>
                    <a:gd name="T10" fmla="*/ 109 w 261"/>
                    <a:gd name="T11" fmla="*/ 28 h 312"/>
                    <a:gd name="T12" fmla="*/ 94 w 261"/>
                    <a:gd name="T13" fmla="*/ 13 h 312"/>
                    <a:gd name="T14" fmla="*/ 78 w 261"/>
                    <a:gd name="T15" fmla="*/ 5 h 312"/>
                    <a:gd name="T16" fmla="*/ 59 w 261"/>
                    <a:gd name="T17" fmla="*/ 0 h 312"/>
                    <a:gd name="T18" fmla="*/ 40 w 261"/>
                    <a:gd name="T19" fmla="*/ 0 h 312"/>
                    <a:gd name="T20" fmla="*/ 27 w 261"/>
                    <a:gd name="T21" fmla="*/ 5 h 312"/>
                    <a:gd name="T22" fmla="*/ 0 w 261"/>
                    <a:gd name="T23" fmla="*/ 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Freeform 21"/>
                <p:cNvSpPr>
                  <a:spLocks/>
                </p:cNvSpPr>
                <p:nvPr/>
              </p:nvSpPr>
              <p:spPr bwMode="ltGray">
                <a:xfrm>
                  <a:off x="1026" y="3664"/>
                  <a:ext cx="236" cy="479"/>
                </a:xfrm>
                <a:custGeom>
                  <a:avLst/>
                  <a:gdLst>
                    <a:gd name="T0" fmla="*/ 0 w 236"/>
                    <a:gd name="T1" fmla="*/ 478 h 479"/>
                    <a:gd name="T2" fmla="*/ 84 w 236"/>
                    <a:gd name="T3" fmla="*/ 300 h 479"/>
                    <a:gd name="T4" fmla="*/ 93 w 236"/>
                    <a:gd name="T5" fmla="*/ 272 h 479"/>
                    <a:gd name="T6" fmla="*/ 114 w 236"/>
                    <a:gd name="T7" fmla="*/ 226 h 479"/>
                    <a:gd name="T8" fmla="*/ 133 w 236"/>
                    <a:gd name="T9" fmla="*/ 178 h 479"/>
                    <a:gd name="T10" fmla="*/ 144 w 236"/>
                    <a:gd name="T11" fmla="*/ 152 h 479"/>
                    <a:gd name="T12" fmla="*/ 149 w 236"/>
                    <a:gd name="T13" fmla="*/ 124 h 479"/>
                    <a:gd name="T14" fmla="*/ 157 w 236"/>
                    <a:gd name="T15" fmla="*/ 98 h 479"/>
                    <a:gd name="T16" fmla="*/ 169 w 236"/>
                    <a:gd name="T17" fmla="*/ 68 h 479"/>
                    <a:gd name="T18" fmla="*/ 183 w 236"/>
                    <a:gd name="T19" fmla="*/ 40 h 479"/>
                    <a:gd name="T20" fmla="*/ 200 w 236"/>
                    <a:gd name="T21" fmla="*/ 16 h 479"/>
                    <a:gd name="T22" fmla="*/ 214 w 236"/>
                    <a:gd name="T23" fmla="*/ 1 h 479"/>
                    <a:gd name="T24" fmla="*/ 222 w 236"/>
                    <a:gd name="T25" fmla="*/ 0 h 479"/>
                    <a:gd name="T26" fmla="*/ 230 w 236"/>
                    <a:gd name="T27" fmla="*/ 8 h 479"/>
                    <a:gd name="T28" fmla="*/ 235 w 236"/>
                    <a:gd name="T29" fmla="*/ 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Freeform 22"/>
                <p:cNvSpPr>
                  <a:spLocks/>
                </p:cNvSpPr>
                <p:nvPr/>
              </p:nvSpPr>
              <p:spPr bwMode="ltGray">
                <a:xfrm>
                  <a:off x="1067" y="3877"/>
                  <a:ext cx="189" cy="178"/>
                </a:xfrm>
                <a:custGeom>
                  <a:avLst/>
                  <a:gdLst>
                    <a:gd name="T0" fmla="*/ 0 w 189"/>
                    <a:gd name="T1" fmla="*/ 177 h 178"/>
                    <a:gd name="T2" fmla="*/ 35 w 189"/>
                    <a:gd name="T3" fmla="*/ 138 h 178"/>
                    <a:gd name="T4" fmla="*/ 57 w 189"/>
                    <a:gd name="T5" fmla="*/ 94 h 178"/>
                    <a:gd name="T6" fmla="*/ 70 w 189"/>
                    <a:gd name="T7" fmla="*/ 74 h 178"/>
                    <a:gd name="T8" fmla="*/ 86 w 189"/>
                    <a:gd name="T9" fmla="*/ 51 h 178"/>
                    <a:gd name="T10" fmla="*/ 107 w 189"/>
                    <a:gd name="T11" fmla="*/ 28 h 178"/>
                    <a:gd name="T12" fmla="*/ 123 w 189"/>
                    <a:gd name="T13" fmla="*/ 13 h 178"/>
                    <a:gd name="T14" fmla="*/ 136 w 189"/>
                    <a:gd name="T15" fmla="*/ 6 h 178"/>
                    <a:gd name="T16" fmla="*/ 152 w 189"/>
                    <a:gd name="T17" fmla="*/ 1 h 178"/>
                    <a:gd name="T18" fmla="*/ 171 w 189"/>
                    <a:gd name="T19" fmla="*/ 0 h 178"/>
                    <a:gd name="T20" fmla="*/ 179 w 189"/>
                    <a:gd name="T21" fmla="*/ 3 h 178"/>
                    <a:gd name="T22" fmla="*/ 188 w 189"/>
                    <a:gd name="T23" fmla="*/ 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Freeform 23"/>
                <p:cNvSpPr>
                  <a:spLocks/>
                </p:cNvSpPr>
                <p:nvPr/>
              </p:nvSpPr>
              <p:spPr bwMode="ltGray">
                <a:xfrm>
                  <a:off x="988" y="3941"/>
                  <a:ext cx="91" cy="87"/>
                </a:xfrm>
                <a:custGeom>
                  <a:avLst/>
                  <a:gdLst>
                    <a:gd name="T0" fmla="*/ 0 w 91"/>
                    <a:gd name="T1" fmla="*/ 0 h 87"/>
                    <a:gd name="T2" fmla="*/ 15 w 91"/>
                    <a:gd name="T3" fmla="*/ 5 h 87"/>
                    <a:gd name="T4" fmla="*/ 33 w 91"/>
                    <a:gd name="T5" fmla="*/ 11 h 87"/>
                    <a:gd name="T6" fmla="*/ 50 w 91"/>
                    <a:gd name="T7" fmla="*/ 23 h 87"/>
                    <a:gd name="T8" fmla="*/ 65 w 91"/>
                    <a:gd name="T9" fmla="*/ 33 h 87"/>
                    <a:gd name="T10" fmla="*/ 77 w 91"/>
                    <a:gd name="T11" fmla="*/ 44 h 87"/>
                    <a:gd name="T12" fmla="*/ 84 w 91"/>
                    <a:gd name="T13" fmla="*/ 53 h 87"/>
                    <a:gd name="T14" fmla="*/ 87 w 91"/>
                    <a:gd name="T15" fmla="*/ 62 h 87"/>
                    <a:gd name="T16" fmla="*/ 90 w 91"/>
                    <a:gd name="T17" fmla="*/ 74 h 87"/>
                    <a:gd name="T18" fmla="*/ 90 w 91"/>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Freeform 24"/>
                <p:cNvSpPr>
                  <a:spLocks/>
                </p:cNvSpPr>
                <p:nvPr/>
              </p:nvSpPr>
              <p:spPr bwMode="ltGray">
                <a:xfrm>
                  <a:off x="460" y="3189"/>
                  <a:ext cx="227" cy="968"/>
                </a:xfrm>
                <a:custGeom>
                  <a:avLst/>
                  <a:gdLst>
                    <a:gd name="T0" fmla="*/ 0 w 227"/>
                    <a:gd name="T1" fmla="*/ 967 h 968"/>
                    <a:gd name="T2" fmla="*/ 80 w 227"/>
                    <a:gd name="T3" fmla="*/ 608 h 968"/>
                    <a:gd name="T4" fmla="*/ 89 w 227"/>
                    <a:gd name="T5" fmla="*/ 550 h 968"/>
                    <a:gd name="T6" fmla="*/ 109 w 227"/>
                    <a:gd name="T7" fmla="*/ 458 h 968"/>
                    <a:gd name="T8" fmla="*/ 128 w 227"/>
                    <a:gd name="T9" fmla="*/ 361 h 968"/>
                    <a:gd name="T10" fmla="*/ 138 w 227"/>
                    <a:gd name="T11" fmla="*/ 307 h 968"/>
                    <a:gd name="T12" fmla="*/ 143 w 227"/>
                    <a:gd name="T13" fmla="*/ 252 h 968"/>
                    <a:gd name="T14" fmla="*/ 151 w 227"/>
                    <a:gd name="T15" fmla="*/ 199 h 968"/>
                    <a:gd name="T16" fmla="*/ 163 w 227"/>
                    <a:gd name="T17" fmla="*/ 138 h 968"/>
                    <a:gd name="T18" fmla="*/ 175 w 227"/>
                    <a:gd name="T19" fmla="*/ 81 h 968"/>
                    <a:gd name="T20" fmla="*/ 192 w 227"/>
                    <a:gd name="T21" fmla="*/ 32 h 968"/>
                    <a:gd name="T22" fmla="*/ 206 w 227"/>
                    <a:gd name="T23" fmla="*/ 2 h 968"/>
                    <a:gd name="T24" fmla="*/ 214 w 227"/>
                    <a:gd name="T25" fmla="*/ 0 h 968"/>
                    <a:gd name="T26" fmla="*/ 221 w 227"/>
                    <a:gd name="T27" fmla="*/ 15 h 968"/>
                    <a:gd name="T28" fmla="*/ 226 w 227"/>
                    <a:gd name="T29" fmla="*/ 6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Freeform 25"/>
                <p:cNvSpPr>
                  <a:spLocks/>
                </p:cNvSpPr>
                <p:nvPr/>
              </p:nvSpPr>
              <p:spPr bwMode="ltGray">
                <a:xfrm>
                  <a:off x="501" y="3621"/>
                  <a:ext cx="179" cy="360"/>
                </a:xfrm>
                <a:custGeom>
                  <a:avLst/>
                  <a:gdLst>
                    <a:gd name="T0" fmla="*/ 0 w 179"/>
                    <a:gd name="T1" fmla="*/ 359 h 360"/>
                    <a:gd name="T2" fmla="*/ 33 w 179"/>
                    <a:gd name="T3" fmla="*/ 281 h 360"/>
                    <a:gd name="T4" fmla="*/ 54 w 179"/>
                    <a:gd name="T5" fmla="*/ 191 h 360"/>
                    <a:gd name="T6" fmla="*/ 65 w 179"/>
                    <a:gd name="T7" fmla="*/ 151 h 360"/>
                    <a:gd name="T8" fmla="*/ 81 w 179"/>
                    <a:gd name="T9" fmla="*/ 105 h 360"/>
                    <a:gd name="T10" fmla="*/ 101 w 179"/>
                    <a:gd name="T11" fmla="*/ 57 h 360"/>
                    <a:gd name="T12" fmla="*/ 117 w 179"/>
                    <a:gd name="T13" fmla="*/ 28 h 360"/>
                    <a:gd name="T14" fmla="*/ 128 w 179"/>
                    <a:gd name="T15" fmla="*/ 13 h 360"/>
                    <a:gd name="T16" fmla="*/ 144 w 179"/>
                    <a:gd name="T17" fmla="*/ 2 h 360"/>
                    <a:gd name="T18" fmla="*/ 162 w 179"/>
                    <a:gd name="T19" fmla="*/ 0 h 360"/>
                    <a:gd name="T20" fmla="*/ 169 w 179"/>
                    <a:gd name="T21" fmla="*/ 8 h 360"/>
                    <a:gd name="T22" fmla="*/ 178 w 179"/>
                    <a:gd name="T23" fmla="*/ 3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Freeform 26"/>
                <p:cNvSpPr>
                  <a:spLocks/>
                </p:cNvSpPr>
                <p:nvPr/>
              </p:nvSpPr>
              <p:spPr bwMode="ltGray">
                <a:xfrm>
                  <a:off x="425" y="3751"/>
                  <a:ext cx="88" cy="174"/>
                </a:xfrm>
                <a:custGeom>
                  <a:avLst/>
                  <a:gdLst>
                    <a:gd name="T0" fmla="*/ 0 w 88"/>
                    <a:gd name="T1" fmla="*/ 0 h 174"/>
                    <a:gd name="T2" fmla="*/ 14 w 88"/>
                    <a:gd name="T3" fmla="*/ 10 h 174"/>
                    <a:gd name="T4" fmla="*/ 32 w 88"/>
                    <a:gd name="T5" fmla="*/ 24 h 174"/>
                    <a:gd name="T6" fmla="*/ 48 w 88"/>
                    <a:gd name="T7" fmla="*/ 47 h 174"/>
                    <a:gd name="T8" fmla="*/ 62 w 88"/>
                    <a:gd name="T9" fmla="*/ 68 h 174"/>
                    <a:gd name="T10" fmla="*/ 75 w 88"/>
                    <a:gd name="T11" fmla="*/ 90 h 174"/>
                    <a:gd name="T12" fmla="*/ 81 w 88"/>
                    <a:gd name="T13" fmla="*/ 108 h 174"/>
                    <a:gd name="T14" fmla="*/ 84 w 88"/>
                    <a:gd name="T15" fmla="*/ 125 h 174"/>
                    <a:gd name="T16" fmla="*/ 87 w 88"/>
                    <a:gd name="T17" fmla="*/ 148 h 174"/>
                    <a:gd name="T18" fmla="*/ 87 w 88"/>
                    <a:gd name="T1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Freeform 27"/>
                <p:cNvSpPr>
                  <a:spLocks/>
                </p:cNvSpPr>
                <p:nvPr/>
              </p:nvSpPr>
              <p:spPr bwMode="ltGray">
                <a:xfrm>
                  <a:off x="915" y="3389"/>
                  <a:ext cx="123" cy="805"/>
                </a:xfrm>
                <a:custGeom>
                  <a:avLst/>
                  <a:gdLst>
                    <a:gd name="T0" fmla="*/ 121 w 123"/>
                    <a:gd name="T1" fmla="*/ 804 h 805"/>
                    <a:gd name="T2" fmla="*/ 122 w 123"/>
                    <a:gd name="T3" fmla="*/ 687 h 805"/>
                    <a:gd name="T4" fmla="*/ 122 w 123"/>
                    <a:gd name="T5" fmla="*/ 634 h 805"/>
                    <a:gd name="T6" fmla="*/ 119 w 123"/>
                    <a:gd name="T7" fmla="*/ 596 h 805"/>
                    <a:gd name="T8" fmla="*/ 117 w 123"/>
                    <a:gd name="T9" fmla="*/ 551 h 805"/>
                    <a:gd name="T10" fmla="*/ 118 w 123"/>
                    <a:gd name="T11" fmla="*/ 503 h 805"/>
                    <a:gd name="T12" fmla="*/ 116 w 123"/>
                    <a:gd name="T13" fmla="*/ 464 h 805"/>
                    <a:gd name="T14" fmla="*/ 114 w 123"/>
                    <a:gd name="T15" fmla="*/ 428 h 805"/>
                    <a:gd name="T16" fmla="*/ 109 w 123"/>
                    <a:gd name="T17" fmla="*/ 365 h 805"/>
                    <a:gd name="T18" fmla="*/ 103 w 123"/>
                    <a:gd name="T19" fmla="*/ 296 h 805"/>
                    <a:gd name="T20" fmla="*/ 96 w 123"/>
                    <a:gd name="T21" fmla="*/ 226 h 805"/>
                    <a:gd name="T22" fmla="*/ 90 w 123"/>
                    <a:gd name="T23" fmla="*/ 151 h 805"/>
                    <a:gd name="T24" fmla="*/ 84 w 123"/>
                    <a:gd name="T25" fmla="*/ 106 h 805"/>
                    <a:gd name="T26" fmla="*/ 80 w 123"/>
                    <a:gd name="T27" fmla="*/ 89 h 805"/>
                    <a:gd name="T28" fmla="*/ 68 w 123"/>
                    <a:gd name="T29" fmla="*/ 59 h 805"/>
                    <a:gd name="T30" fmla="*/ 58 w 123"/>
                    <a:gd name="T31" fmla="*/ 37 h 805"/>
                    <a:gd name="T32" fmla="*/ 47 w 123"/>
                    <a:gd name="T33" fmla="*/ 18 h 805"/>
                    <a:gd name="T34" fmla="*/ 34 w 123"/>
                    <a:gd name="T35" fmla="*/ 4 h 805"/>
                    <a:gd name="T36" fmla="*/ 26 w 123"/>
                    <a:gd name="T37" fmla="*/ 0 h 805"/>
                    <a:gd name="T38" fmla="*/ 14 w 123"/>
                    <a:gd name="T39" fmla="*/ 0 h 805"/>
                    <a:gd name="T40" fmla="*/ 5 w 123"/>
                    <a:gd name="T41" fmla="*/ 5 h 805"/>
                    <a:gd name="T42" fmla="*/ 0 w 123"/>
                    <a:gd name="T43" fmla="*/ 1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 name="Freeform 29"/>
              <p:cNvSpPr>
                <a:spLocks/>
              </p:cNvSpPr>
              <p:nvPr/>
            </p:nvSpPr>
            <p:spPr bwMode="ltGray">
              <a:xfrm>
                <a:off x="324" y="3805"/>
                <a:ext cx="29" cy="224"/>
              </a:xfrm>
              <a:custGeom>
                <a:avLst/>
                <a:gdLst>
                  <a:gd name="T0" fmla="*/ 27 w 29"/>
                  <a:gd name="T1" fmla="*/ 35 h 224"/>
                  <a:gd name="T2" fmla="*/ 21 w 29"/>
                  <a:gd name="T3" fmla="*/ 0 h 224"/>
                  <a:gd name="T4" fmla="*/ 17 w 29"/>
                  <a:gd name="T5" fmla="*/ 0 h 224"/>
                  <a:gd name="T6" fmla="*/ 14 w 29"/>
                  <a:gd name="T7" fmla="*/ 2 h 224"/>
                  <a:gd name="T8" fmla="*/ 12 w 29"/>
                  <a:gd name="T9" fmla="*/ 11 h 224"/>
                  <a:gd name="T10" fmla="*/ 5 w 29"/>
                  <a:gd name="T11" fmla="*/ 40 h 224"/>
                  <a:gd name="T12" fmla="*/ 3 w 29"/>
                  <a:gd name="T13" fmla="*/ 53 h 224"/>
                  <a:gd name="T14" fmla="*/ 2 w 29"/>
                  <a:gd name="T15" fmla="*/ 66 h 224"/>
                  <a:gd name="T16" fmla="*/ 0 w 29"/>
                  <a:gd name="T17" fmla="*/ 104 h 224"/>
                  <a:gd name="T18" fmla="*/ 0 w 29"/>
                  <a:gd name="T19" fmla="*/ 116 h 224"/>
                  <a:gd name="T20" fmla="*/ 0 w 29"/>
                  <a:gd name="T21" fmla="*/ 130 h 224"/>
                  <a:gd name="T22" fmla="*/ 1 w 29"/>
                  <a:gd name="T23" fmla="*/ 146 h 224"/>
                  <a:gd name="T24" fmla="*/ 3 w 29"/>
                  <a:gd name="T25" fmla="*/ 169 h 224"/>
                  <a:gd name="T26" fmla="*/ 6 w 29"/>
                  <a:gd name="T27" fmla="*/ 185 h 224"/>
                  <a:gd name="T28" fmla="*/ 9 w 29"/>
                  <a:gd name="T29" fmla="*/ 202 h 224"/>
                  <a:gd name="T30" fmla="*/ 15 w 29"/>
                  <a:gd name="T31" fmla="*/ 223 h 224"/>
                  <a:gd name="T32" fmla="*/ 12 w 29"/>
                  <a:gd name="T33" fmla="*/ 197 h 224"/>
                  <a:gd name="T34" fmla="*/ 9 w 29"/>
                  <a:gd name="T35" fmla="*/ 173 h 224"/>
                  <a:gd name="T36" fmla="*/ 8 w 29"/>
                  <a:gd name="T37" fmla="*/ 152 h 224"/>
                  <a:gd name="T38" fmla="*/ 9 w 29"/>
                  <a:gd name="T39" fmla="*/ 130 h 224"/>
                  <a:gd name="T40" fmla="*/ 9 w 29"/>
                  <a:gd name="T41" fmla="*/ 116 h 224"/>
                  <a:gd name="T42" fmla="*/ 8 w 29"/>
                  <a:gd name="T43" fmla="*/ 97 h 224"/>
                  <a:gd name="T44" fmla="*/ 7 w 29"/>
                  <a:gd name="T45" fmla="*/ 83 h 224"/>
                  <a:gd name="T46" fmla="*/ 10 w 29"/>
                  <a:gd name="T47" fmla="*/ 53 h 224"/>
                  <a:gd name="T48" fmla="*/ 10 w 29"/>
                  <a:gd name="T49" fmla="*/ 38 h 224"/>
                  <a:gd name="T50" fmla="*/ 12 w 29"/>
                  <a:gd name="T51" fmla="*/ 25 h 224"/>
                  <a:gd name="T52" fmla="*/ 17 w 29"/>
                  <a:gd name="T53" fmla="*/ 8 h 224"/>
                  <a:gd name="T54" fmla="*/ 19 w 29"/>
                  <a:gd name="T55" fmla="*/ 21 h 224"/>
                  <a:gd name="T56" fmla="*/ 28 w 29"/>
                  <a:gd name="T57" fmla="*/ 42 h 224"/>
                  <a:gd name="T58" fmla="*/ 27 w 29"/>
                  <a:gd name="T59"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7" name="Group 33"/>
              <p:cNvGrpSpPr>
                <a:grpSpLocks/>
              </p:cNvGrpSpPr>
              <p:nvPr/>
            </p:nvGrpSpPr>
            <p:grpSpPr bwMode="auto">
              <a:xfrm>
                <a:off x="454" y="3586"/>
                <a:ext cx="255" cy="498"/>
                <a:chOff x="454" y="3586"/>
                <a:chExt cx="255" cy="498"/>
              </a:xfrm>
            </p:grpSpPr>
            <p:sp>
              <p:nvSpPr>
                <p:cNvPr id="92" name="Freeform 30"/>
                <p:cNvSpPr>
                  <a:spLocks/>
                </p:cNvSpPr>
                <p:nvPr/>
              </p:nvSpPr>
              <p:spPr bwMode="ltGray">
                <a:xfrm>
                  <a:off x="633" y="3878"/>
                  <a:ext cx="38" cy="206"/>
                </a:xfrm>
                <a:custGeom>
                  <a:avLst/>
                  <a:gdLst>
                    <a:gd name="T0" fmla="*/ 7 w 38"/>
                    <a:gd name="T1" fmla="*/ 0 h 206"/>
                    <a:gd name="T2" fmla="*/ 14 w 38"/>
                    <a:gd name="T3" fmla="*/ 15 h 206"/>
                    <a:gd name="T4" fmla="*/ 22 w 38"/>
                    <a:gd name="T5" fmla="*/ 40 h 206"/>
                    <a:gd name="T6" fmla="*/ 29 w 38"/>
                    <a:gd name="T7" fmla="*/ 74 h 206"/>
                    <a:gd name="T8" fmla="*/ 37 w 38"/>
                    <a:gd name="T9" fmla="*/ 118 h 206"/>
                    <a:gd name="T10" fmla="*/ 37 w 38"/>
                    <a:gd name="T11" fmla="*/ 164 h 206"/>
                    <a:gd name="T12" fmla="*/ 33 w 38"/>
                    <a:gd name="T13" fmla="*/ 205 h 206"/>
                    <a:gd name="T14" fmla="*/ 29 w 38"/>
                    <a:gd name="T15" fmla="*/ 205 h 206"/>
                    <a:gd name="T16" fmla="*/ 33 w 38"/>
                    <a:gd name="T17" fmla="*/ 164 h 206"/>
                    <a:gd name="T18" fmla="*/ 33 w 38"/>
                    <a:gd name="T19" fmla="*/ 130 h 206"/>
                    <a:gd name="T20" fmla="*/ 26 w 38"/>
                    <a:gd name="T21" fmla="*/ 93 h 206"/>
                    <a:gd name="T22" fmla="*/ 14 w 38"/>
                    <a:gd name="T23" fmla="*/ 56 h 206"/>
                    <a:gd name="T24" fmla="*/ 0 w 38"/>
                    <a:gd name="T25" fmla="*/ 9 h 206"/>
                    <a:gd name="T26" fmla="*/ 7 w 38"/>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Freeform 31"/>
                <p:cNvSpPr>
                  <a:spLocks/>
                </p:cNvSpPr>
                <p:nvPr/>
              </p:nvSpPr>
              <p:spPr bwMode="ltGray">
                <a:xfrm>
                  <a:off x="454" y="3767"/>
                  <a:ext cx="61" cy="205"/>
                </a:xfrm>
                <a:custGeom>
                  <a:avLst/>
                  <a:gdLst>
                    <a:gd name="T0" fmla="*/ 58 w 61"/>
                    <a:gd name="T1" fmla="*/ 32 h 205"/>
                    <a:gd name="T2" fmla="*/ 46 w 61"/>
                    <a:gd name="T3" fmla="*/ 0 h 205"/>
                    <a:gd name="T4" fmla="*/ 37 w 61"/>
                    <a:gd name="T5" fmla="*/ 0 h 205"/>
                    <a:gd name="T6" fmla="*/ 31 w 61"/>
                    <a:gd name="T7" fmla="*/ 2 h 205"/>
                    <a:gd name="T8" fmla="*/ 26 w 61"/>
                    <a:gd name="T9" fmla="*/ 10 h 205"/>
                    <a:gd name="T10" fmla="*/ 12 w 61"/>
                    <a:gd name="T11" fmla="*/ 37 h 205"/>
                    <a:gd name="T12" fmla="*/ 7 w 61"/>
                    <a:gd name="T13" fmla="*/ 48 h 205"/>
                    <a:gd name="T14" fmla="*/ 4 w 61"/>
                    <a:gd name="T15" fmla="*/ 60 h 205"/>
                    <a:gd name="T16" fmla="*/ 0 w 61"/>
                    <a:gd name="T17" fmla="*/ 95 h 205"/>
                    <a:gd name="T18" fmla="*/ 0 w 61"/>
                    <a:gd name="T19" fmla="*/ 106 h 205"/>
                    <a:gd name="T20" fmla="*/ 0 w 61"/>
                    <a:gd name="T21" fmla="*/ 119 h 205"/>
                    <a:gd name="T22" fmla="*/ 2 w 61"/>
                    <a:gd name="T23" fmla="*/ 133 h 205"/>
                    <a:gd name="T24" fmla="*/ 8 w 61"/>
                    <a:gd name="T25" fmla="*/ 155 h 205"/>
                    <a:gd name="T26" fmla="*/ 13 w 61"/>
                    <a:gd name="T27" fmla="*/ 169 h 205"/>
                    <a:gd name="T28" fmla="*/ 20 w 61"/>
                    <a:gd name="T29" fmla="*/ 184 h 205"/>
                    <a:gd name="T30" fmla="*/ 33 w 61"/>
                    <a:gd name="T31" fmla="*/ 204 h 205"/>
                    <a:gd name="T32" fmla="*/ 26 w 61"/>
                    <a:gd name="T33" fmla="*/ 180 h 205"/>
                    <a:gd name="T34" fmla="*/ 20 w 61"/>
                    <a:gd name="T35" fmla="*/ 158 h 205"/>
                    <a:gd name="T36" fmla="*/ 18 w 61"/>
                    <a:gd name="T37" fmla="*/ 138 h 205"/>
                    <a:gd name="T38" fmla="*/ 18 w 61"/>
                    <a:gd name="T39" fmla="*/ 119 h 205"/>
                    <a:gd name="T40" fmla="*/ 20 w 61"/>
                    <a:gd name="T41" fmla="*/ 106 h 205"/>
                    <a:gd name="T42" fmla="*/ 18 w 61"/>
                    <a:gd name="T43" fmla="*/ 89 h 205"/>
                    <a:gd name="T44" fmla="*/ 16 w 61"/>
                    <a:gd name="T45" fmla="*/ 76 h 205"/>
                    <a:gd name="T46" fmla="*/ 22 w 61"/>
                    <a:gd name="T47" fmla="*/ 48 h 205"/>
                    <a:gd name="T48" fmla="*/ 23 w 61"/>
                    <a:gd name="T49" fmla="*/ 35 h 205"/>
                    <a:gd name="T50" fmla="*/ 28 w 61"/>
                    <a:gd name="T51" fmla="*/ 23 h 205"/>
                    <a:gd name="T52" fmla="*/ 37 w 61"/>
                    <a:gd name="T53" fmla="*/ 8 h 205"/>
                    <a:gd name="T54" fmla="*/ 42 w 61"/>
                    <a:gd name="T55" fmla="*/ 19 h 205"/>
                    <a:gd name="T56" fmla="*/ 60 w 61"/>
                    <a:gd name="T57" fmla="*/ 38 h 205"/>
                    <a:gd name="T58" fmla="*/ 58 w 61"/>
                    <a:gd name="T59" fmla="*/ 3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Freeform 32"/>
                <p:cNvSpPr>
                  <a:spLocks/>
                </p:cNvSpPr>
                <p:nvPr/>
              </p:nvSpPr>
              <p:spPr bwMode="ltGray">
                <a:xfrm>
                  <a:off x="559" y="3586"/>
                  <a:ext cx="150" cy="369"/>
                </a:xfrm>
                <a:custGeom>
                  <a:avLst/>
                  <a:gdLst>
                    <a:gd name="T0" fmla="*/ 48 w 150"/>
                    <a:gd name="T1" fmla="*/ 4 h 369"/>
                    <a:gd name="T2" fmla="*/ 52 w 150"/>
                    <a:gd name="T3" fmla="*/ 15 h 369"/>
                    <a:gd name="T4" fmla="*/ 85 w 150"/>
                    <a:gd name="T5" fmla="*/ 13 h 369"/>
                    <a:gd name="T6" fmla="*/ 72 w 150"/>
                    <a:gd name="T7" fmla="*/ 19 h 369"/>
                    <a:gd name="T8" fmla="*/ 58 w 150"/>
                    <a:gd name="T9" fmla="*/ 24 h 369"/>
                    <a:gd name="T10" fmla="*/ 89 w 150"/>
                    <a:gd name="T11" fmla="*/ 34 h 369"/>
                    <a:gd name="T12" fmla="*/ 65 w 150"/>
                    <a:gd name="T13" fmla="*/ 38 h 369"/>
                    <a:gd name="T14" fmla="*/ 63 w 150"/>
                    <a:gd name="T15" fmla="*/ 48 h 369"/>
                    <a:gd name="T16" fmla="*/ 133 w 150"/>
                    <a:gd name="T17" fmla="*/ 100 h 369"/>
                    <a:gd name="T18" fmla="*/ 68 w 150"/>
                    <a:gd name="T19" fmla="*/ 62 h 369"/>
                    <a:gd name="T20" fmla="*/ 82 w 150"/>
                    <a:gd name="T21" fmla="*/ 84 h 369"/>
                    <a:gd name="T22" fmla="*/ 73 w 150"/>
                    <a:gd name="T23" fmla="*/ 85 h 369"/>
                    <a:gd name="T24" fmla="*/ 85 w 150"/>
                    <a:gd name="T25" fmla="*/ 115 h 369"/>
                    <a:gd name="T26" fmla="*/ 112 w 150"/>
                    <a:gd name="T27" fmla="*/ 146 h 369"/>
                    <a:gd name="T28" fmla="*/ 82 w 150"/>
                    <a:gd name="T29" fmla="*/ 123 h 369"/>
                    <a:gd name="T30" fmla="*/ 107 w 150"/>
                    <a:gd name="T31" fmla="*/ 170 h 369"/>
                    <a:gd name="T32" fmla="*/ 85 w 150"/>
                    <a:gd name="T33" fmla="*/ 139 h 369"/>
                    <a:gd name="T34" fmla="*/ 79 w 150"/>
                    <a:gd name="T35" fmla="*/ 139 h 369"/>
                    <a:gd name="T36" fmla="*/ 87 w 150"/>
                    <a:gd name="T37" fmla="*/ 166 h 369"/>
                    <a:gd name="T38" fmla="*/ 81 w 150"/>
                    <a:gd name="T39" fmla="*/ 166 h 369"/>
                    <a:gd name="T40" fmla="*/ 94 w 150"/>
                    <a:gd name="T41" fmla="*/ 198 h 369"/>
                    <a:gd name="T42" fmla="*/ 86 w 150"/>
                    <a:gd name="T43" fmla="*/ 190 h 369"/>
                    <a:gd name="T44" fmla="*/ 93 w 150"/>
                    <a:gd name="T45" fmla="*/ 220 h 369"/>
                    <a:gd name="T46" fmla="*/ 87 w 150"/>
                    <a:gd name="T47" fmla="*/ 210 h 369"/>
                    <a:gd name="T48" fmla="*/ 81 w 150"/>
                    <a:gd name="T49" fmla="*/ 207 h 369"/>
                    <a:gd name="T50" fmla="*/ 85 w 150"/>
                    <a:gd name="T51" fmla="*/ 229 h 369"/>
                    <a:gd name="T52" fmla="*/ 99 w 150"/>
                    <a:gd name="T53" fmla="*/ 269 h 369"/>
                    <a:gd name="T54" fmla="*/ 81 w 150"/>
                    <a:gd name="T55" fmla="*/ 238 h 369"/>
                    <a:gd name="T56" fmla="*/ 77 w 150"/>
                    <a:gd name="T57" fmla="*/ 233 h 369"/>
                    <a:gd name="T58" fmla="*/ 78 w 150"/>
                    <a:gd name="T59" fmla="*/ 267 h 369"/>
                    <a:gd name="T60" fmla="*/ 72 w 150"/>
                    <a:gd name="T61" fmla="*/ 283 h 369"/>
                    <a:gd name="T62" fmla="*/ 70 w 150"/>
                    <a:gd name="T63" fmla="*/ 264 h 369"/>
                    <a:gd name="T64" fmla="*/ 17 w 150"/>
                    <a:gd name="T65" fmla="*/ 315 h 369"/>
                    <a:gd name="T66" fmla="*/ 65 w 150"/>
                    <a:gd name="T67" fmla="*/ 241 h 369"/>
                    <a:gd name="T68" fmla="*/ 55 w 150"/>
                    <a:gd name="T69" fmla="*/ 257 h 369"/>
                    <a:gd name="T70" fmla="*/ 69 w 150"/>
                    <a:gd name="T71" fmla="*/ 216 h 369"/>
                    <a:gd name="T72" fmla="*/ 10 w 150"/>
                    <a:gd name="T73" fmla="*/ 248 h 369"/>
                    <a:gd name="T74" fmla="*/ 69 w 150"/>
                    <a:gd name="T75" fmla="*/ 204 h 369"/>
                    <a:gd name="T76" fmla="*/ 61 w 150"/>
                    <a:gd name="T77" fmla="*/ 193 h 369"/>
                    <a:gd name="T78" fmla="*/ 67 w 150"/>
                    <a:gd name="T79" fmla="*/ 177 h 369"/>
                    <a:gd name="T80" fmla="*/ 58 w 150"/>
                    <a:gd name="T81" fmla="*/ 177 h 369"/>
                    <a:gd name="T82" fmla="*/ 32 w 150"/>
                    <a:gd name="T83" fmla="*/ 208 h 369"/>
                    <a:gd name="T84" fmla="*/ 57 w 150"/>
                    <a:gd name="T85" fmla="*/ 148 h 369"/>
                    <a:gd name="T86" fmla="*/ 62 w 150"/>
                    <a:gd name="T87" fmla="*/ 126 h 369"/>
                    <a:gd name="T88" fmla="*/ 55 w 150"/>
                    <a:gd name="T89" fmla="*/ 122 h 369"/>
                    <a:gd name="T90" fmla="*/ 57 w 150"/>
                    <a:gd name="T91" fmla="*/ 101 h 369"/>
                    <a:gd name="T92" fmla="*/ 53 w 150"/>
                    <a:gd name="T93" fmla="*/ 99 h 369"/>
                    <a:gd name="T94" fmla="*/ 35 w 150"/>
                    <a:gd name="T95" fmla="*/ 117 h 369"/>
                    <a:gd name="T96" fmla="*/ 49 w 150"/>
                    <a:gd name="T97" fmla="*/ 87 h 369"/>
                    <a:gd name="T98" fmla="*/ 48 w 150"/>
                    <a:gd name="T99" fmla="*/ 62 h 369"/>
                    <a:gd name="T100" fmla="*/ 49 w 150"/>
                    <a:gd name="T101" fmla="*/ 46 h 369"/>
                    <a:gd name="T102" fmla="*/ 34 w 150"/>
                    <a:gd name="T103" fmla="*/ 46 h 369"/>
                    <a:gd name="T104" fmla="*/ 38 w 150"/>
                    <a:gd name="T105" fmla="*/ 24 h 369"/>
                    <a:gd name="T106" fmla="*/ 31 w 150"/>
                    <a:gd name="T107" fmla="*/ 19 h 369"/>
                    <a:gd name="T108" fmla="*/ 33 w 150"/>
                    <a:gd name="T10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 name="Freeform 34"/>
              <p:cNvSpPr>
                <a:spLocks/>
              </p:cNvSpPr>
              <p:nvPr/>
            </p:nvSpPr>
            <p:spPr bwMode="ltGray">
              <a:xfrm>
                <a:off x="407" y="3928"/>
                <a:ext cx="17" cy="225"/>
              </a:xfrm>
              <a:custGeom>
                <a:avLst/>
                <a:gdLst>
                  <a:gd name="T0" fmla="*/ 2 w 17"/>
                  <a:gd name="T1" fmla="*/ 0 h 225"/>
                  <a:gd name="T2" fmla="*/ 6 w 17"/>
                  <a:gd name="T3" fmla="*/ 16 h 225"/>
                  <a:gd name="T4" fmla="*/ 9 w 17"/>
                  <a:gd name="T5" fmla="*/ 43 h 225"/>
                  <a:gd name="T6" fmla="*/ 13 w 17"/>
                  <a:gd name="T7" fmla="*/ 81 h 225"/>
                  <a:gd name="T8" fmla="*/ 16 w 17"/>
                  <a:gd name="T9" fmla="*/ 128 h 225"/>
                  <a:gd name="T10" fmla="*/ 16 w 17"/>
                  <a:gd name="T11" fmla="*/ 179 h 225"/>
                  <a:gd name="T12" fmla="*/ 14 w 17"/>
                  <a:gd name="T13" fmla="*/ 224 h 225"/>
                  <a:gd name="T14" fmla="*/ 13 w 17"/>
                  <a:gd name="T15" fmla="*/ 224 h 225"/>
                  <a:gd name="T16" fmla="*/ 14 w 17"/>
                  <a:gd name="T17" fmla="*/ 179 h 225"/>
                  <a:gd name="T18" fmla="*/ 14 w 17"/>
                  <a:gd name="T19" fmla="*/ 142 h 225"/>
                  <a:gd name="T20" fmla="*/ 10 w 17"/>
                  <a:gd name="T21" fmla="*/ 101 h 225"/>
                  <a:gd name="T22" fmla="*/ 6 w 17"/>
                  <a:gd name="T23" fmla="*/ 61 h 225"/>
                  <a:gd name="T24" fmla="*/ 0 w 17"/>
                  <a:gd name="T25" fmla="*/ 10 h 225"/>
                  <a:gd name="T26" fmla="*/ 2 w 17"/>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35"/>
              <p:cNvSpPr>
                <a:spLocks/>
              </p:cNvSpPr>
              <p:nvPr/>
            </p:nvSpPr>
            <p:spPr bwMode="ltGray">
              <a:xfrm>
                <a:off x="372" y="3608"/>
                <a:ext cx="70" cy="404"/>
              </a:xfrm>
              <a:custGeom>
                <a:avLst/>
                <a:gdLst>
                  <a:gd name="T0" fmla="*/ 22 w 70"/>
                  <a:gd name="T1" fmla="*/ 5 h 404"/>
                  <a:gd name="T2" fmla="*/ 23 w 70"/>
                  <a:gd name="T3" fmla="*/ 16 h 404"/>
                  <a:gd name="T4" fmla="*/ 39 w 70"/>
                  <a:gd name="T5" fmla="*/ 15 h 404"/>
                  <a:gd name="T6" fmla="*/ 33 w 70"/>
                  <a:gd name="T7" fmla="*/ 20 h 404"/>
                  <a:gd name="T8" fmla="*/ 26 w 70"/>
                  <a:gd name="T9" fmla="*/ 27 h 404"/>
                  <a:gd name="T10" fmla="*/ 41 w 70"/>
                  <a:gd name="T11" fmla="*/ 37 h 404"/>
                  <a:gd name="T12" fmla="*/ 30 w 70"/>
                  <a:gd name="T13" fmla="*/ 40 h 404"/>
                  <a:gd name="T14" fmla="*/ 29 w 70"/>
                  <a:gd name="T15" fmla="*/ 52 h 404"/>
                  <a:gd name="T16" fmla="*/ 61 w 70"/>
                  <a:gd name="T17" fmla="*/ 109 h 404"/>
                  <a:gd name="T18" fmla="*/ 31 w 70"/>
                  <a:gd name="T19" fmla="*/ 68 h 404"/>
                  <a:gd name="T20" fmla="*/ 38 w 70"/>
                  <a:gd name="T21" fmla="*/ 92 h 404"/>
                  <a:gd name="T22" fmla="*/ 34 w 70"/>
                  <a:gd name="T23" fmla="*/ 94 h 404"/>
                  <a:gd name="T24" fmla="*/ 39 w 70"/>
                  <a:gd name="T25" fmla="*/ 126 h 404"/>
                  <a:gd name="T26" fmla="*/ 51 w 70"/>
                  <a:gd name="T27" fmla="*/ 160 h 404"/>
                  <a:gd name="T28" fmla="*/ 38 w 70"/>
                  <a:gd name="T29" fmla="*/ 135 h 404"/>
                  <a:gd name="T30" fmla="*/ 49 w 70"/>
                  <a:gd name="T31" fmla="*/ 186 h 404"/>
                  <a:gd name="T32" fmla="*/ 39 w 70"/>
                  <a:gd name="T33" fmla="*/ 152 h 404"/>
                  <a:gd name="T34" fmla="*/ 37 w 70"/>
                  <a:gd name="T35" fmla="*/ 152 h 404"/>
                  <a:gd name="T36" fmla="*/ 40 w 70"/>
                  <a:gd name="T37" fmla="*/ 182 h 404"/>
                  <a:gd name="T38" fmla="*/ 37 w 70"/>
                  <a:gd name="T39" fmla="*/ 182 h 404"/>
                  <a:gd name="T40" fmla="*/ 44 w 70"/>
                  <a:gd name="T41" fmla="*/ 217 h 404"/>
                  <a:gd name="T42" fmla="*/ 39 w 70"/>
                  <a:gd name="T43" fmla="*/ 208 h 404"/>
                  <a:gd name="T44" fmla="*/ 43 w 70"/>
                  <a:gd name="T45" fmla="*/ 240 h 404"/>
                  <a:gd name="T46" fmla="*/ 40 w 70"/>
                  <a:gd name="T47" fmla="*/ 230 h 404"/>
                  <a:gd name="T48" fmla="*/ 37 w 70"/>
                  <a:gd name="T49" fmla="*/ 227 h 404"/>
                  <a:gd name="T50" fmla="*/ 39 w 70"/>
                  <a:gd name="T51" fmla="*/ 251 h 404"/>
                  <a:gd name="T52" fmla="*/ 46 w 70"/>
                  <a:gd name="T53" fmla="*/ 295 h 404"/>
                  <a:gd name="T54" fmla="*/ 37 w 70"/>
                  <a:gd name="T55" fmla="*/ 261 h 404"/>
                  <a:gd name="T56" fmla="*/ 35 w 70"/>
                  <a:gd name="T57" fmla="*/ 255 h 404"/>
                  <a:gd name="T58" fmla="*/ 36 w 70"/>
                  <a:gd name="T59" fmla="*/ 292 h 404"/>
                  <a:gd name="T60" fmla="*/ 33 w 70"/>
                  <a:gd name="T61" fmla="*/ 310 h 404"/>
                  <a:gd name="T62" fmla="*/ 32 w 70"/>
                  <a:gd name="T63" fmla="*/ 290 h 404"/>
                  <a:gd name="T64" fmla="*/ 7 w 70"/>
                  <a:gd name="T65" fmla="*/ 345 h 404"/>
                  <a:gd name="T66" fmla="*/ 30 w 70"/>
                  <a:gd name="T67" fmla="*/ 264 h 404"/>
                  <a:gd name="T68" fmla="*/ 26 w 70"/>
                  <a:gd name="T69" fmla="*/ 282 h 404"/>
                  <a:gd name="T70" fmla="*/ 31 w 70"/>
                  <a:gd name="T71" fmla="*/ 236 h 404"/>
                  <a:gd name="T72" fmla="*/ 5 w 70"/>
                  <a:gd name="T73" fmla="*/ 272 h 404"/>
                  <a:gd name="T74" fmla="*/ 31 w 70"/>
                  <a:gd name="T75" fmla="*/ 223 h 404"/>
                  <a:gd name="T76" fmla="*/ 28 w 70"/>
                  <a:gd name="T77" fmla="*/ 212 h 404"/>
                  <a:gd name="T78" fmla="*/ 31 w 70"/>
                  <a:gd name="T79" fmla="*/ 193 h 404"/>
                  <a:gd name="T80" fmla="*/ 26 w 70"/>
                  <a:gd name="T81" fmla="*/ 193 h 404"/>
                  <a:gd name="T82" fmla="*/ 15 w 70"/>
                  <a:gd name="T83" fmla="*/ 228 h 404"/>
                  <a:gd name="T84" fmla="*/ 26 w 70"/>
                  <a:gd name="T85" fmla="*/ 162 h 404"/>
                  <a:gd name="T86" fmla="*/ 29 w 70"/>
                  <a:gd name="T87" fmla="*/ 138 h 404"/>
                  <a:gd name="T88" fmla="*/ 26 w 70"/>
                  <a:gd name="T89" fmla="*/ 133 h 404"/>
                  <a:gd name="T90" fmla="*/ 26 w 70"/>
                  <a:gd name="T91" fmla="*/ 111 h 404"/>
                  <a:gd name="T92" fmla="*/ 24 w 70"/>
                  <a:gd name="T93" fmla="*/ 108 h 404"/>
                  <a:gd name="T94" fmla="*/ 16 w 70"/>
                  <a:gd name="T95" fmla="*/ 129 h 404"/>
                  <a:gd name="T96" fmla="*/ 23 w 70"/>
                  <a:gd name="T97" fmla="*/ 96 h 404"/>
                  <a:gd name="T98" fmla="*/ 22 w 70"/>
                  <a:gd name="T99" fmla="*/ 68 h 404"/>
                  <a:gd name="T100" fmla="*/ 23 w 70"/>
                  <a:gd name="T101" fmla="*/ 51 h 404"/>
                  <a:gd name="T102" fmla="*/ 15 w 70"/>
                  <a:gd name="T103" fmla="*/ 50 h 404"/>
                  <a:gd name="T104" fmla="*/ 18 w 70"/>
                  <a:gd name="T105" fmla="*/ 27 h 404"/>
                  <a:gd name="T106" fmla="*/ 14 w 70"/>
                  <a:gd name="T107" fmla="*/ 21 h 404"/>
                  <a:gd name="T108" fmla="*/ 15 w 70"/>
                  <a:gd name="T10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 name="Group 38"/>
              <p:cNvGrpSpPr>
                <a:grpSpLocks/>
              </p:cNvGrpSpPr>
              <p:nvPr/>
            </p:nvGrpSpPr>
            <p:grpSpPr bwMode="auto">
              <a:xfrm>
                <a:off x="139" y="3607"/>
                <a:ext cx="217" cy="566"/>
                <a:chOff x="139" y="3607"/>
                <a:chExt cx="217" cy="566"/>
              </a:xfrm>
            </p:grpSpPr>
            <p:sp>
              <p:nvSpPr>
                <p:cNvPr id="90" name="Freeform 36"/>
                <p:cNvSpPr>
                  <a:spLocks/>
                </p:cNvSpPr>
                <p:nvPr/>
              </p:nvSpPr>
              <p:spPr bwMode="ltGray">
                <a:xfrm>
                  <a:off x="308" y="3918"/>
                  <a:ext cx="48" cy="255"/>
                </a:xfrm>
                <a:custGeom>
                  <a:avLst/>
                  <a:gdLst>
                    <a:gd name="T0" fmla="*/ 37 w 48"/>
                    <a:gd name="T1" fmla="*/ 0 h 255"/>
                    <a:gd name="T2" fmla="*/ 34 w 48"/>
                    <a:gd name="T3" fmla="*/ 5 h 255"/>
                    <a:gd name="T4" fmla="*/ 18 w 48"/>
                    <a:gd name="T5" fmla="*/ 50 h 255"/>
                    <a:gd name="T6" fmla="*/ 9 w 48"/>
                    <a:gd name="T7" fmla="*/ 92 h 255"/>
                    <a:gd name="T8" fmla="*/ 0 w 48"/>
                    <a:gd name="T9" fmla="*/ 145 h 255"/>
                    <a:gd name="T10" fmla="*/ 0 w 48"/>
                    <a:gd name="T11" fmla="*/ 203 h 255"/>
                    <a:gd name="T12" fmla="*/ 4 w 48"/>
                    <a:gd name="T13" fmla="*/ 254 h 255"/>
                    <a:gd name="T14" fmla="*/ 9 w 48"/>
                    <a:gd name="T15" fmla="*/ 254 h 255"/>
                    <a:gd name="T16" fmla="*/ 4 w 48"/>
                    <a:gd name="T17" fmla="*/ 203 h 255"/>
                    <a:gd name="T18" fmla="*/ 4 w 48"/>
                    <a:gd name="T19" fmla="*/ 161 h 255"/>
                    <a:gd name="T20" fmla="*/ 14 w 48"/>
                    <a:gd name="T21" fmla="*/ 115 h 255"/>
                    <a:gd name="T22" fmla="*/ 28 w 48"/>
                    <a:gd name="T23" fmla="*/ 69 h 255"/>
                    <a:gd name="T24" fmla="*/ 47 w 48"/>
                    <a:gd name="T25" fmla="*/ 11 h 255"/>
                    <a:gd name="T26" fmla="*/ 37 w 48"/>
                    <a:gd name="T2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Freeform 37"/>
                <p:cNvSpPr>
                  <a:spLocks/>
                </p:cNvSpPr>
                <p:nvPr/>
              </p:nvSpPr>
              <p:spPr bwMode="ltGray">
                <a:xfrm>
                  <a:off x="139" y="3607"/>
                  <a:ext cx="186" cy="326"/>
                </a:xfrm>
                <a:custGeom>
                  <a:avLst/>
                  <a:gdLst>
                    <a:gd name="T0" fmla="*/ 84 w 186"/>
                    <a:gd name="T1" fmla="*/ 8 h 326"/>
                    <a:gd name="T2" fmla="*/ 13 w 186"/>
                    <a:gd name="T3" fmla="*/ 14 h 326"/>
                    <a:gd name="T4" fmla="*/ 79 w 186"/>
                    <a:gd name="T5" fmla="*/ 14 h 326"/>
                    <a:gd name="T6" fmla="*/ 68 w 186"/>
                    <a:gd name="T7" fmla="*/ 28 h 326"/>
                    <a:gd name="T8" fmla="*/ 68 w 186"/>
                    <a:gd name="T9" fmla="*/ 34 h 326"/>
                    <a:gd name="T10" fmla="*/ 36 w 186"/>
                    <a:gd name="T11" fmla="*/ 49 h 326"/>
                    <a:gd name="T12" fmla="*/ 60 w 186"/>
                    <a:gd name="T13" fmla="*/ 43 h 326"/>
                    <a:gd name="T14" fmla="*/ 60 w 186"/>
                    <a:gd name="T15" fmla="*/ 51 h 326"/>
                    <a:gd name="T16" fmla="*/ 66 w 186"/>
                    <a:gd name="T17" fmla="*/ 54 h 326"/>
                    <a:gd name="T18" fmla="*/ 8 w 186"/>
                    <a:gd name="T19" fmla="*/ 88 h 326"/>
                    <a:gd name="T20" fmla="*/ 63 w 186"/>
                    <a:gd name="T21" fmla="*/ 71 h 326"/>
                    <a:gd name="T22" fmla="*/ 49 w 186"/>
                    <a:gd name="T23" fmla="*/ 94 h 326"/>
                    <a:gd name="T24" fmla="*/ 8 w 186"/>
                    <a:gd name="T25" fmla="*/ 109 h 326"/>
                    <a:gd name="T26" fmla="*/ 52 w 186"/>
                    <a:gd name="T27" fmla="*/ 97 h 326"/>
                    <a:gd name="T28" fmla="*/ 18 w 186"/>
                    <a:gd name="T29" fmla="*/ 122 h 326"/>
                    <a:gd name="T30" fmla="*/ 39 w 186"/>
                    <a:gd name="T31" fmla="*/ 111 h 326"/>
                    <a:gd name="T32" fmla="*/ 52 w 186"/>
                    <a:gd name="T33" fmla="*/ 109 h 326"/>
                    <a:gd name="T34" fmla="*/ 52 w 186"/>
                    <a:gd name="T35" fmla="*/ 117 h 326"/>
                    <a:gd name="T36" fmla="*/ 44 w 186"/>
                    <a:gd name="T37" fmla="*/ 133 h 326"/>
                    <a:gd name="T38" fmla="*/ 5 w 186"/>
                    <a:gd name="T39" fmla="*/ 154 h 326"/>
                    <a:gd name="T40" fmla="*/ 49 w 186"/>
                    <a:gd name="T41" fmla="*/ 136 h 326"/>
                    <a:gd name="T42" fmla="*/ 42 w 186"/>
                    <a:gd name="T43" fmla="*/ 160 h 326"/>
                    <a:gd name="T44" fmla="*/ 32 w 186"/>
                    <a:gd name="T45" fmla="*/ 174 h 326"/>
                    <a:gd name="T46" fmla="*/ 36 w 186"/>
                    <a:gd name="T47" fmla="*/ 174 h 326"/>
                    <a:gd name="T48" fmla="*/ 36 w 186"/>
                    <a:gd name="T49" fmla="*/ 182 h 326"/>
                    <a:gd name="T50" fmla="*/ 8 w 186"/>
                    <a:gd name="T51" fmla="*/ 202 h 326"/>
                    <a:gd name="T52" fmla="*/ 32 w 186"/>
                    <a:gd name="T53" fmla="*/ 199 h 326"/>
                    <a:gd name="T54" fmla="*/ 32 w 186"/>
                    <a:gd name="T55" fmla="*/ 202 h 326"/>
                    <a:gd name="T56" fmla="*/ 34 w 186"/>
                    <a:gd name="T57" fmla="*/ 211 h 326"/>
                    <a:gd name="T58" fmla="*/ 28 w 186"/>
                    <a:gd name="T59" fmla="*/ 228 h 326"/>
                    <a:gd name="T60" fmla="*/ 34 w 186"/>
                    <a:gd name="T61" fmla="*/ 237 h 326"/>
                    <a:gd name="T62" fmla="*/ 36 w 186"/>
                    <a:gd name="T63" fmla="*/ 273 h 326"/>
                    <a:gd name="T64" fmla="*/ 42 w 186"/>
                    <a:gd name="T65" fmla="*/ 228 h 326"/>
                    <a:gd name="T66" fmla="*/ 86 w 186"/>
                    <a:gd name="T67" fmla="*/ 325 h 326"/>
                    <a:gd name="T68" fmla="*/ 60 w 186"/>
                    <a:gd name="T69" fmla="*/ 211 h 326"/>
                    <a:gd name="T70" fmla="*/ 60 w 186"/>
                    <a:gd name="T71" fmla="*/ 208 h 326"/>
                    <a:gd name="T72" fmla="*/ 63 w 186"/>
                    <a:gd name="T73" fmla="*/ 199 h 326"/>
                    <a:gd name="T74" fmla="*/ 100 w 186"/>
                    <a:gd name="T75" fmla="*/ 256 h 326"/>
                    <a:gd name="T76" fmla="*/ 76 w 186"/>
                    <a:gd name="T77" fmla="*/ 225 h 326"/>
                    <a:gd name="T78" fmla="*/ 68 w 186"/>
                    <a:gd name="T79" fmla="*/ 174 h 326"/>
                    <a:gd name="T80" fmla="*/ 70 w 186"/>
                    <a:gd name="T81" fmla="*/ 160 h 326"/>
                    <a:gd name="T82" fmla="*/ 84 w 186"/>
                    <a:gd name="T83" fmla="*/ 193 h 326"/>
                    <a:gd name="T84" fmla="*/ 76 w 186"/>
                    <a:gd name="T85" fmla="*/ 142 h 326"/>
                    <a:gd name="T86" fmla="*/ 89 w 186"/>
                    <a:gd name="T87" fmla="*/ 133 h 326"/>
                    <a:gd name="T88" fmla="*/ 100 w 186"/>
                    <a:gd name="T89" fmla="*/ 168 h 326"/>
                    <a:gd name="T90" fmla="*/ 86 w 186"/>
                    <a:gd name="T91" fmla="*/ 109 h 326"/>
                    <a:gd name="T92" fmla="*/ 89 w 186"/>
                    <a:gd name="T93" fmla="*/ 102 h 326"/>
                    <a:gd name="T94" fmla="*/ 92 w 186"/>
                    <a:gd name="T95" fmla="*/ 74 h 326"/>
                    <a:gd name="T96" fmla="*/ 105 w 186"/>
                    <a:gd name="T97" fmla="*/ 76 h 326"/>
                    <a:gd name="T98" fmla="*/ 152 w 186"/>
                    <a:gd name="T99" fmla="*/ 151 h 326"/>
                    <a:gd name="T100" fmla="*/ 118 w 186"/>
                    <a:gd name="T101" fmla="*/ 109 h 326"/>
                    <a:gd name="T102" fmla="*/ 100 w 186"/>
                    <a:gd name="T103" fmla="*/ 49 h 326"/>
                    <a:gd name="T104" fmla="*/ 105 w 186"/>
                    <a:gd name="T105" fmla="*/ 38 h 326"/>
                    <a:gd name="T106" fmla="*/ 128 w 186"/>
                    <a:gd name="T107" fmla="*/ 71 h 326"/>
                    <a:gd name="T108" fmla="*/ 123 w 186"/>
                    <a:gd name="T109" fmla="*/ 68 h 326"/>
                    <a:gd name="T110" fmla="*/ 113 w 186"/>
                    <a:gd name="T111" fmla="*/ 22 h 326"/>
                    <a:gd name="T112" fmla="*/ 142 w 186"/>
                    <a:gd name="T113" fmla="*/ 68 h 326"/>
                    <a:gd name="T114" fmla="*/ 123 w 186"/>
                    <a:gd name="T115" fmla="*/ 46 h 326"/>
                    <a:gd name="T116" fmla="*/ 108 w 186"/>
                    <a:gd name="T117"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 name="Freeform 39"/>
              <p:cNvSpPr>
                <a:spLocks/>
              </p:cNvSpPr>
              <p:nvPr/>
            </p:nvSpPr>
            <p:spPr bwMode="ltGray">
              <a:xfrm>
                <a:off x="43" y="3130"/>
                <a:ext cx="108" cy="566"/>
              </a:xfrm>
              <a:custGeom>
                <a:avLst/>
                <a:gdLst>
                  <a:gd name="T0" fmla="*/ 48 w 108"/>
                  <a:gd name="T1" fmla="*/ 15 h 566"/>
                  <a:gd name="T2" fmla="*/ 8 w 108"/>
                  <a:gd name="T3" fmla="*/ 24 h 566"/>
                  <a:gd name="T4" fmla="*/ 45 w 108"/>
                  <a:gd name="T5" fmla="*/ 24 h 566"/>
                  <a:gd name="T6" fmla="*/ 38 w 108"/>
                  <a:gd name="T7" fmla="*/ 50 h 566"/>
                  <a:gd name="T8" fmla="*/ 38 w 108"/>
                  <a:gd name="T9" fmla="*/ 59 h 566"/>
                  <a:gd name="T10" fmla="*/ 20 w 108"/>
                  <a:gd name="T11" fmla="*/ 83 h 566"/>
                  <a:gd name="T12" fmla="*/ 35 w 108"/>
                  <a:gd name="T13" fmla="*/ 75 h 566"/>
                  <a:gd name="T14" fmla="*/ 35 w 108"/>
                  <a:gd name="T15" fmla="*/ 90 h 566"/>
                  <a:gd name="T16" fmla="*/ 38 w 108"/>
                  <a:gd name="T17" fmla="*/ 94 h 566"/>
                  <a:gd name="T18" fmla="*/ 3 w 108"/>
                  <a:gd name="T19" fmla="*/ 154 h 566"/>
                  <a:gd name="T20" fmla="*/ 36 w 108"/>
                  <a:gd name="T21" fmla="*/ 124 h 566"/>
                  <a:gd name="T22" fmla="*/ 28 w 108"/>
                  <a:gd name="T23" fmla="*/ 163 h 566"/>
                  <a:gd name="T24" fmla="*/ 3 w 108"/>
                  <a:gd name="T25" fmla="*/ 188 h 566"/>
                  <a:gd name="T26" fmla="*/ 30 w 108"/>
                  <a:gd name="T27" fmla="*/ 168 h 566"/>
                  <a:gd name="T28" fmla="*/ 10 w 108"/>
                  <a:gd name="T29" fmla="*/ 214 h 566"/>
                  <a:gd name="T30" fmla="*/ 21 w 108"/>
                  <a:gd name="T31" fmla="*/ 192 h 566"/>
                  <a:gd name="T32" fmla="*/ 30 w 108"/>
                  <a:gd name="T33" fmla="*/ 188 h 566"/>
                  <a:gd name="T34" fmla="*/ 30 w 108"/>
                  <a:gd name="T35" fmla="*/ 203 h 566"/>
                  <a:gd name="T36" fmla="*/ 26 w 108"/>
                  <a:gd name="T37" fmla="*/ 232 h 566"/>
                  <a:gd name="T38" fmla="*/ 2 w 108"/>
                  <a:gd name="T39" fmla="*/ 267 h 566"/>
                  <a:gd name="T40" fmla="*/ 28 w 108"/>
                  <a:gd name="T41" fmla="*/ 238 h 566"/>
                  <a:gd name="T42" fmla="*/ 24 w 108"/>
                  <a:gd name="T43" fmla="*/ 278 h 566"/>
                  <a:gd name="T44" fmla="*/ 18 w 108"/>
                  <a:gd name="T45" fmla="*/ 302 h 566"/>
                  <a:gd name="T46" fmla="*/ 20 w 108"/>
                  <a:gd name="T47" fmla="*/ 302 h 566"/>
                  <a:gd name="T48" fmla="*/ 20 w 108"/>
                  <a:gd name="T49" fmla="*/ 318 h 566"/>
                  <a:gd name="T50" fmla="*/ 3 w 108"/>
                  <a:gd name="T51" fmla="*/ 351 h 566"/>
                  <a:gd name="T52" fmla="*/ 18 w 108"/>
                  <a:gd name="T53" fmla="*/ 347 h 566"/>
                  <a:gd name="T54" fmla="*/ 18 w 108"/>
                  <a:gd name="T55" fmla="*/ 351 h 566"/>
                  <a:gd name="T56" fmla="*/ 19 w 108"/>
                  <a:gd name="T57" fmla="*/ 367 h 566"/>
                  <a:gd name="T58" fmla="*/ 16 w 108"/>
                  <a:gd name="T59" fmla="*/ 396 h 566"/>
                  <a:gd name="T60" fmla="*/ 19 w 108"/>
                  <a:gd name="T61" fmla="*/ 411 h 566"/>
                  <a:gd name="T62" fmla="*/ 20 w 108"/>
                  <a:gd name="T63" fmla="*/ 475 h 566"/>
                  <a:gd name="T64" fmla="*/ 24 w 108"/>
                  <a:gd name="T65" fmla="*/ 396 h 566"/>
                  <a:gd name="T66" fmla="*/ 50 w 108"/>
                  <a:gd name="T67" fmla="*/ 565 h 566"/>
                  <a:gd name="T68" fmla="*/ 35 w 108"/>
                  <a:gd name="T69" fmla="*/ 367 h 566"/>
                  <a:gd name="T70" fmla="*/ 35 w 108"/>
                  <a:gd name="T71" fmla="*/ 362 h 566"/>
                  <a:gd name="T72" fmla="*/ 36 w 108"/>
                  <a:gd name="T73" fmla="*/ 347 h 566"/>
                  <a:gd name="T74" fmla="*/ 58 w 108"/>
                  <a:gd name="T75" fmla="*/ 446 h 566"/>
                  <a:gd name="T76" fmla="*/ 44 w 108"/>
                  <a:gd name="T77" fmla="*/ 391 h 566"/>
                  <a:gd name="T78" fmla="*/ 38 w 108"/>
                  <a:gd name="T79" fmla="*/ 302 h 566"/>
                  <a:gd name="T80" fmla="*/ 40 w 108"/>
                  <a:gd name="T81" fmla="*/ 278 h 566"/>
                  <a:gd name="T82" fmla="*/ 48 w 108"/>
                  <a:gd name="T83" fmla="*/ 336 h 566"/>
                  <a:gd name="T84" fmla="*/ 44 w 108"/>
                  <a:gd name="T85" fmla="*/ 248 h 566"/>
                  <a:gd name="T86" fmla="*/ 52 w 108"/>
                  <a:gd name="T87" fmla="*/ 232 h 566"/>
                  <a:gd name="T88" fmla="*/ 58 w 108"/>
                  <a:gd name="T89" fmla="*/ 292 h 566"/>
                  <a:gd name="T90" fmla="*/ 50 w 108"/>
                  <a:gd name="T91" fmla="*/ 188 h 566"/>
                  <a:gd name="T92" fmla="*/ 52 w 108"/>
                  <a:gd name="T93" fmla="*/ 177 h 566"/>
                  <a:gd name="T94" fmla="*/ 53 w 108"/>
                  <a:gd name="T95" fmla="*/ 128 h 566"/>
                  <a:gd name="T96" fmla="*/ 61 w 108"/>
                  <a:gd name="T97" fmla="*/ 135 h 566"/>
                  <a:gd name="T98" fmla="*/ 88 w 108"/>
                  <a:gd name="T99" fmla="*/ 263 h 566"/>
                  <a:gd name="T100" fmla="*/ 68 w 108"/>
                  <a:gd name="T101" fmla="*/ 188 h 566"/>
                  <a:gd name="T102" fmla="*/ 58 w 108"/>
                  <a:gd name="T103" fmla="*/ 83 h 566"/>
                  <a:gd name="T104" fmla="*/ 61 w 108"/>
                  <a:gd name="T105" fmla="*/ 65 h 566"/>
                  <a:gd name="T106" fmla="*/ 74 w 108"/>
                  <a:gd name="T107" fmla="*/ 124 h 566"/>
                  <a:gd name="T108" fmla="*/ 71 w 108"/>
                  <a:gd name="T109" fmla="*/ 118 h 566"/>
                  <a:gd name="T110" fmla="*/ 65 w 108"/>
                  <a:gd name="T111" fmla="*/ 40 h 566"/>
                  <a:gd name="T112" fmla="*/ 82 w 108"/>
                  <a:gd name="T113" fmla="*/ 118 h 566"/>
                  <a:gd name="T114" fmla="*/ 71 w 108"/>
                  <a:gd name="T115" fmla="*/ 79 h 566"/>
                  <a:gd name="T116" fmla="*/ 62 w 108"/>
                  <a:gd name="T117" fmla="*/ 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 name="Group 47"/>
              <p:cNvGrpSpPr>
                <a:grpSpLocks/>
              </p:cNvGrpSpPr>
              <p:nvPr/>
            </p:nvGrpSpPr>
            <p:grpSpPr bwMode="auto">
              <a:xfrm>
                <a:off x="117" y="2718"/>
                <a:ext cx="332" cy="1514"/>
                <a:chOff x="117" y="2718"/>
                <a:chExt cx="332" cy="1514"/>
              </a:xfrm>
            </p:grpSpPr>
            <p:sp>
              <p:nvSpPr>
                <p:cNvPr id="83" name="Freeform 40"/>
                <p:cNvSpPr>
                  <a:spLocks/>
                </p:cNvSpPr>
                <p:nvPr/>
              </p:nvSpPr>
              <p:spPr bwMode="ltGray">
                <a:xfrm>
                  <a:off x="167" y="3861"/>
                  <a:ext cx="28" cy="371"/>
                </a:xfrm>
                <a:custGeom>
                  <a:avLst/>
                  <a:gdLst>
                    <a:gd name="T0" fmla="*/ 21 w 28"/>
                    <a:gd name="T1" fmla="*/ 0 h 371"/>
                    <a:gd name="T2" fmla="*/ 19 w 28"/>
                    <a:gd name="T3" fmla="*/ 7 h 371"/>
                    <a:gd name="T4" fmla="*/ 11 w 28"/>
                    <a:gd name="T5" fmla="*/ 72 h 371"/>
                    <a:gd name="T6" fmla="*/ 5 w 28"/>
                    <a:gd name="T7" fmla="*/ 135 h 371"/>
                    <a:gd name="T8" fmla="*/ 0 w 28"/>
                    <a:gd name="T9" fmla="*/ 212 h 371"/>
                    <a:gd name="T10" fmla="*/ 0 w 28"/>
                    <a:gd name="T11" fmla="*/ 296 h 371"/>
                    <a:gd name="T12" fmla="*/ 3 w 28"/>
                    <a:gd name="T13" fmla="*/ 370 h 371"/>
                    <a:gd name="T14" fmla="*/ 5 w 28"/>
                    <a:gd name="T15" fmla="*/ 370 h 371"/>
                    <a:gd name="T16" fmla="*/ 3 w 28"/>
                    <a:gd name="T17" fmla="*/ 296 h 371"/>
                    <a:gd name="T18" fmla="*/ 3 w 28"/>
                    <a:gd name="T19" fmla="*/ 234 h 371"/>
                    <a:gd name="T20" fmla="*/ 8 w 28"/>
                    <a:gd name="T21" fmla="*/ 167 h 371"/>
                    <a:gd name="T22" fmla="*/ 15 w 28"/>
                    <a:gd name="T23" fmla="*/ 101 h 371"/>
                    <a:gd name="T24" fmla="*/ 27 w 28"/>
                    <a:gd name="T25" fmla="*/ 16 h 371"/>
                    <a:gd name="T26" fmla="*/ 21 w 28"/>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Freeform 41"/>
                <p:cNvSpPr>
                  <a:spLocks/>
                </p:cNvSpPr>
                <p:nvPr/>
              </p:nvSpPr>
              <p:spPr bwMode="ltGray">
                <a:xfrm>
                  <a:off x="117" y="3482"/>
                  <a:ext cx="88" cy="450"/>
                </a:xfrm>
                <a:custGeom>
                  <a:avLst/>
                  <a:gdLst>
                    <a:gd name="T0" fmla="*/ 86 w 88"/>
                    <a:gd name="T1" fmla="*/ 70 h 450"/>
                    <a:gd name="T2" fmla="*/ 79 w 88"/>
                    <a:gd name="T3" fmla="*/ 40 h 450"/>
                    <a:gd name="T4" fmla="*/ 76 w 88"/>
                    <a:gd name="T5" fmla="*/ 29 h 450"/>
                    <a:gd name="T6" fmla="*/ 70 w 88"/>
                    <a:gd name="T7" fmla="*/ 18 h 450"/>
                    <a:gd name="T8" fmla="*/ 64 w 88"/>
                    <a:gd name="T9" fmla="*/ 10 h 450"/>
                    <a:gd name="T10" fmla="*/ 56 w 88"/>
                    <a:gd name="T11" fmla="*/ 1 h 450"/>
                    <a:gd name="T12" fmla="*/ 49 w 88"/>
                    <a:gd name="T13" fmla="*/ 0 h 450"/>
                    <a:gd name="T14" fmla="*/ 42 w 88"/>
                    <a:gd name="T15" fmla="*/ 4 h 450"/>
                    <a:gd name="T16" fmla="*/ 35 w 88"/>
                    <a:gd name="T17" fmla="*/ 8 h 450"/>
                    <a:gd name="T18" fmla="*/ 27 w 88"/>
                    <a:gd name="T19" fmla="*/ 16 h 450"/>
                    <a:gd name="T20" fmla="*/ 22 w 88"/>
                    <a:gd name="T21" fmla="*/ 33 h 450"/>
                    <a:gd name="T22" fmla="*/ 17 w 88"/>
                    <a:gd name="T23" fmla="*/ 57 h 450"/>
                    <a:gd name="T24" fmla="*/ 12 w 88"/>
                    <a:gd name="T25" fmla="*/ 76 h 450"/>
                    <a:gd name="T26" fmla="*/ 7 w 88"/>
                    <a:gd name="T27" fmla="*/ 95 h 450"/>
                    <a:gd name="T28" fmla="*/ 2 w 88"/>
                    <a:gd name="T29" fmla="*/ 121 h 450"/>
                    <a:gd name="T30" fmla="*/ 0 w 88"/>
                    <a:gd name="T31" fmla="*/ 175 h 450"/>
                    <a:gd name="T32" fmla="*/ 0 w 88"/>
                    <a:gd name="T33" fmla="*/ 216 h 450"/>
                    <a:gd name="T34" fmla="*/ 5 w 88"/>
                    <a:gd name="T35" fmla="*/ 275 h 450"/>
                    <a:gd name="T36" fmla="*/ 12 w 88"/>
                    <a:gd name="T37" fmla="*/ 327 h 450"/>
                    <a:gd name="T38" fmla="*/ 27 w 88"/>
                    <a:gd name="T39" fmla="*/ 449 h 450"/>
                    <a:gd name="T40" fmla="*/ 21 w 88"/>
                    <a:gd name="T41" fmla="*/ 318 h 450"/>
                    <a:gd name="T42" fmla="*/ 18 w 88"/>
                    <a:gd name="T43" fmla="*/ 273 h 450"/>
                    <a:gd name="T44" fmla="*/ 15 w 88"/>
                    <a:gd name="T45" fmla="*/ 232 h 450"/>
                    <a:gd name="T46" fmla="*/ 15 w 88"/>
                    <a:gd name="T47" fmla="*/ 190 h 450"/>
                    <a:gd name="T48" fmla="*/ 17 w 88"/>
                    <a:gd name="T49" fmla="*/ 143 h 450"/>
                    <a:gd name="T50" fmla="*/ 19 w 88"/>
                    <a:gd name="T51" fmla="*/ 106 h 450"/>
                    <a:gd name="T52" fmla="*/ 23 w 88"/>
                    <a:gd name="T53" fmla="*/ 62 h 450"/>
                    <a:gd name="T54" fmla="*/ 29 w 88"/>
                    <a:gd name="T55" fmla="*/ 40 h 450"/>
                    <a:gd name="T56" fmla="*/ 37 w 88"/>
                    <a:gd name="T57" fmla="*/ 32 h 450"/>
                    <a:gd name="T58" fmla="*/ 59 w 88"/>
                    <a:gd name="T59" fmla="*/ 27 h 450"/>
                    <a:gd name="T60" fmla="*/ 72 w 88"/>
                    <a:gd name="T61" fmla="*/ 42 h 450"/>
                    <a:gd name="T62" fmla="*/ 87 w 88"/>
                    <a:gd name="T63" fmla="*/ 75 h 450"/>
                    <a:gd name="T64" fmla="*/ 86 w 88"/>
                    <a:gd name="T65" fmla="*/ 7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5" name="Group 44"/>
                <p:cNvGrpSpPr>
                  <a:grpSpLocks/>
                </p:cNvGrpSpPr>
                <p:nvPr/>
              </p:nvGrpSpPr>
              <p:grpSpPr bwMode="auto">
                <a:xfrm>
                  <a:off x="231" y="2718"/>
                  <a:ext cx="218" cy="641"/>
                  <a:chOff x="231" y="2718"/>
                  <a:chExt cx="218" cy="641"/>
                </a:xfrm>
              </p:grpSpPr>
              <p:sp>
                <p:nvSpPr>
                  <p:cNvPr id="88" name="Freeform 42"/>
                  <p:cNvSpPr>
                    <a:spLocks/>
                  </p:cNvSpPr>
                  <p:nvPr/>
                </p:nvSpPr>
                <p:spPr bwMode="ltGray">
                  <a:xfrm>
                    <a:off x="231" y="2718"/>
                    <a:ext cx="122" cy="641"/>
                  </a:xfrm>
                  <a:custGeom>
                    <a:avLst/>
                    <a:gdLst>
                      <a:gd name="T0" fmla="*/ 114 w 122"/>
                      <a:gd name="T1" fmla="*/ 14 h 641"/>
                      <a:gd name="T2" fmla="*/ 112 w 122"/>
                      <a:gd name="T3" fmla="*/ 0 h 641"/>
                      <a:gd name="T4" fmla="*/ 104 w 122"/>
                      <a:gd name="T5" fmla="*/ 5 h 641"/>
                      <a:gd name="T6" fmla="*/ 99 w 122"/>
                      <a:gd name="T7" fmla="*/ 22 h 641"/>
                      <a:gd name="T8" fmla="*/ 3 w 122"/>
                      <a:gd name="T9" fmla="*/ 140 h 641"/>
                      <a:gd name="T10" fmla="*/ 89 w 122"/>
                      <a:gd name="T11" fmla="*/ 57 h 641"/>
                      <a:gd name="T12" fmla="*/ 90 w 122"/>
                      <a:gd name="T13" fmla="*/ 73 h 641"/>
                      <a:gd name="T14" fmla="*/ 47 w 122"/>
                      <a:gd name="T15" fmla="*/ 173 h 641"/>
                      <a:gd name="T16" fmla="*/ 100 w 122"/>
                      <a:gd name="T17" fmla="*/ 93 h 641"/>
                      <a:gd name="T18" fmla="*/ 93 w 122"/>
                      <a:gd name="T19" fmla="*/ 126 h 641"/>
                      <a:gd name="T20" fmla="*/ 76 w 122"/>
                      <a:gd name="T21" fmla="*/ 181 h 641"/>
                      <a:gd name="T22" fmla="*/ 26 w 122"/>
                      <a:gd name="T23" fmla="*/ 326 h 641"/>
                      <a:gd name="T24" fmla="*/ 28 w 122"/>
                      <a:gd name="T25" fmla="*/ 315 h 641"/>
                      <a:gd name="T26" fmla="*/ 61 w 122"/>
                      <a:gd name="T27" fmla="*/ 224 h 641"/>
                      <a:gd name="T28" fmla="*/ 87 w 122"/>
                      <a:gd name="T29" fmla="*/ 154 h 641"/>
                      <a:gd name="T30" fmla="*/ 99 w 122"/>
                      <a:gd name="T31" fmla="*/ 120 h 641"/>
                      <a:gd name="T32" fmla="*/ 101 w 122"/>
                      <a:gd name="T33" fmla="*/ 132 h 641"/>
                      <a:gd name="T34" fmla="*/ 87 w 122"/>
                      <a:gd name="T35" fmla="*/ 176 h 641"/>
                      <a:gd name="T36" fmla="*/ 67 w 122"/>
                      <a:gd name="T37" fmla="*/ 237 h 641"/>
                      <a:gd name="T38" fmla="*/ 93 w 122"/>
                      <a:gd name="T39" fmla="*/ 154 h 641"/>
                      <a:gd name="T40" fmla="*/ 101 w 122"/>
                      <a:gd name="T41" fmla="*/ 132 h 641"/>
                      <a:gd name="T42" fmla="*/ 102 w 122"/>
                      <a:gd name="T43" fmla="*/ 156 h 641"/>
                      <a:gd name="T44" fmla="*/ 93 w 122"/>
                      <a:gd name="T45" fmla="*/ 198 h 641"/>
                      <a:gd name="T46" fmla="*/ 67 w 122"/>
                      <a:gd name="T47" fmla="*/ 254 h 641"/>
                      <a:gd name="T48" fmla="*/ 44 w 122"/>
                      <a:gd name="T49" fmla="*/ 305 h 641"/>
                      <a:gd name="T50" fmla="*/ 70 w 122"/>
                      <a:gd name="T51" fmla="*/ 253 h 641"/>
                      <a:gd name="T52" fmla="*/ 97 w 122"/>
                      <a:gd name="T53" fmla="*/ 193 h 641"/>
                      <a:gd name="T54" fmla="*/ 96 w 122"/>
                      <a:gd name="T55" fmla="*/ 213 h 641"/>
                      <a:gd name="T56" fmla="*/ 97 w 122"/>
                      <a:gd name="T57" fmla="*/ 248 h 641"/>
                      <a:gd name="T58" fmla="*/ 92 w 122"/>
                      <a:gd name="T59" fmla="*/ 266 h 641"/>
                      <a:gd name="T60" fmla="*/ 71 w 122"/>
                      <a:gd name="T61" fmla="*/ 317 h 641"/>
                      <a:gd name="T62" fmla="*/ 30 w 122"/>
                      <a:gd name="T63" fmla="*/ 399 h 641"/>
                      <a:gd name="T64" fmla="*/ 36 w 122"/>
                      <a:gd name="T65" fmla="*/ 381 h 641"/>
                      <a:gd name="T66" fmla="*/ 87 w 122"/>
                      <a:gd name="T67" fmla="*/ 282 h 641"/>
                      <a:gd name="T68" fmla="*/ 103 w 122"/>
                      <a:gd name="T69" fmla="*/ 239 h 641"/>
                      <a:gd name="T70" fmla="*/ 62 w 122"/>
                      <a:gd name="T71" fmla="*/ 367 h 641"/>
                      <a:gd name="T72" fmla="*/ 102 w 122"/>
                      <a:gd name="T73" fmla="*/ 277 h 641"/>
                      <a:gd name="T74" fmla="*/ 101 w 122"/>
                      <a:gd name="T75" fmla="*/ 313 h 641"/>
                      <a:gd name="T76" fmla="*/ 81 w 122"/>
                      <a:gd name="T77" fmla="*/ 399 h 641"/>
                      <a:gd name="T78" fmla="*/ 46 w 122"/>
                      <a:gd name="T79" fmla="*/ 460 h 641"/>
                      <a:gd name="T80" fmla="*/ 14 w 122"/>
                      <a:gd name="T81" fmla="*/ 515 h 641"/>
                      <a:gd name="T82" fmla="*/ 63 w 122"/>
                      <a:gd name="T83" fmla="*/ 438 h 641"/>
                      <a:gd name="T84" fmla="*/ 83 w 122"/>
                      <a:gd name="T85" fmla="*/ 393 h 641"/>
                      <a:gd name="T86" fmla="*/ 101 w 122"/>
                      <a:gd name="T87" fmla="*/ 328 h 641"/>
                      <a:gd name="T88" fmla="*/ 99 w 122"/>
                      <a:gd name="T89" fmla="*/ 357 h 641"/>
                      <a:gd name="T90" fmla="*/ 98 w 122"/>
                      <a:gd name="T91" fmla="*/ 386 h 641"/>
                      <a:gd name="T92" fmla="*/ 99 w 122"/>
                      <a:gd name="T93" fmla="*/ 415 h 641"/>
                      <a:gd name="T94" fmla="*/ 81 w 122"/>
                      <a:gd name="T95" fmla="*/ 471 h 641"/>
                      <a:gd name="T96" fmla="*/ 47 w 122"/>
                      <a:gd name="T97" fmla="*/ 521 h 641"/>
                      <a:gd name="T98" fmla="*/ 50 w 122"/>
                      <a:gd name="T99" fmla="*/ 517 h 641"/>
                      <a:gd name="T100" fmla="*/ 91 w 122"/>
                      <a:gd name="T101" fmla="*/ 449 h 641"/>
                      <a:gd name="T102" fmla="*/ 89 w 122"/>
                      <a:gd name="T103" fmla="*/ 466 h 641"/>
                      <a:gd name="T104" fmla="*/ 91 w 122"/>
                      <a:gd name="T105" fmla="*/ 476 h 641"/>
                      <a:gd name="T106" fmla="*/ 93 w 122"/>
                      <a:gd name="T107" fmla="*/ 492 h 641"/>
                      <a:gd name="T108" fmla="*/ 73 w 122"/>
                      <a:gd name="T109" fmla="*/ 544 h 641"/>
                      <a:gd name="T110" fmla="*/ 50 w 122"/>
                      <a:gd name="T111" fmla="*/ 555 h 641"/>
                      <a:gd name="T112" fmla="*/ 91 w 122"/>
                      <a:gd name="T113" fmla="*/ 510 h 641"/>
                      <a:gd name="T114" fmla="*/ 89 w 122"/>
                      <a:gd name="T115" fmla="*/ 536 h 641"/>
                      <a:gd name="T116" fmla="*/ 92 w 122"/>
                      <a:gd name="T117" fmla="*/ 550 h 641"/>
                      <a:gd name="T118" fmla="*/ 44 w 122"/>
                      <a:gd name="T119" fmla="*/ 640 h 641"/>
                      <a:gd name="T120" fmla="*/ 89 w 122"/>
                      <a:gd name="T121" fmla="*/ 571 h 641"/>
                      <a:gd name="T122" fmla="*/ 98 w 122"/>
                      <a:gd name="T123" fmla="*/ 546 h 641"/>
                      <a:gd name="T124" fmla="*/ 105 w 122"/>
                      <a:gd name="T125" fmla="*/ 52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Freeform 43"/>
                  <p:cNvSpPr>
                    <a:spLocks/>
                  </p:cNvSpPr>
                  <p:nvPr/>
                </p:nvSpPr>
                <p:spPr bwMode="ltGray">
                  <a:xfrm>
                    <a:off x="335" y="2718"/>
                    <a:ext cx="114" cy="641"/>
                  </a:xfrm>
                  <a:custGeom>
                    <a:avLst/>
                    <a:gdLst>
                      <a:gd name="T0" fmla="*/ 0 w 114"/>
                      <a:gd name="T1" fmla="*/ 529 h 641"/>
                      <a:gd name="T2" fmla="*/ 4 w 114"/>
                      <a:gd name="T3" fmla="*/ 507 h 641"/>
                      <a:gd name="T4" fmla="*/ 32 w 114"/>
                      <a:gd name="T5" fmla="*/ 640 h 641"/>
                      <a:gd name="T6" fmla="*/ 10 w 114"/>
                      <a:gd name="T7" fmla="*/ 510 h 641"/>
                      <a:gd name="T8" fmla="*/ 12 w 114"/>
                      <a:gd name="T9" fmla="*/ 496 h 641"/>
                      <a:gd name="T10" fmla="*/ 39 w 114"/>
                      <a:gd name="T11" fmla="*/ 591 h 641"/>
                      <a:gd name="T12" fmla="*/ 11 w 114"/>
                      <a:gd name="T13" fmla="*/ 490 h 641"/>
                      <a:gd name="T14" fmla="*/ 15 w 114"/>
                      <a:gd name="T15" fmla="*/ 469 h 641"/>
                      <a:gd name="T16" fmla="*/ 18 w 114"/>
                      <a:gd name="T17" fmla="*/ 446 h 641"/>
                      <a:gd name="T18" fmla="*/ 16 w 114"/>
                      <a:gd name="T19" fmla="*/ 430 h 641"/>
                      <a:gd name="T20" fmla="*/ 20 w 114"/>
                      <a:gd name="T21" fmla="*/ 420 h 641"/>
                      <a:gd name="T22" fmla="*/ 18 w 114"/>
                      <a:gd name="T23" fmla="*/ 418 h 641"/>
                      <a:gd name="T24" fmla="*/ 18 w 114"/>
                      <a:gd name="T25" fmla="*/ 395 h 641"/>
                      <a:gd name="T26" fmla="*/ 20 w 114"/>
                      <a:gd name="T27" fmla="*/ 379 h 641"/>
                      <a:gd name="T28" fmla="*/ 53 w 114"/>
                      <a:gd name="T29" fmla="*/ 491 h 641"/>
                      <a:gd name="T30" fmla="*/ 18 w 114"/>
                      <a:gd name="T31" fmla="*/ 374 h 641"/>
                      <a:gd name="T32" fmla="*/ 22 w 114"/>
                      <a:gd name="T33" fmla="*/ 374 h 641"/>
                      <a:gd name="T34" fmla="*/ 22 w 114"/>
                      <a:gd name="T35" fmla="*/ 340 h 641"/>
                      <a:gd name="T36" fmla="*/ 64 w 114"/>
                      <a:gd name="T37" fmla="*/ 419 h 641"/>
                      <a:gd name="T38" fmla="*/ 31 w 114"/>
                      <a:gd name="T39" fmla="*/ 364 h 641"/>
                      <a:gd name="T40" fmla="*/ 19 w 114"/>
                      <a:gd name="T41" fmla="*/ 318 h 641"/>
                      <a:gd name="T42" fmla="*/ 20 w 114"/>
                      <a:gd name="T43" fmla="*/ 301 h 641"/>
                      <a:gd name="T44" fmla="*/ 27 w 114"/>
                      <a:gd name="T45" fmla="*/ 316 h 641"/>
                      <a:gd name="T46" fmla="*/ 28 w 114"/>
                      <a:gd name="T47" fmla="*/ 295 h 641"/>
                      <a:gd name="T48" fmla="*/ 59 w 114"/>
                      <a:gd name="T49" fmla="*/ 330 h 641"/>
                      <a:gd name="T50" fmla="*/ 47 w 114"/>
                      <a:gd name="T51" fmla="*/ 313 h 641"/>
                      <a:gd name="T52" fmla="*/ 23 w 114"/>
                      <a:gd name="T53" fmla="*/ 269 h 641"/>
                      <a:gd name="T54" fmla="*/ 22 w 114"/>
                      <a:gd name="T55" fmla="*/ 240 h 641"/>
                      <a:gd name="T56" fmla="*/ 24 w 114"/>
                      <a:gd name="T57" fmla="*/ 222 h 641"/>
                      <a:gd name="T58" fmla="*/ 32 w 114"/>
                      <a:gd name="T59" fmla="*/ 235 h 641"/>
                      <a:gd name="T60" fmla="*/ 31 w 114"/>
                      <a:gd name="T61" fmla="*/ 206 h 641"/>
                      <a:gd name="T62" fmla="*/ 28 w 114"/>
                      <a:gd name="T63" fmla="*/ 185 h 641"/>
                      <a:gd name="T64" fmla="*/ 30 w 114"/>
                      <a:gd name="T65" fmla="*/ 174 h 641"/>
                      <a:gd name="T66" fmla="*/ 63 w 114"/>
                      <a:gd name="T67" fmla="*/ 228 h 641"/>
                      <a:gd name="T68" fmla="*/ 101 w 114"/>
                      <a:gd name="T69" fmla="*/ 269 h 641"/>
                      <a:gd name="T70" fmla="*/ 47 w 114"/>
                      <a:gd name="T71" fmla="*/ 202 h 641"/>
                      <a:gd name="T72" fmla="*/ 30 w 114"/>
                      <a:gd name="T73" fmla="*/ 174 h 641"/>
                      <a:gd name="T74" fmla="*/ 32 w 114"/>
                      <a:gd name="T75" fmla="*/ 158 h 641"/>
                      <a:gd name="T76" fmla="*/ 28 w 114"/>
                      <a:gd name="T77" fmla="*/ 122 h 641"/>
                      <a:gd name="T78" fmla="*/ 30 w 114"/>
                      <a:gd name="T79" fmla="*/ 97 h 641"/>
                      <a:gd name="T80" fmla="*/ 47 w 114"/>
                      <a:gd name="T81" fmla="*/ 127 h 641"/>
                      <a:gd name="T82" fmla="*/ 44 w 114"/>
                      <a:gd name="T83" fmla="*/ 119 h 641"/>
                      <a:gd name="T84" fmla="*/ 32 w 114"/>
                      <a:gd name="T85" fmla="*/ 97 h 641"/>
                      <a:gd name="T86" fmla="*/ 30 w 114"/>
                      <a:gd name="T87" fmla="*/ 86 h 641"/>
                      <a:gd name="T88" fmla="*/ 24 w 114"/>
                      <a:gd name="T89" fmla="*/ 70 h 641"/>
                      <a:gd name="T90" fmla="*/ 59 w 114"/>
                      <a:gd name="T91" fmla="*/ 99 h 641"/>
                      <a:gd name="T92" fmla="*/ 24 w 114"/>
                      <a:gd name="T93" fmla="*/ 47 h 641"/>
                      <a:gd name="T94" fmla="*/ 65 w 114"/>
                      <a:gd name="T95" fmla="*/ 47 h 641"/>
                      <a:gd name="T96" fmla="*/ 84 w 114"/>
                      <a:gd name="T97" fmla="*/ 40 h 641"/>
                      <a:gd name="T98" fmla="*/ 30 w 114"/>
                      <a:gd name="T99" fmla="*/ 47 h 641"/>
                      <a:gd name="T100" fmla="*/ 22 w 114"/>
                      <a:gd name="T101" fmla="*/ 19 h 641"/>
                      <a:gd name="T102" fmla="*/ 10 w 114"/>
                      <a:gd name="T103" fmla="*/ 8 h 641"/>
                      <a:gd name="T104" fmla="*/ 0 w 114"/>
                      <a:gd name="T105" fmla="*/ 5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 name="Freeform 45"/>
                <p:cNvSpPr>
                  <a:spLocks/>
                </p:cNvSpPr>
                <p:nvPr/>
              </p:nvSpPr>
              <p:spPr bwMode="ltGray">
                <a:xfrm>
                  <a:off x="336" y="3361"/>
                  <a:ext cx="31" cy="490"/>
                </a:xfrm>
                <a:custGeom>
                  <a:avLst/>
                  <a:gdLst>
                    <a:gd name="T0" fmla="*/ 5 w 31"/>
                    <a:gd name="T1" fmla="*/ 0 h 490"/>
                    <a:gd name="T2" fmla="*/ 11 w 31"/>
                    <a:gd name="T3" fmla="*/ 37 h 490"/>
                    <a:gd name="T4" fmla="*/ 18 w 31"/>
                    <a:gd name="T5" fmla="*/ 96 h 490"/>
                    <a:gd name="T6" fmla="*/ 24 w 31"/>
                    <a:gd name="T7" fmla="*/ 178 h 490"/>
                    <a:gd name="T8" fmla="*/ 30 w 31"/>
                    <a:gd name="T9" fmla="*/ 282 h 490"/>
                    <a:gd name="T10" fmla="*/ 30 w 31"/>
                    <a:gd name="T11" fmla="*/ 393 h 490"/>
                    <a:gd name="T12" fmla="*/ 27 w 31"/>
                    <a:gd name="T13" fmla="*/ 489 h 490"/>
                    <a:gd name="T14" fmla="*/ 24 w 31"/>
                    <a:gd name="T15" fmla="*/ 489 h 490"/>
                    <a:gd name="T16" fmla="*/ 27 w 31"/>
                    <a:gd name="T17" fmla="*/ 393 h 490"/>
                    <a:gd name="T18" fmla="*/ 27 w 31"/>
                    <a:gd name="T19" fmla="*/ 311 h 490"/>
                    <a:gd name="T20" fmla="*/ 21 w 31"/>
                    <a:gd name="T21" fmla="*/ 222 h 490"/>
                    <a:gd name="T22" fmla="*/ 11 w 31"/>
                    <a:gd name="T23" fmla="*/ 133 h 490"/>
                    <a:gd name="T24" fmla="*/ 0 w 31"/>
                    <a:gd name="T25" fmla="*/ 22 h 490"/>
                    <a:gd name="T26" fmla="*/ 5 w 31"/>
                    <a:gd name="T2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Freeform 46"/>
                <p:cNvSpPr>
                  <a:spLocks/>
                </p:cNvSpPr>
                <p:nvPr/>
              </p:nvSpPr>
              <p:spPr bwMode="ltGray">
                <a:xfrm>
                  <a:off x="181" y="3161"/>
                  <a:ext cx="90" cy="439"/>
                </a:xfrm>
                <a:custGeom>
                  <a:avLst/>
                  <a:gdLst>
                    <a:gd name="T0" fmla="*/ 25 w 90"/>
                    <a:gd name="T1" fmla="*/ 438 h 439"/>
                    <a:gd name="T2" fmla="*/ 19 w 90"/>
                    <a:gd name="T3" fmla="*/ 362 h 439"/>
                    <a:gd name="T4" fmla="*/ 16 w 90"/>
                    <a:gd name="T5" fmla="*/ 330 h 439"/>
                    <a:gd name="T6" fmla="*/ 10 w 90"/>
                    <a:gd name="T7" fmla="*/ 291 h 439"/>
                    <a:gd name="T8" fmla="*/ 3 w 90"/>
                    <a:gd name="T9" fmla="*/ 253 h 439"/>
                    <a:gd name="T10" fmla="*/ 1 w 90"/>
                    <a:gd name="T11" fmla="*/ 231 h 439"/>
                    <a:gd name="T12" fmla="*/ 0 w 90"/>
                    <a:gd name="T13" fmla="*/ 209 h 439"/>
                    <a:gd name="T14" fmla="*/ 1 w 90"/>
                    <a:gd name="T15" fmla="*/ 176 h 439"/>
                    <a:gd name="T16" fmla="*/ 2 w 90"/>
                    <a:gd name="T17" fmla="*/ 143 h 439"/>
                    <a:gd name="T18" fmla="*/ 13 w 90"/>
                    <a:gd name="T19" fmla="*/ 59 h 439"/>
                    <a:gd name="T20" fmla="*/ 16 w 90"/>
                    <a:gd name="T21" fmla="*/ 40 h 439"/>
                    <a:gd name="T22" fmla="*/ 25 w 90"/>
                    <a:gd name="T23" fmla="*/ 19 h 439"/>
                    <a:gd name="T24" fmla="*/ 32 w 90"/>
                    <a:gd name="T25" fmla="*/ 5 h 439"/>
                    <a:gd name="T26" fmla="*/ 41 w 90"/>
                    <a:gd name="T27" fmla="*/ 0 h 439"/>
                    <a:gd name="T28" fmla="*/ 48 w 90"/>
                    <a:gd name="T29" fmla="*/ 5 h 439"/>
                    <a:gd name="T30" fmla="*/ 58 w 90"/>
                    <a:gd name="T31" fmla="*/ 19 h 439"/>
                    <a:gd name="T32" fmla="*/ 67 w 90"/>
                    <a:gd name="T33" fmla="*/ 44 h 439"/>
                    <a:gd name="T34" fmla="*/ 69 w 90"/>
                    <a:gd name="T35" fmla="*/ 62 h 439"/>
                    <a:gd name="T36" fmla="*/ 75 w 90"/>
                    <a:gd name="T37" fmla="*/ 89 h 439"/>
                    <a:gd name="T38" fmla="*/ 80 w 90"/>
                    <a:gd name="T39" fmla="*/ 112 h 439"/>
                    <a:gd name="T40" fmla="*/ 87 w 90"/>
                    <a:gd name="T41" fmla="*/ 227 h 439"/>
                    <a:gd name="T42" fmla="*/ 89 w 90"/>
                    <a:gd name="T43" fmla="*/ 249 h 439"/>
                    <a:gd name="T44" fmla="*/ 87 w 90"/>
                    <a:gd name="T45" fmla="*/ 285 h 439"/>
                    <a:gd name="T46" fmla="*/ 82 w 90"/>
                    <a:gd name="T47" fmla="*/ 393 h 439"/>
                    <a:gd name="T48" fmla="*/ 82 w 90"/>
                    <a:gd name="T49" fmla="*/ 288 h 439"/>
                    <a:gd name="T50" fmla="*/ 80 w 90"/>
                    <a:gd name="T51" fmla="*/ 242 h 439"/>
                    <a:gd name="T52" fmla="*/ 78 w 90"/>
                    <a:gd name="T53" fmla="*/ 213 h 439"/>
                    <a:gd name="T54" fmla="*/ 75 w 90"/>
                    <a:gd name="T55" fmla="*/ 176 h 439"/>
                    <a:gd name="T56" fmla="*/ 70 w 90"/>
                    <a:gd name="T57" fmla="*/ 138 h 439"/>
                    <a:gd name="T58" fmla="*/ 65 w 90"/>
                    <a:gd name="T59" fmla="*/ 100 h 439"/>
                    <a:gd name="T60" fmla="*/ 59 w 90"/>
                    <a:gd name="T61" fmla="*/ 66 h 439"/>
                    <a:gd name="T62" fmla="*/ 53 w 90"/>
                    <a:gd name="T63" fmla="*/ 35 h 439"/>
                    <a:gd name="T64" fmla="*/ 48 w 90"/>
                    <a:gd name="T65" fmla="*/ 19 h 439"/>
                    <a:gd name="T66" fmla="*/ 42 w 90"/>
                    <a:gd name="T67" fmla="*/ 11 h 439"/>
                    <a:gd name="T68" fmla="*/ 36 w 90"/>
                    <a:gd name="T69" fmla="*/ 19 h 439"/>
                    <a:gd name="T70" fmla="*/ 30 w 90"/>
                    <a:gd name="T71" fmla="*/ 34 h 439"/>
                    <a:gd name="T72" fmla="*/ 28 w 90"/>
                    <a:gd name="T73" fmla="*/ 62 h 439"/>
                    <a:gd name="T74" fmla="*/ 28 w 90"/>
                    <a:gd name="T75" fmla="*/ 84 h 439"/>
                    <a:gd name="T76" fmla="*/ 26 w 90"/>
                    <a:gd name="T77" fmla="*/ 125 h 439"/>
                    <a:gd name="T78" fmla="*/ 24 w 90"/>
                    <a:gd name="T79" fmla="*/ 149 h 439"/>
                    <a:gd name="T80" fmla="*/ 18 w 90"/>
                    <a:gd name="T81" fmla="*/ 188 h 439"/>
                    <a:gd name="T82" fmla="*/ 16 w 90"/>
                    <a:gd name="T83" fmla="*/ 209 h 439"/>
                    <a:gd name="T84" fmla="*/ 15 w 90"/>
                    <a:gd name="T85" fmla="*/ 228 h 439"/>
                    <a:gd name="T86" fmla="*/ 15 w 90"/>
                    <a:gd name="T87" fmla="*/ 258 h 439"/>
                    <a:gd name="T88" fmla="*/ 26 w 90"/>
                    <a:gd name="T89" fmla="*/ 356 h 439"/>
                    <a:gd name="T90" fmla="*/ 25 w 90"/>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 name="Freeform 48"/>
              <p:cNvSpPr>
                <a:spLocks/>
              </p:cNvSpPr>
              <p:nvPr/>
            </p:nvSpPr>
            <p:spPr bwMode="ltGray">
              <a:xfrm>
                <a:off x="737" y="4020"/>
                <a:ext cx="48" cy="125"/>
              </a:xfrm>
              <a:custGeom>
                <a:avLst/>
                <a:gdLst>
                  <a:gd name="T0" fmla="*/ 37 w 48"/>
                  <a:gd name="T1" fmla="*/ 0 h 125"/>
                  <a:gd name="T2" fmla="*/ 34 w 48"/>
                  <a:gd name="T3" fmla="*/ 2 h 125"/>
                  <a:gd name="T4" fmla="*/ 18 w 48"/>
                  <a:gd name="T5" fmla="*/ 24 h 125"/>
                  <a:gd name="T6" fmla="*/ 9 w 48"/>
                  <a:gd name="T7" fmla="*/ 45 h 125"/>
                  <a:gd name="T8" fmla="*/ 0 w 48"/>
                  <a:gd name="T9" fmla="*/ 71 h 125"/>
                  <a:gd name="T10" fmla="*/ 0 w 48"/>
                  <a:gd name="T11" fmla="*/ 99 h 125"/>
                  <a:gd name="T12" fmla="*/ 4 w 48"/>
                  <a:gd name="T13" fmla="*/ 124 h 125"/>
                  <a:gd name="T14" fmla="*/ 9 w 48"/>
                  <a:gd name="T15" fmla="*/ 124 h 125"/>
                  <a:gd name="T16" fmla="*/ 4 w 48"/>
                  <a:gd name="T17" fmla="*/ 99 h 125"/>
                  <a:gd name="T18" fmla="*/ 4 w 48"/>
                  <a:gd name="T19" fmla="*/ 78 h 125"/>
                  <a:gd name="T20" fmla="*/ 14 w 48"/>
                  <a:gd name="T21" fmla="*/ 56 h 125"/>
                  <a:gd name="T22" fmla="*/ 28 w 48"/>
                  <a:gd name="T23" fmla="*/ 33 h 125"/>
                  <a:gd name="T24" fmla="*/ 47 w 48"/>
                  <a:gd name="T25" fmla="*/ 5 h 125"/>
                  <a:gd name="T26" fmla="*/ 37 w 4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Freeform 49"/>
              <p:cNvSpPr>
                <a:spLocks/>
              </p:cNvSpPr>
              <p:nvPr/>
            </p:nvSpPr>
            <p:spPr bwMode="ltGray">
              <a:xfrm>
                <a:off x="1483" y="3976"/>
                <a:ext cx="62" cy="121"/>
              </a:xfrm>
              <a:custGeom>
                <a:avLst/>
                <a:gdLst>
                  <a:gd name="T0" fmla="*/ 12 w 62"/>
                  <a:gd name="T1" fmla="*/ 0 h 121"/>
                  <a:gd name="T2" fmla="*/ 24 w 62"/>
                  <a:gd name="T3" fmla="*/ 8 h 121"/>
                  <a:gd name="T4" fmla="*/ 36 w 62"/>
                  <a:gd name="T5" fmla="*/ 23 h 121"/>
                  <a:gd name="T6" fmla="*/ 48 w 62"/>
                  <a:gd name="T7" fmla="*/ 43 h 121"/>
                  <a:gd name="T8" fmla="*/ 61 w 62"/>
                  <a:gd name="T9" fmla="*/ 69 h 121"/>
                  <a:gd name="T10" fmla="*/ 61 w 62"/>
                  <a:gd name="T11" fmla="*/ 96 h 121"/>
                  <a:gd name="T12" fmla="*/ 55 w 62"/>
                  <a:gd name="T13" fmla="*/ 120 h 121"/>
                  <a:gd name="T14" fmla="*/ 48 w 62"/>
                  <a:gd name="T15" fmla="*/ 120 h 121"/>
                  <a:gd name="T16" fmla="*/ 55 w 62"/>
                  <a:gd name="T17" fmla="*/ 96 h 121"/>
                  <a:gd name="T18" fmla="*/ 55 w 62"/>
                  <a:gd name="T19" fmla="*/ 76 h 121"/>
                  <a:gd name="T20" fmla="*/ 43 w 62"/>
                  <a:gd name="T21" fmla="*/ 54 h 121"/>
                  <a:gd name="T22" fmla="*/ 24 w 62"/>
                  <a:gd name="T23" fmla="*/ 32 h 121"/>
                  <a:gd name="T24" fmla="*/ 0 w 62"/>
                  <a:gd name="T25" fmla="*/ 5 h 121"/>
                  <a:gd name="T26" fmla="*/ 12 w 62"/>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Freeform 50"/>
              <p:cNvSpPr>
                <a:spLocks/>
              </p:cNvSpPr>
              <p:nvPr/>
            </p:nvSpPr>
            <p:spPr bwMode="ltGray">
              <a:xfrm>
                <a:off x="1181" y="3908"/>
                <a:ext cx="104" cy="121"/>
              </a:xfrm>
              <a:custGeom>
                <a:avLst/>
                <a:gdLst>
                  <a:gd name="T0" fmla="*/ 100 w 104"/>
                  <a:gd name="T1" fmla="*/ 19 h 121"/>
                  <a:gd name="T2" fmla="*/ 79 w 104"/>
                  <a:gd name="T3" fmla="*/ 0 h 121"/>
                  <a:gd name="T4" fmla="*/ 65 w 104"/>
                  <a:gd name="T5" fmla="*/ 0 h 121"/>
                  <a:gd name="T6" fmla="*/ 53 w 104"/>
                  <a:gd name="T7" fmla="*/ 1 h 121"/>
                  <a:gd name="T8" fmla="*/ 44 w 104"/>
                  <a:gd name="T9" fmla="*/ 6 h 121"/>
                  <a:gd name="T10" fmla="*/ 20 w 104"/>
                  <a:gd name="T11" fmla="*/ 21 h 121"/>
                  <a:gd name="T12" fmla="*/ 12 w 104"/>
                  <a:gd name="T13" fmla="*/ 28 h 121"/>
                  <a:gd name="T14" fmla="*/ 7 w 104"/>
                  <a:gd name="T15" fmla="*/ 35 h 121"/>
                  <a:gd name="T16" fmla="*/ 1 w 104"/>
                  <a:gd name="T17" fmla="*/ 56 h 121"/>
                  <a:gd name="T18" fmla="*/ 0 w 104"/>
                  <a:gd name="T19" fmla="*/ 62 h 121"/>
                  <a:gd name="T20" fmla="*/ 1 w 104"/>
                  <a:gd name="T21" fmla="*/ 70 h 121"/>
                  <a:gd name="T22" fmla="*/ 5 w 104"/>
                  <a:gd name="T23" fmla="*/ 79 h 121"/>
                  <a:gd name="T24" fmla="*/ 15 w 104"/>
                  <a:gd name="T25" fmla="*/ 91 h 121"/>
                  <a:gd name="T26" fmla="*/ 23 w 104"/>
                  <a:gd name="T27" fmla="*/ 100 h 121"/>
                  <a:gd name="T28" fmla="*/ 34 w 104"/>
                  <a:gd name="T29" fmla="*/ 109 h 121"/>
                  <a:gd name="T30" fmla="*/ 58 w 104"/>
                  <a:gd name="T31" fmla="*/ 120 h 121"/>
                  <a:gd name="T32" fmla="*/ 45 w 104"/>
                  <a:gd name="T33" fmla="*/ 106 h 121"/>
                  <a:gd name="T34" fmla="*/ 36 w 104"/>
                  <a:gd name="T35" fmla="*/ 93 h 121"/>
                  <a:gd name="T36" fmla="*/ 31 w 104"/>
                  <a:gd name="T37" fmla="*/ 81 h 121"/>
                  <a:gd name="T38" fmla="*/ 32 w 104"/>
                  <a:gd name="T39" fmla="*/ 70 h 121"/>
                  <a:gd name="T40" fmla="*/ 34 w 104"/>
                  <a:gd name="T41" fmla="*/ 62 h 121"/>
                  <a:gd name="T42" fmla="*/ 31 w 104"/>
                  <a:gd name="T43" fmla="*/ 52 h 121"/>
                  <a:gd name="T44" fmla="*/ 28 w 104"/>
                  <a:gd name="T45" fmla="*/ 44 h 121"/>
                  <a:gd name="T46" fmla="*/ 37 w 104"/>
                  <a:gd name="T47" fmla="*/ 28 h 121"/>
                  <a:gd name="T48" fmla="*/ 39 w 104"/>
                  <a:gd name="T49" fmla="*/ 20 h 121"/>
                  <a:gd name="T50" fmla="*/ 48 w 104"/>
                  <a:gd name="T51" fmla="*/ 13 h 121"/>
                  <a:gd name="T52" fmla="*/ 65 w 104"/>
                  <a:gd name="T53" fmla="*/ 5 h 121"/>
                  <a:gd name="T54" fmla="*/ 73 w 104"/>
                  <a:gd name="T55" fmla="*/ 11 h 121"/>
                  <a:gd name="T56" fmla="*/ 103 w 104"/>
                  <a:gd name="T57" fmla="*/ 22 h 121"/>
                  <a:gd name="T58" fmla="*/ 100 w 104"/>
                  <a:gd name="T5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Freeform 51"/>
              <p:cNvSpPr>
                <a:spLocks/>
              </p:cNvSpPr>
              <p:nvPr/>
            </p:nvSpPr>
            <p:spPr bwMode="ltGray">
              <a:xfrm>
                <a:off x="596" y="3919"/>
                <a:ext cx="196" cy="161"/>
              </a:xfrm>
              <a:custGeom>
                <a:avLst/>
                <a:gdLst>
                  <a:gd name="T0" fmla="*/ 89 w 196"/>
                  <a:gd name="T1" fmla="*/ 4 h 161"/>
                  <a:gd name="T2" fmla="*/ 13 w 196"/>
                  <a:gd name="T3" fmla="*/ 7 h 161"/>
                  <a:gd name="T4" fmla="*/ 83 w 196"/>
                  <a:gd name="T5" fmla="*/ 7 h 161"/>
                  <a:gd name="T6" fmla="*/ 72 w 196"/>
                  <a:gd name="T7" fmla="*/ 13 h 161"/>
                  <a:gd name="T8" fmla="*/ 72 w 196"/>
                  <a:gd name="T9" fmla="*/ 16 h 161"/>
                  <a:gd name="T10" fmla="*/ 38 w 196"/>
                  <a:gd name="T11" fmla="*/ 24 h 161"/>
                  <a:gd name="T12" fmla="*/ 63 w 196"/>
                  <a:gd name="T13" fmla="*/ 21 h 161"/>
                  <a:gd name="T14" fmla="*/ 63 w 196"/>
                  <a:gd name="T15" fmla="*/ 25 h 161"/>
                  <a:gd name="T16" fmla="*/ 70 w 196"/>
                  <a:gd name="T17" fmla="*/ 27 h 161"/>
                  <a:gd name="T18" fmla="*/ 8 w 196"/>
                  <a:gd name="T19" fmla="*/ 43 h 161"/>
                  <a:gd name="T20" fmla="*/ 66 w 196"/>
                  <a:gd name="T21" fmla="*/ 35 h 161"/>
                  <a:gd name="T22" fmla="*/ 52 w 196"/>
                  <a:gd name="T23" fmla="*/ 46 h 161"/>
                  <a:gd name="T24" fmla="*/ 8 w 196"/>
                  <a:gd name="T25" fmla="*/ 53 h 161"/>
                  <a:gd name="T26" fmla="*/ 55 w 196"/>
                  <a:gd name="T27" fmla="*/ 47 h 161"/>
                  <a:gd name="T28" fmla="*/ 18 w 196"/>
                  <a:gd name="T29" fmla="*/ 60 h 161"/>
                  <a:gd name="T30" fmla="*/ 40 w 196"/>
                  <a:gd name="T31" fmla="*/ 54 h 161"/>
                  <a:gd name="T32" fmla="*/ 55 w 196"/>
                  <a:gd name="T33" fmla="*/ 53 h 161"/>
                  <a:gd name="T34" fmla="*/ 55 w 196"/>
                  <a:gd name="T35" fmla="*/ 57 h 161"/>
                  <a:gd name="T36" fmla="*/ 46 w 196"/>
                  <a:gd name="T37" fmla="*/ 65 h 161"/>
                  <a:gd name="T38" fmla="*/ 5 w 196"/>
                  <a:gd name="T39" fmla="*/ 75 h 161"/>
                  <a:gd name="T40" fmla="*/ 52 w 196"/>
                  <a:gd name="T41" fmla="*/ 67 h 161"/>
                  <a:gd name="T42" fmla="*/ 44 w 196"/>
                  <a:gd name="T43" fmla="*/ 78 h 161"/>
                  <a:gd name="T44" fmla="*/ 33 w 196"/>
                  <a:gd name="T45" fmla="*/ 85 h 161"/>
                  <a:gd name="T46" fmla="*/ 38 w 196"/>
                  <a:gd name="T47" fmla="*/ 85 h 161"/>
                  <a:gd name="T48" fmla="*/ 38 w 196"/>
                  <a:gd name="T49" fmla="*/ 89 h 161"/>
                  <a:gd name="T50" fmla="*/ 8 w 196"/>
                  <a:gd name="T51" fmla="*/ 99 h 161"/>
                  <a:gd name="T52" fmla="*/ 33 w 196"/>
                  <a:gd name="T53" fmla="*/ 98 h 161"/>
                  <a:gd name="T54" fmla="*/ 33 w 196"/>
                  <a:gd name="T55" fmla="*/ 99 h 161"/>
                  <a:gd name="T56" fmla="*/ 35 w 196"/>
                  <a:gd name="T57" fmla="*/ 103 h 161"/>
                  <a:gd name="T58" fmla="*/ 29 w 196"/>
                  <a:gd name="T59" fmla="*/ 112 h 161"/>
                  <a:gd name="T60" fmla="*/ 35 w 196"/>
                  <a:gd name="T61" fmla="*/ 116 h 161"/>
                  <a:gd name="T62" fmla="*/ 38 w 196"/>
                  <a:gd name="T63" fmla="*/ 135 h 161"/>
                  <a:gd name="T64" fmla="*/ 44 w 196"/>
                  <a:gd name="T65" fmla="*/ 112 h 161"/>
                  <a:gd name="T66" fmla="*/ 91 w 196"/>
                  <a:gd name="T67" fmla="*/ 160 h 161"/>
                  <a:gd name="T68" fmla="*/ 63 w 196"/>
                  <a:gd name="T69" fmla="*/ 103 h 161"/>
                  <a:gd name="T70" fmla="*/ 63 w 196"/>
                  <a:gd name="T71" fmla="*/ 103 h 161"/>
                  <a:gd name="T72" fmla="*/ 66 w 196"/>
                  <a:gd name="T73" fmla="*/ 98 h 161"/>
                  <a:gd name="T74" fmla="*/ 105 w 196"/>
                  <a:gd name="T75" fmla="*/ 126 h 161"/>
                  <a:gd name="T76" fmla="*/ 80 w 196"/>
                  <a:gd name="T77" fmla="*/ 111 h 161"/>
                  <a:gd name="T78" fmla="*/ 72 w 196"/>
                  <a:gd name="T79" fmla="*/ 85 h 161"/>
                  <a:gd name="T80" fmla="*/ 74 w 196"/>
                  <a:gd name="T81" fmla="*/ 78 h 161"/>
                  <a:gd name="T82" fmla="*/ 89 w 196"/>
                  <a:gd name="T83" fmla="*/ 95 h 161"/>
                  <a:gd name="T84" fmla="*/ 80 w 196"/>
                  <a:gd name="T85" fmla="*/ 70 h 161"/>
                  <a:gd name="T86" fmla="*/ 94 w 196"/>
                  <a:gd name="T87" fmla="*/ 65 h 161"/>
                  <a:gd name="T88" fmla="*/ 105 w 196"/>
                  <a:gd name="T89" fmla="*/ 83 h 161"/>
                  <a:gd name="T90" fmla="*/ 91 w 196"/>
                  <a:gd name="T91" fmla="*/ 53 h 161"/>
                  <a:gd name="T92" fmla="*/ 94 w 196"/>
                  <a:gd name="T93" fmla="*/ 50 h 161"/>
                  <a:gd name="T94" fmla="*/ 97 w 196"/>
                  <a:gd name="T95" fmla="*/ 36 h 161"/>
                  <a:gd name="T96" fmla="*/ 111 w 196"/>
                  <a:gd name="T97" fmla="*/ 37 h 161"/>
                  <a:gd name="T98" fmla="*/ 161 w 196"/>
                  <a:gd name="T99" fmla="*/ 74 h 161"/>
                  <a:gd name="T100" fmla="*/ 124 w 196"/>
                  <a:gd name="T101" fmla="*/ 53 h 161"/>
                  <a:gd name="T102" fmla="*/ 105 w 196"/>
                  <a:gd name="T103" fmla="*/ 24 h 161"/>
                  <a:gd name="T104" fmla="*/ 111 w 196"/>
                  <a:gd name="T105" fmla="*/ 18 h 161"/>
                  <a:gd name="T106" fmla="*/ 135 w 196"/>
                  <a:gd name="T107" fmla="*/ 35 h 161"/>
                  <a:gd name="T108" fmla="*/ 130 w 196"/>
                  <a:gd name="T109" fmla="*/ 33 h 161"/>
                  <a:gd name="T110" fmla="*/ 119 w 196"/>
                  <a:gd name="T111" fmla="*/ 10 h 161"/>
                  <a:gd name="T112" fmla="*/ 150 w 196"/>
                  <a:gd name="T113" fmla="*/ 33 h 161"/>
                  <a:gd name="T114" fmla="*/ 130 w 196"/>
                  <a:gd name="T115" fmla="*/ 22 h 161"/>
                  <a:gd name="T116" fmla="*/ 114 w 196"/>
                  <a:gd name="T117"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Freeform 52"/>
              <p:cNvSpPr>
                <a:spLocks/>
              </p:cNvSpPr>
              <p:nvPr/>
            </p:nvSpPr>
            <p:spPr bwMode="ltGray">
              <a:xfrm>
                <a:off x="921" y="3984"/>
                <a:ext cx="148" cy="160"/>
              </a:xfrm>
              <a:custGeom>
                <a:avLst/>
                <a:gdLst>
                  <a:gd name="T0" fmla="*/ 34 w 148"/>
                  <a:gd name="T1" fmla="*/ 159 h 160"/>
                  <a:gd name="T2" fmla="*/ 5 w 148"/>
                  <a:gd name="T3" fmla="*/ 91 h 160"/>
                  <a:gd name="T4" fmla="*/ 2 w 148"/>
                  <a:gd name="T5" fmla="*/ 88 h 160"/>
                  <a:gd name="T6" fmla="*/ 0 w 148"/>
                  <a:gd name="T7" fmla="*/ 82 h 160"/>
                  <a:gd name="T8" fmla="*/ 0 w 148"/>
                  <a:gd name="T9" fmla="*/ 76 h 160"/>
                  <a:gd name="T10" fmla="*/ 0 w 148"/>
                  <a:gd name="T11" fmla="*/ 71 h 160"/>
                  <a:gd name="T12" fmla="*/ 0 w 148"/>
                  <a:gd name="T13" fmla="*/ 64 h 160"/>
                  <a:gd name="T14" fmla="*/ 4 w 148"/>
                  <a:gd name="T15" fmla="*/ 54 h 160"/>
                  <a:gd name="T16" fmla="*/ 20 w 148"/>
                  <a:gd name="T17" fmla="*/ 17 h 160"/>
                  <a:gd name="T18" fmla="*/ 24 w 148"/>
                  <a:gd name="T19" fmla="*/ 14 h 160"/>
                  <a:gd name="T20" fmla="*/ 31 w 148"/>
                  <a:gd name="T21" fmla="*/ 8 h 160"/>
                  <a:gd name="T22" fmla="*/ 39 w 148"/>
                  <a:gd name="T23" fmla="*/ 3 h 160"/>
                  <a:gd name="T24" fmla="*/ 51 w 148"/>
                  <a:gd name="T25" fmla="*/ 0 h 160"/>
                  <a:gd name="T26" fmla="*/ 61 w 148"/>
                  <a:gd name="T27" fmla="*/ 0 h 160"/>
                  <a:gd name="T28" fmla="*/ 69 w 148"/>
                  <a:gd name="T29" fmla="*/ 2 h 160"/>
                  <a:gd name="T30" fmla="*/ 79 w 148"/>
                  <a:gd name="T31" fmla="*/ 5 h 160"/>
                  <a:gd name="T32" fmla="*/ 92 w 148"/>
                  <a:gd name="T33" fmla="*/ 11 h 160"/>
                  <a:gd name="T34" fmla="*/ 106 w 148"/>
                  <a:gd name="T35" fmla="*/ 19 h 160"/>
                  <a:gd name="T36" fmla="*/ 114 w 148"/>
                  <a:gd name="T37" fmla="*/ 24 h 160"/>
                  <a:gd name="T38" fmla="*/ 120 w 148"/>
                  <a:gd name="T39" fmla="*/ 31 h 160"/>
                  <a:gd name="T40" fmla="*/ 123 w 148"/>
                  <a:gd name="T41" fmla="*/ 35 h 160"/>
                  <a:gd name="T42" fmla="*/ 136 w 148"/>
                  <a:gd name="T43" fmla="*/ 55 h 160"/>
                  <a:gd name="T44" fmla="*/ 136 w 148"/>
                  <a:gd name="T45" fmla="*/ 57 h 160"/>
                  <a:gd name="T46" fmla="*/ 139 w 148"/>
                  <a:gd name="T47" fmla="*/ 65 h 160"/>
                  <a:gd name="T48" fmla="*/ 141 w 148"/>
                  <a:gd name="T49" fmla="*/ 71 h 160"/>
                  <a:gd name="T50" fmla="*/ 147 w 148"/>
                  <a:gd name="T51" fmla="*/ 101 h 160"/>
                  <a:gd name="T52" fmla="*/ 138 w 148"/>
                  <a:gd name="T53" fmla="*/ 83 h 160"/>
                  <a:gd name="T54" fmla="*/ 131 w 148"/>
                  <a:gd name="T55" fmla="*/ 70 h 160"/>
                  <a:gd name="T56" fmla="*/ 123 w 148"/>
                  <a:gd name="T57" fmla="*/ 57 h 160"/>
                  <a:gd name="T58" fmla="*/ 113 w 148"/>
                  <a:gd name="T59" fmla="*/ 43 h 160"/>
                  <a:gd name="T60" fmla="*/ 78 w 148"/>
                  <a:gd name="T61" fmla="*/ 12 h 160"/>
                  <a:gd name="T62" fmla="*/ 69 w 148"/>
                  <a:gd name="T63" fmla="*/ 8 h 160"/>
                  <a:gd name="T64" fmla="*/ 61 w 148"/>
                  <a:gd name="T65" fmla="*/ 6 h 160"/>
                  <a:gd name="T66" fmla="*/ 54 w 148"/>
                  <a:gd name="T67" fmla="*/ 6 h 160"/>
                  <a:gd name="T68" fmla="*/ 48 w 148"/>
                  <a:gd name="T69" fmla="*/ 10 h 160"/>
                  <a:gd name="T70" fmla="*/ 38 w 148"/>
                  <a:gd name="T71" fmla="*/ 21 h 160"/>
                  <a:gd name="T72" fmla="*/ 28 w 148"/>
                  <a:gd name="T73" fmla="*/ 57 h 160"/>
                  <a:gd name="T74" fmla="*/ 18 w 148"/>
                  <a:gd name="T75" fmla="*/ 82 h 160"/>
                  <a:gd name="T76" fmla="*/ 17 w 148"/>
                  <a:gd name="T77" fmla="*/ 88 h 160"/>
                  <a:gd name="T78" fmla="*/ 18 w 148"/>
                  <a:gd name="T79" fmla="*/ 94 h 160"/>
                  <a:gd name="T80" fmla="*/ 19 w 148"/>
                  <a:gd name="T81" fmla="*/ 100 h 160"/>
                  <a:gd name="T82" fmla="*/ 27 w 148"/>
                  <a:gd name="T83" fmla="*/ 112 h 160"/>
                  <a:gd name="T84" fmla="*/ 22 w 148"/>
                  <a:gd name="T85" fmla="*/ 101 h 160"/>
                  <a:gd name="T86" fmla="*/ 32 w 148"/>
                  <a:gd name="T87" fmla="*/ 125 h 160"/>
                  <a:gd name="T88" fmla="*/ 38 w 148"/>
                  <a:gd name="T89" fmla="*/ 137 h 160"/>
                  <a:gd name="T90" fmla="*/ 39 w 148"/>
                  <a:gd name="T91" fmla="*/ 147 h 160"/>
                  <a:gd name="T92" fmla="*/ 35 w 148"/>
                  <a:gd name="T93" fmla="*/ 156 h 160"/>
                  <a:gd name="T94" fmla="*/ 34 w 148"/>
                  <a:gd name="T9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Freeform 53"/>
              <p:cNvSpPr>
                <a:spLocks/>
              </p:cNvSpPr>
              <p:nvPr/>
            </p:nvSpPr>
            <p:spPr bwMode="ltGray">
              <a:xfrm>
                <a:off x="844" y="3928"/>
                <a:ext cx="164" cy="152"/>
              </a:xfrm>
              <a:custGeom>
                <a:avLst/>
                <a:gdLst>
                  <a:gd name="T0" fmla="*/ 160 w 164"/>
                  <a:gd name="T1" fmla="*/ 23 h 152"/>
                  <a:gd name="T2" fmla="*/ 149 w 164"/>
                  <a:gd name="T3" fmla="*/ 13 h 152"/>
                  <a:gd name="T4" fmla="*/ 143 w 164"/>
                  <a:gd name="T5" fmla="*/ 9 h 152"/>
                  <a:gd name="T6" fmla="*/ 131 w 164"/>
                  <a:gd name="T7" fmla="*/ 6 h 152"/>
                  <a:gd name="T8" fmla="*/ 120 w 164"/>
                  <a:gd name="T9" fmla="*/ 3 h 152"/>
                  <a:gd name="T10" fmla="*/ 105 w 164"/>
                  <a:gd name="T11" fmla="*/ 0 h 152"/>
                  <a:gd name="T12" fmla="*/ 92 w 164"/>
                  <a:gd name="T13" fmla="*/ 0 h 152"/>
                  <a:gd name="T14" fmla="*/ 80 w 164"/>
                  <a:gd name="T15" fmla="*/ 1 h 152"/>
                  <a:gd name="T16" fmla="*/ 66 w 164"/>
                  <a:gd name="T17" fmla="*/ 2 h 152"/>
                  <a:gd name="T18" fmla="*/ 51 w 164"/>
                  <a:gd name="T19" fmla="*/ 5 h 152"/>
                  <a:gd name="T20" fmla="*/ 42 w 164"/>
                  <a:gd name="T21" fmla="*/ 10 h 152"/>
                  <a:gd name="T22" fmla="*/ 32 w 164"/>
                  <a:gd name="T23" fmla="*/ 19 h 152"/>
                  <a:gd name="T24" fmla="*/ 22 w 164"/>
                  <a:gd name="T25" fmla="*/ 25 h 152"/>
                  <a:gd name="T26" fmla="*/ 15 w 164"/>
                  <a:gd name="T27" fmla="*/ 32 h 152"/>
                  <a:gd name="T28" fmla="*/ 5 w 164"/>
                  <a:gd name="T29" fmla="*/ 41 h 152"/>
                  <a:gd name="T30" fmla="*/ 0 w 164"/>
                  <a:gd name="T31" fmla="*/ 58 h 152"/>
                  <a:gd name="T32" fmla="*/ 2 w 164"/>
                  <a:gd name="T33" fmla="*/ 72 h 152"/>
                  <a:gd name="T34" fmla="*/ 9 w 164"/>
                  <a:gd name="T35" fmla="*/ 92 h 152"/>
                  <a:gd name="T36" fmla="*/ 22 w 164"/>
                  <a:gd name="T37" fmla="*/ 109 h 152"/>
                  <a:gd name="T38" fmla="*/ 51 w 164"/>
                  <a:gd name="T39" fmla="*/ 151 h 152"/>
                  <a:gd name="T40" fmla="*/ 40 w 164"/>
                  <a:gd name="T41" fmla="*/ 107 h 152"/>
                  <a:gd name="T42" fmla="*/ 34 w 164"/>
                  <a:gd name="T43" fmla="*/ 91 h 152"/>
                  <a:gd name="T44" fmla="*/ 30 w 164"/>
                  <a:gd name="T45" fmla="*/ 78 h 152"/>
                  <a:gd name="T46" fmla="*/ 28 w 164"/>
                  <a:gd name="T47" fmla="*/ 63 h 152"/>
                  <a:gd name="T48" fmla="*/ 32 w 164"/>
                  <a:gd name="T49" fmla="*/ 48 h 152"/>
                  <a:gd name="T50" fmla="*/ 36 w 164"/>
                  <a:gd name="T51" fmla="*/ 35 h 152"/>
                  <a:gd name="T52" fmla="*/ 44 w 164"/>
                  <a:gd name="T53" fmla="*/ 20 h 152"/>
                  <a:gd name="T54" fmla="*/ 56 w 164"/>
                  <a:gd name="T55" fmla="*/ 13 h 152"/>
                  <a:gd name="T56" fmla="*/ 71 w 164"/>
                  <a:gd name="T57" fmla="*/ 10 h 152"/>
                  <a:gd name="T58" fmla="*/ 111 w 164"/>
                  <a:gd name="T59" fmla="*/ 9 h 152"/>
                  <a:gd name="T60" fmla="*/ 136 w 164"/>
                  <a:gd name="T61" fmla="*/ 14 h 152"/>
                  <a:gd name="T62" fmla="*/ 163 w 164"/>
                  <a:gd name="T63" fmla="*/ 25 h 152"/>
                  <a:gd name="T64" fmla="*/ 160 w 164"/>
                  <a:gd name="T65"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Freeform 54"/>
              <p:cNvSpPr>
                <a:spLocks/>
              </p:cNvSpPr>
              <p:nvPr/>
            </p:nvSpPr>
            <p:spPr bwMode="ltGray">
              <a:xfrm>
                <a:off x="961" y="3819"/>
                <a:ext cx="170" cy="148"/>
              </a:xfrm>
              <a:custGeom>
                <a:avLst/>
                <a:gdLst>
                  <a:gd name="T0" fmla="*/ 49 w 170"/>
                  <a:gd name="T1" fmla="*/ 147 h 148"/>
                  <a:gd name="T2" fmla="*/ 37 w 170"/>
                  <a:gd name="T3" fmla="*/ 121 h 148"/>
                  <a:gd name="T4" fmla="*/ 32 w 170"/>
                  <a:gd name="T5" fmla="*/ 111 h 148"/>
                  <a:gd name="T6" fmla="*/ 20 w 170"/>
                  <a:gd name="T7" fmla="*/ 97 h 148"/>
                  <a:gd name="T8" fmla="*/ 8 w 170"/>
                  <a:gd name="T9" fmla="*/ 85 h 148"/>
                  <a:gd name="T10" fmla="*/ 1 w 170"/>
                  <a:gd name="T11" fmla="*/ 77 h 148"/>
                  <a:gd name="T12" fmla="*/ 0 w 170"/>
                  <a:gd name="T13" fmla="*/ 69 h 148"/>
                  <a:gd name="T14" fmla="*/ 2 w 170"/>
                  <a:gd name="T15" fmla="*/ 58 h 148"/>
                  <a:gd name="T16" fmla="*/ 5 w 170"/>
                  <a:gd name="T17" fmla="*/ 48 h 148"/>
                  <a:gd name="T18" fmla="*/ 24 w 170"/>
                  <a:gd name="T19" fmla="*/ 20 h 148"/>
                  <a:gd name="T20" fmla="*/ 32 w 170"/>
                  <a:gd name="T21" fmla="*/ 13 h 148"/>
                  <a:gd name="T22" fmla="*/ 48 w 170"/>
                  <a:gd name="T23" fmla="*/ 6 h 148"/>
                  <a:gd name="T24" fmla="*/ 61 w 170"/>
                  <a:gd name="T25" fmla="*/ 1 h 148"/>
                  <a:gd name="T26" fmla="*/ 78 w 170"/>
                  <a:gd name="T27" fmla="*/ 0 h 148"/>
                  <a:gd name="T28" fmla="*/ 92 w 170"/>
                  <a:gd name="T29" fmla="*/ 2 h 148"/>
                  <a:gd name="T30" fmla="*/ 109 w 170"/>
                  <a:gd name="T31" fmla="*/ 6 h 148"/>
                  <a:gd name="T32" fmla="*/ 126 w 170"/>
                  <a:gd name="T33" fmla="*/ 15 h 148"/>
                  <a:gd name="T34" fmla="*/ 132 w 170"/>
                  <a:gd name="T35" fmla="*/ 21 h 148"/>
                  <a:gd name="T36" fmla="*/ 143 w 170"/>
                  <a:gd name="T37" fmla="*/ 29 h 148"/>
                  <a:gd name="T38" fmla="*/ 152 w 170"/>
                  <a:gd name="T39" fmla="*/ 37 h 148"/>
                  <a:gd name="T40" fmla="*/ 167 w 170"/>
                  <a:gd name="T41" fmla="*/ 76 h 148"/>
                  <a:gd name="T42" fmla="*/ 169 w 170"/>
                  <a:gd name="T43" fmla="*/ 83 h 148"/>
                  <a:gd name="T44" fmla="*/ 166 w 170"/>
                  <a:gd name="T45" fmla="*/ 96 h 148"/>
                  <a:gd name="T46" fmla="*/ 156 w 170"/>
                  <a:gd name="T47" fmla="*/ 132 h 148"/>
                  <a:gd name="T48" fmla="*/ 157 w 170"/>
                  <a:gd name="T49" fmla="*/ 96 h 148"/>
                  <a:gd name="T50" fmla="*/ 152 w 170"/>
                  <a:gd name="T51" fmla="*/ 81 h 148"/>
                  <a:gd name="T52" fmla="*/ 148 w 170"/>
                  <a:gd name="T53" fmla="*/ 72 h 148"/>
                  <a:gd name="T54" fmla="*/ 142 w 170"/>
                  <a:gd name="T55" fmla="*/ 58 h 148"/>
                  <a:gd name="T56" fmla="*/ 134 w 170"/>
                  <a:gd name="T57" fmla="*/ 46 h 148"/>
                  <a:gd name="T58" fmla="*/ 124 w 170"/>
                  <a:gd name="T59" fmla="*/ 34 h 148"/>
                  <a:gd name="T60" fmla="*/ 112 w 170"/>
                  <a:gd name="T61" fmla="*/ 22 h 148"/>
                  <a:gd name="T62" fmla="*/ 102 w 170"/>
                  <a:gd name="T63" fmla="*/ 12 h 148"/>
                  <a:gd name="T64" fmla="*/ 92 w 170"/>
                  <a:gd name="T65" fmla="*/ 6 h 148"/>
                  <a:gd name="T66" fmla="*/ 80 w 170"/>
                  <a:gd name="T67" fmla="*/ 4 h 148"/>
                  <a:gd name="T68" fmla="*/ 68 w 170"/>
                  <a:gd name="T69" fmla="*/ 6 h 148"/>
                  <a:gd name="T70" fmla="*/ 59 w 170"/>
                  <a:gd name="T71" fmla="*/ 11 h 148"/>
                  <a:gd name="T72" fmla="*/ 54 w 170"/>
                  <a:gd name="T73" fmla="*/ 21 h 148"/>
                  <a:gd name="T74" fmla="*/ 54 w 170"/>
                  <a:gd name="T75" fmla="*/ 28 h 148"/>
                  <a:gd name="T76" fmla="*/ 50 w 170"/>
                  <a:gd name="T77" fmla="*/ 42 h 148"/>
                  <a:gd name="T78" fmla="*/ 45 w 170"/>
                  <a:gd name="T79" fmla="*/ 50 h 148"/>
                  <a:gd name="T80" fmla="*/ 34 w 170"/>
                  <a:gd name="T81" fmla="*/ 63 h 148"/>
                  <a:gd name="T82" fmla="*/ 32 w 170"/>
                  <a:gd name="T83" fmla="*/ 69 h 148"/>
                  <a:gd name="T84" fmla="*/ 30 w 170"/>
                  <a:gd name="T85" fmla="*/ 77 h 148"/>
                  <a:gd name="T86" fmla="*/ 30 w 170"/>
                  <a:gd name="T87" fmla="*/ 86 h 148"/>
                  <a:gd name="T88" fmla="*/ 50 w 170"/>
                  <a:gd name="T89" fmla="*/ 119 h 148"/>
                  <a:gd name="T90" fmla="*/ 49 w 170"/>
                  <a:gd name="T9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Freeform 55"/>
              <p:cNvSpPr>
                <a:spLocks/>
              </p:cNvSpPr>
              <p:nvPr/>
            </p:nvSpPr>
            <p:spPr bwMode="ltGray">
              <a:xfrm>
                <a:off x="1052" y="3670"/>
                <a:ext cx="225" cy="215"/>
              </a:xfrm>
              <a:custGeom>
                <a:avLst/>
                <a:gdLst>
                  <a:gd name="T0" fmla="*/ 210 w 225"/>
                  <a:gd name="T1" fmla="*/ 5 h 215"/>
                  <a:gd name="T2" fmla="*/ 209 w 225"/>
                  <a:gd name="T3" fmla="*/ 0 h 215"/>
                  <a:gd name="T4" fmla="*/ 193 w 225"/>
                  <a:gd name="T5" fmla="*/ 2 h 215"/>
                  <a:gd name="T6" fmla="*/ 184 w 225"/>
                  <a:gd name="T7" fmla="*/ 7 h 215"/>
                  <a:gd name="T8" fmla="*/ 5 w 225"/>
                  <a:gd name="T9" fmla="*/ 46 h 215"/>
                  <a:gd name="T10" fmla="*/ 164 w 225"/>
                  <a:gd name="T11" fmla="*/ 18 h 215"/>
                  <a:gd name="T12" fmla="*/ 166 w 225"/>
                  <a:gd name="T13" fmla="*/ 24 h 215"/>
                  <a:gd name="T14" fmla="*/ 89 w 225"/>
                  <a:gd name="T15" fmla="*/ 57 h 215"/>
                  <a:gd name="T16" fmla="*/ 185 w 225"/>
                  <a:gd name="T17" fmla="*/ 31 h 215"/>
                  <a:gd name="T18" fmla="*/ 172 w 225"/>
                  <a:gd name="T19" fmla="*/ 42 h 215"/>
                  <a:gd name="T20" fmla="*/ 142 w 225"/>
                  <a:gd name="T21" fmla="*/ 60 h 215"/>
                  <a:gd name="T22" fmla="*/ 49 w 225"/>
                  <a:gd name="T23" fmla="*/ 109 h 215"/>
                  <a:gd name="T24" fmla="*/ 52 w 225"/>
                  <a:gd name="T25" fmla="*/ 105 h 215"/>
                  <a:gd name="T26" fmla="*/ 113 w 225"/>
                  <a:gd name="T27" fmla="*/ 75 h 215"/>
                  <a:gd name="T28" fmla="*/ 161 w 225"/>
                  <a:gd name="T29" fmla="*/ 51 h 215"/>
                  <a:gd name="T30" fmla="*/ 184 w 225"/>
                  <a:gd name="T31" fmla="*/ 40 h 215"/>
                  <a:gd name="T32" fmla="*/ 188 w 225"/>
                  <a:gd name="T33" fmla="*/ 44 h 215"/>
                  <a:gd name="T34" fmla="*/ 161 w 225"/>
                  <a:gd name="T35" fmla="*/ 59 h 215"/>
                  <a:gd name="T36" fmla="*/ 124 w 225"/>
                  <a:gd name="T37" fmla="*/ 79 h 215"/>
                  <a:gd name="T38" fmla="*/ 172 w 225"/>
                  <a:gd name="T39" fmla="*/ 51 h 215"/>
                  <a:gd name="T40" fmla="*/ 188 w 225"/>
                  <a:gd name="T41" fmla="*/ 44 h 215"/>
                  <a:gd name="T42" fmla="*/ 190 w 225"/>
                  <a:gd name="T43" fmla="*/ 52 h 215"/>
                  <a:gd name="T44" fmla="*/ 172 w 225"/>
                  <a:gd name="T45" fmla="*/ 66 h 215"/>
                  <a:gd name="T46" fmla="*/ 124 w 225"/>
                  <a:gd name="T47" fmla="*/ 85 h 215"/>
                  <a:gd name="T48" fmla="*/ 82 w 225"/>
                  <a:gd name="T49" fmla="*/ 102 h 215"/>
                  <a:gd name="T50" fmla="*/ 131 w 225"/>
                  <a:gd name="T51" fmla="*/ 84 h 215"/>
                  <a:gd name="T52" fmla="*/ 180 w 225"/>
                  <a:gd name="T53" fmla="*/ 64 h 215"/>
                  <a:gd name="T54" fmla="*/ 178 w 225"/>
                  <a:gd name="T55" fmla="*/ 71 h 215"/>
                  <a:gd name="T56" fmla="*/ 180 w 225"/>
                  <a:gd name="T57" fmla="*/ 83 h 215"/>
                  <a:gd name="T58" fmla="*/ 172 w 225"/>
                  <a:gd name="T59" fmla="*/ 89 h 215"/>
                  <a:gd name="T60" fmla="*/ 132 w 225"/>
                  <a:gd name="T61" fmla="*/ 105 h 215"/>
                  <a:gd name="T62" fmla="*/ 56 w 225"/>
                  <a:gd name="T63" fmla="*/ 133 h 215"/>
                  <a:gd name="T64" fmla="*/ 67 w 225"/>
                  <a:gd name="T65" fmla="*/ 127 h 215"/>
                  <a:gd name="T66" fmla="*/ 161 w 225"/>
                  <a:gd name="T67" fmla="*/ 94 h 215"/>
                  <a:gd name="T68" fmla="*/ 191 w 225"/>
                  <a:gd name="T69" fmla="*/ 80 h 215"/>
                  <a:gd name="T70" fmla="*/ 115 w 225"/>
                  <a:gd name="T71" fmla="*/ 122 h 215"/>
                  <a:gd name="T72" fmla="*/ 190 w 225"/>
                  <a:gd name="T73" fmla="*/ 92 h 215"/>
                  <a:gd name="T74" fmla="*/ 188 w 225"/>
                  <a:gd name="T75" fmla="*/ 105 h 215"/>
                  <a:gd name="T76" fmla="*/ 150 w 225"/>
                  <a:gd name="T77" fmla="*/ 133 h 215"/>
                  <a:gd name="T78" fmla="*/ 86 w 225"/>
                  <a:gd name="T79" fmla="*/ 154 h 215"/>
                  <a:gd name="T80" fmla="*/ 26 w 225"/>
                  <a:gd name="T81" fmla="*/ 172 h 215"/>
                  <a:gd name="T82" fmla="*/ 117 w 225"/>
                  <a:gd name="T83" fmla="*/ 146 h 215"/>
                  <a:gd name="T84" fmla="*/ 153 w 225"/>
                  <a:gd name="T85" fmla="*/ 131 h 215"/>
                  <a:gd name="T86" fmla="*/ 188 w 225"/>
                  <a:gd name="T87" fmla="*/ 109 h 215"/>
                  <a:gd name="T88" fmla="*/ 184 w 225"/>
                  <a:gd name="T89" fmla="*/ 119 h 215"/>
                  <a:gd name="T90" fmla="*/ 182 w 225"/>
                  <a:gd name="T91" fmla="*/ 129 h 215"/>
                  <a:gd name="T92" fmla="*/ 184 w 225"/>
                  <a:gd name="T93" fmla="*/ 138 h 215"/>
                  <a:gd name="T94" fmla="*/ 150 w 225"/>
                  <a:gd name="T95" fmla="*/ 157 h 215"/>
                  <a:gd name="T96" fmla="*/ 88 w 225"/>
                  <a:gd name="T97" fmla="*/ 174 h 215"/>
                  <a:gd name="T98" fmla="*/ 92 w 225"/>
                  <a:gd name="T99" fmla="*/ 173 h 215"/>
                  <a:gd name="T100" fmla="*/ 169 w 225"/>
                  <a:gd name="T101" fmla="*/ 150 h 215"/>
                  <a:gd name="T102" fmla="*/ 165 w 225"/>
                  <a:gd name="T103" fmla="*/ 156 h 215"/>
                  <a:gd name="T104" fmla="*/ 169 w 225"/>
                  <a:gd name="T105" fmla="*/ 159 h 215"/>
                  <a:gd name="T106" fmla="*/ 172 w 225"/>
                  <a:gd name="T107" fmla="*/ 165 h 215"/>
                  <a:gd name="T108" fmla="*/ 135 w 225"/>
                  <a:gd name="T109" fmla="*/ 181 h 215"/>
                  <a:gd name="T110" fmla="*/ 93 w 225"/>
                  <a:gd name="T111" fmla="*/ 185 h 215"/>
                  <a:gd name="T112" fmla="*/ 169 w 225"/>
                  <a:gd name="T113" fmla="*/ 170 h 215"/>
                  <a:gd name="T114" fmla="*/ 165 w 225"/>
                  <a:gd name="T115" fmla="*/ 178 h 215"/>
                  <a:gd name="T116" fmla="*/ 170 w 225"/>
                  <a:gd name="T117" fmla="*/ 184 h 215"/>
                  <a:gd name="T118" fmla="*/ 82 w 225"/>
                  <a:gd name="T119" fmla="*/ 214 h 215"/>
                  <a:gd name="T120" fmla="*/ 166 w 225"/>
                  <a:gd name="T121" fmla="*/ 191 h 215"/>
                  <a:gd name="T122" fmla="*/ 183 w 225"/>
                  <a:gd name="T123" fmla="*/ 182 h 215"/>
                  <a:gd name="T124" fmla="*/ 194 w 225"/>
                  <a:gd name="T125"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Freeform 56"/>
              <p:cNvSpPr>
                <a:spLocks/>
              </p:cNvSpPr>
              <p:nvPr/>
            </p:nvSpPr>
            <p:spPr bwMode="ltGray">
              <a:xfrm>
                <a:off x="1243" y="3670"/>
                <a:ext cx="217" cy="217"/>
              </a:xfrm>
              <a:custGeom>
                <a:avLst/>
                <a:gdLst>
                  <a:gd name="T0" fmla="*/ 1 w 217"/>
                  <a:gd name="T1" fmla="*/ 178 h 217"/>
                  <a:gd name="T2" fmla="*/ 8 w 217"/>
                  <a:gd name="T3" fmla="*/ 171 h 217"/>
                  <a:gd name="T4" fmla="*/ 62 w 217"/>
                  <a:gd name="T5" fmla="*/ 216 h 217"/>
                  <a:gd name="T6" fmla="*/ 19 w 217"/>
                  <a:gd name="T7" fmla="*/ 172 h 217"/>
                  <a:gd name="T8" fmla="*/ 24 w 217"/>
                  <a:gd name="T9" fmla="*/ 167 h 217"/>
                  <a:gd name="T10" fmla="*/ 76 w 217"/>
                  <a:gd name="T11" fmla="*/ 199 h 217"/>
                  <a:gd name="T12" fmla="*/ 21 w 217"/>
                  <a:gd name="T13" fmla="*/ 165 h 217"/>
                  <a:gd name="T14" fmla="*/ 29 w 217"/>
                  <a:gd name="T15" fmla="*/ 158 h 217"/>
                  <a:gd name="T16" fmla="*/ 35 w 217"/>
                  <a:gd name="T17" fmla="*/ 150 h 217"/>
                  <a:gd name="T18" fmla="*/ 32 w 217"/>
                  <a:gd name="T19" fmla="*/ 144 h 217"/>
                  <a:gd name="T20" fmla="*/ 39 w 217"/>
                  <a:gd name="T21" fmla="*/ 142 h 217"/>
                  <a:gd name="T22" fmla="*/ 35 w 217"/>
                  <a:gd name="T23" fmla="*/ 141 h 217"/>
                  <a:gd name="T24" fmla="*/ 35 w 217"/>
                  <a:gd name="T25" fmla="*/ 133 h 217"/>
                  <a:gd name="T26" fmla="*/ 39 w 217"/>
                  <a:gd name="T27" fmla="*/ 128 h 217"/>
                  <a:gd name="T28" fmla="*/ 102 w 217"/>
                  <a:gd name="T29" fmla="*/ 166 h 217"/>
                  <a:gd name="T30" fmla="*/ 35 w 217"/>
                  <a:gd name="T31" fmla="*/ 126 h 217"/>
                  <a:gd name="T32" fmla="*/ 42 w 217"/>
                  <a:gd name="T33" fmla="*/ 126 h 217"/>
                  <a:gd name="T34" fmla="*/ 42 w 217"/>
                  <a:gd name="T35" fmla="*/ 114 h 217"/>
                  <a:gd name="T36" fmla="*/ 123 w 217"/>
                  <a:gd name="T37" fmla="*/ 141 h 217"/>
                  <a:gd name="T38" fmla="*/ 59 w 217"/>
                  <a:gd name="T39" fmla="*/ 123 h 217"/>
                  <a:gd name="T40" fmla="*/ 37 w 217"/>
                  <a:gd name="T41" fmla="*/ 107 h 217"/>
                  <a:gd name="T42" fmla="*/ 39 w 217"/>
                  <a:gd name="T43" fmla="*/ 101 h 217"/>
                  <a:gd name="T44" fmla="*/ 53 w 217"/>
                  <a:gd name="T45" fmla="*/ 106 h 217"/>
                  <a:gd name="T46" fmla="*/ 54 w 217"/>
                  <a:gd name="T47" fmla="*/ 100 h 217"/>
                  <a:gd name="T48" fmla="*/ 113 w 217"/>
                  <a:gd name="T49" fmla="*/ 112 h 217"/>
                  <a:gd name="T50" fmla="*/ 91 w 217"/>
                  <a:gd name="T51" fmla="*/ 105 h 217"/>
                  <a:gd name="T52" fmla="*/ 45 w 217"/>
                  <a:gd name="T53" fmla="*/ 90 h 217"/>
                  <a:gd name="T54" fmla="*/ 42 w 217"/>
                  <a:gd name="T55" fmla="*/ 81 h 217"/>
                  <a:gd name="T56" fmla="*/ 46 w 217"/>
                  <a:gd name="T57" fmla="*/ 75 h 217"/>
                  <a:gd name="T58" fmla="*/ 62 w 217"/>
                  <a:gd name="T59" fmla="*/ 79 h 217"/>
                  <a:gd name="T60" fmla="*/ 59 w 217"/>
                  <a:gd name="T61" fmla="*/ 69 h 217"/>
                  <a:gd name="T62" fmla="*/ 54 w 217"/>
                  <a:gd name="T63" fmla="*/ 62 h 217"/>
                  <a:gd name="T64" fmla="*/ 58 w 217"/>
                  <a:gd name="T65" fmla="*/ 58 h 217"/>
                  <a:gd name="T66" fmla="*/ 120 w 217"/>
                  <a:gd name="T67" fmla="*/ 76 h 217"/>
                  <a:gd name="T68" fmla="*/ 193 w 217"/>
                  <a:gd name="T69" fmla="*/ 90 h 217"/>
                  <a:gd name="T70" fmla="*/ 91 w 217"/>
                  <a:gd name="T71" fmla="*/ 68 h 217"/>
                  <a:gd name="T72" fmla="*/ 58 w 217"/>
                  <a:gd name="T73" fmla="*/ 58 h 217"/>
                  <a:gd name="T74" fmla="*/ 62 w 217"/>
                  <a:gd name="T75" fmla="*/ 53 h 217"/>
                  <a:gd name="T76" fmla="*/ 56 w 217"/>
                  <a:gd name="T77" fmla="*/ 41 h 217"/>
                  <a:gd name="T78" fmla="*/ 58 w 217"/>
                  <a:gd name="T79" fmla="*/ 32 h 217"/>
                  <a:gd name="T80" fmla="*/ 91 w 217"/>
                  <a:gd name="T81" fmla="*/ 43 h 217"/>
                  <a:gd name="T82" fmla="*/ 84 w 217"/>
                  <a:gd name="T83" fmla="*/ 40 h 217"/>
                  <a:gd name="T84" fmla="*/ 62 w 217"/>
                  <a:gd name="T85" fmla="*/ 32 h 217"/>
                  <a:gd name="T86" fmla="*/ 58 w 217"/>
                  <a:gd name="T87" fmla="*/ 29 h 217"/>
                  <a:gd name="T88" fmla="*/ 46 w 217"/>
                  <a:gd name="T89" fmla="*/ 23 h 217"/>
                  <a:gd name="T90" fmla="*/ 113 w 217"/>
                  <a:gd name="T91" fmla="*/ 33 h 217"/>
                  <a:gd name="T92" fmla="*/ 46 w 217"/>
                  <a:gd name="T93" fmla="*/ 16 h 217"/>
                  <a:gd name="T94" fmla="*/ 125 w 217"/>
                  <a:gd name="T95" fmla="*/ 16 h 217"/>
                  <a:gd name="T96" fmla="*/ 159 w 217"/>
                  <a:gd name="T97" fmla="*/ 13 h 217"/>
                  <a:gd name="T98" fmla="*/ 58 w 217"/>
                  <a:gd name="T99" fmla="*/ 16 h 217"/>
                  <a:gd name="T100" fmla="*/ 42 w 217"/>
                  <a:gd name="T101" fmla="*/ 6 h 217"/>
                  <a:gd name="T102" fmla="*/ 20 w 217"/>
                  <a:gd name="T103" fmla="*/ 2 h 217"/>
                  <a:gd name="T104" fmla="*/ 0 w 217"/>
                  <a:gd name="T105" fmla="*/ 1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Freeform 57"/>
              <p:cNvSpPr>
                <a:spLocks/>
              </p:cNvSpPr>
              <p:nvPr/>
            </p:nvSpPr>
            <p:spPr bwMode="ltGray">
              <a:xfrm>
                <a:off x="1245" y="3887"/>
                <a:ext cx="58" cy="164"/>
              </a:xfrm>
              <a:custGeom>
                <a:avLst/>
                <a:gdLst>
                  <a:gd name="T0" fmla="*/ 11 w 58"/>
                  <a:gd name="T1" fmla="*/ 0 h 164"/>
                  <a:gd name="T2" fmla="*/ 22 w 58"/>
                  <a:gd name="T3" fmla="*/ 12 h 164"/>
                  <a:gd name="T4" fmla="*/ 34 w 58"/>
                  <a:gd name="T5" fmla="*/ 32 h 164"/>
                  <a:gd name="T6" fmla="*/ 46 w 58"/>
                  <a:gd name="T7" fmla="*/ 59 h 164"/>
                  <a:gd name="T8" fmla="*/ 57 w 58"/>
                  <a:gd name="T9" fmla="*/ 94 h 164"/>
                  <a:gd name="T10" fmla="*/ 57 w 58"/>
                  <a:gd name="T11" fmla="*/ 130 h 164"/>
                  <a:gd name="T12" fmla="*/ 51 w 58"/>
                  <a:gd name="T13" fmla="*/ 163 h 164"/>
                  <a:gd name="T14" fmla="*/ 46 w 58"/>
                  <a:gd name="T15" fmla="*/ 163 h 164"/>
                  <a:gd name="T16" fmla="*/ 51 w 58"/>
                  <a:gd name="T17" fmla="*/ 130 h 164"/>
                  <a:gd name="T18" fmla="*/ 51 w 58"/>
                  <a:gd name="T19" fmla="*/ 103 h 164"/>
                  <a:gd name="T20" fmla="*/ 39 w 58"/>
                  <a:gd name="T21" fmla="*/ 73 h 164"/>
                  <a:gd name="T22" fmla="*/ 22 w 58"/>
                  <a:gd name="T23" fmla="*/ 44 h 164"/>
                  <a:gd name="T24" fmla="*/ 0 w 58"/>
                  <a:gd name="T25" fmla="*/ 7 h 164"/>
                  <a:gd name="T26" fmla="*/ 11 w 58"/>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58"/>
              <p:cNvSpPr>
                <a:spLocks/>
              </p:cNvSpPr>
              <p:nvPr/>
            </p:nvSpPr>
            <p:spPr bwMode="ltGray">
              <a:xfrm>
                <a:off x="287" y="3721"/>
                <a:ext cx="156" cy="308"/>
              </a:xfrm>
              <a:custGeom>
                <a:avLst/>
                <a:gdLst>
                  <a:gd name="T0" fmla="*/ 152 w 156"/>
                  <a:gd name="T1" fmla="*/ 47 h 308"/>
                  <a:gd name="T2" fmla="*/ 141 w 156"/>
                  <a:gd name="T3" fmla="*/ 27 h 308"/>
                  <a:gd name="T4" fmla="*/ 136 w 156"/>
                  <a:gd name="T5" fmla="*/ 19 h 308"/>
                  <a:gd name="T6" fmla="*/ 125 w 156"/>
                  <a:gd name="T7" fmla="*/ 13 h 308"/>
                  <a:gd name="T8" fmla="*/ 114 w 156"/>
                  <a:gd name="T9" fmla="*/ 7 h 308"/>
                  <a:gd name="T10" fmla="*/ 100 w 156"/>
                  <a:gd name="T11" fmla="*/ 1 h 308"/>
                  <a:gd name="T12" fmla="*/ 87 w 156"/>
                  <a:gd name="T13" fmla="*/ 0 h 308"/>
                  <a:gd name="T14" fmla="*/ 76 w 156"/>
                  <a:gd name="T15" fmla="*/ 2 h 308"/>
                  <a:gd name="T16" fmla="*/ 63 w 156"/>
                  <a:gd name="T17" fmla="*/ 5 h 308"/>
                  <a:gd name="T18" fmla="*/ 48 w 156"/>
                  <a:gd name="T19" fmla="*/ 11 h 308"/>
                  <a:gd name="T20" fmla="*/ 40 w 156"/>
                  <a:gd name="T21" fmla="*/ 23 h 308"/>
                  <a:gd name="T22" fmla="*/ 30 w 156"/>
                  <a:gd name="T23" fmla="*/ 39 h 308"/>
                  <a:gd name="T24" fmla="*/ 21 w 156"/>
                  <a:gd name="T25" fmla="*/ 51 h 308"/>
                  <a:gd name="T26" fmla="*/ 14 w 156"/>
                  <a:gd name="T27" fmla="*/ 65 h 308"/>
                  <a:gd name="T28" fmla="*/ 5 w 156"/>
                  <a:gd name="T29" fmla="*/ 82 h 308"/>
                  <a:gd name="T30" fmla="*/ 0 w 156"/>
                  <a:gd name="T31" fmla="*/ 119 h 308"/>
                  <a:gd name="T32" fmla="*/ 2 w 156"/>
                  <a:gd name="T33" fmla="*/ 147 h 308"/>
                  <a:gd name="T34" fmla="*/ 9 w 156"/>
                  <a:gd name="T35" fmla="*/ 188 h 308"/>
                  <a:gd name="T36" fmla="*/ 21 w 156"/>
                  <a:gd name="T37" fmla="*/ 223 h 308"/>
                  <a:gd name="T38" fmla="*/ 48 w 156"/>
                  <a:gd name="T39" fmla="*/ 307 h 308"/>
                  <a:gd name="T40" fmla="*/ 38 w 156"/>
                  <a:gd name="T41" fmla="*/ 217 h 308"/>
                  <a:gd name="T42" fmla="*/ 32 w 156"/>
                  <a:gd name="T43" fmla="*/ 186 h 308"/>
                  <a:gd name="T44" fmla="*/ 29 w 156"/>
                  <a:gd name="T45" fmla="*/ 159 h 308"/>
                  <a:gd name="T46" fmla="*/ 27 w 156"/>
                  <a:gd name="T47" fmla="*/ 130 h 308"/>
                  <a:gd name="T48" fmla="*/ 30 w 156"/>
                  <a:gd name="T49" fmla="*/ 97 h 308"/>
                  <a:gd name="T50" fmla="*/ 35 w 156"/>
                  <a:gd name="T51" fmla="*/ 73 h 308"/>
                  <a:gd name="T52" fmla="*/ 41 w 156"/>
                  <a:gd name="T53" fmla="*/ 42 h 308"/>
                  <a:gd name="T54" fmla="*/ 53 w 156"/>
                  <a:gd name="T55" fmla="*/ 27 h 308"/>
                  <a:gd name="T56" fmla="*/ 67 w 156"/>
                  <a:gd name="T57" fmla="*/ 21 h 308"/>
                  <a:gd name="T58" fmla="*/ 106 w 156"/>
                  <a:gd name="T59" fmla="*/ 19 h 308"/>
                  <a:gd name="T60" fmla="*/ 129 w 156"/>
                  <a:gd name="T61" fmla="*/ 29 h 308"/>
                  <a:gd name="T62" fmla="*/ 155 w 156"/>
                  <a:gd name="T63" fmla="*/ 51 h 308"/>
                  <a:gd name="T64" fmla="*/ 152 w 156"/>
                  <a:gd name="T65" fmla="*/ 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Freeform 59"/>
              <p:cNvSpPr>
                <a:spLocks/>
              </p:cNvSpPr>
              <p:nvPr/>
            </p:nvSpPr>
            <p:spPr bwMode="ltGray">
              <a:xfrm>
                <a:off x="400" y="3502"/>
                <a:ext cx="160" cy="302"/>
              </a:xfrm>
              <a:custGeom>
                <a:avLst/>
                <a:gdLst>
                  <a:gd name="T0" fmla="*/ 46 w 160"/>
                  <a:gd name="T1" fmla="*/ 301 h 302"/>
                  <a:gd name="T2" fmla="*/ 35 w 160"/>
                  <a:gd name="T3" fmla="*/ 249 h 302"/>
                  <a:gd name="T4" fmla="*/ 30 w 160"/>
                  <a:gd name="T5" fmla="*/ 227 h 302"/>
                  <a:gd name="T6" fmla="*/ 19 w 160"/>
                  <a:gd name="T7" fmla="*/ 199 h 302"/>
                  <a:gd name="T8" fmla="*/ 8 w 160"/>
                  <a:gd name="T9" fmla="*/ 174 h 302"/>
                  <a:gd name="T10" fmla="*/ 1 w 160"/>
                  <a:gd name="T11" fmla="*/ 158 h 302"/>
                  <a:gd name="T12" fmla="*/ 0 w 160"/>
                  <a:gd name="T13" fmla="*/ 143 h 302"/>
                  <a:gd name="T14" fmla="*/ 2 w 160"/>
                  <a:gd name="T15" fmla="*/ 120 h 302"/>
                  <a:gd name="T16" fmla="*/ 5 w 160"/>
                  <a:gd name="T17" fmla="*/ 98 h 302"/>
                  <a:gd name="T18" fmla="*/ 21 w 160"/>
                  <a:gd name="T19" fmla="*/ 41 h 302"/>
                  <a:gd name="T20" fmla="*/ 30 w 160"/>
                  <a:gd name="T21" fmla="*/ 27 h 302"/>
                  <a:gd name="T22" fmla="*/ 45 w 160"/>
                  <a:gd name="T23" fmla="*/ 12 h 302"/>
                  <a:gd name="T24" fmla="*/ 57 w 160"/>
                  <a:gd name="T25" fmla="*/ 3 h 302"/>
                  <a:gd name="T26" fmla="*/ 74 w 160"/>
                  <a:gd name="T27" fmla="*/ 0 h 302"/>
                  <a:gd name="T28" fmla="*/ 86 w 160"/>
                  <a:gd name="T29" fmla="*/ 6 h 302"/>
                  <a:gd name="T30" fmla="*/ 103 w 160"/>
                  <a:gd name="T31" fmla="*/ 12 h 302"/>
                  <a:gd name="T32" fmla="*/ 119 w 160"/>
                  <a:gd name="T33" fmla="*/ 30 h 302"/>
                  <a:gd name="T34" fmla="*/ 125 w 160"/>
                  <a:gd name="T35" fmla="*/ 43 h 302"/>
                  <a:gd name="T36" fmla="*/ 135 w 160"/>
                  <a:gd name="T37" fmla="*/ 61 h 302"/>
                  <a:gd name="T38" fmla="*/ 143 w 160"/>
                  <a:gd name="T39" fmla="*/ 76 h 302"/>
                  <a:gd name="T40" fmla="*/ 157 w 160"/>
                  <a:gd name="T41" fmla="*/ 155 h 302"/>
                  <a:gd name="T42" fmla="*/ 159 w 160"/>
                  <a:gd name="T43" fmla="*/ 170 h 302"/>
                  <a:gd name="T44" fmla="*/ 156 w 160"/>
                  <a:gd name="T45" fmla="*/ 197 h 302"/>
                  <a:gd name="T46" fmla="*/ 147 w 160"/>
                  <a:gd name="T47" fmla="*/ 270 h 302"/>
                  <a:gd name="T48" fmla="*/ 148 w 160"/>
                  <a:gd name="T49" fmla="*/ 198 h 302"/>
                  <a:gd name="T50" fmla="*/ 143 w 160"/>
                  <a:gd name="T51" fmla="*/ 166 h 302"/>
                  <a:gd name="T52" fmla="*/ 139 w 160"/>
                  <a:gd name="T53" fmla="*/ 147 h 302"/>
                  <a:gd name="T54" fmla="*/ 133 w 160"/>
                  <a:gd name="T55" fmla="*/ 120 h 302"/>
                  <a:gd name="T56" fmla="*/ 126 w 160"/>
                  <a:gd name="T57" fmla="*/ 94 h 302"/>
                  <a:gd name="T58" fmla="*/ 117 w 160"/>
                  <a:gd name="T59" fmla="*/ 69 h 302"/>
                  <a:gd name="T60" fmla="*/ 106 w 160"/>
                  <a:gd name="T61" fmla="*/ 46 h 302"/>
                  <a:gd name="T62" fmla="*/ 96 w 160"/>
                  <a:gd name="T63" fmla="*/ 24 h 302"/>
                  <a:gd name="T64" fmla="*/ 86 w 160"/>
                  <a:gd name="T65" fmla="*/ 12 h 302"/>
                  <a:gd name="T66" fmla="*/ 75 w 160"/>
                  <a:gd name="T67" fmla="*/ 8 h 302"/>
                  <a:gd name="T68" fmla="*/ 64 w 160"/>
                  <a:gd name="T69" fmla="*/ 12 h 302"/>
                  <a:gd name="T70" fmla="*/ 56 w 160"/>
                  <a:gd name="T71" fmla="*/ 24 h 302"/>
                  <a:gd name="T72" fmla="*/ 51 w 160"/>
                  <a:gd name="T73" fmla="*/ 43 h 302"/>
                  <a:gd name="T74" fmla="*/ 51 w 160"/>
                  <a:gd name="T75" fmla="*/ 57 h 302"/>
                  <a:gd name="T76" fmla="*/ 47 w 160"/>
                  <a:gd name="T77" fmla="*/ 85 h 302"/>
                  <a:gd name="T78" fmla="*/ 43 w 160"/>
                  <a:gd name="T79" fmla="*/ 102 h 302"/>
                  <a:gd name="T80" fmla="*/ 32 w 160"/>
                  <a:gd name="T81" fmla="*/ 129 h 302"/>
                  <a:gd name="T82" fmla="*/ 30 w 160"/>
                  <a:gd name="T83" fmla="*/ 143 h 302"/>
                  <a:gd name="T84" fmla="*/ 28 w 160"/>
                  <a:gd name="T85" fmla="*/ 157 h 302"/>
                  <a:gd name="T86" fmla="*/ 28 w 160"/>
                  <a:gd name="T87" fmla="*/ 177 h 302"/>
                  <a:gd name="T88" fmla="*/ 47 w 160"/>
                  <a:gd name="T89" fmla="*/ 244 h 302"/>
                  <a:gd name="T90" fmla="*/ 46 w 160"/>
                  <a:gd name="T9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5" name="Group 62"/>
              <p:cNvGrpSpPr>
                <a:grpSpLocks/>
              </p:cNvGrpSpPr>
              <p:nvPr/>
            </p:nvGrpSpPr>
            <p:grpSpPr bwMode="auto">
              <a:xfrm>
                <a:off x="487" y="3200"/>
                <a:ext cx="385" cy="440"/>
                <a:chOff x="487" y="3200"/>
                <a:chExt cx="385" cy="440"/>
              </a:xfrm>
            </p:grpSpPr>
            <p:sp>
              <p:nvSpPr>
                <p:cNvPr id="81" name="Freeform 60"/>
                <p:cNvSpPr>
                  <a:spLocks/>
                </p:cNvSpPr>
                <p:nvPr/>
              </p:nvSpPr>
              <p:spPr bwMode="ltGray">
                <a:xfrm>
                  <a:off x="487" y="3200"/>
                  <a:ext cx="212" cy="438"/>
                </a:xfrm>
                <a:custGeom>
                  <a:avLst/>
                  <a:gdLst>
                    <a:gd name="T0" fmla="*/ 198 w 212"/>
                    <a:gd name="T1" fmla="*/ 10 h 438"/>
                    <a:gd name="T2" fmla="*/ 197 w 212"/>
                    <a:gd name="T3" fmla="*/ 0 h 438"/>
                    <a:gd name="T4" fmla="*/ 182 w 212"/>
                    <a:gd name="T5" fmla="*/ 3 h 438"/>
                    <a:gd name="T6" fmla="*/ 173 w 212"/>
                    <a:gd name="T7" fmla="*/ 15 h 438"/>
                    <a:gd name="T8" fmla="*/ 5 w 212"/>
                    <a:gd name="T9" fmla="*/ 95 h 438"/>
                    <a:gd name="T10" fmla="*/ 155 w 212"/>
                    <a:gd name="T11" fmla="*/ 38 h 438"/>
                    <a:gd name="T12" fmla="*/ 157 w 212"/>
                    <a:gd name="T13" fmla="*/ 49 h 438"/>
                    <a:gd name="T14" fmla="*/ 84 w 212"/>
                    <a:gd name="T15" fmla="*/ 118 h 438"/>
                    <a:gd name="T16" fmla="*/ 174 w 212"/>
                    <a:gd name="T17" fmla="*/ 63 h 438"/>
                    <a:gd name="T18" fmla="*/ 162 w 212"/>
                    <a:gd name="T19" fmla="*/ 86 h 438"/>
                    <a:gd name="T20" fmla="*/ 134 w 212"/>
                    <a:gd name="T21" fmla="*/ 123 h 438"/>
                    <a:gd name="T22" fmla="*/ 46 w 212"/>
                    <a:gd name="T23" fmla="*/ 223 h 438"/>
                    <a:gd name="T24" fmla="*/ 49 w 212"/>
                    <a:gd name="T25" fmla="*/ 215 h 438"/>
                    <a:gd name="T26" fmla="*/ 106 w 212"/>
                    <a:gd name="T27" fmla="*/ 153 h 438"/>
                    <a:gd name="T28" fmla="*/ 152 w 212"/>
                    <a:gd name="T29" fmla="*/ 105 h 438"/>
                    <a:gd name="T30" fmla="*/ 173 w 212"/>
                    <a:gd name="T31" fmla="*/ 82 h 438"/>
                    <a:gd name="T32" fmla="*/ 177 w 212"/>
                    <a:gd name="T33" fmla="*/ 90 h 438"/>
                    <a:gd name="T34" fmla="*/ 152 w 212"/>
                    <a:gd name="T35" fmla="*/ 120 h 438"/>
                    <a:gd name="T36" fmla="*/ 117 w 212"/>
                    <a:gd name="T37" fmla="*/ 162 h 438"/>
                    <a:gd name="T38" fmla="*/ 162 w 212"/>
                    <a:gd name="T39" fmla="*/ 105 h 438"/>
                    <a:gd name="T40" fmla="*/ 177 w 212"/>
                    <a:gd name="T41" fmla="*/ 90 h 438"/>
                    <a:gd name="T42" fmla="*/ 178 w 212"/>
                    <a:gd name="T43" fmla="*/ 106 h 438"/>
                    <a:gd name="T44" fmla="*/ 162 w 212"/>
                    <a:gd name="T45" fmla="*/ 135 h 438"/>
                    <a:gd name="T46" fmla="*/ 117 w 212"/>
                    <a:gd name="T47" fmla="*/ 174 h 438"/>
                    <a:gd name="T48" fmla="*/ 77 w 212"/>
                    <a:gd name="T49" fmla="*/ 208 h 438"/>
                    <a:gd name="T50" fmla="*/ 123 w 212"/>
                    <a:gd name="T51" fmla="*/ 172 h 438"/>
                    <a:gd name="T52" fmla="*/ 169 w 212"/>
                    <a:gd name="T53" fmla="*/ 131 h 438"/>
                    <a:gd name="T54" fmla="*/ 168 w 212"/>
                    <a:gd name="T55" fmla="*/ 145 h 438"/>
                    <a:gd name="T56" fmla="*/ 169 w 212"/>
                    <a:gd name="T57" fmla="*/ 169 h 438"/>
                    <a:gd name="T58" fmla="*/ 162 w 212"/>
                    <a:gd name="T59" fmla="*/ 181 h 438"/>
                    <a:gd name="T60" fmla="*/ 124 w 212"/>
                    <a:gd name="T61" fmla="*/ 216 h 438"/>
                    <a:gd name="T62" fmla="*/ 52 w 212"/>
                    <a:gd name="T63" fmla="*/ 272 h 438"/>
                    <a:gd name="T64" fmla="*/ 63 w 212"/>
                    <a:gd name="T65" fmla="*/ 260 h 438"/>
                    <a:gd name="T66" fmla="*/ 152 w 212"/>
                    <a:gd name="T67" fmla="*/ 192 h 438"/>
                    <a:gd name="T68" fmla="*/ 180 w 212"/>
                    <a:gd name="T69" fmla="*/ 163 h 438"/>
                    <a:gd name="T70" fmla="*/ 109 w 212"/>
                    <a:gd name="T71" fmla="*/ 251 h 438"/>
                    <a:gd name="T72" fmla="*/ 179 w 212"/>
                    <a:gd name="T73" fmla="*/ 189 h 438"/>
                    <a:gd name="T74" fmla="*/ 177 w 212"/>
                    <a:gd name="T75" fmla="*/ 214 h 438"/>
                    <a:gd name="T76" fmla="*/ 142 w 212"/>
                    <a:gd name="T77" fmla="*/ 272 h 438"/>
                    <a:gd name="T78" fmla="*/ 81 w 212"/>
                    <a:gd name="T79" fmla="*/ 314 h 438"/>
                    <a:gd name="T80" fmla="*/ 24 w 212"/>
                    <a:gd name="T81" fmla="*/ 352 h 438"/>
                    <a:gd name="T82" fmla="*/ 109 w 212"/>
                    <a:gd name="T83" fmla="*/ 299 h 438"/>
                    <a:gd name="T84" fmla="*/ 145 w 212"/>
                    <a:gd name="T85" fmla="*/ 268 h 438"/>
                    <a:gd name="T86" fmla="*/ 177 w 212"/>
                    <a:gd name="T87" fmla="*/ 223 h 438"/>
                    <a:gd name="T88" fmla="*/ 173 w 212"/>
                    <a:gd name="T89" fmla="*/ 244 h 438"/>
                    <a:gd name="T90" fmla="*/ 171 w 212"/>
                    <a:gd name="T91" fmla="*/ 264 h 438"/>
                    <a:gd name="T92" fmla="*/ 173 w 212"/>
                    <a:gd name="T93" fmla="*/ 283 h 438"/>
                    <a:gd name="T94" fmla="*/ 142 w 212"/>
                    <a:gd name="T95" fmla="*/ 322 h 438"/>
                    <a:gd name="T96" fmla="*/ 83 w 212"/>
                    <a:gd name="T97" fmla="*/ 356 h 438"/>
                    <a:gd name="T98" fmla="*/ 87 w 212"/>
                    <a:gd name="T99" fmla="*/ 353 h 438"/>
                    <a:gd name="T100" fmla="*/ 159 w 212"/>
                    <a:gd name="T101" fmla="*/ 306 h 438"/>
                    <a:gd name="T102" fmla="*/ 156 w 212"/>
                    <a:gd name="T103" fmla="*/ 318 h 438"/>
                    <a:gd name="T104" fmla="*/ 159 w 212"/>
                    <a:gd name="T105" fmla="*/ 325 h 438"/>
                    <a:gd name="T106" fmla="*/ 162 w 212"/>
                    <a:gd name="T107" fmla="*/ 336 h 438"/>
                    <a:gd name="T108" fmla="*/ 127 w 212"/>
                    <a:gd name="T109" fmla="*/ 371 h 438"/>
                    <a:gd name="T110" fmla="*/ 87 w 212"/>
                    <a:gd name="T111" fmla="*/ 379 h 438"/>
                    <a:gd name="T112" fmla="*/ 159 w 212"/>
                    <a:gd name="T113" fmla="*/ 348 h 438"/>
                    <a:gd name="T114" fmla="*/ 156 w 212"/>
                    <a:gd name="T115" fmla="*/ 365 h 438"/>
                    <a:gd name="T116" fmla="*/ 160 w 212"/>
                    <a:gd name="T117" fmla="*/ 375 h 438"/>
                    <a:gd name="T118" fmla="*/ 77 w 212"/>
                    <a:gd name="T119" fmla="*/ 437 h 438"/>
                    <a:gd name="T120" fmla="*/ 156 w 212"/>
                    <a:gd name="T121" fmla="*/ 390 h 438"/>
                    <a:gd name="T122" fmla="*/ 172 w 212"/>
                    <a:gd name="T123" fmla="*/ 373 h 438"/>
                    <a:gd name="T124" fmla="*/ 183 w 212"/>
                    <a:gd name="T125" fmla="*/ 3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Freeform 61"/>
                <p:cNvSpPr>
                  <a:spLocks/>
                </p:cNvSpPr>
                <p:nvPr/>
              </p:nvSpPr>
              <p:spPr bwMode="ltGray">
                <a:xfrm>
                  <a:off x="667" y="3200"/>
                  <a:ext cx="205" cy="440"/>
                </a:xfrm>
                <a:custGeom>
                  <a:avLst/>
                  <a:gdLst>
                    <a:gd name="T0" fmla="*/ 1 w 205"/>
                    <a:gd name="T1" fmla="*/ 362 h 440"/>
                    <a:gd name="T2" fmla="*/ 8 w 205"/>
                    <a:gd name="T3" fmla="*/ 347 h 440"/>
                    <a:gd name="T4" fmla="*/ 58 w 205"/>
                    <a:gd name="T5" fmla="*/ 439 h 440"/>
                    <a:gd name="T6" fmla="*/ 18 w 205"/>
                    <a:gd name="T7" fmla="*/ 350 h 440"/>
                    <a:gd name="T8" fmla="*/ 22 w 205"/>
                    <a:gd name="T9" fmla="*/ 340 h 440"/>
                    <a:gd name="T10" fmla="*/ 72 w 205"/>
                    <a:gd name="T11" fmla="*/ 405 h 440"/>
                    <a:gd name="T12" fmla="*/ 21 w 205"/>
                    <a:gd name="T13" fmla="*/ 336 h 440"/>
                    <a:gd name="T14" fmla="*/ 27 w 205"/>
                    <a:gd name="T15" fmla="*/ 321 h 440"/>
                    <a:gd name="T16" fmla="*/ 33 w 205"/>
                    <a:gd name="T17" fmla="*/ 305 h 440"/>
                    <a:gd name="T18" fmla="*/ 29 w 205"/>
                    <a:gd name="T19" fmla="*/ 294 h 440"/>
                    <a:gd name="T20" fmla="*/ 37 w 205"/>
                    <a:gd name="T21" fmla="*/ 288 h 440"/>
                    <a:gd name="T22" fmla="*/ 33 w 205"/>
                    <a:gd name="T23" fmla="*/ 287 h 440"/>
                    <a:gd name="T24" fmla="*/ 33 w 205"/>
                    <a:gd name="T25" fmla="*/ 272 h 440"/>
                    <a:gd name="T26" fmla="*/ 37 w 205"/>
                    <a:gd name="T27" fmla="*/ 260 h 440"/>
                    <a:gd name="T28" fmla="*/ 96 w 205"/>
                    <a:gd name="T29" fmla="*/ 337 h 440"/>
                    <a:gd name="T30" fmla="*/ 33 w 205"/>
                    <a:gd name="T31" fmla="*/ 256 h 440"/>
                    <a:gd name="T32" fmla="*/ 40 w 205"/>
                    <a:gd name="T33" fmla="*/ 256 h 440"/>
                    <a:gd name="T34" fmla="*/ 40 w 205"/>
                    <a:gd name="T35" fmla="*/ 233 h 440"/>
                    <a:gd name="T36" fmla="*/ 116 w 205"/>
                    <a:gd name="T37" fmla="*/ 287 h 440"/>
                    <a:gd name="T38" fmla="*/ 56 w 205"/>
                    <a:gd name="T39" fmla="*/ 250 h 440"/>
                    <a:gd name="T40" fmla="*/ 34 w 205"/>
                    <a:gd name="T41" fmla="*/ 218 h 440"/>
                    <a:gd name="T42" fmla="*/ 37 w 205"/>
                    <a:gd name="T43" fmla="*/ 207 h 440"/>
                    <a:gd name="T44" fmla="*/ 50 w 205"/>
                    <a:gd name="T45" fmla="*/ 217 h 440"/>
                    <a:gd name="T46" fmla="*/ 51 w 205"/>
                    <a:gd name="T47" fmla="*/ 203 h 440"/>
                    <a:gd name="T48" fmla="*/ 107 w 205"/>
                    <a:gd name="T49" fmla="*/ 226 h 440"/>
                    <a:gd name="T50" fmla="*/ 86 w 205"/>
                    <a:gd name="T51" fmla="*/ 215 h 440"/>
                    <a:gd name="T52" fmla="*/ 42 w 205"/>
                    <a:gd name="T53" fmla="*/ 185 h 440"/>
                    <a:gd name="T54" fmla="*/ 40 w 205"/>
                    <a:gd name="T55" fmla="*/ 164 h 440"/>
                    <a:gd name="T56" fmla="*/ 44 w 205"/>
                    <a:gd name="T57" fmla="*/ 152 h 440"/>
                    <a:gd name="T58" fmla="*/ 59 w 205"/>
                    <a:gd name="T59" fmla="*/ 161 h 440"/>
                    <a:gd name="T60" fmla="*/ 56 w 205"/>
                    <a:gd name="T61" fmla="*/ 141 h 440"/>
                    <a:gd name="T62" fmla="*/ 51 w 205"/>
                    <a:gd name="T63" fmla="*/ 127 h 440"/>
                    <a:gd name="T64" fmla="*/ 54 w 205"/>
                    <a:gd name="T65" fmla="*/ 119 h 440"/>
                    <a:gd name="T66" fmla="*/ 113 w 205"/>
                    <a:gd name="T67" fmla="*/ 156 h 440"/>
                    <a:gd name="T68" fmla="*/ 182 w 205"/>
                    <a:gd name="T69" fmla="*/ 185 h 440"/>
                    <a:gd name="T70" fmla="*/ 86 w 205"/>
                    <a:gd name="T71" fmla="*/ 139 h 440"/>
                    <a:gd name="T72" fmla="*/ 54 w 205"/>
                    <a:gd name="T73" fmla="*/ 119 h 440"/>
                    <a:gd name="T74" fmla="*/ 58 w 205"/>
                    <a:gd name="T75" fmla="*/ 108 h 440"/>
                    <a:gd name="T76" fmla="*/ 53 w 205"/>
                    <a:gd name="T77" fmla="*/ 84 h 440"/>
                    <a:gd name="T78" fmla="*/ 54 w 205"/>
                    <a:gd name="T79" fmla="*/ 67 h 440"/>
                    <a:gd name="T80" fmla="*/ 86 w 205"/>
                    <a:gd name="T81" fmla="*/ 87 h 440"/>
                    <a:gd name="T82" fmla="*/ 79 w 205"/>
                    <a:gd name="T83" fmla="*/ 81 h 440"/>
                    <a:gd name="T84" fmla="*/ 58 w 205"/>
                    <a:gd name="T85" fmla="*/ 67 h 440"/>
                    <a:gd name="T86" fmla="*/ 54 w 205"/>
                    <a:gd name="T87" fmla="*/ 59 h 440"/>
                    <a:gd name="T88" fmla="*/ 44 w 205"/>
                    <a:gd name="T89" fmla="*/ 48 h 440"/>
                    <a:gd name="T90" fmla="*/ 107 w 205"/>
                    <a:gd name="T91" fmla="*/ 68 h 440"/>
                    <a:gd name="T92" fmla="*/ 44 w 205"/>
                    <a:gd name="T93" fmla="*/ 32 h 440"/>
                    <a:gd name="T94" fmla="*/ 118 w 205"/>
                    <a:gd name="T95" fmla="*/ 32 h 440"/>
                    <a:gd name="T96" fmla="*/ 150 w 205"/>
                    <a:gd name="T97" fmla="*/ 28 h 440"/>
                    <a:gd name="T98" fmla="*/ 54 w 205"/>
                    <a:gd name="T99" fmla="*/ 32 h 440"/>
                    <a:gd name="T100" fmla="*/ 40 w 205"/>
                    <a:gd name="T101" fmla="*/ 13 h 440"/>
                    <a:gd name="T102" fmla="*/ 19 w 205"/>
                    <a:gd name="T103" fmla="*/ 5 h 440"/>
                    <a:gd name="T104" fmla="*/ 0 w 205"/>
                    <a:gd name="T105" fmla="*/ 38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 name="Freeform 63"/>
              <p:cNvSpPr>
                <a:spLocks/>
              </p:cNvSpPr>
              <p:nvPr/>
            </p:nvSpPr>
            <p:spPr bwMode="ltGray">
              <a:xfrm>
                <a:off x="670" y="3640"/>
                <a:ext cx="52" cy="336"/>
              </a:xfrm>
              <a:custGeom>
                <a:avLst/>
                <a:gdLst>
                  <a:gd name="T0" fmla="*/ 10 w 52"/>
                  <a:gd name="T1" fmla="*/ 0 h 336"/>
                  <a:gd name="T2" fmla="*/ 20 w 52"/>
                  <a:gd name="T3" fmla="*/ 25 h 336"/>
                  <a:gd name="T4" fmla="*/ 30 w 52"/>
                  <a:gd name="T5" fmla="*/ 65 h 336"/>
                  <a:gd name="T6" fmla="*/ 40 w 52"/>
                  <a:gd name="T7" fmla="*/ 122 h 336"/>
                  <a:gd name="T8" fmla="*/ 51 w 52"/>
                  <a:gd name="T9" fmla="*/ 193 h 336"/>
                  <a:gd name="T10" fmla="*/ 51 w 52"/>
                  <a:gd name="T11" fmla="*/ 269 h 336"/>
                  <a:gd name="T12" fmla="*/ 45 w 52"/>
                  <a:gd name="T13" fmla="*/ 335 h 336"/>
                  <a:gd name="T14" fmla="*/ 40 w 52"/>
                  <a:gd name="T15" fmla="*/ 335 h 336"/>
                  <a:gd name="T16" fmla="*/ 45 w 52"/>
                  <a:gd name="T17" fmla="*/ 269 h 336"/>
                  <a:gd name="T18" fmla="*/ 45 w 52"/>
                  <a:gd name="T19" fmla="*/ 213 h 336"/>
                  <a:gd name="T20" fmla="*/ 35 w 52"/>
                  <a:gd name="T21" fmla="*/ 152 h 336"/>
                  <a:gd name="T22" fmla="*/ 20 w 52"/>
                  <a:gd name="T23" fmla="*/ 91 h 336"/>
                  <a:gd name="T24" fmla="*/ 0 w 52"/>
                  <a:gd name="T25" fmla="*/ 15 h 336"/>
                  <a:gd name="T26" fmla="*/ 10 w 52"/>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64"/>
              <p:cNvSpPr>
                <a:spLocks/>
              </p:cNvSpPr>
              <p:nvPr/>
            </p:nvSpPr>
            <p:spPr bwMode="ltGray">
              <a:xfrm>
                <a:off x="493" y="3974"/>
                <a:ext cx="138" cy="162"/>
              </a:xfrm>
              <a:custGeom>
                <a:avLst/>
                <a:gdLst>
                  <a:gd name="T0" fmla="*/ 137 w 138"/>
                  <a:gd name="T1" fmla="*/ 161 h 162"/>
                  <a:gd name="T2" fmla="*/ 116 w 138"/>
                  <a:gd name="T3" fmla="*/ 125 h 162"/>
                  <a:gd name="T4" fmla="*/ 99 w 138"/>
                  <a:gd name="T5" fmla="*/ 85 h 162"/>
                  <a:gd name="T6" fmla="*/ 90 w 138"/>
                  <a:gd name="T7" fmla="*/ 68 h 162"/>
                  <a:gd name="T8" fmla="*/ 77 w 138"/>
                  <a:gd name="T9" fmla="*/ 48 h 162"/>
                  <a:gd name="T10" fmla="*/ 61 w 138"/>
                  <a:gd name="T11" fmla="*/ 27 h 162"/>
                  <a:gd name="T12" fmla="*/ 49 w 138"/>
                  <a:gd name="T13" fmla="*/ 13 h 162"/>
                  <a:gd name="T14" fmla="*/ 39 w 138"/>
                  <a:gd name="T15" fmla="*/ 7 h 162"/>
                  <a:gd name="T16" fmla="*/ 27 w 138"/>
                  <a:gd name="T17" fmla="*/ 2 h 162"/>
                  <a:gd name="T18" fmla="*/ 12 w 138"/>
                  <a:gd name="T19" fmla="*/ 0 h 162"/>
                  <a:gd name="T20" fmla="*/ 6 w 138"/>
                  <a:gd name="T21" fmla="*/ 4 h 162"/>
                  <a:gd name="T22" fmla="*/ 0 w 138"/>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Freeform 65"/>
              <p:cNvSpPr>
                <a:spLocks/>
              </p:cNvSpPr>
              <p:nvPr/>
            </p:nvSpPr>
            <p:spPr bwMode="ltGray">
              <a:xfrm>
                <a:off x="606" y="3386"/>
                <a:ext cx="427" cy="577"/>
              </a:xfrm>
              <a:custGeom>
                <a:avLst/>
                <a:gdLst>
                  <a:gd name="T0" fmla="*/ 287 w 427"/>
                  <a:gd name="T1" fmla="*/ 6 h 577"/>
                  <a:gd name="T2" fmla="*/ 275 w 427"/>
                  <a:gd name="T3" fmla="*/ 24 h 577"/>
                  <a:gd name="T4" fmla="*/ 181 w 427"/>
                  <a:gd name="T5" fmla="*/ 21 h 577"/>
                  <a:gd name="T6" fmla="*/ 218 w 427"/>
                  <a:gd name="T7" fmla="*/ 28 h 577"/>
                  <a:gd name="T8" fmla="*/ 259 w 427"/>
                  <a:gd name="T9" fmla="*/ 39 h 577"/>
                  <a:gd name="T10" fmla="*/ 169 w 427"/>
                  <a:gd name="T11" fmla="*/ 54 h 577"/>
                  <a:gd name="T12" fmla="*/ 238 w 427"/>
                  <a:gd name="T13" fmla="*/ 58 h 577"/>
                  <a:gd name="T14" fmla="*/ 245 w 427"/>
                  <a:gd name="T15" fmla="*/ 76 h 577"/>
                  <a:gd name="T16" fmla="*/ 43 w 427"/>
                  <a:gd name="T17" fmla="*/ 157 h 577"/>
                  <a:gd name="T18" fmla="*/ 230 w 427"/>
                  <a:gd name="T19" fmla="*/ 97 h 577"/>
                  <a:gd name="T20" fmla="*/ 190 w 427"/>
                  <a:gd name="T21" fmla="*/ 130 h 577"/>
                  <a:gd name="T22" fmla="*/ 215 w 427"/>
                  <a:gd name="T23" fmla="*/ 134 h 577"/>
                  <a:gd name="T24" fmla="*/ 181 w 427"/>
                  <a:gd name="T25" fmla="*/ 179 h 577"/>
                  <a:gd name="T26" fmla="*/ 106 w 427"/>
                  <a:gd name="T27" fmla="*/ 229 h 577"/>
                  <a:gd name="T28" fmla="*/ 190 w 427"/>
                  <a:gd name="T29" fmla="*/ 192 h 577"/>
                  <a:gd name="T30" fmla="*/ 121 w 427"/>
                  <a:gd name="T31" fmla="*/ 265 h 577"/>
                  <a:gd name="T32" fmla="*/ 184 w 427"/>
                  <a:gd name="T33" fmla="*/ 218 h 577"/>
                  <a:gd name="T34" fmla="*/ 199 w 427"/>
                  <a:gd name="T35" fmla="*/ 218 h 577"/>
                  <a:gd name="T36" fmla="*/ 174 w 427"/>
                  <a:gd name="T37" fmla="*/ 260 h 577"/>
                  <a:gd name="T38" fmla="*/ 195 w 427"/>
                  <a:gd name="T39" fmla="*/ 260 h 577"/>
                  <a:gd name="T40" fmla="*/ 155 w 427"/>
                  <a:gd name="T41" fmla="*/ 310 h 577"/>
                  <a:gd name="T42" fmla="*/ 177 w 427"/>
                  <a:gd name="T43" fmla="*/ 298 h 577"/>
                  <a:gd name="T44" fmla="*/ 158 w 427"/>
                  <a:gd name="T45" fmla="*/ 344 h 577"/>
                  <a:gd name="T46" fmla="*/ 174 w 427"/>
                  <a:gd name="T47" fmla="*/ 329 h 577"/>
                  <a:gd name="T48" fmla="*/ 193 w 427"/>
                  <a:gd name="T49" fmla="*/ 325 h 577"/>
                  <a:gd name="T50" fmla="*/ 181 w 427"/>
                  <a:gd name="T51" fmla="*/ 359 h 577"/>
                  <a:gd name="T52" fmla="*/ 141 w 427"/>
                  <a:gd name="T53" fmla="*/ 423 h 577"/>
                  <a:gd name="T54" fmla="*/ 193 w 427"/>
                  <a:gd name="T55" fmla="*/ 374 h 577"/>
                  <a:gd name="T56" fmla="*/ 204 w 427"/>
                  <a:gd name="T57" fmla="*/ 365 h 577"/>
                  <a:gd name="T58" fmla="*/ 202 w 427"/>
                  <a:gd name="T59" fmla="*/ 418 h 577"/>
                  <a:gd name="T60" fmla="*/ 218 w 427"/>
                  <a:gd name="T61" fmla="*/ 444 h 577"/>
                  <a:gd name="T62" fmla="*/ 225 w 427"/>
                  <a:gd name="T63" fmla="*/ 414 h 577"/>
                  <a:gd name="T64" fmla="*/ 376 w 427"/>
                  <a:gd name="T65" fmla="*/ 494 h 577"/>
                  <a:gd name="T66" fmla="*/ 238 w 427"/>
                  <a:gd name="T67" fmla="*/ 378 h 577"/>
                  <a:gd name="T68" fmla="*/ 268 w 427"/>
                  <a:gd name="T69" fmla="*/ 402 h 577"/>
                  <a:gd name="T70" fmla="*/ 228 w 427"/>
                  <a:gd name="T71" fmla="*/ 339 h 577"/>
                  <a:gd name="T72" fmla="*/ 394 w 427"/>
                  <a:gd name="T73" fmla="*/ 390 h 577"/>
                  <a:gd name="T74" fmla="*/ 228 w 427"/>
                  <a:gd name="T75" fmla="*/ 319 h 577"/>
                  <a:gd name="T76" fmla="*/ 251 w 427"/>
                  <a:gd name="T77" fmla="*/ 302 h 577"/>
                  <a:gd name="T78" fmla="*/ 232 w 427"/>
                  <a:gd name="T79" fmla="*/ 277 h 577"/>
                  <a:gd name="T80" fmla="*/ 259 w 427"/>
                  <a:gd name="T81" fmla="*/ 277 h 577"/>
                  <a:gd name="T82" fmla="*/ 333 w 427"/>
                  <a:gd name="T83" fmla="*/ 326 h 577"/>
                  <a:gd name="T84" fmla="*/ 262 w 427"/>
                  <a:gd name="T85" fmla="*/ 232 h 577"/>
                  <a:gd name="T86" fmla="*/ 248 w 427"/>
                  <a:gd name="T87" fmla="*/ 198 h 577"/>
                  <a:gd name="T88" fmla="*/ 268 w 427"/>
                  <a:gd name="T89" fmla="*/ 192 h 577"/>
                  <a:gd name="T90" fmla="*/ 264 w 427"/>
                  <a:gd name="T91" fmla="*/ 159 h 577"/>
                  <a:gd name="T92" fmla="*/ 273 w 427"/>
                  <a:gd name="T93" fmla="*/ 155 h 577"/>
                  <a:gd name="T94" fmla="*/ 324 w 427"/>
                  <a:gd name="T95" fmla="*/ 185 h 577"/>
                  <a:gd name="T96" fmla="*/ 284 w 427"/>
                  <a:gd name="T97" fmla="*/ 137 h 577"/>
                  <a:gd name="T98" fmla="*/ 287 w 427"/>
                  <a:gd name="T99" fmla="*/ 96 h 577"/>
                  <a:gd name="T100" fmla="*/ 284 w 427"/>
                  <a:gd name="T101" fmla="*/ 73 h 577"/>
                  <a:gd name="T102" fmla="*/ 327 w 427"/>
                  <a:gd name="T103" fmla="*/ 72 h 577"/>
                  <a:gd name="T104" fmla="*/ 317 w 427"/>
                  <a:gd name="T105" fmla="*/ 39 h 577"/>
                  <a:gd name="T106" fmla="*/ 336 w 427"/>
                  <a:gd name="T107" fmla="*/ 30 h 577"/>
                  <a:gd name="T108" fmla="*/ 330 w 42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Freeform 66"/>
              <p:cNvSpPr>
                <a:spLocks/>
              </p:cNvSpPr>
              <p:nvPr/>
            </p:nvSpPr>
            <p:spPr bwMode="ltGray">
              <a:xfrm>
                <a:off x="877" y="3692"/>
                <a:ext cx="158" cy="263"/>
              </a:xfrm>
              <a:custGeom>
                <a:avLst/>
                <a:gdLst>
                  <a:gd name="T0" fmla="*/ 157 w 158"/>
                  <a:gd name="T1" fmla="*/ 94 h 263"/>
                  <a:gd name="T2" fmla="*/ 140 w 158"/>
                  <a:gd name="T3" fmla="*/ 9 h 263"/>
                  <a:gd name="T4" fmla="*/ 119 w 158"/>
                  <a:gd name="T5" fmla="*/ 1 h 263"/>
                  <a:gd name="T6" fmla="*/ 102 w 158"/>
                  <a:gd name="T7" fmla="*/ 0 h 263"/>
                  <a:gd name="T8" fmla="*/ 75 w 158"/>
                  <a:gd name="T9" fmla="*/ 3 h 263"/>
                  <a:gd name="T10" fmla="*/ 59 w 158"/>
                  <a:gd name="T11" fmla="*/ 13 h 263"/>
                  <a:gd name="T12" fmla="*/ 40 w 158"/>
                  <a:gd name="T13" fmla="*/ 26 h 263"/>
                  <a:gd name="T14" fmla="*/ 22 w 158"/>
                  <a:gd name="T15" fmla="*/ 49 h 263"/>
                  <a:gd name="T16" fmla="*/ 12 w 158"/>
                  <a:gd name="T17" fmla="*/ 82 h 263"/>
                  <a:gd name="T18" fmla="*/ 7 w 158"/>
                  <a:gd name="T19" fmla="*/ 110 h 263"/>
                  <a:gd name="T20" fmla="*/ 0 w 158"/>
                  <a:gd name="T21" fmla="*/ 149 h 263"/>
                  <a:gd name="T22" fmla="*/ 0 w 158"/>
                  <a:gd name="T23" fmla="*/ 174 h 263"/>
                  <a:gd name="T24" fmla="*/ 12 w 158"/>
                  <a:gd name="T25" fmla="*/ 209 h 263"/>
                  <a:gd name="T26" fmla="*/ 35 w 158"/>
                  <a:gd name="T27" fmla="*/ 238 h 263"/>
                  <a:gd name="T28" fmla="*/ 59 w 158"/>
                  <a:gd name="T29" fmla="*/ 262 h 263"/>
                  <a:gd name="T30" fmla="*/ 46 w 158"/>
                  <a:gd name="T31" fmla="*/ 226 h 263"/>
                  <a:gd name="T32" fmla="*/ 40 w 158"/>
                  <a:gd name="T33" fmla="*/ 193 h 263"/>
                  <a:gd name="T34" fmla="*/ 43 w 158"/>
                  <a:gd name="T35" fmla="*/ 158 h 263"/>
                  <a:gd name="T36" fmla="*/ 46 w 158"/>
                  <a:gd name="T37" fmla="*/ 128 h 263"/>
                  <a:gd name="T38" fmla="*/ 51 w 158"/>
                  <a:gd name="T39" fmla="*/ 97 h 263"/>
                  <a:gd name="T40" fmla="*/ 59 w 158"/>
                  <a:gd name="T41" fmla="*/ 70 h 263"/>
                  <a:gd name="T42" fmla="*/ 61 w 158"/>
                  <a:gd name="T43" fmla="*/ 49 h 263"/>
                  <a:gd name="T44" fmla="*/ 71 w 158"/>
                  <a:gd name="T45" fmla="*/ 27 h 263"/>
                  <a:gd name="T46" fmla="*/ 94 w 158"/>
                  <a:gd name="T47" fmla="*/ 10 h 263"/>
                  <a:gd name="T48" fmla="*/ 114 w 158"/>
                  <a:gd name="T49" fmla="*/ 11 h 263"/>
                  <a:gd name="T50" fmla="*/ 135 w 158"/>
                  <a:gd name="T51" fmla="*/ 59 h 263"/>
                  <a:gd name="T52" fmla="*/ 150 w 158"/>
                  <a:gd name="T53" fmla="*/ 70 h 263"/>
                  <a:gd name="T54" fmla="*/ 157 w 158"/>
                  <a:gd name="T55"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Freeform 67"/>
              <p:cNvSpPr>
                <a:spLocks/>
              </p:cNvSpPr>
              <p:nvPr/>
            </p:nvSpPr>
            <p:spPr bwMode="ltGray">
              <a:xfrm>
                <a:off x="1002" y="3501"/>
                <a:ext cx="176" cy="322"/>
              </a:xfrm>
              <a:custGeom>
                <a:avLst/>
                <a:gdLst>
                  <a:gd name="T0" fmla="*/ 3 w 176"/>
                  <a:gd name="T1" fmla="*/ 51 h 322"/>
                  <a:gd name="T2" fmla="*/ 40 w 176"/>
                  <a:gd name="T3" fmla="*/ 0 h 322"/>
                  <a:gd name="T4" fmla="*/ 63 w 176"/>
                  <a:gd name="T5" fmla="*/ 1 h 322"/>
                  <a:gd name="T6" fmla="*/ 83 w 176"/>
                  <a:gd name="T7" fmla="*/ 4 h 322"/>
                  <a:gd name="T8" fmla="*/ 99 w 176"/>
                  <a:gd name="T9" fmla="*/ 18 h 322"/>
                  <a:gd name="T10" fmla="*/ 139 w 176"/>
                  <a:gd name="T11" fmla="*/ 59 h 322"/>
                  <a:gd name="T12" fmla="*/ 152 w 176"/>
                  <a:gd name="T13" fmla="*/ 77 h 322"/>
                  <a:gd name="T14" fmla="*/ 161 w 176"/>
                  <a:gd name="T15" fmla="*/ 96 h 322"/>
                  <a:gd name="T16" fmla="*/ 171 w 176"/>
                  <a:gd name="T17" fmla="*/ 150 h 322"/>
                  <a:gd name="T18" fmla="*/ 175 w 176"/>
                  <a:gd name="T19" fmla="*/ 167 h 322"/>
                  <a:gd name="T20" fmla="*/ 171 w 176"/>
                  <a:gd name="T21" fmla="*/ 188 h 322"/>
                  <a:gd name="T22" fmla="*/ 164 w 176"/>
                  <a:gd name="T23" fmla="*/ 210 h 322"/>
                  <a:gd name="T24" fmla="*/ 148 w 176"/>
                  <a:gd name="T25" fmla="*/ 244 h 322"/>
                  <a:gd name="T26" fmla="*/ 136 w 176"/>
                  <a:gd name="T27" fmla="*/ 267 h 322"/>
                  <a:gd name="T28" fmla="*/ 115 w 176"/>
                  <a:gd name="T29" fmla="*/ 291 h 322"/>
                  <a:gd name="T30" fmla="*/ 76 w 176"/>
                  <a:gd name="T31" fmla="*/ 321 h 322"/>
                  <a:gd name="T32" fmla="*/ 96 w 176"/>
                  <a:gd name="T33" fmla="*/ 283 h 322"/>
                  <a:gd name="T34" fmla="*/ 113 w 176"/>
                  <a:gd name="T35" fmla="*/ 249 h 322"/>
                  <a:gd name="T36" fmla="*/ 123 w 176"/>
                  <a:gd name="T37" fmla="*/ 217 h 322"/>
                  <a:gd name="T38" fmla="*/ 118 w 176"/>
                  <a:gd name="T39" fmla="*/ 188 h 322"/>
                  <a:gd name="T40" fmla="*/ 115 w 176"/>
                  <a:gd name="T41" fmla="*/ 167 h 322"/>
                  <a:gd name="T42" fmla="*/ 123 w 176"/>
                  <a:gd name="T43" fmla="*/ 141 h 322"/>
                  <a:gd name="T44" fmla="*/ 126 w 176"/>
                  <a:gd name="T45" fmla="*/ 119 h 322"/>
                  <a:gd name="T46" fmla="*/ 109 w 176"/>
                  <a:gd name="T47" fmla="*/ 77 h 322"/>
                  <a:gd name="T48" fmla="*/ 106 w 176"/>
                  <a:gd name="T49" fmla="*/ 54 h 322"/>
                  <a:gd name="T50" fmla="*/ 92 w 176"/>
                  <a:gd name="T51" fmla="*/ 37 h 322"/>
                  <a:gd name="T52" fmla="*/ 63 w 176"/>
                  <a:gd name="T53" fmla="*/ 13 h 322"/>
                  <a:gd name="T54" fmla="*/ 49 w 176"/>
                  <a:gd name="T55" fmla="*/ 32 h 322"/>
                  <a:gd name="T56" fmla="*/ 0 w 176"/>
                  <a:gd name="T57" fmla="*/ 61 h 322"/>
                  <a:gd name="T58" fmla="*/ 3 w 176"/>
                  <a:gd name="T59" fmla="*/ 5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 name="Group 111"/>
            <p:cNvGrpSpPr>
              <a:grpSpLocks/>
            </p:cNvGrpSpPr>
            <p:nvPr/>
          </p:nvGrpSpPr>
          <p:grpSpPr bwMode="auto">
            <a:xfrm>
              <a:off x="10057193" y="5283200"/>
              <a:ext cx="2032000" cy="1581150"/>
              <a:chOff x="4495" y="3328"/>
              <a:chExt cx="1280" cy="996"/>
            </a:xfrm>
          </p:grpSpPr>
          <p:grpSp>
            <p:nvGrpSpPr>
              <p:cNvPr id="13" name="Group 84"/>
              <p:cNvGrpSpPr>
                <a:grpSpLocks/>
              </p:cNvGrpSpPr>
              <p:nvPr/>
            </p:nvGrpSpPr>
            <p:grpSpPr bwMode="auto">
              <a:xfrm>
                <a:off x="4636" y="3328"/>
                <a:ext cx="1056" cy="993"/>
                <a:chOff x="4636" y="3328"/>
                <a:chExt cx="1056" cy="993"/>
              </a:xfrm>
            </p:grpSpPr>
            <p:sp>
              <p:nvSpPr>
                <p:cNvPr id="40" name="Freeform 69"/>
                <p:cNvSpPr>
                  <a:spLocks/>
                </p:cNvSpPr>
                <p:nvPr/>
              </p:nvSpPr>
              <p:spPr bwMode="ltGray">
                <a:xfrm>
                  <a:off x="5544" y="3891"/>
                  <a:ext cx="148" cy="230"/>
                </a:xfrm>
                <a:custGeom>
                  <a:avLst/>
                  <a:gdLst>
                    <a:gd name="T0" fmla="*/ 0 w 148"/>
                    <a:gd name="T1" fmla="*/ 229 h 230"/>
                    <a:gd name="T2" fmla="*/ 21 w 148"/>
                    <a:gd name="T3" fmla="*/ 177 h 230"/>
                    <a:gd name="T4" fmla="*/ 40 w 148"/>
                    <a:gd name="T5" fmla="*/ 121 h 230"/>
                    <a:gd name="T6" fmla="*/ 49 w 148"/>
                    <a:gd name="T7" fmla="*/ 96 h 230"/>
                    <a:gd name="T8" fmla="*/ 62 w 148"/>
                    <a:gd name="T9" fmla="*/ 68 h 230"/>
                    <a:gd name="T10" fmla="*/ 80 w 148"/>
                    <a:gd name="T11" fmla="*/ 37 h 230"/>
                    <a:gd name="T12" fmla="*/ 94 w 148"/>
                    <a:gd name="T13" fmla="*/ 18 h 230"/>
                    <a:gd name="T14" fmla="*/ 104 w 148"/>
                    <a:gd name="T15" fmla="*/ 9 h 230"/>
                    <a:gd name="T16" fmla="*/ 118 w 148"/>
                    <a:gd name="T17" fmla="*/ 2 h 230"/>
                    <a:gd name="T18" fmla="*/ 132 w 148"/>
                    <a:gd name="T19" fmla="*/ 0 h 230"/>
                    <a:gd name="T20" fmla="*/ 139 w 148"/>
                    <a:gd name="T21" fmla="*/ 6 h 230"/>
                    <a:gd name="T22" fmla="*/ 147 w 148"/>
                    <a:gd name="T2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70"/>
                <p:cNvSpPr>
                  <a:spLocks/>
                </p:cNvSpPr>
                <p:nvPr/>
              </p:nvSpPr>
              <p:spPr bwMode="ltGray">
                <a:xfrm>
                  <a:off x="5072" y="3830"/>
                  <a:ext cx="117" cy="390"/>
                </a:xfrm>
                <a:custGeom>
                  <a:avLst/>
                  <a:gdLst>
                    <a:gd name="T0" fmla="*/ 116 w 117"/>
                    <a:gd name="T1" fmla="*/ 389 h 390"/>
                    <a:gd name="T2" fmla="*/ 93 w 117"/>
                    <a:gd name="T3" fmla="*/ 156 h 390"/>
                    <a:gd name="T4" fmla="*/ 75 w 117"/>
                    <a:gd name="T5" fmla="*/ 40 h 390"/>
                    <a:gd name="T6" fmla="*/ 69 w 117"/>
                    <a:gd name="T7" fmla="*/ 16 h 390"/>
                    <a:gd name="T8" fmla="*/ 60 w 117"/>
                    <a:gd name="T9" fmla="*/ 4 h 390"/>
                    <a:gd name="T10" fmla="*/ 43 w 117"/>
                    <a:gd name="T11" fmla="*/ 0 h 390"/>
                    <a:gd name="T12" fmla="*/ 28 w 117"/>
                    <a:gd name="T13" fmla="*/ 4 h 390"/>
                    <a:gd name="T14" fmla="*/ 13 w 117"/>
                    <a:gd name="T15" fmla="*/ 17 h 390"/>
                    <a:gd name="T16" fmla="*/ 0 w 117"/>
                    <a:gd name="T17"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71"/>
                <p:cNvSpPr>
                  <a:spLocks/>
                </p:cNvSpPr>
                <p:nvPr/>
              </p:nvSpPr>
              <p:spPr bwMode="ltGray">
                <a:xfrm>
                  <a:off x="5086" y="3328"/>
                  <a:ext cx="158" cy="988"/>
                </a:xfrm>
                <a:custGeom>
                  <a:avLst/>
                  <a:gdLst>
                    <a:gd name="T0" fmla="*/ 156 w 158"/>
                    <a:gd name="T1" fmla="*/ 987 h 988"/>
                    <a:gd name="T2" fmla="*/ 157 w 158"/>
                    <a:gd name="T3" fmla="*/ 844 h 988"/>
                    <a:gd name="T4" fmla="*/ 157 w 158"/>
                    <a:gd name="T5" fmla="*/ 778 h 988"/>
                    <a:gd name="T6" fmla="*/ 153 w 158"/>
                    <a:gd name="T7" fmla="*/ 732 h 988"/>
                    <a:gd name="T8" fmla="*/ 151 w 158"/>
                    <a:gd name="T9" fmla="*/ 676 h 988"/>
                    <a:gd name="T10" fmla="*/ 152 w 158"/>
                    <a:gd name="T11" fmla="*/ 618 h 988"/>
                    <a:gd name="T12" fmla="*/ 150 w 158"/>
                    <a:gd name="T13" fmla="*/ 569 h 988"/>
                    <a:gd name="T14" fmla="*/ 146 w 158"/>
                    <a:gd name="T15" fmla="*/ 526 h 988"/>
                    <a:gd name="T16" fmla="*/ 141 w 158"/>
                    <a:gd name="T17" fmla="*/ 448 h 988"/>
                    <a:gd name="T18" fmla="*/ 133 w 158"/>
                    <a:gd name="T19" fmla="*/ 363 h 988"/>
                    <a:gd name="T20" fmla="*/ 123 w 158"/>
                    <a:gd name="T21" fmla="*/ 277 h 988"/>
                    <a:gd name="T22" fmla="*/ 115 w 158"/>
                    <a:gd name="T23" fmla="*/ 185 h 988"/>
                    <a:gd name="T24" fmla="*/ 109 w 158"/>
                    <a:gd name="T25" fmla="*/ 131 h 988"/>
                    <a:gd name="T26" fmla="*/ 103 w 158"/>
                    <a:gd name="T27" fmla="*/ 109 h 988"/>
                    <a:gd name="T28" fmla="*/ 88 w 158"/>
                    <a:gd name="T29" fmla="*/ 72 h 988"/>
                    <a:gd name="T30" fmla="*/ 76 w 158"/>
                    <a:gd name="T31" fmla="*/ 45 h 988"/>
                    <a:gd name="T32" fmla="*/ 60 w 158"/>
                    <a:gd name="T33" fmla="*/ 23 h 988"/>
                    <a:gd name="T34" fmla="*/ 44 w 158"/>
                    <a:gd name="T35" fmla="*/ 5 h 988"/>
                    <a:gd name="T36" fmla="*/ 33 w 158"/>
                    <a:gd name="T37" fmla="*/ 0 h 988"/>
                    <a:gd name="T38" fmla="*/ 18 w 158"/>
                    <a:gd name="T39" fmla="*/ 0 h 988"/>
                    <a:gd name="T40" fmla="*/ 6 w 158"/>
                    <a:gd name="T41" fmla="*/ 5 h 988"/>
                    <a:gd name="T42" fmla="*/ 0 w 158"/>
                    <a:gd name="T43" fmla="*/ 1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72"/>
                <p:cNvSpPr>
                  <a:spLocks/>
                </p:cNvSpPr>
                <p:nvPr/>
              </p:nvSpPr>
              <p:spPr bwMode="ltGray">
                <a:xfrm>
                  <a:off x="5072" y="3692"/>
                  <a:ext cx="163" cy="317"/>
                </a:xfrm>
                <a:custGeom>
                  <a:avLst/>
                  <a:gdLst>
                    <a:gd name="T0" fmla="*/ 162 w 163"/>
                    <a:gd name="T1" fmla="*/ 316 h 317"/>
                    <a:gd name="T2" fmla="*/ 138 w 163"/>
                    <a:gd name="T3" fmla="*/ 245 h 317"/>
                    <a:gd name="T4" fmla="*/ 117 w 163"/>
                    <a:gd name="T5" fmla="*/ 167 h 317"/>
                    <a:gd name="T6" fmla="*/ 106 w 163"/>
                    <a:gd name="T7" fmla="*/ 133 h 317"/>
                    <a:gd name="T8" fmla="*/ 92 w 163"/>
                    <a:gd name="T9" fmla="*/ 94 h 317"/>
                    <a:gd name="T10" fmla="*/ 72 w 163"/>
                    <a:gd name="T11" fmla="*/ 52 h 317"/>
                    <a:gd name="T12" fmla="*/ 57 w 163"/>
                    <a:gd name="T13" fmla="*/ 26 h 317"/>
                    <a:gd name="T14" fmla="*/ 46 w 163"/>
                    <a:gd name="T15" fmla="*/ 14 h 317"/>
                    <a:gd name="T16" fmla="*/ 32 w 163"/>
                    <a:gd name="T17" fmla="*/ 4 h 317"/>
                    <a:gd name="T18" fmla="*/ 15 w 163"/>
                    <a:gd name="T19" fmla="*/ 0 h 317"/>
                    <a:gd name="T20" fmla="*/ 8 w 163"/>
                    <a:gd name="T21" fmla="*/ 9 h 317"/>
                    <a:gd name="T22" fmla="*/ 0 w 163"/>
                    <a:gd name="T23" fmla="*/ 2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73"/>
                <p:cNvSpPr>
                  <a:spLocks/>
                </p:cNvSpPr>
                <p:nvPr/>
              </p:nvSpPr>
              <p:spPr bwMode="ltGray">
                <a:xfrm>
                  <a:off x="5357" y="3974"/>
                  <a:ext cx="157" cy="347"/>
                </a:xfrm>
                <a:custGeom>
                  <a:avLst/>
                  <a:gdLst>
                    <a:gd name="T0" fmla="*/ 156 w 157"/>
                    <a:gd name="T1" fmla="*/ 346 h 347"/>
                    <a:gd name="T2" fmla="*/ 133 w 157"/>
                    <a:gd name="T3" fmla="*/ 313 h 347"/>
                    <a:gd name="T4" fmla="*/ 123 w 157"/>
                    <a:gd name="T5" fmla="*/ 292 h 347"/>
                    <a:gd name="T6" fmla="*/ 117 w 157"/>
                    <a:gd name="T7" fmla="*/ 275 h 347"/>
                    <a:gd name="T8" fmla="*/ 82 w 157"/>
                    <a:gd name="T9" fmla="*/ 116 h 347"/>
                    <a:gd name="T10" fmla="*/ 64 w 157"/>
                    <a:gd name="T11" fmla="*/ 65 h 347"/>
                    <a:gd name="T12" fmla="*/ 50 w 157"/>
                    <a:gd name="T13" fmla="*/ 32 h 347"/>
                    <a:gd name="T14" fmla="*/ 39 w 157"/>
                    <a:gd name="T15" fmla="*/ 17 h 347"/>
                    <a:gd name="T16" fmla="*/ 27 w 157"/>
                    <a:gd name="T17" fmla="*/ 4 h 347"/>
                    <a:gd name="T18" fmla="*/ 13 w 157"/>
                    <a:gd name="T19" fmla="*/ 0 h 347"/>
                    <a:gd name="T20" fmla="*/ 4 w 157"/>
                    <a:gd name="T21" fmla="*/ 3 h 347"/>
                    <a:gd name="T22" fmla="*/ 0 w 157"/>
                    <a:gd name="T23"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74"/>
                <p:cNvSpPr>
                  <a:spLocks/>
                </p:cNvSpPr>
                <p:nvPr/>
              </p:nvSpPr>
              <p:spPr bwMode="ltGray">
                <a:xfrm>
                  <a:off x="4948" y="3692"/>
                  <a:ext cx="340" cy="526"/>
                </a:xfrm>
                <a:custGeom>
                  <a:avLst/>
                  <a:gdLst>
                    <a:gd name="T0" fmla="*/ 339 w 340"/>
                    <a:gd name="T1" fmla="*/ 525 h 526"/>
                    <a:gd name="T2" fmla="*/ 329 w 340"/>
                    <a:gd name="T3" fmla="*/ 483 h 526"/>
                    <a:gd name="T4" fmla="*/ 222 w 340"/>
                    <a:gd name="T5" fmla="*/ 198 h 526"/>
                    <a:gd name="T6" fmla="*/ 175 w 340"/>
                    <a:gd name="T7" fmla="*/ 110 h 526"/>
                    <a:gd name="T8" fmla="*/ 161 w 340"/>
                    <a:gd name="T9" fmla="*/ 80 h 526"/>
                    <a:gd name="T10" fmla="*/ 143 w 340"/>
                    <a:gd name="T11" fmla="*/ 47 h 526"/>
                    <a:gd name="T12" fmla="*/ 121 w 340"/>
                    <a:gd name="T13" fmla="*/ 23 h 526"/>
                    <a:gd name="T14" fmla="*/ 102 w 340"/>
                    <a:gd name="T15" fmla="*/ 9 h 526"/>
                    <a:gd name="T16" fmla="*/ 77 w 340"/>
                    <a:gd name="T17" fmla="*/ 0 h 526"/>
                    <a:gd name="T18" fmla="*/ 53 w 340"/>
                    <a:gd name="T19" fmla="*/ 0 h 526"/>
                    <a:gd name="T20" fmla="*/ 35 w 340"/>
                    <a:gd name="T21" fmla="*/ 9 h 526"/>
                    <a:gd name="T22" fmla="*/ 0 w 340"/>
                    <a:gd name="T23" fmla="*/ 5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75"/>
                <p:cNvSpPr>
                  <a:spLocks/>
                </p:cNvSpPr>
                <p:nvPr/>
              </p:nvSpPr>
              <p:spPr bwMode="ltGray">
                <a:xfrm>
                  <a:off x="5183" y="3343"/>
                  <a:ext cx="338" cy="870"/>
                </a:xfrm>
                <a:custGeom>
                  <a:avLst/>
                  <a:gdLst>
                    <a:gd name="T0" fmla="*/ 0 w 338"/>
                    <a:gd name="T1" fmla="*/ 869 h 870"/>
                    <a:gd name="T2" fmla="*/ 89 w 338"/>
                    <a:gd name="T3" fmla="*/ 622 h 870"/>
                    <a:gd name="T4" fmla="*/ 137 w 338"/>
                    <a:gd name="T5" fmla="*/ 499 h 870"/>
                    <a:gd name="T6" fmla="*/ 179 w 338"/>
                    <a:gd name="T7" fmla="*/ 381 h 870"/>
                    <a:gd name="T8" fmla="*/ 205 w 338"/>
                    <a:gd name="T9" fmla="*/ 299 h 870"/>
                    <a:gd name="T10" fmla="*/ 217 w 338"/>
                    <a:gd name="T11" fmla="*/ 256 h 870"/>
                    <a:gd name="T12" fmla="*/ 225 w 338"/>
                    <a:gd name="T13" fmla="*/ 209 h 870"/>
                    <a:gd name="T14" fmla="*/ 235 w 338"/>
                    <a:gd name="T15" fmla="*/ 166 h 870"/>
                    <a:gd name="T16" fmla="*/ 251 w 338"/>
                    <a:gd name="T17" fmla="*/ 114 h 870"/>
                    <a:gd name="T18" fmla="*/ 269 w 338"/>
                    <a:gd name="T19" fmla="*/ 68 h 870"/>
                    <a:gd name="T20" fmla="*/ 292 w 338"/>
                    <a:gd name="T21" fmla="*/ 27 h 870"/>
                    <a:gd name="T22" fmla="*/ 309 w 338"/>
                    <a:gd name="T23" fmla="*/ 2 h 870"/>
                    <a:gd name="T24" fmla="*/ 320 w 338"/>
                    <a:gd name="T25" fmla="*/ 0 h 870"/>
                    <a:gd name="T26" fmla="*/ 331 w 338"/>
                    <a:gd name="T27" fmla="*/ 12 h 870"/>
                    <a:gd name="T28" fmla="*/ 337 w 338"/>
                    <a:gd name="T29" fmla="*/ 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6"/>
                <p:cNvSpPr>
                  <a:spLocks/>
                </p:cNvSpPr>
                <p:nvPr/>
              </p:nvSpPr>
              <p:spPr bwMode="ltGray">
                <a:xfrm>
                  <a:off x="5266" y="3703"/>
                  <a:ext cx="248" cy="299"/>
                </a:xfrm>
                <a:custGeom>
                  <a:avLst/>
                  <a:gdLst>
                    <a:gd name="T0" fmla="*/ 0 w 248"/>
                    <a:gd name="T1" fmla="*/ 298 h 299"/>
                    <a:gd name="T2" fmla="*/ 46 w 248"/>
                    <a:gd name="T3" fmla="*/ 233 h 299"/>
                    <a:gd name="T4" fmla="*/ 75 w 248"/>
                    <a:gd name="T5" fmla="*/ 159 h 299"/>
                    <a:gd name="T6" fmla="*/ 90 w 248"/>
                    <a:gd name="T7" fmla="*/ 126 h 299"/>
                    <a:gd name="T8" fmla="*/ 111 w 248"/>
                    <a:gd name="T9" fmla="*/ 87 h 299"/>
                    <a:gd name="T10" fmla="*/ 140 w 248"/>
                    <a:gd name="T11" fmla="*/ 47 h 299"/>
                    <a:gd name="T12" fmla="*/ 161 w 248"/>
                    <a:gd name="T13" fmla="*/ 23 h 299"/>
                    <a:gd name="T14" fmla="*/ 176 w 248"/>
                    <a:gd name="T15" fmla="*/ 11 h 299"/>
                    <a:gd name="T16" fmla="*/ 199 w 248"/>
                    <a:gd name="T17" fmla="*/ 1 h 299"/>
                    <a:gd name="T18" fmla="*/ 223 w 248"/>
                    <a:gd name="T19" fmla="*/ 0 h 299"/>
                    <a:gd name="T20" fmla="*/ 233 w 248"/>
                    <a:gd name="T21" fmla="*/ 14 h 299"/>
                    <a:gd name="T22" fmla="*/ 247 w 248"/>
                    <a:gd name="T2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77"/>
                <p:cNvSpPr>
                  <a:spLocks/>
                </p:cNvSpPr>
                <p:nvPr/>
              </p:nvSpPr>
              <p:spPr bwMode="ltGray">
                <a:xfrm>
                  <a:off x="5164" y="3809"/>
                  <a:ext cx="119" cy="146"/>
                </a:xfrm>
                <a:custGeom>
                  <a:avLst/>
                  <a:gdLst>
                    <a:gd name="T0" fmla="*/ 0 w 119"/>
                    <a:gd name="T1" fmla="*/ 0 h 146"/>
                    <a:gd name="T2" fmla="*/ 19 w 119"/>
                    <a:gd name="T3" fmla="*/ 9 h 146"/>
                    <a:gd name="T4" fmla="*/ 44 w 119"/>
                    <a:gd name="T5" fmla="*/ 19 h 146"/>
                    <a:gd name="T6" fmla="*/ 65 w 119"/>
                    <a:gd name="T7" fmla="*/ 40 h 146"/>
                    <a:gd name="T8" fmla="*/ 85 w 119"/>
                    <a:gd name="T9" fmla="*/ 57 h 146"/>
                    <a:gd name="T10" fmla="*/ 101 w 119"/>
                    <a:gd name="T11" fmla="*/ 75 h 146"/>
                    <a:gd name="T12" fmla="*/ 109 w 119"/>
                    <a:gd name="T13" fmla="*/ 91 h 146"/>
                    <a:gd name="T14" fmla="*/ 115 w 119"/>
                    <a:gd name="T15" fmla="*/ 105 h 146"/>
                    <a:gd name="T16" fmla="*/ 118 w 119"/>
                    <a:gd name="T17" fmla="*/ 125 h 146"/>
                    <a:gd name="T18" fmla="*/ 118 w 119"/>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78"/>
                <p:cNvSpPr>
                  <a:spLocks/>
                </p:cNvSpPr>
                <p:nvPr/>
              </p:nvSpPr>
              <p:spPr bwMode="ltGray">
                <a:xfrm>
                  <a:off x="5545" y="3616"/>
                  <a:ext cx="100" cy="574"/>
                </a:xfrm>
                <a:custGeom>
                  <a:avLst/>
                  <a:gdLst>
                    <a:gd name="T0" fmla="*/ 0 w 100"/>
                    <a:gd name="T1" fmla="*/ 573 h 574"/>
                    <a:gd name="T2" fmla="*/ 0 w 100"/>
                    <a:gd name="T3" fmla="*/ 519 h 574"/>
                    <a:gd name="T4" fmla="*/ 0 w 100"/>
                    <a:gd name="T5" fmla="*/ 479 h 574"/>
                    <a:gd name="T6" fmla="*/ 2 w 100"/>
                    <a:gd name="T7" fmla="*/ 450 h 574"/>
                    <a:gd name="T8" fmla="*/ 3 w 100"/>
                    <a:gd name="T9" fmla="*/ 416 h 574"/>
                    <a:gd name="T10" fmla="*/ 3 w 100"/>
                    <a:gd name="T11" fmla="*/ 380 h 574"/>
                    <a:gd name="T12" fmla="*/ 4 w 100"/>
                    <a:gd name="T13" fmla="*/ 351 h 574"/>
                    <a:gd name="T14" fmla="*/ 6 w 100"/>
                    <a:gd name="T15" fmla="*/ 323 h 574"/>
                    <a:gd name="T16" fmla="*/ 9 w 100"/>
                    <a:gd name="T17" fmla="*/ 276 h 574"/>
                    <a:gd name="T18" fmla="*/ 14 w 100"/>
                    <a:gd name="T19" fmla="*/ 223 h 574"/>
                    <a:gd name="T20" fmla="*/ 21 w 100"/>
                    <a:gd name="T21" fmla="*/ 170 h 574"/>
                    <a:gd name="T22" fmla="*/ 26 w 100"/>
                    <a:gd name="T23" fmla="*/ 114 h 574"/>
                    <a:gd name="T24" fmla="*/ 30 w 100"/>
                    <a:gd name="T25" fmla="*/ 80 h 574"/>
                    <a:gd name="T26" fmla="*/ 33 w 100"/>
                    <a:gd name="T27" fmla="*/ 67 h 574"/>
                    <a:gd name="T28" fmla="*/ 42 w 100"/>
                    <a:gd name="T29" fmla="*/ 44 h 574"/>
                    <a:gd name="T30" fmla="*/ 51 w 100"/>
                    <a:gd name="T31" fmla="*/ 28 h 574"/>
                    <a:gd name="T32" fmla="*/ 61 w 100"/>
                    <a:gd name="T33" fmla="*/ 14 h 574"/>
                    <a:gd name="T34" fmla="*/ 71 w 100"/>
                    <a:gd name="T35" fmla="*/ 3 h 574"/>
                    <a:gd name="T36" fmla="*/ 77 w 100"/>
                    <a:gd name="T37" fmla="*/ 0 h 574"/>
                    <a:gd name="T38" fmla="*/ 87 w 100"/>
                    <a:gd name="T39" fmla="*/ 0 h 574"/>
                    <a:gd name="T40" fmla="*/ 95 w 100"/>
                    <a:gd name="T41" fmla="*/ 4 h 574"/>
                    <a:gd name="T42" fmla="*/ 99 w 100"/>
                    <a:gd name="T43" fmla="*/ 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79"/>
                <p:cNvSpPr>
                  <a:spLocks/>
                </p:cNvSpPr>
                <p:nvPr/>
              </p:nvSpPr>
              <p:spPr bwMode="ltGray">
                <a:xfrm>
                  <a:off x="5433" y="3986"/>
                  <a:ext cx="124" cy="161"/>
                </a:xfrm>
                <a:custGeom>
                  <a:avLst/>
                  <a:gdLst>
                    <a:gd name="T0" fmla="*/ 123 w 124"/>
                    <a:gd name="T1" fmla="*/ 160 h 161"/>
                    <a:gd name="T2" fmla="*/ 104 w 124"/>
                    <a:gd name="T3" fmla="*/ 124 h 161"/>
                    <a:gd name="T4" fmla="*/ 89 w 124"/>
                    <a:gd name="T5" fmla="*/ 84 h 161"/>
                    <a:gd name="T6" fmla="*/ 81 w 124"/>
                    <a:gd name="T7" fmla="*/ 67 h 161"/>
                    <a:gd name="T8" fmla="*/ 70 w 124"/>
                    <a:gd name="T9" fmla="*/ 47 h 161"/>
                    <a:gd name="T10" fmla="*/ 55 w 124"/>
                    <a:gd name="T11" fmla="*/ 26 h 161"/>
                    <a:gd name="T12" fmla="*/ 44 w 124"/>
                    <a:gd name="T13" fmla="*/ 13 h 161"/>
                    <a:gd name="T14" fmla="*/ 35 w 124"/>
                    <a:gd name="T15" fmla="*/ 7 h 161"/>
                    <a:gd name="T16" fmla="*/ 24 w 124"/>
                    <a:gd name="T17" fmla="*/ 1 h 161"/>
                    <a:gd name="T18" fmla="*/ 11 w 124"/>
                    <a:gd name="T19" fmla="*/ 0 h 161"/>
                    <a:gd name="T20" fmla="*/ 5 w 124"/>
                    <a:gd name="T21" fmla="*/ 4 h 161"/>
                    <a:gd name="T22" fmla="*/ 0 w 124"/>
                    <a:gd name="T23"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80"/>
                <p:cNvSpPr>
                  <a:spLocks/>
                </p:cNvSpPr>
                <p:nvPr/>
              </p:nvSpPr>
              <p:spPr bwMode="ltGray">
                <a:xfrm>
                  <a:off x="5472" y="3794"/>
                  <a:ext cx="84" cy="400"/>
                </a:xfrm>
                <a:custGeom>
                  <a:avLst/>
                  <a:gdLst>
                    <a:gd name="T0" fmla="*/ 82 w 84"/>
                    <a:gd name="T1" fmla="*/ 399 h 400"/>
                    <a:gd name="T2" fmla="*/ 83 w 84"/>
                    <a:gd name="T3" fmla="*/ 361 h 400"/>
                    <a:gd name="T4" fmla="*/ 83 w 84"/>
                    <a:gd name="T5" fmla="*/ 333 h 400"/>
                    <a:gd name="T6" fmla="*/ 81 w 84"/>
                    <a:gd name="T7" fmla="*/ 314 h 400"/>
                    <a:gd name="T8" fmla="*/ 80 w 84"/>
                    <a:gd name="T9" fmla="*/ 289 h 400"/>
                    <a:gd name="T10" fmla="*/ 80 w 84"/>
                    <a:gd name="T11" fmla="*/ 264 h 400"/>
                    <a:gd name="T12" fmla="*/ 79 w 84"/>
                    <a:gd name="T13" fmla="*/ 244 h 400"/>
                    <a:gd name="T14" fmla="*/ 77 w 84"/>
                    <a:gd name="T15" fmla="*/ 225 h 400"/>
                    <a:gd name="T16" fmla="*/ 74 w 84"/>
                    <a:gd name="T17" fmla="*/ 191 h 400"/>
                    <a:gd name="T18" fmla="*/ 70 w 84"/>
                    <a:gd name="T19" fmla="*/ 155 h 400"/>
                    <a:gd name="T20" fmla="*/ 65 w 84"/>
                    <a:gd name="T21" fmla="*/ 119 h 400"/>
                    <a:gd name="T22" fmla="*/ 61 w 84"/>
                    <a:gd name="T23" fmla="*/ 79 h 400"/>
                    <a:gd name="T24" fmla="*/ 57 w 84"/>
                    <a:gd name="T25" fmla="*/ 55 h 400"/>
                    <a:gd name="T26" fmla="*/ 54 w 84"/>
                    <a:gd name="T27" fmla="*/ 46 h 400"/>
                    <a:gd name="T28" fmla="*/ 47 w 84"/>
                    <a:gd name="T29" fmla="*/ 31 h 400"/>
                    <a:gd name="T30" fmla="*/ 39 w 84"/>
                    <a:gd name="T31" fmla="*/ 19 h 400"/>
                    <a:gd name="T32" fmla="*/ 31 w 84"/>
                    <a:gd name="T33" fmla="*/ 10 h 400"/>
                    <a:gd name="T34" fmla="*/ 23 w 84"/>
                    <a:gd name="T35" fmla="*/ 2 h 400"/>
                    <a:gd name="T36" fmla="*/ 17 w 84"/>
                    <a:gd name="T37" fmla="*/ 0 h 400"/>
                    <a:gd name="T38" fmla="*/ 9 w 84"/>
                    <a:gd name="T39" fmla="*/ 0 h 400"/>
                    <a:gd name="T40" fmla="*/ 2 w 84"/>
                    <a:gd name="T41" fmla="*/ 3 h 400"/>
                    <a:gd name="T42" fmla="*/ 0 w 84"/>
                    <a:gd name="T4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81"/>
                <p:cNvSpPr>
                  <a:spLocks/>
                </p:cNvSpPr>
                <p:nvPr/>
              </p:nvSpPr>
              <p:spPr bwMode="ltGray">
                <a:xfrm>
                  <a:off x="5547" y="4043"/>
                  <a:ext cx="131" cy="151"/>
                </a:xfrm>
                <a:custGeom>
                  <a:avLst/>
                  <a:gdLst>
                    <a:gd name="T0" fmla="*/ 0 w 131"/>
                    <a:gd name="T1" fmla="*/ 150 h 151"/>
                    <a:gd name="T2" fmla="*/ 19 w 131"/>
                    <a:gd name="T3" fmla="*/ 135 h 151"/>
                    <a:gd name="T4" fmla="*/ 26 w 131"/>
                    <a:gd name="T5" fmla="*/ 126 h 151"/>
                    <a:gd name="T6" fmla="*/ 32 w 131"/>
                    <a:gd name="T7" fmla="*/ 119 h 151"/>
                    <a:gd name="T8" fmla="*/ 60 w 131"/>
                    <a:gd name="T9" fmla="*/ 50 h 151"/>
                    <a:gd name="T10" fmla="*/ 76 w 131"/>
                    <a:gd name="T11" fmla="*/ 28 h 151"/>
                    <a:gd name="T12" fmla="*/ 87 w 131"/>
                    <a:gd name="T13" fmla="*/ 14 h 151"/>
                    <a:gd name="T14" fmla="*/ 96 w 131"/>
                    <a:gd name="T15" fmla="*/ 7 h 151"/>
                    <a:gd name="T16" fmla="*/ 107 w 131"/>
                    <a:gd name="T17" fmla="*/ 2 h 151"/>
                    <a:gd name="T18" fmla="*/ 118 w 131"/>
                    <a:gd name="T19" fmla="*/ 0 h 151"/>
                    <a:gd name="T20" fmla="*/ 125 w 131"/>
                    <a:gd name="T21" fmla="*/ 1 h 151"/>
                    <a:gd name="T22" fmla="*/ 130 w 131"/>
                    <a:gd name="T2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82"/>
                <p:cNvSpPr>
                  <a:spLocks/>
                </p:cNvSpPr>
                <p:nvPr/>
              </p:nvSpPr>
              <p:spPr bwMode="ltGray">
                <a:xfrm>
                  <a:off x="4636" y="3710"/>
                  <a:ext cx="304" cy="525"/>
                </a:xfrm>
                <a:custGeom>
                  <a:avLst/>
                  <a:gdLst>
                    <a:gd name="T0" fmla="*/ 303 w 304"/>
                    <a:gd name="T1" fmla="*/ 524 h 525"/>
                    <a:gd name="T2" fmla="*/ 292 w 304"/>
                    <a:gd name="T3" fmla="*/ 462 h 525"/>
                    <a:gd name="T4" fmla="*/ 278 w 304"/>
                    <a:gd name="T5" fmla="*/ 396 h 525"/>
                    <a:gd name="T6" fmla="*/ 266 w 304"/>
                    <a:gd name="T7" fmla="*/ 344 h 525"/>
                    <a:gd name="T8" fmla="*/ 253 w 304"/>
                    <a:gd name="T9" fmla="*/ 297 h 525"/>
                    <a:gd name="T10" fmla="*/ 236 w 304"/>
                    <a:gd name="T11" fmla="*/ 257 h 525"/>
                    <a:gd name="T12" fmla="*/ 220 w 304"/>
                    <a:gd name="T13" fmla="*/ 213 h 525"/>
                    <a:gd name="T14" fmla="*/ 197 w 304"/>
                    <a:gd name="T15" fmla="*/ 176 h 525"/>
                    <a:gd name="T16" fmla="*/ 148 w 304"/>
                    <a:gd name="T17" fmla="*/ 102 h 525"/>
                    <a:gd name="T18" fmla="*/ 134 w 304"/>
                    <a:gd name="T19" fmla="*/ 80 h 525"/>
                    <a:gd name="T20" fmla="*/ 124 w 304"/>
                    <a:gd name="T21" fmla="*/ 70 h 525"/>
                    <a:gd name="T22" fmla="*/ 100 w 304"/>
                    <a:gd name="T23" fmla="*/ 42 h 525"/>
                    <a:gd name="T24" fmla="*/ 87 w 304"/>
                    <a:gd name="T25" fmla="*/ 28 h 525"/>
                    <a:gd name="T26" fmla="*/ 71 w 304"/>
                    <a:gd name="T27" fmla="*/ 18 h 525"/>
                    <a:gd name="T28" fmla="*/ 47 w 304"/>
                    <a:gd name="T29" fmla="*/ 6 h 525"/>
                    <a:gd name="T30" fmla="*/ 30 w 304"/>
                    <a:gd name="T31" fmla="*/ 0 h 525"/>
                    <a:gd name="T32" fmla="*/ 18 w 304"/>
                    <a:gd name="T33" fmla="*/ 0 h 525"/>
                    <a:gd name="T34" fmla="*/ 7 w 304"/>
                    <a:gd name="T35" fmla="*/ 3 h 525"/>
                    <a:gd name="T36" fmla="*/ 0 w 304"/>
                    <a:gd name="T37" fmla="*/ 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83"/>
                <p:cNvSpPr>
                  <a:spLocks/>
                </p:cNvSpPr>
                <p:nvPr/>
              </p:nvSpPr>
              <p:spPr bwMode="ltGray">
                <a:xfrm>
                  <a:off x="4834" y="3768"/>
                  <a:ext cx="126" cy="432"/>
                </a:xfrm>
                <a:custGeom>
                  <a:avLst/>
                  <a:gdLst>
                    <a:gd name="T0" fmla="*/ 125 w 126"/>
                    <a:gd name="T1" fmla="*/ 431 h 432"/>
                    <a:gd name="T2" fmla="*/ 57 w 126"/>
                    <a:gd name="T3" fmla="*/ 16 h 432"/>
                    <a:gd name="T4" fmla="*/ 52 w 126"/>
                    <a:gd name="T5" fmla="*/ 10 h 432"/>
                    <a:gd name="T6" fmla="*/ 45 w 126"/>
                    <a:gd name="T7" fmla="*/ 3 h 432"/>
                    <a:gd name="T8" fmla="*/ 38 w 126"/>
                    <a:gd name="T9" fmla="*/ 1 h 432"/>
                    <a:gd name="T10" fmla="*/ 27 w 126"/>
                    <a:gd name="T11" fmla="*/ 0 h 432"/>
                    <a:gd name="T12" fmla="*/ 19 w 126"/>
                    <a:gd name="T13" fmla="*/ 1 h 432"/>
                    <a:gd name="T14" fmla="*/ 12 w 126"/>
                    <a:gd name="T15" fmla="*/ 6 h 432"/>
                    <a:gd name="T16" fmla="*/ 4 w 126"/>
                    <a:gd name="T17" fmla="*/ 14 h 432"/>
                    <a:gd name="T18" fmla="*/ 0 w 126"/>
                    <a:gd name="T19" fmla="*/ 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 name="Freeform 85"/>
              <p:cNvSpPr>
                <a:spLocks/>
              </p:cNvSpPr>
              <p:nvPr/>
            </p:nvSpPr>
            <p:spPr bwMode="ltGray">
              <a:xfrm>
                <a:off x="5031" y="3712"/>
                <a:ext cx="46" cy="270"/>
              </a:xfrm>
              <a:custGeom>
                <a:avLst/>
                <a:gdLst>
                  <a:gd name="T0" fmla="*/ 45 w 46"/>
                  <a:gd name="T1" fmla="*/ 0 h 270"/>
                  <a:gd name="T2" fmla="*/ 28 w 46"/>
                  <a:gd name="T3" fmla="*/ 17 h 270"/>
                  <a:gd name="T4" fmla="*/ 19 w 46"/>
                  <a:gd name="T5" fmla="*/ 51 h 270"/>
                  <a:gd name="T6" fmla="*/ 9 w 46"/>
                  <a:gd name="T7" fmla="*/ 96 h 270"/>
                  <a:gd name="T8" fmla="*/ 0 w 46"/>
                  <a:gd name="T9" fmla="*/ 153 h 270"/>
                  <a:gd name="T10" fmla="*/ 0 w 46"/>
                  <a:gd name="T11" fmla="*/ 215 h 270"/>
                  <a:gd name="T12" fmla="*/ 5 w 46"/>
                  <a:gd name="T13" fmla="*/ 269 h 270"/>
                  <a:gd name="T14" fmla="*/ 9 w 46"/>
                  <a:gd name="T15" fmla="*/ 269 h 270"/>
                  <a:gd name="T16" fmla="*/ 5 w 46"/>
                  <a:gd name="T17" fmla="*/ 215 h 270"/>
                  <a:gd name="T18" fmla="*/ 5 w 46"/>
                  <a:gd name="T19" fmla="*/ 169 h 270"/>
                  <a:gd name="T20" fmla="*/ 14 w 46"/>
                  <a:gd name="T21" fmla="*/ 121 h 270"/>
                  <a:gd name="T22" fmla="*/ 28 w 46"/>
                  <a:gd name="T23" fmla="*/ 71 h 270"/>
                  <a:gd name="T24" fmla="*/ 44 w 46"/>
                  <a:gd name="T25" fmla="*/ 7 h 270"/>
                  <a:gd name="T26" fmla="*/ 45 w 46"/>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86"/>
              <p:cNvSpPr>
                <a:spLocks/>
              </p:cNvSpPr>
              <p:nvPr/>
            </p:nvSpPr>
            <p:spPr bwMode="ltGray">
              <a:xfrm>
                <a:off x="5499" y="3719"/>
                <a:ext cx="72" cy="278"/>
              </a:xfrm>
              <a:custGeom>
                <a:avLst/>
                <a:gdLst>
                  <a:gd name="T0" fmla="*/ 14 w 72"/>
                  <a:gd name="T1" fmla="*/ 0 h 278"/>
                  <a:gd name="T2" fmla="*/ 28 w 72"/>
                  <a:gd name="T3" fmla="*/ 21 h 278"/>
                  <a:gd name="T4" fmla="*/ 42 w 72"/>
                  <a:gd name="T5" fmla="*/ 55 h 278"/>
                  <a:gd name="T6" fmla="*/ 56 w 72"/>
                  <a:gd name="T7" fmla="*/ 101 h 278"/>
                  <a:gd name="T8" fmla="*/ 71 w 72"/>
                  <a:gd name="T9" fmla="*/ 159 h 278"/>
                  <a:gd name="T10" fmla="*/ 71 w 72"/>
                  <a:gd name="T11" fmla="*/ 222 h 278"/>
                  <a:gd name="T12" fmla="*/ 64 w 72"/>
                  <a:gd name="T13" fmla="*/ 277 h 278"/>
                  <a:gd name="T14" fmla="*/ 56 w 72"/>
                  <a:gd name="T15" fmla="*/ 277 h 278"/>
                  <a:gd name="T16" fmla="*/ 64 w 72"/>
                  <a:gd name="T17" fmla="*/ 222 h 278"/>
                  <a:gd name="T18" fmla="*/ 64 w 72"/>
                  <a:gd name="T19" fmla="*/ 176 h 278"/>
                  <a:gd name="T20" fmla="*/ 49 w 72"/>
                  <a:gd name="T21" fmla="*/ 125 h 278"/>
                  <a:gd name="T22" fmla="*/ 28 w 72"/>
                  <a:gd name="T23" fmla="*/ 75 h 278"/>
                  <a:gd name="T24" fmla="*/ 0 w 72"/>
                  <a:gd name="T25" fmla="*/ 13 h 278"/>
                  <a:gd name="T26" fmla="*/ 14 w 72"/>
                  <a:gd name="T2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87"/>
              <p:cNvSpPr>
                <a:spLocks/>
              </p:cNvSpPr>
              <p:nvPr/>
            </p:nvSpPr>
            <p:spPr bwMode="ltGray">
              <a:xfrm>
                <a:off x="4955" y="3844"/>
                <a:ext cx="196" cy="332"/>
              </a:xfrm>
              <a:custGeom>
                <a:avLst/>
                <a:gdLst>
                  <a:gd name="T0" fmla="*/ 114 w 196"/>
                  <a:gd name="T1" fmla="*/ 8 h 332"/>
                  <a:gd name="T2" fmla="*/ 97 w 196"/>
                  <a:gd name="T3" fmla="*/ 21 h 332"/>
                  <a:gd name="T4" fmla="*/ 61 w 196"/>
                  <a:gd name="T5" fmla="*/ 35 h 332"/>
                  <a:gd name="T6" fmla="*/ 75 w 196"/>
                  <a:gd name="T7" fmla="*/ 32 h 332"/>
                  <a:gd name="T8" fmla="*/ 80 w 196"/>
                  <a:gd name="T9" fmla="*/ 41 h 332"/>
                  <a:gd name="T10" fmla="*/ 75 w 196"/>
                  <a:gd name="T11" fmla="*/ 48 h 332"/>
                  <a:gd name="T12" fmla="*/ 55 w 196"/>
                  <a:gd name="T13" fmla="*/ 64 h 332"/>
                  <a:gd name="T14" fmla="*/ 55 w 196"/>
                  <a:gd name="T15" fmla="*/ 68 h 332"/>
                  <a:gd name="T16" fmla="*/ 69 w 196"/>
                  <a:gd name="T17" fmla="*/ 68 h 332"/>
                  <a:gd name="T18" fmla="*/ 64 w 196"/>
                  <a:gd name="T19" fmla="*/ 73 h 332"/>
                  <a:gd name="T20" fmla="*/ 55 w 196"/>
                  <a:gd name="T21" fmla="*/ 89 h 332"/>
                  <a:gd name="T22" fmla="*/ 64 w 196"/>
                  <a:gd name="T23" fmla="*/ 86 h 332"/>
                  <a:gd name="T24" fmla="*/ 67 w 196"/>
                  <a:gd name="T25" fmla="*/ 97 h 332"/>
                  <a:gd name="T26" fmla="*/ 19 w 196"/>
                  <a:gd name="T27" fmla="*/ 124 h 332"/>
                  <a:gd name="T28" fmla="*/ 50 w 196"/>
                  <a:gd name="T29" fmla="*/ 116 h 332"/>
                  <a:gd name="T30" fmla="*/ 38 w 196"/>
                  <a:gd name="T31" fmla="*/ 132 h 332"/>
                  <a:gd name="T32" fmla="*/ 25 w 196"/>
                  <a:gd name="T33" fmla="*/ 135 h 332"/>
                  <a:gd name="T34" fmla="*/ 58 w 196"/>
                  <a:gd name="T35" fmla="*/ 116 h 332"/>
                  <a:gd name="T36" fmla="*/ 67 w 196"/>
                  <a:gd name="T37" fmla="*/ 124 h 332"/>
                  <a:gd name="T38" fmla="*/ 41 w 196"/>
                  <a:gd name="T39" fmla="*/ 149 h 332"/>
                  <a:gd name="T40" fmla="*/ 22 w 196"/>
                  <a:gd name="T41" fmla="*/ 165 h 332"/>
                  <a:gd name="T42" fmla="*/ 45 w 196"/>
                  <a:gd name="T43" fmla="*/ 155 h 332"/>
                  <a:gd name="T44" fmla="*/ 52 w 196"/>
                  <a:gd name="T45" fmla="*/ 162 h 332"/>
                  <a:gd name="T46" fmla="*/ 41 w 196"/>
                  <a:gd name="T47" fmla="*/ 181 h 332"/>
                  <a:gd name="T48" fmla="*/ 25 w 196"/>
                  <a:gd name="T49" fmla="*/ 193 h 332"/>
                  <a:gd name="T50" fmla="*/ 30 w 196"/>
                  <a:gd name="T51" fmla="*/ 198 h 332"/>
                  <a:gd name="T52" fmla="*/ 33 w 196"/>
                  <a:gd name="T53" fmla="*/ 206 h 332"/>
                  <a:gd name="T54" fmla="*/ 30 w 196"/>
                  <a:gd name="T55" fmla="*/ 208 h 332"/>
                  <a:gd name="T56" fmla="*/ 27 w 196"/>
                  <a:gd name="T57" fmla="*/ 217 h 332"/>
                  <a:gd name="T58" fmla="*/ 30 w 196"/>
                  <a:gd name="T59" fmla="*/ 225 h 332"/>
                  <a:gd name="T60" fmla="*/ 5 w 196"/>
                  <a:gd name="T61" fmla="*/ 257 h 332"/>
                  <a:gd name="T62" fmla="*/ 36 w 196"/>
                  <a:gd name="T63" fmla="*/ 238 h 332"/>
                  <a:gd name="T64" fmla="*/ 64 w 196"/>
                  <a:gd name="T65" fmla="*/ 331 h 332"/>
                  <a:gd name="T66" fmla="*/ 41 w 196"/>
                  <a:gd name="T67" fmla="*/ 249 h 332"/>
                  <a:gd name="T68" fmla="*/ 55 w 196"/>
                  <a:gd name="T69" fmla="*/ 227 h 332"/>
                  <a:gd name="T70" fmla="*/ 58 w 196"/>
                  <a:gd name="T71" fmla="*/ 217 h 332"/>
                  <a:gd name="T72" fmla="*/ 67 w 196"/>
                  <a:gd name="T73" fmla="*/ 236 h 332"/>
                  <a:gd name="T74" fmla="*/ 64 w 196"/>
                  <a:gd name="T75" fmla="*/ 200 h 332"/>
                  <a:gd name="T76" fmla="*/ 83 w 196"/>
                  <a:gd name="T77" fmla="*/ 246 h 332"/>
                  <a:gd name="T78" fmla="*/ 92 w 196"/>
                  <a:gd name="T79" fmla="*/ 249 h 332"/>
                  <a:gd name="T80" fmla="*/ 69 w 196"/>
                  <a:gd name="T81" fmla="*/ 217 h 332"/>
                  <a:gd name="T82" fmla="*/ 75 w 196"/>
                  <a:gd name="T83" fmla="*/ 179 h 332"/>
                  <a:gd name="T84" fmla="*/ 134 w 196"/>
                  <a:gd name="T85" fmla="*/ 287 h 332"/>
                  <a:gd name="T86" fmla="*/ 80 w 196"/>
                  <a:gd name="T87" fmla="*/ 187 h 332"/>
                  <a:gd name="T88" fmla="*/ 86 w 196"/>
                  <a:gd name="T89" fmla="*/ 143 h 332"/>
                  <a:gd name="T90" fmla="*/ 114 w 196"/>
                  <a:gd name="T91" fmla="*/ 206 h 332"/>
                  <a:gd name="T92" fmla="*/ 94 w 196"/>
                  <a:gd name="T93" fmla="*/ 146 h 332"/>
                  <a:gd name="T94" fmla="*/ 119 w 196"/>
                  <a:gd name="T95" fmla="*/ 238 h 332"/>
                  <a:gd name="T96" fmla="*/ 97 w 196"/>
                  <a:gd name="T97" fmla="*/ 116 h 332"/>
                  <a:gd name="T98" fmla="*/ 102 w 196"/>
                  <a:gd name="T99" fmla="*/ 86 h 332"/>
                  <a:gd name="T100" fmla="*/ 136 w 196"/>
                  <a:gd name="T101" fmla="*/ 137 h 332"/>
                  <a:gd name="T102" fmla="*/ 136 w 196"/>
                  <a:gd name="T103" fmla="*/ 137 h 332"/>
                  <a:gd name="T104" fmla="*/ 111 w 196"/>
                  <a:gd name="T105" fmla="*/ 92 h 332"/>
                  <a:gd name="T106" fmla="*/ 114 w 196"/>
                  <a:gd name="T107" fmla="*/ 68 h 332"/>
                  <a:gd name="T108" fmla="*/ 122 w 196"/>
                  <a:gd name="T109" fmla="*/ 79 h 332"/>
                  <a:gd name="T110" fmla="*/ 195 w 196"/>
                  <a:gd name="T111" fmla="*/ 127 h 332"/>
                  <a:gd name="T112" fmla="*/ 119 w 196"/>
                  <a:gd name="T113" fmla="*/ 70 h 332"/>
                  <a:gd name="T114" fmla="*/ 134 w 196"/>
                  <a:gd name="T115" fmla="*/ 64 h 332"/>
                  <a:gd name="T116" fmla="*/ 178 w 196"/>
                  <a:gd name="T117" fmla="*/ 119 h 332"/>
                  <a:gd name="T118" fmla="*/ 128 w 196"/>
                  <a:gd name="T119" fmla="*/ 32 h 332"/>
                  <a:gd name="T120" fmla="*/ 125 w 196"/>
                  <a:gd name="T121" fmla="*/ 16 h 332"/>
                  <a:gd name="T122" fmla="*/ 139 w 196"/>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88"/>
              <p:cNvSpPr>
                <a:spLocks/>
              </p:cNvSpPr>
              <p:nvPr/>
            </p:nvSpPr>
            <p:spPr bwMode="ltGray">
              <a:xfrm>
                <a:off x="5091" y="3509"/>
                <a:ext cx="122" cy="289"/>
              </a:xfrm>
              <a:custGeom>
                <a:avLst/>
                <a:gdLst>
                  <a:gd name="T0" fmla="*/ 121 w 122"/>
                  <a:gd name="T1" fmla="*/ 103 h 289"/>
                  <a:gd name="T2" fmla="*/ 108 w 122"/>
                  <a:gd name="T3" fmla="*/ 10 h 289"/>
                  <a:gd name="T4" fmla="*/ 92 w 122"/>
                  <a:gd name="T5" fmla="*/ 1 h 289"/>
                  <a:gd name="T6" fmla="*/ 79 w 122"/>
                  <a:gd name="T7" fmla="*/ 0 h 289"/>
                  <a:gd name="T8" fmla="*/ 58 w 122"/>
                  <a:gd name="T9" fmla="*/ 4 h 289"/>
                  <a:gd name="T10" fmla="*/ 45 w 122"/>
                  <a:gd name="T11" fmla="*/ 14 h 289"/>
                  <a:gd name="T12" fmla="*/ 31 w 122"/>
                  <a:gd name="T13" fmla="*/ 28 h 289"/>
                  <a:gd name="T14" fmla="*/ 17 w 122"/>
                  <a:gd name="T15" fmla="*/ 54 h 289"/>
                  <a:gd name="T16" fmla="*/ 9 w 122"/>
                  <a:gd name="T17" fmla="*/ 90 h 289"/>
                  <a:gd name="T18" fmla="*/ 5 w 122"/>
                  <a:gd name="T19" fmla="*/ 121 h 289"/>
                  <a:gd name="T20" fmla="*/ 0 w 122"/>
                  <a:gd name="T21" fmla="*/ 164 h 289"/>
                  <a:gd name="T22" fmla="*/ 0 w 122"/>
                  <a:gd name="T23" fmla="*/ 192 h 289"/>
                  <a:gd name="T24" fmla="*/ 9 w 122"/>
                  <a:gd name="T25" fmla="*/ 230 h 289"/>
                  <a:gd name="T26" fmla="*/ 27 w 122"/>
                  <a:gd name="T27" fmla="*/ 262 h 289"/>
                  <a:gd name="T28" fmla="*/ 45 w 122"/>
                  <a:gd name="T29" fmla="*/ 288 h 289"/>
                  <a:gd name="T30" fmla="*/ 35 w 122"/>
                  <a:gd name="T31" fmla="*/ 249 h 289"/>
                  <a:gd name="T32" fmla="*/ 31 w 122"/>
                  <a:gd name="T33" fmla="*/ 212 h 289"/>
                  <a:gd name="T34" fmla="*/ 33 w 122"/>
                  <a:gd name="T35" fmla="*/ 174 h 289"/>
                  <a:gd name="T36" fmla="*/ 35 w 122"/>
                  <a:gd name="T37" fmla="*/ 141 h 289"/>
                  <a:gd name="T38" fmla="*/ 39 w 122"/>
                  <a:gd name="T39" fmla="*/ 107 h 289"/>
                  <a:gd name="T40" fmla="*/ 45 w 122"/>
                  <a:gd name="T41" fmla="*/ 76 h 289"/>
                  <a:gd name="T42" fmla="*/ 47 w 122"/>
                  <a:gd name="T43" fmla="*/ 53 h 289"/>
                  <a:gd name="T44" fmla="*/ 55 w 122"/>
                  <a:gd name="T45" fmla="*/ 30 h 289"/>
                  <a:gd name="T46" fmla="*/ 73 w 122"/>
                  <a:gd name="T47" fmla="*/ 11 h 289"/>
                  <a:gd name="T48" fmla="*/ 88 w 122"/>
                  <a:gd name="T49" fmla="*/ 13 h 289"/>
                  <a:gd name="T50" fmla="*/ 103 w 122"/>
                  <a:gd name="T51" fmla="*/ 65 h 289"/>
                  <a:gd name="T52" fmla="*/ 116 w 122"/>
                  <a:gd name="T53" fmla="*/ 76 h 289"/>
                  <a:gd name="T54" fmla="*/ 121 w 122"/>
                  <a:gd name="T55"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89"/>
              <p:cNvSpPr>
                <a:spLocks/>
              </p:cNvSpPr>
              <p:nvPr/>
            </p:nvSpPr>
            <p:spPr bwMode="ltGray">
              <a:xfrm>
                <a:off x="4882" y="3332"/>
                <a:ext cx="266" cy="590"/>
              </a:xfrm>
              <a:custGeom>
                <a:avLst/>
                <a:gdLst>
                  <a:gd name="T0" fmla="*/ 178 w 266"/>
                  <a:gd name="T1" fmla="*/ 6 h 590"/>
                  <a:gd name="T2" fmla="*/ 171 w 266"/>
                  <a:gd name="T3" fmla="*/ 25 h 590"/>
                  <a:gd name="T4" fmla="*/ 112 w 266"/>
                  <a:gd name="T5" fmla="*/ 21 h 590"/>
                  <a:gd name="T6" fmla="*/ 135 w 266"/>
                  <a:gd name="T7" fmla="*/ 29 h 590"/>
                  <a:gd name="T8" fmla="*/ 161 w 266"/>
                  <a:gd name="T9" fmla="*/ 40 h 590"/>
                  <a:gd name="T10" fmla="*/ 105 w 266"/>
                  <a:gd name="T11" fmla="*/ 55 h 590"/>
                  <a:gd name="T12" fmla="*/ 148 w 266"/>
                  <a:gd name="T13" fmla="*/ 60 h 590"/>
                  <a:gd name="T14" fmla="*/ 152 w 266"/>
                  <a:gd name="T15" fmla="*/ 77 h 590"/>
                  <a:gd name="T16" fmla="*/ 26 w 266"/>
                  <a:gd name="T17" fmla="*/ 160 h 590"/>
                  <a:gd name="T18" fmla="*/ 143 w 266"/>
                  <a:gd name="T19" fmla="*/ 100 h 590"/>
                  <a:gd name="T20" fmla="*/ 118 w 266"/>
                  <a:gd name="T21" fmla="*/ 134 h 590"/>
                  <a:gd name="T22" fmla="*/ 134 w 266"/>
                  <a:gd name="T23" fmla="*/ 137 h 590"/>
                  <a:gd name="T24" fmla="*/ 112 w 266"/>
                  <a:gd name="T25" fmla="*/ 184 h 590"/>
                  <a:gd name="T26" fmla="*/ 66 w 266"/>
                  <a:gd name="T27" fmla="*/ 234 h 590"/>
                  <a:gd name="T28" fmla="*/ 118 w 266"/>
                  <a:gd name="T29" fmla="*/ 197 h 590"/>
                  <a:gd name="T30" fmla="*/ 75 w 266"/>
                  <a:gd name="T31" fmla="*/ 271 h 590"/>
                  <a:gd name="T32" fmla="*/ 115 w 266"/>
                  <a:gd name="T33" fmla="*/ 223 h 590"/>
                  <a:gd name="T34" fmla="*/ 124 w 266"/>
                  <a:gd name="T35" fmla="*/ 223 h 590"/>
                  <a:gd name="T36" fmla="*/ 108 w 266"/>
                  <a:gd name="T37" fmla="*/ 266 h 590"/>
                  <a:gd name="T38" fmla="*/ 121 w 266"/>
                  <a:gd name="T39" fmla="*/ 266 h 590"/>
                  <a:gd name="T40" fmla="*/ 97 w 266"/>
                  <a:gd name="T41" fmla="*/ 317 h 590"/>
                  <a:gd name="T42" fmla="*/ 111 w 266"/>
                  <a:gd name="T43" fmla="*/ 304 h 590"/>
                  <a:gd name="T44" fmla="*/ 98 w 266"/>
                  <a:gd name="T45" fmla="*/ 352 h 590"/>
                  <a:gd name="T46" fmla="*/ 108 w 266"/>
                  <a:gd name="T47" fmla="*/ 336 h 590"/>
                  <a:gd name="T48" fmla="*/ 120 w 266"/>
                  <a:gd name="T49" fmla="*/ 331 h 590"/>
                  <a:gd name="T50" fmla="*/ 112 w 266"/>
                  <a:gd name="T51" fmla="*/ 367 h 590"/>
                  <a:gd name="T52" fmla="*/ 88 w 266"/>
                  <a:gd name="T53" fmla="*/ 432 h 590"/>
                  <a:gd name="T54" fmla="*/ 120 w 266"/>
                  <a:gd name="T55" fmla="*/ 382 h 590"/>
                  <a:gd name="T56" fmla="*/ 127 w 266"/>
                  <a:gd name="T57" fmla="*/ 373 h 590"/>
                  <a:gd name="T58" fmla="*/ 125 w 266"/>
                  <a:gd name="T59" fmla="*/ 427 h 590"/>
                  <a:gd name="T60" fmla="*/ 135 w 266"/>
                  <a:gd name="T61" fmla="*/ 454 h 590"/>
                  <a:gd name="T62" fmla="*/ 139 w 266"/>
                  <a:gd name="T63" fmla="*/ 424 h 590"/>
                  <a:gd name="T64" fmla="*/ 234 w 266"/>
                  <a:gd name="T65" fmla="*/ 504 h 590"/>
                  <a:gd name="T66" fmla="*/ 148 w 266"/>
                  <a:gd name="T67" fmla="*/ 387 h 590"/>
                  <a:gd name="T68" fmla="*/ 167 w 266"/>
                  <a:gd name="T69" fmla="*/ 412 h 590"/>
                  <a:gd name="T70" fmla="*/ 141 w 266"/>
                  <a:gd name="T71" fmla="*/ 346 h 590"/>
                  <a:gd name="T72" fmla="*/ 245 w 266"/>
                  <a:gd name="T73" fmla="*/ 398 h 590"/>
                  <a:gd name="T74" fmla="*/ 141 w 266"/>
                  <a:gd name="T75" fmla="*/ 327 h 590"/>
                  <a:gd name="T76" fmla="*/ 156 w 266"/>
                  <a:gd name="T77" fmla="*/ 310 h 590"/>
                  <a:gd name="T78" fmla="*/ 144 w 266"/>
                  <a:gd name="T79" fmla="*/ 283 h 590"/>
                  <a:gd name="T80" fmla="*/ 161 w 266"/>
                  <a:gd name="T81" fmla="*/ 283 h 590"/>
                  <a:gd name="T82" fmla="*/ 208 w 266"/>
                  <a:gd name="T83" fmla="*/ 333 h 590"/>
                  <a:gd name="T84" fmla="*/ 162 w 266"/>
                  <a:gd name="T85" fmla="*/ 238 h 590"/>
                  <a:gd name="T86" fmla="*/ 153 w 266"/>
                  <a:gd name="T87" fmla="*/ 202 h 590"/>
                  <a:gd name="T88" fmla="*/ 167 w 266"/>
                  <a:gd name="T89" fmla="*/ 196 h 590"/>
                  <a:gd name="T90" fmla="*/ 164 w 266"/>
                  <a:gd name="T91" fmla="*/ 163 h 590"/>
                  <a:gd name="T92" fmla="*/ 170 w 266"/>
                  <a:gd name="T93" fmla="*/ 158 h 590"/>
                  <a:gd name="T94" fmla="*/ 201 w 266"/>
                  <a:gd name="T95" fmla="*/ 189 h 590"/>
                  <a:gd name="T96" fmla="*/ 176 w 266"/>
                  <a:gd name="T97" fmla="*/ 140 h 590"/>
                  <a:gd name="T98" fmla="*/ 178 w 266"/>
                  <a:gd name="T99" fmla="*/ 98 h 590"/>
                  <a:gd name="T100" fmla="*/ 176 w 266"/>
                  <a:gd name="T101" fmla="*/ 75 h 590"/>
                  <a:gd name="T102" fmla="*/ 204 w 266"/>
                  <a:gd name="T103" fmla="*/ 74 h 590"/>
                  <a:gd name="T104" fmla="*/ 197 w 266"/>
                  <a:gd name="T105" fmla="*/ 40 h 590"/>
                  <a:gd name="T106" fmla="*/ 209 w 266"/>
                  <a:gd name="T107" fmla="*/ 32 h 590"/>
                  <a:gd name="T108" fmla="*/ 205 w 266"/>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90"/>
              <p:cNvSpPr>
                <a:spLocks/>
              </p:cNvSpPr>
              <p:nvPr/>
            </p:nvSpPr>
            <p:spPr bwMode="ltGray">
              <a:xfrm>
                <a:off x="5200" y="3441"/>
                <a:ext cx="112" cy="329"/>
              </a:xfrm>
              <a:custGeom>
                <a:avLst/>
                <a:gdLst>
                  <a:gd name="T0" fmla="*/ 2 w 112"/>
                  <a:gd name="T1" fmla="*/ 52 h 329"/>
                  <a:gd name="T2" fmla="*/ 25 w 112"/>
                  <a:gd name="T3" fmla="*/ 0 h 329"/>
                  <a:gd name="T4" fmla="*/ 40 w 112"/>
                  <a:gd name="T5" fmla="*/ 1 h 329"/>
                  <a:gd name="T6" fmla="*/ 53 w 112"/>
                  <a:gd name="T7" fmla="*/ 4 h 329"/>
                  <a:gd name="T8" fmla="*/ 62 w 112"/>
                  <a:gd name="T9" fmla="*/ 18 h 329"/>
                  <a:gd name="T10" fmla="*/ 87 w 112"/>
                  <a:gd name="T11" fmla="*/ 60 h 329"/>
                  <a:gd name="T12" fmla="*/ 96 w 112"/>
                  <a:gd name="T13" fmla="*/ 79 h 329"/>
                  <a:gd name="T14" fmla="*/ 102 w 112"/>
                  <a:gd name="T15" fmla="*/ 98 h 329"/>
                  <a:gd name="T16" fmla="*/ 108 w 112"/>
                  <a:gd name="T17" fmla="*/ 154 h 329"/>
                  <a:gd name="T18" fmla="*/ 111 w 112"/>
                  <a:gd name="T19" fmla="*/ 170 h 329"/>
                  <a:gd name="T20" fmla="*/ 108 w 112"/>
                  <a:gd name="T21" fmla="*/ 192 h 329"/>
                  <a:gd name="T22" fmla="*/ 104 w 112"/>
                  <a:gd name="T23" fmla="*/ 215 h 329"/>
                  <a:gd name="T24" fmla="*/ 94 w 112"/>
                  <a:gd name="T25" fmla="*/ 250 h 329"/>
                  <a:gd name="T26" fmla="*/ 86 w 112"/>
                  <a:gd name="T27" fmla="*/ 272 h 329"/>
                  <a:gd name="T28" fmla="*/ 73 w 112"/>
                  <a:gd name="T29" fmla="*/ 297 h 329"/>
                  <a:gd name="T30" fmla="*/ 48 w 112"/>
                  <a:gd name="T31" fmla="*/ 328 h 329"/>
                  <a:gd name="T32" fmla="*/ 61 w 112"/>
                  <a:gd name="T33" fmla="*/ 290 h 329"/>
                  <a:gd name="T34" fmla="*/ 72 w 112"/>
                  <a:gd name="T35" fmla="*/ 254 h 329"/>
                  <a:gd name="T36" fmla="*/ 77 w 112"/>
                  <a:gd name="T37" fmla="*/ 222 h 329"/>
                  <a:gd name="T38" fmla="*/ 75 w 112"/>
                  <a:gd name="T39" fmla="*/ 192 h 329"/>
                  <a:gd name="T40" fmla="*/ 73 w 112"/>
                  <a:gd name="T41" fmla="*/ 170 h 329"/>
                  <a:gd name="T42" fmla="*/ 77 w 112"/>
                  <a:gd name="T43" fmla="*/ 144 h 329"/>
                  <a:gd name="T44" fmla="*/ 80 w 112"/>
                  <a:gd name="T45" fmla="*/ 122 h 329"/>
                  <a:gd name="T46" fmla="*/ 69 w 112"/>
                  <a:gd name="T47" fmla="*/ 79 h 329"/>
                  <a:gd name="T48" fmla="*/ 67 w 112"/>
                  <a:gd name="T49" fmla="*/ 56 h 329"/>
                  <a:gd name="T50" fmla="*/ 58 w 112"/>
                  <a:gd name="T51" fmla="*/ 37 h 329"/>
                  <a:gd name="T52" fmla="*/ 40 w 112"/>
                  <a:gd name="T53" fmla="*/ 14 h 329"/>
                  <a:gd name="T54" fmla="*/ 31 w 112"/>
                  <a:gd name="T55" fmla="*/ 32 h 329"/>
                  <a:gd name="T56" fmla="*/ 0 w 112"/>
                  <a:gd name="T57" fmla="*/ 62 h 329"/>
                  <a:gd name="T58" fmla="*/ 2 w 112"/>
                  <a:gd name="T59"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91"/>
              <p:cNvSpPr>
                <a:spLocks/>
              </p:cNvSpPr>
              <p:nvPr/>
            </p:nvSpPr>
            <p:spPr bwMode="ltGray">
              <a:xfrm>
                <a:off x="5316" y="3988"/>
                <a:ext cx="46" cy="336"/>
              </a:xfrm>
              <a:custGeom>
                <a:avLst/>
                <a:gdLst>
                  <a:gd name="T0" fmla="*/ 35 w 46"/>
                  <a:gd name="T1" fmla="*/ 0 h 336"/>
                  <a:gd name="T2" fmla="*/ 32 w 46"/>
                  <a:gd name="T3" fmla="*/ 6 h 336"/>
                  <a:gd name="T4" fmla="*/ 18 w 46"/>
                  <a:gd name="T5" fmla="*/ 66 h 336"/>
                  <a:gd name="T6" fmla="*/ 9 w 46"/>
                  <a:gd name="T7" fmla="*/ 122 h 336"/>
                  <a:gd name="T8" fmla="*/ 0 w 46"/>
                  <a:gd name="T9" fmla="*/ 192 h 336"/>
                  <a:gd name="T10" fmla="*/ 0 w 46"/>
                  <a:gd name="T11" fmla="*/ 268 h 336"/>
                  <a:gd name="T12" fmla="*/ 4 w 46"/>
                  <a:gd name="T13" fmla="*/ 335 h 336"/>
                  <a:gd name="T14" fmla="*/ 9 w 46"/>
                  <a:gd name="T15" fmla="*/ 335 h 336"/>
                  <a:gd name="T16" fmla="*/ 4 w 46"/>
                  <a:gd name="T17" fmla="*/ 268 h 336"/>
                  <a:gd name="T18" fmla="*/ 4 w 46"/>
                  <a:gd name="T19" fmla="*/ 212 h 336"/>
                  <a:gd name="T20" fmla="*/ 13 w 46"/>
                  <a:gd name="T21" fmla="*/ 151 h 336"/>
                  <a:gd name="T22" fmla="*/ 26 w 46"/>
                  <a:gd name="T23" fmla="*/ 91 h 336"/>
                  <a:gd name="T24" fmla="*/ 45 w 46"/>
                  <a:gd name="T25" fmla="*/ 14 h 336"/>
                  <a:gd name="T26" fmla="*/ 35 w 46"/>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92"/>
              <p:cNvSpPr>
                <a:spLocks/>
              </p:cNvSpPr>
              <p:nvPr/>
            </p:nvSpPr>
            <p:spPr bwMode="ltGray">
              <a:xfrm>
                <a:off x="5690" y="3903"/>
                <a:ext cx="41" cy="203"/>
              </a:xfrm>
              <a:custGeom>
                <a:avLst/>
                <a:gdLst>
                  <a:gd name="T0" fmla="*/ 8 w 41"/>
                  <a:gd name="T1" fmla="*/ 0 h 203"/>
                  <a:gd name="T2" fmla="*/ 16 w 41"/>
                  <a:gd name="T3" fmla="*/ 14 h 203"/>
                  <a:gd name="T4" fmla="*/ 23 w 41"/>
                  <a:gd name="T5" fmla="*/ 39 h 203"/>
                  <a:gd name="T6" fmla="*/ 31 w 41"/>
                  <a:gd name="T7" fmla="*/ 73 h 203"/>
                  <a:gd name="T8" fmla="*/ 40 w 41"/>
                  <a:gd name="T9" fmla="*/ 116 h 203"/>
                  <a:gd name="T10" fmla="*/ 40 w 41"/>
                  <a:gd name="T11" fmla="*/ 161 h 203"/>
                  <a:gd name="T12" fmla="*/ 35 w 41"/>
                  <a:gd name="T13" fmla="*/ 202 h 203"/>
                  <a:gd name="T14" fmla="*/ 31 w 41"/>
                  <a:gd name="T15" fmla="*/ 202 h 203"/>
                  <a:gd name="T16" fmla="*/ 35 w 41"/>
                  <a:gd name="T17" fmla="*/ 161 h 203"/>
                  <a:gd name="T18" fmla="*/ 35 w 41"/>
                  <a:gd name="T19" fmla="*/ 128 h 203"/>
                  <a:gd name="T20" fmla="*/ 27 w 41"/>
                  <a:gd name="T21" fmla="*/ 91 h 203"/>
                  <a:gd name="T22" fmla="*/ 16 w 41"/>
                  <a:gd name="T23" fmla="*/ 55 h 203"/>
                  <a:gd name="T24" fmla="*/ 0 w 41"/>
                  <a:gd name="T25" fmla="*/ 9 h 203"/>
                  <a:gd name="T26" fmla="*/ 8 w 41"/>
                  <a:gd name="T2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93"/>
              <p:cNvSpPr>
                <a:spLocks/>
              </p:cNvSpPr>
              <p:nvPr/>
            </p:nvSpPr>
            <p:spPr bwMode="ltGray">
              <a:xfrm>
                <a:off x="5485" y="3795"/>
                <a:ext cx="71" cy="202"/>
              </a:xfrm>
              <a:custGeom>
                <a:avLst/>
                <a:gdLst>
                  <a:gd name="T0" fmla="*/ 68 w 71"/>
                  <a:gd name="T1" fmla="*/ 31 h 202"/>
                  <a:gd name="T2" fmla="*/ 53 w 71"/>
                  <a:gd name="T3" fmla="*/ 0 h 202"/>
                  <a:gd name="T4" fmla="*/ 44 w 71"/>
                  <a:gd name="T5" fmla="*/ 0 h 202"/>
                  <a:gd name="T6" fmla="*/ 36 w 71"/>
                  <a:gd name="T7" fmla="*/ 2 h 202"/>
                  <a:gd name="T8" fmla="*/ 30 w 71"/>
                  <a:gd name="T9" fmla="*/ 10 h 202"/>
                  <a:gd name="T10" fmla="*/ 14 w 71"/>
                  <a:gd name="T11" fmla="*/ 37 h 202"/>
                  <a:gd name="T12" fmla="*/ 8 w 71"/>
                  <a:gd name="T13" fmla="*/ 48 h 202"/>
                  <a:gd name="T14" fmla="*/ 5 w 71"/>
                  <a:gd name="T15" fmla="*/ 60 h 202"/>
                  <a:gd name="T16" fmla="*/ 0 w 71"/>
                  <a:gd name="T17" fmla="*/ 94 h 202"/>
                  <a:gd name="T18" fmla="*/ 0 w 71"/>
                  <a:gd name="T19" fmla="*/ 104 h 202"/>
                  <a:gd name="T20" fmla="*/ 0 w 71"/>
                  <a:gd name="T21" fmla="*/ 117 h 202"/>
                  <a:gd name="T22" fmla="*/ 4 w 71"/>
                  <a:gd name="T23" fmla="*/ 131 h 202"/>
                  <a:gd name="T24" fmla="*/ 9 w 71"/>
                  <a:gd name="T25" fmla="*/ 153 h 202"/>
                  <a:gd name="T26" fmla="*/ 15 w 71"/>
                  <a:gd name="T27" fmla="*/ 167 h 202"/>
                  <a:gd name="T28" fmla="*/ 23 w 71"/>
                  <a:gd name="T29" fmla="*/ 182 h 202"/>
                  <a:gd name="T30" fmla="*/ 39 w 71"/>
                  <a:gd name="T31" fmla="*/ 201 h 202"/>
                  <a:gd name="T32" fmla="*/ 31 w 71"/>
                  <a:gd name="T33" fmla="*/ 177 h 202"/>
                  <a:gd name="T34" fmla="*/ 24 w 71"/>
                  <a:gd name="T35" fmla="*/ 156 h 202"/>
                  <a:gd name="T36" fmla="*/ 21 w 71"/>
                  <a:gd name="T37" fmla="*/ 136 h 202"/>
                  <a:gd name="T38" fmla="*/ 22 w 71"/>
                  <a:gd name="T39" fmla="*/ 117 h 202"/>
                  <a:gd name="T40" fmla="*/ 23 w 71"/>
                  <a:gd name="T41" fmla="*/ 104 h 202"/>
                  <a:gd name="T42" fmla="*/ 21 w 71"/>
                  <a:gd name="T43" fmla="*/ 88 h 202"/>
                  <a:gd name="T44" fmla="*/ 19 w 71"/>
                  <a:gd name="T45" fmla="*/ 74 h 202"/>
                  <a:gd name="T46" fmla="*/ 25 w 71"/>
                  <a:gd name="T47" fmla="*/ 48 h 202"/>
                  <a:gd name="T48" fmla="*/ 27 w 71"/>
                  <a:gd name="T49" fmla="*/ 34 h 202"/>
                  <a:gd name="T50" fmla="*/ 32 w 71"/>
                  <a:gd name="T51" fmla="*/ 23 h 202"/>
                  <a:gd name="T52" fmla="*/ 44 w 71"/>
                  <a:gd name="T53" fmla="*/ 8 h 202"/>
                  <a:gd name="T54" fmla="*/ 50 w 71"/>
                  <a:gd name="T55" fmla="*/ 19 h 202"/>
                  <a:gd name="T56" fmla="*/ 70 w 71"/>
                  <a:gd name="T57" fmla="*/ 37 h 202"/>
                  <a:gd name="T58" fmla="*/ 68 w 71"/>
                  <a:gd name="T59"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94"/>
              <p:cNvSpPr>
                <a:spLocks/>
              </p:cNvSpPr>
              <p:nvPr/>
            </p:nvSpPr>
            <p:spPr bwMode="ltGray">
              <a:xfrm>
                <a:off x="5603" y="3616"/>
                <a:ext cx="172" cy="364"/>
              </a:xfrm>
              <a:custGeom>
                <a:avLst/>
                <a:gdLst>
                  <a:gd name="T0" fmla="*/ 56 w 172"/>
                  <a:gd name="T1" fmla="*/ 4 h 364"/>
                  <a:gd name="T2" fmla="*/ 60 w 172"/>
                  <a:gd name="T3" fmla="*/ 15 h 364"/>
                  <a:gd name="T4" fmla="*/ 98 w 172"/>
                  <a:gd name="T5" fmla="*/ 13 h 364"/>
                  <a:gd name="T6" fmla="*/ 83 w 172"/>
                  <a:gd name="T7" fmla="*/ 18 h 364"/>
                  <a:gd name="T8" fmla="*/ 67 w 172"/>
                  <a:gd name="T9" fmla="*/ 24 h 364"/>
                  <a:gd name="T10" fmla="*/ 103 w 172"/>
                  <a:gd name="T11" fmla="*/ 33 h 364"/>
                  <a:gd name="T12" fmla="*/ 75 w 172"/>
                  <a:gd name="T13" fmla="*/ 37 h 364"/>
                  <a:gd name="T14" fmla="*/ 72 w 172"/>
                  <a:gd name="T15" fmla="*/ 47 h 364"/>
                  <a:gd name="T16" fmla="*/ 153 w 172"/>
                  <a:gd name="T17" fmla="*/ 98 h 364"/>
                  <a:gd name="T18" fmla="*/ 79 w 172"/>
                  <a:gd name="T19" fmla="*/ 61 h 364"/>
                  <a:gd name="T20" fmla="*/ 95 w 172"/>
                  <a:gd name="T21" fmla="*/ 83 h 364"/>
                  <a:gd name="T22" fmla="*/ 84 w 172"/>
                  <a:gd name="T23" fmla="*/ 84 h 364"/>
                  <a:gd name="T24" fmla="*/ 98 w 172"/>
                  <a:gd name="T25" fmla="*/ 113 h 364"/>
                  <a:gd name="T26" fmla="*/ 128 w 172"/>
                  <a:gd name="T27" fmla="*/ 144 h 364"/>
                  <a:gd name="T28" fmla="*/ 95 w 172"/>
                  <a:gd name="T29" fmla="*/ 121 h 364"/>
                  <a:gd name="T30" fmla="*/ 123 w 172"/>
                  <a:gd name="T31" fmla="*/ 167 h 364"/>
                  <a:gd name="T32" fmla="*/ 97 w 172"/>
                  <a:gd name="T33" fmla="*/ 137 h 364"/>
                  <a:gd name="T34" fmla="*/ 91 w 172"/>
                  <a:gd name="T35" fmla="*/ 137 h 364"/>
                  <a:gd name="T36" fmla="*/ 100 w 172"/>
                  <a:gd name="T37" fmla="*/ 164 h 364"/>
                  <a:gd name="T38" fmla="*/ 92 w 172"/>
                  <a:gd name="T39" fmla="*/ 164 h 364"/>
                  <a:gd name="T40" fmla="*/ 109 w 172"/>
                  <a:gd name="T41" fmla="*/ 195 h 364"/>
                  <a:gd name="T42" fmla="*/ 99 w 172"/>
                  <a:gd name="T43" fmla="*/ 187 h 364"/>
                  <a:gd name="T44" fmla="*/ 107 w 172"/>
                  <a:gd name="T45" fmla="*/ 217 h 364"/>
                  <a:gd name="T46" fmla="*/ 100 w 172"/>
                  <a:gd name="T47" fmla="*/ 207 h 364"/>
                  <a:gd name="T48" fmla="*/ 93 w 172"/>
                  <a:gd name="T49" fmla="*/ 204 h 364"/>
                  <a:gd name="T50" fmla="*/ 98 w 172"/>
                  <a:gd name="T51" fmla="*/ 226 h 364"/>
                  <a:gd name="T52" fmla="*/ 114 w 172"/>
                  <a:gd name="T53" fmla="*/ 265 h 364"/>
                  <a:gd name="T54" fmla="*/ 93 w 172"/>
                  <a:gd name="T55" fmla="*/ 235 h 364"/>
                  <a:gd name="T56" fmla="*/ 88 w 172"/>
                  <a:gd name="T57" fmla="*/ 230 h 364"/>
                  <a:gd name="T58" fmla="*/ 90 w 172"/>
                  <a:gd name="T59" fmla="*/ 263 h 364"/>
                  <a:gd name="T60" fmla="*/ 83 w 172"/>
                  <a:gd name="T61" fmla="*/ 279 h 364"/>
                  <a:gd name="T62" fmla="*/ 80 w 172"/>
                  <a:gd name="T63" fmla="*/ 260 h 364"/>
                  <a:gd name="T64" fmla="*/ 19 w 172"/>
                  <a:gd name="T65" fmla="*/ 311 h 364"/>
                  <a:gd name="T66" fmla="*/ 75 w 172"/>
                  <a:gd name="T67" fmla="*/ 238 h 364"/>
                  <a:gd name="T68" fmla="*/ 64 w 172"/>
                  <a:gd name="T69" fmla="*/ 254 h 364"/>
                  <a:gd name="T70" fmla="*/ 80 w 172"/>
                  <a:gd name="T71" fmla="*/ 214 h 364"/>
                  <a:gd name="T72" fmla="*/ 12 w 172"/>
                  <a:gd name="T73" fmla="*/ 245 h 364"/>
                  <a:gd name="T74" fmla="*/ 80 w 172"/>
                  <a:gd name="T75" fmla="*/ 200 h 364"/>
                  <a:gd name="T76" fmla="*/ 71 w 172"/>
                  <a:gd name="T77" fmla="*/ 190 h 364"/>
                  <a:gd name="T78" fmla="*/ 77 w 172"/>
                  <a:gd name="T79" fmla="*/ 174 h 364"/>
                  <a:gd name="T80" fmla="*/ 67 w 172"/>
                  <a:gd name="T81" fmla="*/ 174 h 364"/>
                  <a:gd name="T82" fmla="*/ 37 w 172"/>
                  <a:gd name="T83" fmla="*/ 205 h 364"/>
                  <a:gd name="T84" fmla="*/ 66 w 172"/>
                  <a:gd name="T85" fmla="*/ 146 h 364"/>
                  <a:gd name="T86" fmla="*/ 71 w 172"/>
                  <a:gd name="T87" fmla="*/ 125 h 364"/>
                  <a:gd name="T88" fmla="*/ 64 w 172"/>
                  <a:gd name="T89" fmla="*/ 121 h 364"/>
                  <a:gd name="T90" fmla="*/ 65 w 172"/>
                  <a:gd name="T91" fmla="*/ 100 h 364"/>
                  <a:gd name="T92" fmla="*/ 61 w 172"/>
                  <a:gd name="T93" fmla="*/ 97 h 364"/>
                  <a:gd name="T94" fmla="*/ 40 w 172"/>
                  <a:gd name="T95" fmla="*/ 116 h 364"/>
                  <a:gd name="T96" fmla="*/ 57 w 172"/>
                  <a:gd name="T97" fmla="*/ 87 h 364"/>
                  <a:gd name="T98" fmla="*/ 56 w 172"/>
                  <a:gd name="T99" fmla="*/ 60 h 364"/>
                  <a:gd name="T100" fmla="*/ 57 w 172"/>
                  <a:gd name="T101" fmla="*/ 46 h 364"/>
                  <a:gd name="T102" fmla="*/ 39 w 172"/>
                  <a:gd name="T103" fmla="*/ 45 h 364"/>
                  <a:gd name="T104" fmla="*/ 44 w 172"/>
                  <a:gd name="T105" fmla="*/ 24 h 364"/>
                  <a:gd name="T106" fmla="*/ 36 w 172"/>
                  <a:gd name="T107" fmla="*/ 19 h 364"/>
                  <a:gd name="T108" fmla="*/ 38 w 172"/>
                  <a:gd name="T10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95"/>
              <p:cNvSpPr>
                <a:spLocks/>
              </p:cNvSpPr>
              <p:nvPr/>
            </p:nvSpPr>
            <p:spPr bwMode="ltGray">
              <a:xfrm>
                <a:off x="5400" y="3995"/>
                <a:ext cx="35" cy="142"/>
              </a:xfrm>
              <a:custGeom>
                <a:avLst/>
                <a:gdLst>
                  <a:gd name="T0" fmla="*/ 27 w 35"/>
                  <a:gd name="T1" fmla="*/ 0 h 142"/>
                  <a:gd name="T2" fmla="*/ 20 w 35"/>
                  <a:gd name="T3" fmla="*/ 10 h 142"/>
                  <a:gd name="T4" fmla="*/ 13 w 35"/>
                  <a:gd name="T5" fmla="*/ 28 h 142"/>
                  <a:gd name="T6" fmla="*/ 6 w 35"/>
                  <a:gd name="T7" fmla="*/ 51 h 142"/>
                  <a:gd name="T8" fmla="*/ 0 w 35"/>
                  <a:gd name="T9" fmla="*/ 80 h 142"/>
                  <a:gd name="T10" fmla="*/ 0 w 35"/>
                  <a:gd name="T11" fmla="*/ 112 h 142"/>
                  <a:gd name="T12" fmla="*/ 3 w 35"/>
                  <a:gd name="T13" fmla="*/ 141 h 142"/>
                  <a:gd name="T14" fmla="*/ 6 w 35"/>
                  <a:gd name="T15" fmla="*/ 141 h 142"/>
                  <a:gd name="T16" fmla="*/ 3 w 35"/>
                  <a:gd name="T17" fmla="*/ 112 h 142"/>
                  <a:gd name="T18" fmla="*/ 3 w 35"/>
                  <a:gd name="T19" fmla="*/ 89 h 142"/>
                  <a:gd name="T20" fmla="*/ 9 w 35"/>
                  <a:gd name="T21" fmla="*/ 64 h 142"/>
                  <a:gd name="T22" fmla="*/ 20 w 35"/>
                  <a:gd name="T23" fmla="*/ 38 h 142"/>
                  <a:gd name="T24" fmla="*/ 34 w 35"/>
                  <a:gd name="T25" fmla="*/ 6 h 142"/>
                  <a:gd name="T26" fmla="*/ 27 w 35"/>
                  <a:gd name="T2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96"/>
              <p:cNvSpPr>
                <a:spLocks/>
              </p:cNvSpPr>
              <p:nvPr/>
            </p:nvSpPr>
            <p:spPr bwMode="ltGray">
              <a:xfrm>
                <a:off x="5547" y="3919"/>
                <a:ext cx="59" cy="141"/>
              </a:xfrm>
              <a:custGeom>
                <a:avLst/>
                <a:gdLst>
                  <a:gd name="T0" fmla="*/ 1 w 59"/>
                  <a:gd name="T1" fmla="*/ 22 h 141"/>
                  <a:gd name="T2" fmla="*/ 13 w 59"/>
                  <a:gd name="T3" fmla="*/ 0 h 141"/>
                  <a:gd name="T4" fmla="*/ 21 w 59"/>
                  <a:gd name="T5" fmla="*/ 0 h 141"/>
                  <a:gd name="T6" fmla="*/ 27 w 59"/>
                  <a:gd name="T7" fmla="*/ 1 h 141"/>
                  <a:gd name="T8" fmla="*/ 33 w 59"/>
                  <a:gd name="T9" fmla="*/ 7 h 141"/>
                  <a:gd name="T10" fmla="*/ 46 w 59"/>
                  <a:gd name="T11" fmla="*/ 25 h 141"/>
                  <a:gd name="T12" fmla="*/ 50 w 59"/>
                  <a:gd name="T13" fmla="*/ 33 h 141"/>
                  <a:gd name="T14" fmla="*/ 53 w 59"/>
                  <a:gd name="T15" fmla="*/ 42 h 141"/>
                  <a:gd name="T16" fmla="*/ 57 w 59"/>
                  <a:gd name="T17" fmla="*/ 65 h 141"/>
                  <a:gd name="T18" fmla="*/ 58 w 59"/>
                  <a:gd name="T19" fmla="*/ 73 h 141"/>
                  <a:gd name="T20" fmla="*/ 57 w 59"/>
                  <a:gd name="T21" fmla="*/ 82 h 141"/>
                  <a:gd name="T22" fmla="*/ 54 w 59"/>
                  <a:gd name="T23" fmla="*/ 92 h 141"/>
                  <a:gd name="T24" fmla="*/ 49 w 59"/>
                  <a:gd name="T25" fmla="*/ 107 h 141"/>
                  <a:gd name="T26" fmla="*/ 44 w 59"/>
                  <a:gd name="T27" fmla="*/ 116 h 141"/>
                  <a:gd name="T28" fmla="*/ 38 w 59"/>
                  <a:gd name="T29" fmla="*/ 126 h 141"/>
                  <a:gd name="T30" fmla="*/ 25 w 59"/>
                  <a:gd name="T31" fmla="*/ 140 h 141"/>
                  <a:gd name="T32" fmla="*/ 32 w 59"/>
                  <a:gd name="T33" fmla="*/ 123 h 141"/>
                  <a:gd name="T34" fmla="*/ 37 w 59"/>
                  <a:gd name="T35" fmla="*/ 108 h 141"/>
                  <a:gd name="T36" fmla="*/ 40 w 59"/>
                  <a:gd name="T37" fmla="*/ 95 h 141"/>
                  <a:gd name="T38" fmla="*/ 39 w 59"/>
                  <a:gd name="T39" fmla="*/ 82 h 141"/>
                  <a:gd name="T40" fmla="*/ 38 w 59"/>
                  <a:gd name="T41" fmla="*/ 73 h 141"/>
                  <a:gd name="T42" fmla="*/ 40 w 59"/>
                  <a:gd name="T43" fmla="*/ 61 h 141"/>
                  <a:gd name="T44" fmla="*/ 42 w 59"/>
                  <a:gd name="T45" fmla="*/ 51 h 141"/>
                  <a:gd name="T46" fmla="*/ 36 w 59"/>
                  <a:gd name="T47" fmla="*/ 33 h 141"/>
                  <a:gd name="T48" fmla="*/ 35 w 59"/>
                  <a:gd name="T49" fmla="*/ 23 h 141"/>
                  <a:gd name="T50" fmla="*/ 30 w 59"/>
                  <a:gd name="T51" fmla="*/ 15 h 141"/>
                  <a:gd name="T52" fmla="*/ 21 w 59"/>
                  <a:gd name="T53" fmla="*/ 5 h 141"/>
                  <a:gd name="T54" fmla="*/ 16 w 59"/>
                  <a:gd name="T55" fmla="*/ 14 h 141"/>
                  <a:gd name="T56" fmla="*/ 0 w 59"/>
                  <a:gd name="T57" fmla="*/ 26 h 141"/>
                  <a:gd name="T58" fmla="*/ 1 w 59"/>
                  <a:gd name="T59"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97"/>
              <p:cNvSpPr>
                <a:spLocks/>
              </p:cNvSpPr>
              <p:nvPr/>
            </p:nvSpPr>
            <p:spPr bwMode="ltGray">
              <a:xfrm>
                <a:off x="5364" y="3794"/>
                <a:ext cx="144" cy="255"/>
              </a:xfrm>
              <a:custGeom>
                <a:avLst/>
                <a:gdLst>
                  <a:gd name="T0" fmla="*/ 96 w 144"/>
                  <a:gd name="T1" fmla="*/ 3 h 255"/>
                  <a:gd name="T2" fmla="*/ 92 w 144"/>
                  <a:gd name="T3" fmla="*/ 10 h 255"/>
                  <a:gd name="T4" fmla="*/ 60 w 144"/>
                  <a:gd name="T5" fmla="*/ 9 h 255"/>
                  <a:gd name="T6" fmla="*/ 73 w 144"/>
                  <a:gd name="T7" fmla="*/ 13 h 255"/>
                  <a:gd name="T8" fmla="*/ 86 w 144"/>
                  <a:gd name="T9" fmla="*/ 17 h 255"/>
                  <a:gd name="T10" fmla="*/ 56 w 144"/>
                  <a:gd name="T11" fmla="*/ 23 h 255"/>
                  <a:gd name="T12" fmla="*/ 79 w 144"/>
                  <a:gd name="T13" fmla="*/ 26 h 255"/>
                  <a:gd name="T14" fmla="*/ 82 w 144"/>
                  <a:gd name="T15" fmla="*/ 32 h 255"/>
                  <a:gd name="T16" fmla="*/ 14 w 144"/>
                  <a:gd name="T17" fmla="*/ 69 h 255"/>
                  <a:gd name="T18" fmla="*/ 77 w 144"/>
                  <a:gd name="T19" fmla="*/ 42 h 255"/>
                  <a:gd name="T20" fmla="*/ 64 w 144"/>
                  <a:gd name="T21" fmla="*/ 58 h 255"/>
                  <a:gd name="T22" fmla="*/ 72 w 144"/>
                  <a:gd name="T23" fmla="*/ 59 h 255"/>
                  <a:gd name="T24" fmla="*/ 60 w 144"/>
                  <a:gd name="T25" fmla="*/ 79 h 255"/>
                  <a:gd name="T26" fmla="*/ 35 w 144"/>
                  <a:gd name="T27" fmla="*/ 100 h 255"/>
                  <a:gd name="T28" fmla="*/ 64 w 144"/>
                  <a:gd name="T29" fmla="*/ 84 h 255"/>
                  <a:gd name="T30" fmla="*/ 40 w 144"/>
                  <a:gd name="T31" fmla="*/ 117 h 255"/>
                  <a:gd name="T32" fmla="*/ 61 w 144"/>
                  <a:gd name="T33" fmla="*/ 95 h 255"/>
                  <a:gd name="T34" fmla="*/ 66 w 144"/>
                  <a:gd name="T35" fmla="*/ 95 h 255"/>
                  <a:gd name="T36" fmla="*/ 59 w 144"/>
                  <a:gd name="T37" fmla="*/ 115 h 255"/>
                  <a:gd name="T38" fmla="*/ 65 w 144"/>
                  <a:gd name="T39" fmla="*/ 115 h 255"/>
                  <a:gd name="T40" fmla="*/ 51 w 144"/>
                  <a:gd name="T41" fmla="*/ 136 h 255"/>
                  <a:gd name="T42" fmla="*/ 59 w 144"/>
                  <a:gd name="T43" fmla="*/ 131 h 255"/>
                  <a:gd name="T44" fmla="*/ 53 w 144"/>
                  <a:gd name="T45" fmla="*/ 151 h 255"/>
                  <a:gd name="T46" fmla="*/ 59 w 144"/>
                  <a:gd name="T47" fmla="*/ 145 h 255"/>
                  <a:gd name="T48" fmla="*/ 64 w 144"/>
                  <a:gd name="T49" fmla="*/ 143 h 255"/>
                  <a:gd name="T50" fmla="*/ 60 w 144"/>
                  <a:gd name="T51" fmla="*/ 158 h 255"/>
                  <a:gd name="T52" fmla="*/ 47 w 144"/>
                  <a:gd name="T53" fmla="*/ 186 h 255"/>
                  <a:gd name="T54" fmla="*/ 64 w 144"/>
                  <a:gd name="T55" fmla="*/ 164 h 255"/>
                  <a:gd name="T56" fmla="*/ 69 w 144"/>
                  <a:gd name="T57" fmla="*/ 160 h 255"/>
                  <a:gd name="T58" fmla="*/ 67 w 144"/>
                  <a:gd name="T59" fmla="*/ 184 h 255"/>
                  <a:gd name="T60" fmla="*/ 73 w 144"/>
                  <a:gd name="T61" fmla="*/ 195 h 255"/>
                  <a:gd name="T62" fmla="*/ 74 w 144"/>
                  <a:gd name="T63" fmla="*/ 183 h 255"/>
                  <a:gd name="T64" fmla="*/ 126 w 144"/>
                  <a:gd name="T65" fmla="*/ 217 h 255"/>
                  <a:gd name="T66" fmla="*/ 79 w 144"/>
                  <a:gd name="T67" fmla="*/ 166 h 255"/>
                  <a:gd name="T68" fmla="*/ 89 w 144"/>
                  <a:gd name="T69" fmla="*/ 178 h 255"/>
                  <a:gd name="T70" fmla="*/ 76 w 144"/>
                  <a:gd name="T71" fmla="*/ 149 h 255"/>
                  <a:gd name="T72" fmla="*/ 132 w 144"/>
                  <a:gd name="T73" fmla="*/ 171 h 255"/>
                  <a:gd name="T74" fmla="*/ 76 w 144"/>
                  <a:gd name="T75" fmla="*/ 141 h 255"/>
                  <a:gd name="T76" fmla="*/ 83 w 144"/>
                  <a:gd name="T77" fmla="*/ 133 h 255"/>
                  <a:gd name="T78" fmla="*/ 78 w 144"/>
                  <a:gd name="T79" fmla="*/ 122 h 255"/>
                  <a:gd name="T80" fmla="*/ 86 w 144"/>
                  <a:gd name="T81" fmla="*/ 122 h 255"/>
                  <a:gd name="T82" fmla="*/ 112 w 144"/>
                  <a:gd name="T83" fmla="*/ 143 h 255"/>
                  <a:gd name="T84" fmla="*/ 87 w 144"/>
                  <a:gd name="T85" fmla="*/ 102 h 255"/>
                  <a:gd name="T86" fmla="*/ 83 w 144"/>
                  <a:gd name="T87" fmla="*/ 87 h 255"/>
                  <a:gd name="T88" fmla="*/ 89 w 144"/>
                  <a:gd name="T89" fmla="*/ 84 h 255"/>
                  <a:gd name="T90" fmla="*/ 88 w 144"/>
                  <a:gd name="T91" fmla="*/ 70 h 255"/>
                  <a:gd name="T92" fmla="*/ 91 w 144"/>
                  <a:gd name="T93" fmla="*/ 68 h 255"/>
                  <a:gd name="T94" fmla="*/ 108 w 144"/>
                  <a:gd name="T95" fmla="*/ 81 h 255"/>
                  <a:gd name="T96" fmla="*/ 95 w 144"/>
                  <a:gd name="T97" fmla="*/ 61 h 255"/>
                  <a:gd name="T98" fmla="*/ 96 w 144"/>
                  <a:gd name="T99" fmla="*/ 42 h 255"/>
                  <a:gd name="T100" fmla="*/ 95 w 144"/>
                  <a:gd name="T101" fmla="*/ 32 h 255"/>
                  <a:gd name="T102" fmla="*/ 109 w 144"/>
                  <a:gd name="T103" fmla="*/ 32 h 255"/>
                  <a:gd name="T104" fmla="*/ 105 w 144"/>
                  <a:gd name="T105" fmla="*/ 17 h 255"/>
                  <a:gd name="T106" fmla="*/ 113 w 144"/>
                  <a:gd name="T107" fmla="*/ 14 h 255"/>
                  <a:gd name="T108" fmla="*/ 110 w 144"/>
                  <a:gd name="T10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98"/>
              <p:cNvSpPr>
                <a:spLocks/>
              </p:cNvSpPr>
              <p:nvPr/>
            </p:nvSpPr>
            <p:spPr bwMode="ltGray">
              <a:xfrm>
                <a:off x="5673" y="4049"/>
                <a:ext cx="38" cy="146"/>
              </a:xfrm>
              <a:custGeom>
                <a:avLst/>
                <a:gdLst>
                  <a:gd name="T0" fmla="*/ 7 w 38"/>
                  <a:gd name="T1" fmla="*/ 0 h 146"/>
                  <a:gd name="T2" fmla="*/ 9 w 38"/>
                  <a:gd name="T3" fmla="*/ 2 h 146"/>
                  <a:gd name="T4" fmla="*/ 22 w 38"/>
                  <a:gd name="T5" fmla="*/ 28 h 146"/>
                  <a:gd name="T6" fmla="*/ 29 w 38"/>
                  <a:gd name="T7" fmla="*/ 52 h 146"/>
                  <a:gd name="T8" fmla="*/ 37 w 38"/>
                  <a:gd name="T9" fmla="*/ 83 h 146"/>
                  <a:gd name="T10" fmla="*/ 37 w 38"/>
                  <a:gd name="T11" fmla="*/ 116 h 146"/>
                  <a:gd name="T12" fmla="*/ 32 w 38"/>
                  <a:gd name="T13" fmla="*/ 145 h 146"/>
                  <a:gd name="T14" fmla="*/ 29 w 38"/>
                  <a:gd name="T15" fmla="*/ 145 h 146"/>
                  <a:gd name="T16" fmla="*/ 32 w 38"/>
                  <a:gd name="T17" fmla="*/ 116 h 146"/>
                  <a:gd name="T18" fmla="*/ 32 w 38"/>
                  <a:gd name="T19" fmla="*/ 92 h 146"/>
                  <a:gd name="T20" fmla="*/ 25 w 38"/>
                  <a:gd name="T21" fmla="*/ 65 h 146"/>
                  <a:gd name="T22" fmla="*/ 14 w 38"/>
                  <a:gd name="T23" fmla="*/ 39 h 146"/>
                  <a:gd name="T24" fmla="*/ 0 w 38"/>
                  <a:gd name="T25" fmla="*/ 6 h 146"/>
                  <a:gd name="T26" fmla="*/ 7 w 3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99"/>
              <p:cNvSpPr>
                <a:spLocks/>
              </p:cNvSpPr>
              <p:nvPr/>
            </p:nvSpPr>
            <p:spPr bwMode="ltGray">
              <a:xfrm>
                <a:off x="4807" y="3785"/>
                <a:ext cx="34" cy="249"/>
              </a:xfrm>
              <a:custGeom>
                <a:avLst/>
                <a:gdLst>
                  <a:gd name="T0" fmla="*/ 26 w 34"/>
                  <a:gd name="T1" fmla="*/ 0 h 249"/>
                  <a:gd name="T2" fmla="*/ 33 w 34"/>
                  <a:gd name="T3" fmla="*/ 9 h 249"/>
                  <a:gd name="T4" fmla="*/ 23 w 34"/>
                  <a:gd name="T5" fmla="*/ 103 h 249"/>
                  <a:gd name="T6" fmla="*/ 24 w 34"/>
                  <a:gd name="T7" fmla="*/ 130 h 249"/>
                  <a:gd name="T8" fmla="*/ 28 w 34"/>
                  <a:gd name="T9" fmla="*/ 248 h 249"/>
                  <a:gd name="T10" fmla="*/ 8 w 34"/>
                  <a:gd name="T11" fmla="*/ 154 h 249"/>
                  <a:gd name="T12" fmla="*/ 4 w 34"/>
                  <a:gd name="T13" fmla="*/ 127 h 249"/>
                  <a:gd name="T14" fmla="*/ 1 w 34"/>
                  <a:gd name="T15" fmla="*/ 105 h 249"/>
                  <a:gd name="T16" fmla="*/ 0 w 34"/>
                  <a:gd name="T17" fmla="*/ 84 h 249"/>
                  <a:gd name="T18" fmla="*/ 4 w 34"/>
                  <a:gd name="T19" fmla="*/ 62 h 249"/>
                  <a:gd name="T20" fmla="*/ 8 w 34"/>
                  <a:gd name="T21" fmla="*/ 35 h 249"/>
                  <a:gd name="T22" fmla="*/ 26 w 34"/>
                  <a:gd name="T2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Freeform 100"/>
              <p:cNvSpPr>
                <a:spLocks/>
              </p:cNvSpPr>
              <p:nvPr/>
            </p:nvSpPr>
            <p:spPr bwMode="ltGray">
              <a:xfrm>
                <a:off x="4495" y="3709"/>
                <a:ext cx="207" cy="349"/>
              </a:xfrm>
              <a:custGeom>
                <a:avLst/>
                <a:gdLst>
                  <a:gd name="T0" fmla="*/ 115 w 207"/>
                  <a:gd name="T1" fmla="*/ 13 h 349"/>
                  <a:gd name="T2" fmla="*/ 107 w 207"/>
                  <a:gd name="T3" fmla="*/ 26 h 349"/>
                  <a:gd name="T4" fmla="*/ 38 w 207"/>
                  <a:gd name="T5" fmla="*/ 35 h 349"/>
                  <a:gd name="T6" fmla="*/ 102 w 207"/>
                  <a:gd name="T7" fmla="*/ 35 h 349"/>
                  <a:gd name="T8" fmla="*/ 83 w 207"/>
                  <a:gd name="T9" fmla="*/ 60 h 349"/>
                  <a:gd name="T10" fmla="*/ 73 w 207"/>
                  <a:gd name="T11" fmla="*/ 74 h 349"/>
                  <a:gd name="T12" fmla="*/ 82 w 207"/>
                  <a:gd name="T13" fmla="*/ 75 h 349"/>
                  <a:gd name="T14" fmla="*/ 50 w 207"/>
                  <a:gd name="T15" fmla="*/ 96 h 349"/>
                  <a:gd name="T16" fmla="*/ 74 w 207"/>
                  <a:gd name="T17" fmla="*/ 96 h 349"/>
                  <a:gd name="T18" fmla="*/ 67 w 207"/>
                  <a:gd name="T19" fmla="*/ 105 h 349"/>
                  <a:gd name="T20" fmla="*/ 73 w 207"/>
                  <a:gd name="T21" fmla="*/ 111 h 349"/>
                  <a:gd name="T22" fmla="*/ 13 w 207"/>
                  <a:gd name="T23" fmla="*/ 148 h 349"/>
                  <a:gd name="T24" fmla="*/ 69 w 207"/>
                  <a:gd name="T25" fmla="*/ 139 h 349"/>
                  <a:gd name="T26" fmla="*/ 74 w 207"/>
                  <a:gd name="T27" fmla="*/ 150 h 349"/>
                  <a:gd name="T28" fmla="*/ 28 w 207"/>
                  <a:gd name="T29" fmla="*/ 184 h 349"/>
                  <a:gd name="T30" fmla="*/ 45 w 207"/>
                  <a:gd name="T31" fmla="*/ 178 h 349"/>
                  <a:gd name="T32" fmla="*/ 59 w 207"/>
                  <a:gd name="T33" fmla="*/ 186 h 349"/>
                  <a:gd name="T34" fmla="*/ 0 w 207"/>
                  <a:gd name="T35" fmla="*/ 251 h 349"/>
                  <a:gd name="T36" fmla="*/ 51 w 207"/>
                  <a:gd name="T37" fmla="*/ 215 h 349"/>
                  <a:gd name="T38" fmla="*/ 58 w 207"/>
                  <a:gd name="T39" fmla="*/ 228 h 349"/>
                  <a:gd name="T40" fmla="*/ 45 w 207"/>
                  <a:gd name="T41" fmla="*/ 243 h 349"/>
                  <a:gd name="T42" fmla="*/ 53 w 207"/>
                  <a:gd name="T43" fmla="*/ 254 h 349"/>
                  <a:gd name="T44" fmla="*/ 46 w 207"/>
                  <a:gd name="T45" fmla="*/ 278 h 349"/>
                  <a:gd name="T46" fmla="*/ 39 w 207"/>
                  <a:gd name="T47" fmla="*/ 328 h 349"/>
                  <a:gd name="T48" fmla="*/ 58 w 207"/>
                  <a:gd name="T49" fmla="*/ 287 h 349"/>
                  <a:gd name="T50" fmla="*/ 95 w 207"/>
                  <a:gd name="T51" fmla="*/ 347 h 349"/>
                  <a:gd name="T52" fmla="*/ 82 w 207"/>
                  <a:gd name="T53" fmla="*/ 264 h 349"/>
                  <a:gd name="T54" fmla="*/ 77 w 207"/>
                  <a:gd name="T55" fmla="*/ 236 h 349"/>
                  <a:gd name="T56" fmla="*/ 164 w 207"/>
                  <a:gd name="T57" fmla="*/ 347 h 349"/>
                  <a:gd name="T58" fmla="*/ 84 w 207"/>
                  <a:gd name="T59" fmla="*/ 220 h 349"/>
                  <a:gd name="T60" fmla="*/ 95 w 207"/>
                  <a:gd name="T61" fmla="*/ 215 h 349"/>
                  <a:gd name="T62" fmla="*/ 104 w 207"/>
                  <a:gd name="T63" fmla="*/ 240 h 349"/>
                  <a:gd name="T64" fmla="*/ 99 w 207"/>
                  <a:gd name="T65" fmla="*/ 193 h 349"/>
                  <a:gd name="T66" fmla="*/ 146 w 207"/>
                  <a:gd name="T67" fmla="*/ 301 h 349"/>
                  <a:gd name="T68" fmla="*/ 112 w 207"/>
                  <a:gd name="T69" fmla="*/ 157 h 349"/>
                  <a:gd name="T70" fmla="*/ 106 w 207"/>
                  <a:gd name="T71" fmla="*/ 134 h 349"/>
                  <a:gd name="T72" fmla="*/ 109 w 207"/>
                  <a:gd name="T73" fmla="*/ 114 h 349"/>
                  <a:gd name="T74" fmla="*/ 115 w 207"/>
                  <a:gd name="T75" fmla="*/ 96 h 349"/>
                  <a:gd name="T76" fmla="*/ 175 w 207"/>
                  <a:gd name="T77" fmla="*/ 192 h 349"/>
                  <a:gd name="T78" fmla="*/ 136 w 207"/>
                  <a:gd name="T79" fmla="*/ 137 h 349"/>
                  <a:gd name="T80" fmla="*/ 128 w 207"/>
                  <a:gd name="T81" fmla="*/ 84 h 349"/>
                  <a:gd name="T82" fmla="*/ 138 w 207"/>
                  <a:gd name="T83" fmla="*/ 93 h 349"/>
                  <a:gd name="T84" fmla="*/ 133 w 207"/>
                  <a:gd name="T85" fmla="*/ 75 h 349"/>
                  <a:gd name="T86" fmla="*/ 146 w 207"/>
                  <a:gd name="T87" fmla="*/ 75 h 349"/>
                  <a:gd name="T88" fmla="*/ 140 w 207"/>
                  <a:gd name="T89" fmla="*/ 50 h 349"/>
                  <a:gd name="T90" fmla="*/ 145 w 207"/>
                  <a:gd name="T91" fmla="*/ 27 h 349"/>
                  <a:gd name="T92" fmla="*/ 134 w 207"/>
                  <a:gd name="T93"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101"/>
              <p:cNvSpPr>
                <a:spLocks/>
              </p:cNvSpPr>
              <p:nvPr/>
            </p:nvSpPr>
            <p:spPr bwMode="ltGray">
              <a:xfrm>
                <a:off x="4679" y="3766"/>
                <a:ext cx="99" cy="243"/>
              </a:xfrm>
              <a:custGeom>
                <a:avLst/>
                <a:gdLst>
                  <a:gd name="T0" fmla="*/ 96 w 99"/>
                  <a:gd name="T1" fmla="*/ 25 h 243"/>
                  <a:gd name="T2" fmla="*/ 61 w 99"/>
                  <a:gd name="T3" fmla="*/ 0 h 243"/>
                  <a:gd name="T4" fmla="*/ 51 w 99"/>
                  <a:gd name="T5" fmla="*/ 0 h 243"/>
                  <a:gd name="T6" fmla="*/ 42 w 99"/>
                  <a:gd name="T7" fmla="*/ 3 h 243"/>
                  <a:gd name="T8" fmla="*/ 34 w 99"/>
                  <a:gd name="T9" fmla="*/ 13 h 243"/>
                  <a:gd name="T10" fmla="*/ 16 w 99"/>
                  <a:gd name="T11" fmla="*/ 45 h 243"/>
                  <a:gd name="T12" fmla="*/ 10 w 99"/>
                  <a:gd name="T13" fmla="*/ 58 h 243"/>
                  <a:gd name="T14" fmla="*/ 5 w 99"/>
                  <a:gd name="T15" fmla="*/ 71 h 243"/>
                  <a:gd name="T16" fmla="*/ 1 w 99"/>
                  <a:gd name="T17" fmla="*/ 113 h 243"/>
                  <a:gd name="T18" fmla="*/ 0 w 99"/>
                  <a:gd name="T19" fmla="*/ 126 h 243"/>
                  <a:gd name="T20" fmla="*/ 1 w 99"/>
                  <a:gd name="T21" fmla="*/ 142 h 243"/>
                  <a:gd name="T22" fmla="*/ 4 w 99"/>
                  <a:gd name="T23" fmla="*/ 158 h 243"/>
                  <a:gd name="T24" fmla="*/ 11 w 99"/>
                  <a:gd name="T25" fmla="*/ 185 h 243"/>
                  <a:gd name="T26" fmla="*/ 18 w 99"/>
                  <a:gd name="T27" fmla="*/ 201 h 243"/>
                  <a:gd name="T28" fmla="*/ 27 w 99"/>
                  <a:gd name="T29" fmla="*/ 219 h 243"/>
                  <a:gd name="T30" fmla="*/ 45 w 99"/>
                  <a:gd name="T31" fmla="*/ 242 h 243"/>
                  <a:gd name="T32" fmla="*/ 36 w 99"/>
                  <a:gd name="T33" fmla="*/ 213 h 243"/>
                  <a:gd name="T34" fmla="*/ 28 w 99"/>
                  <a:gd name="T35" fmla="*/ 187 h 243"/>
                  <a:gd name="T36" fmla="*/ 23 w 99"/>
                  <a:gd name="T37" fmla="*/ 164 h 243"/>
                  <a:gd name="T38" fmla="*/ 25 w 99"/>
                  <a:gd name="T39" fmla="*/ 142 h 243"/>
                  <a:gd name="T40" fmla="*/ 27 w 99"/>
                  <a:gd name="T41" fmla="*/ 126 h 243"/>
                  <a:gd name="T42" fmla="*/ 23 w 99"/>
                  <a:gd name="T43" fmla="*/ 107 h 243"/>
                  <a:gd name="T44" fmla="*/ 22 w 99"/>
                  <a:gd name="T45" fmla="*/ 90 h 243"/>
                  <a:gd name="T46" fmla="*/ 29 w 99"/>
                  <a:gd name="T47" fmla="*/ 58 h 243"/>
                  <a:gd name="T48" fmla="*/ 31 w 99"/>
                  <a:gd name="T49" fmla="*/ 42 h 243"/>
                  <a:gd name="T50" fmla="*/ 37 w 99"/>
                  <a:gd name="T51" fmla="*/ 28 h 243"/>
                  <a:gd name="T52" fmla="*/ 51 w 99"/>
                  <a:gd name="T53" fmla="*/ 10 h 243"/>
                  <a:gd name="T54" fmla="*/ 65 w 99"/>
                  <a:gd name="T55" fmla="*/ 10 h 243"/>
                  <a:gd name="T56" fmla="*/ 98 w 99"/>
                  <a:gd name="T57" fmla="*/ 33 h 243"/>
                  <a:gd name="T58" fmla="*/ 96 w 99"/>
                  <a:gd name="T59" fmla="*/ 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102"/>
              <p:cNvSpPr>
                <a:spLocks/>
              </p:cNvSpPr>
              <p:nvPr/>
            </p:nvSpPr>
            <p:spPr bwMode="ltGray">
              <a:xfrm>
                <a:off x="4901" y="3651"/>
                <a:ext cx="181" cy="262"/>
              </a:xfrm>
              <a:custGeom>
                <a:avLst/>
                <a:gdLst>
                  <a:gd name="T0" fmla="*/ 126 w 181"/>
                  <a:gd name="T1" fmla="*/ 261 h 262"/>
                  <a:gd name="T2" fmla="*/ 140 w 181"/>
                  <a:gd name="T3" fmla="*/ 216 h 262"/>
                  <a:gd name="T4" fmla="*/ 145 w 181"/>
                  <a:gd name="T5" fmla="*/ 197 h 262"/>
                  <a:gd name="T6" fmla="*/ 157 w 181"/>
                  <a:gd name="T7" fmla="*/ 173 h 262"/>
                  <a:gd name="T8" fmla="*/ 170 w 181"/>
                  <a:gd name="T9" fmla="*/ 151 h 262"/>
                  <a:gd name="T10" fmla="*/ 178 w 181"/>
                  <a:gd name="T11" fmla="*/ 137 h 262"/>
                  <a:gd name="T12" fmla="*/ 180 w 181"/>
                  <a:gd name="T13" fmla="*/ 124 h 262"/>
                  <a:gd name="T14" fmla="*/ 175 w 181"/>
                  <a:gd name="T15" fmla="*/ 104 h 262"/>
                  <a:gd name="T16" fmla="*/ 174 w 181"/>
                  <a:gd name="T17" fmla="*/ 85 h 262"/>
                  <a:gd name="T18" fmla="*/ 154 w 181"/>
                  <a:gd name="T19" fmla="*/ 35 h 262"/>
                  <a:gd name="T20" fmla="*/ 145 w 181"/>
                  <a:gd name="T21" fmla="*/ 23 h 262"/>
                  <a:gd name="T22" fmla="*/ 129 w 181"/>
                  <a:gd name="T23" fmla="*/ 10 h 262"/>
                  <a:gd name="T24" fmla="*/ 114 w 181"/>
                  <a:gd name="T25" fmla="*/ 2 h 262"/>
                  <a:gd name="T26" fmla="*/ 96 w 181"/>
                  <a:gd name="T27" fmla="*/ 0 h 262"/>
                  <a:gd name="T28" fmla="*/ 81 w 181"/>
                  <a:gd name="T29" fmla="*/ 5 h 262"/>
                  <a:gd name="T30" fmla="*/ 64 w 181"/>
                  <a:gd name="T31" fmla="*/ 10 h 262"/>
                  <a:gd name="T32" fmla="*/ 45 w 181"/>
                  <a:gd name="T33" fmla="*/ 26 h 262"/>
                  <a:gd name="T34" fmla="*/ 38 w 181"/>
                  <a:gd name="T35" fmla="*/ 37 h 262"/>
                  <a:gd name="T36" fmla="*/ 27 w 181"/>
                  <a:gd name="T37" fmla="*/ 52 h 262"/>
                  <a:gd name="T38" fmla="*/ 18 w 181"/>
                  <a:gd name="T39" fmla="*/ 66 h 262"/>
                  <a:gd name="T40" fmla="*/ 1 w 181"/>
                  <a:gd name="T41" fmla="*/ 135 h 262"/>
                  <a:gd name="T42" fmla="*/ 0 w 181"/>
                  <a:gd name="T43" fmla="*/ 148 h 262"/>
                  <a:gd name="T44" fmla="*/ 4 w 181"/>
                  <a:gd name="T45" fmla="*/ 170 h 262"/>
                  <a:gd name="T46" fmla="*/ 13 w 181"/>
                  <a:gd name="T47" fmla="*/ 235 h 262"/>
                  <a:gd name="T48" fmla="*/ 12 w 181"/>
                  <a:gd name="T49" fmla="*/ 171 h 262"/>
                  <a:gd name="T50" fmla="*/ 18 w 181"/>
                  <a:gd name="T51" fmla="*/ 144 h 262"/>
                  <a:gd name="T52" fmla="*/ 21 w 181"/>
                  <a:gd name="T53" fmla="*/ 127 h 262"/>
                  <a:gd name="T54" fmla="*/ 29 w 181"/>
                  <a:gd name="T55" fmla="*/ 104 h 262"/>
                  <a:gd name="T56" fmla="*/ 35 w 181"/>
                  <a:gd name="T57" fmla="*/ 82 h 262"/>
                  <a:gd name="T58" fmla="*/ 47 w 181"/>
                  <a:gd name="T59" fmla="*/ 59 h 262"/>
                  <a:gd name="T60" fmla="*/ 60 w 181"/>
                  <a:gd name="T61" fmla="*/ 39 h 262"/>
                  <a:gd name="T62" fmla="*/ 70 w 181"/>
                  <a:gd name="T63" fmla="*/ 21 h 262"/>
                  <a:gd name="T64" fmla="*/ 81 w 181"/>
                  <a:gd name="T65" fmla="*/ 10 h 262"/>
                  <a:gd name="T66" fmla="*/ 95 w 181"/>
                  <a:gd name="T67" fmla="*/ 6 h 262"/>
                  <a:gd name="T68" fmla="*/ 107 w 181"/>
                  <a:gd name="T69" fmla="*/ 10 h 262"/>
                  <a:gd name="T70" fmla="*/ 115 w 181"/>
                  <a:gd name="T71" fmla="*/ 19 h 262"/>
                  <a:gd name="T72" fmla="*/ 121 w 181"/>
                  <a:gd name="T73" fmla="*/ 37 h 262"/>
                  <a:gd name="T74" fmla="*/ 121 w 181"/>
                  <a:gd name="T75" fmla="*/ 50 h 262"/>
                  <a:gd name="T76" fmla="*/ 125 w 181"/>
                  <a:gd name="T77" fmla="*/ 74 h 262"/>
                  <a:gd name="T78" fmla="*/ 130 w 181"/>
                  <a:gd name="T79" fmla="*/ 89 h 262"/>
                  <a:gd name="T80" fmla="*/ 143 w 181"/>
                  <a:gd name="T81" fmla="*/ 112 h 262"/>
                  <a:gd name="T82" fmla="*/ 145 w 181"/>
                  <a:gd name="T83" fmla="*/ 124 h 262"/>
                  <a:gd name="T84" fmla="*/ 147 w 181"/>
                  <a:gd name="T85" fmla="*/ 136 h 262"/>
                  <a:gd name="T86" fmla="*/ 147 w 181"/>
                  <a:gd name="T87" fmla="*/ 153 h 262"/>
                  <a:gd name="T88" fmla="*/ 125 w 181"/>
                  <a:gd name="T89" fmla="*/ 212 h 262"/>
                  <a:gd name="T90" fmla="*/ 126 w 181"/>
                  <a:gd name="T9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03"/>
              <p:cNvSpPr>
                <a:spLocks/>
              </p:cNvSpPr>
              <p:nvPr/>
            </p:nvSpPr>
            <p:spPr bwMode="ltGray">
              <a:xfrm>
                <a:off x="4732" y="3948"/>
                <a:ext cx="149" cy="237"/>
              </a:xfrm>
              <a:custGeom>
                <a:avLst/>
                <a:gdLst>
                  <a:gd name="T0" fmla="*/ 144 w 149"/>
                  <a:gd name="T1" fmla="*/ 37 h 237"/>
                  <a:gd name="T2" fmla="*/ 114 w 149"/>
                  <a:gd name="T3" fmla="*/ 0 h 237"/>
                  <a:gd name="T4" fmla="*/ 94 w 149"/>
                  <a:gd name="T5" fmla="*/ 0 h 237"/>
                  <a:gd name="T6" fmla="*/ 77 w 149"/>
                  <a:gd name="T7" fmla="*/ 3 h 237"/>
                  <a:gd name="T8" fmla="*/ 63 w 149"/>
                  <a:gd name="T9" fmla="*/ 13 h 237"/>
                  <a:gd name="T10" fmla="*/ 30 w 149"/>
                  <a:gd name="T11" fmla="*/ 43 h 237"/>
                  <a:gd name="T12" fmla="*/ 19 w 149"/>
                  <a:gd name="T13" fmla="*/ 57 h 237"/>
                  <a:gd name="T14" fmla="*/ 10 w 149"/>
                  <a:gd name="T15" fmla="*/ 70 h 237"/>
                  <a:gd name="T16" fmla="*/ 3 w 149"/>
                  <a:gd name="T17" fmla="*/ 111 h 237"/>
                  <a:gd name="T18" fmla="*/ 0 w 149"/>
                  <a:gd name="T19" fmla="*/ 122 h 237"/>
                  <a:gd name="T20" fmla="*/ 3 w 149"/>
                  <a:gd name="T21" fmla="*/ 138 h 237"/>
                  <a:gd name="T22" fmla="*/ 8 w 149"/>
                  <a:gd name="T23" fmla="*/ 154 h 237"/>
                  <a:gd name="T24" fmla="*/ 22 w 149"/>
                  <a:gd name="T25" fmla="*/ 180 h 237"/>
                  <a:gd name="T26" fmla="*/ 33 w 149"/>
                  <a:gd name="T27" fmla="*/ 196 h 237"/>
                  <a:gd name="T28" fmla="*/ 49 w 149"/>
                  <a:gd name="T29" fmla="*/ 214 h 237"/>
                  <a:gd name="T30" fmla="*/ 83 w 149"/>
                  <a:gd name="T31" fmla="*/ 236 h 237"/>
                  <a:gd name="T32" fmla="*/ 66 w 149"/>
                  <a:gd name="T33" fmla="*/ 208 h 237"/>
                  <a:gd name="T34" fmla="*/ 52 w 149"/>
                  <a:gd name="T35" fmla="*/ 183 h 237"/>
                  <a:gd name="T36" fmla="*/ 43 w 149"/>
                  <a:gd name="T37" fmla="*/ 160 h 237"/>
                  <a:gd name="T38" fmla="*/ 47 w 149"/>
                  <a:gd name="T39" fmla="*/ 138 h 237"/>
                  <a:gd name="T40" fmla="*/ 49 w 149"/>
                  <a:gd name="T41" fmla="*/ 122 h 237"/>
                  <a:gd name="T42" fmla="*/ 43 w 149"/>
                  <a:gd name="T43" fmla="*/ 104 h 237"/>
                  <a:gd name="T44" fmla="*/ 41 w 149"/>
                  <a:gd name="T45" fmla="*/ 87 h 237"/>
                  <a:gd name="T46" fmla="*/ 55 w 149"/>
                  <a:gd name="T47" fmla="*/ 57 h 237"/>
                  <a:gd name="T48" fmla="*/ 57 w 149"/>
                  <a:gd name="T49" fmla="*/ 40 h 237"/>
                  <a:gd name="T50" fmla="*/ 69 w 149"/>
                  <a:gd name="T51" fmla="*/ 27 h 237"/>
                  <a:gd name="T52" fmla="*/ 94 w 149"/>
                  <a:gd name="T53" fmla="*/ 9 h 237"/>
                  <a:gd name="T54" fmla="*/ 105 w 149"/>
                  <a:gd name="T55" fmla="*/ 23 h 237"/>
                  <a:gd name="T56" fmla="*/ 148 w 149"/>
                  <a:gd name="T57" fmla="*/ 45 h 237"/>
                  <a:gd name="T58" fmla="*/ 144 w 149"/>
                  <a:gd name="T59" fmla="*/ 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104"/>
              <p:cNvSpPr>
                <a:spLocks/>
              </p:cNvSpPr>
              <p:nvPr/>
            </p:nvSpPr>
            <p:spPr bwMode="ltGray">
              <a:xfrm>
                <a:off x="4907" y="4027"/>
                <a:ext cx="152" cy="161"/>
              </a:xfrm>
              <a:custGeom>
                <a:avLst/>
                <a:gdLst>
                  <a:gd name="T0" fmla="*/ 3 w 152"/>
                  <a:gd name="T1" fmla="*/ 25 h 161"/>
                  <a:gd name="T2" fmla="*/ 34 w 152"/>
                  <a:gd name="T3" fmla="*/ 0 h 161"/>
                  <a:gd name="T4" fmla="*/ 54 w 152"/>
                  <a:gd name="T5" fmla="*/ 0 h 161"/>
                  <a:gd name="T6" fmla="*/ 72 w 152"/>
                  <a:gd name="T7" fmla="*/ 2 h 161"/>
                  <a:gd name="T8" fmla="*/ 85 w 152"/>
                  <a:gd name="T9" fmla="*/ 9 h 161"/>
                  <a:gd name="T10" fmla="*/ 120 w 152"/>
                  <a:gd name="T11" fmla="*/ 29 h 161"/>
                  <a:gd name="T12" fmla="*/ 131 w 152"/>
                  <a:gd name="T13" fmla="*/ 38 h 161"/>
                  <a:gd name="T14" fmla="*/ 139 w 152"/>
                  <a:gd name="T15" fmla="*/ 47 h 161"/>
                  <a:gd name="T16" fmla="*/ 147 w 152"/>
                  <a:gd name="T17" fmla="*/ 75 h 161"/>
                  <a:gd name="T18" fmla="*/ 151 w 152"/>
                  <a:gd name="T19" fmla="*/ 83 h 161"/>
                  <a:gd name="T20" fmla="*/ 147 w 152"/>
                  <a:gd name="T21" fmla="*/ 94 h 161"/>
                  <a:gd name="T22" fmla="*/ 142 w 152"/>
                  <a:gd name="T23" fmla="*/ 104 h 161"/>
                  <a:gd name="T24" fmla="*/ 128 w 152"/>
                  <a:gd name="T25" fmla="*/ 122 h 161"/>
                  <a:gd name="T26" fmla="*/ 116 w 152"/>
                  <a:gd name="T27" fmla="*/ 133 h 161"/>
                  <a:gd name="T28" fmla="*/ 100 w 152"/>
                  <a:gd name="T29" fmla="*/ 145 h 161"/>
                  <a:gd name="T30" fmla="*/ 65 w 152"/>
                  <a:gd name="T31" fmla="*/ 160 h 161"/>
                  <a:gd name="T32" fmla="*/ 82 w 152"/>
                  <a:gd name="T33" fmla="*/ 141 h 161"/>
                  <a:gd name="T34" fmla="*/ 97 w 152"/>
                  <a:gd name="T35" fmla="*/ 124 h 161"/>
                  <a:gd name="T36" fmla="*/ 106 w 152"/>
                  <a:gd name="T37" fmla="*/ 108 h 161"/>
                  <a:gd name="T38" fmla="*/ 102 w 152"/>
                  <a:gd name="T39" fmla="*/ 94 h 161"/>
                  <a:gd name="T40" fmla="*/ 100 w 152"/>
                  <a:gd name="T41" fmla="*/ 83 h 161"/>
                  <a:gd name="T42" fmla="*/ 106 w 152"/>
                  <a:gd name="T43" fmla="*/ 70 h 161"/>
                  <a:gd name="T44" fmla="*/ 108 w 152"/>
                  <a:gd name="T45" fmla="*/ 59 h 161"/>
                  <a:gd name="T46" fmla="*/ 94 w 152"/>
                  <a:gd name="T47" fmla="*/ 38 h 161"/>
                  <a:gd name="T48" fmla="*/ 91 w 152"/>
                  <a:gd name="T49" fmla="*/ 27 h 161"/>
                  <a:gd name="T50" fmla="*/ 79 w 152"/>
                  <a:gd name="T51" fmla="*/ 18 h 161"/>
                  <a:gd name="T52" fmla="*/ 54 w 152"/>
                  <a:gd name="T53" fmla="*/ 6 h 161"/>
                  <a:gd name="T54" fmla="*/ 43 w 152"/>
                  <a:gd name="T55" fmla="*/ 15 h 161"/>
                  <a:gd name="T56" fmla="*/ 0 w 152"/>
                  <a:gd name="T57" fmla="*/ 30 h 161"/>
                  <a:gd name="T58" fmla="*/ 3 w 152"/>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105"/>
              <p:cNvSpPr>
                <a:spLocks/>
              </p:cNvSpPr>
              <p:nvPr/>
            </p:nvSpPr>
            <p:spPr bwMode="ltGray">
              <a:xfrm>
                <a:off x="5250" y="3351"/>
                <a:ext cx="288" cy="365"/>
              </a:xfrm>
              <a:custGeom>
                <a:avLst/>
                <a:gdLst>
                  <a:gd name="T0" fmla="*/ 270 w 288"/>
                  <a:gd name="T1" fmla="*/ 8 h 365"/>
                  <a:gd name="T2" fmla="*/ 268 w 288"/>
                  <a:gd name="T3" fmla="*/ 0 h 365"/>
                  <a:gd name="T4" fmla="*/ 248 w 288"/>
                  <a:gd name="T5" fmla="*/ 3 h 365"/>
                  <a:gd name="T6" fmla="*/ 236 w 288"/>
                  <a:gd name="T7" fmla="*/ 13 h 365"/>
                  <a:gd name="T8" fmla="*/ 8 w 288"/>
                  <a:gd name="T9" fmla="*/ 79 h 365"/>
                  <a:gd name="T10" fmla="*/ 211 w 288"/>
                  <a:gd name="T11" fmla="*/ 32 h 365"/>
                  <a:gd name="T12" fmla="*/ 213 w 288"/>
                  <a:gd name="T13" fmla="*/ 41 h 365"/>
                  <a:gd name="T14" fmla="*/ 114 w 288"/>
                  <a:gd name="T15" fmla="*/ 98 h 365"/>
                  <a:gd name="T16" fmla="*/ 237 w 288"/>
                  <a:gd name="T17" fmla="*/ 52 h 365"/>
                  <a:gd name="T18" fmla="*/ 222 w 288"/>
                  <a:gd name="T19" fmla="*/ 71 h 365"/>
                  <a:gd name="T20" fmla="*/ 182 w 288"/>
                  <a:gd name="T21" fmla="*/ 102 h 365"/>
                  <a:gd name="T22" fmla="*/ 62 w 288"/>
                  <a:gd name="T23" fmla="*/ 186 h 365"/>
                  <a:gd name="T24" fmla="*/ 67 w 288"/>
                  <a:gd name="T25" fmla="*/ 179 h 365"/>
                  <a:gd name="T26" fmla="*/ 145 w 288"/>
                  <a:gd name="T27" fmla="*/ 127 h 365"/>
                  <a:gd name="T28" fmla="*/ 207 w 288"/>
                  <a:gd name="T29" fmla="*/ 87 h 365"/>
                  <a:gd name="T30" fmla="*/ 236 w 288"/>
                  <a:gd name="T31" fmla="*/ 68 h 365"/>
                  <a:gd name="T32" fmla="*/ 240 w 288"/>
                  <a:gd name="T33" fmla="*/ 74 h 365"/>
                  <a:gd name="T34" fmla="*/ 207 w 288"/>
                  <a:gd name="T35" fmla="*/ 100 h 365"/>
                  <a:gd name="T36" fmla="*/ 158 w 288"/>
                  <a:gd name="T37" fmla="*/ 135 h 365"/>
                  <a:gd name="T38" fmla="*/ 222 w 288"/>
                  <a:gd name="T39" fmla="*/ 87 h 365"/>
                  <a:gd name="T40" fmla="*/ 240 w 288"/>
                  <a:gd name="T41" fmla="*/ 74 h 365"/>
                  <a:gd name="T42" fmla="*/ 243 w 288"/>
                  <a:gd name="T43" fmla="*/ 88 h 365"/>
                  <a:gd name="T44" fmla="*/ 222 w 288"/>
                  <a:gd name="T45" fmla="*/ 112 h 365"/>
                  <a:gd name="T46" fmla="*/ 158 w 288"/>
                  <a:gd name="T47" fmla="*/ 144 h 365"/>
                  <a:gd name="T48" fmla="*/ 105 w 288"/>
                  <a:gd name="T49" fmla="*/ 173 h 365"/>
                  <a:gd name="T50" fmla="*/ 167 w 288"/>
                  <a:gd name="T51" fmla="*/ 144 h 365"/>
                  <a:gd name="T52" fmla="*/ 231 w 288"/>
                  <a:gd name="T53" fmla="*/ 109 h 365"/>
                  <a:gd name="T54" fmla="*/ 228 w 288"/>
                  <a:gd name="T55" fmla="*/ 121 h 365"/>
                  <a:gd name="T56" fmla="*/ 231 w 288"/>
                  <a:gd name="T57" fmla="*/ 141 h 365"/>
                  <a:gd name="T58" fmla="*/ 221 w 288"/>
                  <a:gd name="T59" fmla="*/ 151 h 365"/>
                  <a:gd name="T60" fmla="*/ 169 w 288"/>
                  <a:gd name="T61" fmla="*/ 180 h 365"/>
                  <a:gd name="T62" fmla="*/ 71 w 288"/>
                  <a:gd name="T63" fmla="*/ 227 h 365"/>
                  <a:gd name="T64" fmla="*/ 86 w 288"/>
                  <a:gd name="T65" fmla="*/ 217 h 365"/>
                  <a:gd name="T66" fmla="*/ 207 w 288"/>
                  <a:gd name="T67" fmla="*/ 160 h 365"/>
                  <a:gd name="T68" fmla="*/ 245 w 288"/>
                  <a:gd name="T69" fmla="*/ 135 h 365"/>
                  <a:gd name="T70" fmla="*/ 148 w 288"/>
                  <a:gd name="T71" fmla="*/ 209 h 365"/>
                  <a:gd name="T72" fmla="*/ 244 w 288"/>
                  <a:gd name="T73" fmla="*/ 158 h 365"/>
                  <a:gd name="T74" fmla="*/ 241 w 288"/>
                  <a:gd name="T75" fmla="*/ 178 h 365"/>
                  <a:gd name="T76" fmla="*/ 193 w 288"/>
                  <a:gd name="T77" fmla="*/ 227 h 365"/>
                  <a:gd name="T78" fmla="*/ 111 w 288"/>
                  <a:gd name="T79" fmla="*/ 261 h 365"/>
                  <a:gd name="T80" fmla="*/ 33 w 288"/>
                  <a:gd name="T81" fmla="*/ 293 h 365"/>
                  <a:gd name="T82" fmla="*/ 149 w 288"/>
                  <a:gd name="T83" fmla="*/ 249 h 365"/>
                  <a:gd name="T84" fmla="*/ 197 w 288"/>
                  <a:gd name="T85" fmla="*/ 224 h 365"/>
                  <a:gd name="T86" fmla="*/ 240 w 288"/>
                  <a:gd name="T87" fmla="*/ 186 h 365"/>
                  <a:gd name="T88" fmla="*/ 236 w 288"/>
                  <a:gd name="T89" fmla="*/ 203 h 365"/>
                  <a:gd name="T90" fmla="*/ 233 w 288"/>
                  <a:gd name="T91" fmla="*/ 219 h 365"/>
                  <a:gd name="T92" fmla="*/ 236 w 288"/>
                  <a:gd name="T93" fmla="*/ 236 h 365"/>
                  <a:gd name="T94" fmla="*/ 193 w 288"/>
                  <a:gd name="T95" fmla="*/ 267 h 365"/>
                  <a:gd name="T96" fmla="*/ 113 w 288"/>
                  <a:gd name="T97" fmla="*/ 296 h 365"/>
                  <a:gd name="T98" fmla="*/ 118 w 288"/>
                  <a:gd name="T99" fmla="*/ 294 h 365"/>
                  <a:gd name="T100" fmla="*/ 217 w 288"/>
                  <a:gd name="T101" fmla="*/ 255 h 365"/>
                  <a:gd name="T102" fmla="*/ 212 w 288"/>
                  <a:gd name="T103" fmla="*/ 265 h 365"/>
                  <a:gd name="T104" fmla="*/ 217 w 288"/>
                  <a:gd name="T105" fmla="*/ 270 h 365"/>
                  <a:gd name="T106" fmla="*/ 222 w 288"/>
                  <a:gd name="T107" fmla="*/ 280 h 365"/>
                  <a:gd name="T108" fmla="*/ 173 w 288"/>
                  <a:gd name="T109" fmla="*/ 309 h 365"/>
                  <a:gd name="T110" fmla="*/ 120 w 288"/>
                  <a:gd name="T111" fmla="*/ 315 h 365"/>
                  <a:gd name="T112" fmla="*/ 217 w 288"/>
                  <a:gd name="T113" fmla="*/ 289 h 365"/>
                  <a:gd name="T114" fmla="*/ 212 w 288"/>
                  <a:gd name="T115" fmla="*/ 304 h 365"/>
                  <a:gd name="T116" fmla="*/ 218 w 288"/>
                  <a:gd name="T117" fmla="*/ 312 h 365"/>
                  <a:gd name="T118" fmla="*/ 105 w 288"/>
                  <a:gd name="T119" fmla="*/ 364 h 365"/>
                  <a:gd name="T120" fmla="*/ 212 w 288"/>
                  <a:gd name="T121" fmla="*/ 325 h 365"/>
                  <a:gd name="T122" fmla="*/ 235 w 288"/>
                  <a:gd name="T123" fmla="*/ 311 h 365"/>
                  <a:gd name="T124" fmla="*/ 249 w 288"/>
                  <a:gd name="T125" fmla="*/ 2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Freeform 106"/>
              <p:cNvSpPr>
                <a:spLocks/>
              </p:cNvSpPr>
              <p:nvPr/>
            </p:nvSpPr>
            <p:spPr bwMode="ltGray">
              <a:xfrm>
                <a:off x="4803" y="3748"/>
                <a:ext cx="255" cy="271"/>
              </a:xfrm>
              <a:custGeom>
                <a:avLst/>
                <a:gdLst>
                  <a:gd name="T0" fmla="*/ 116 w 255"/>
                  <a:gd name="T1" fmla="*/ 7 h 271"/>
                  <a:gd name="T2" fmla="*/ 18 w 255"/>
                  <a:gd name="T3" fmla="*/ 12 h 271"/>
                  <a:gd name="T4" fmla="*/ 108 w 255"/>
                  <a:gd name="T5" fmla="*/ 12 h 271"/>
                  <a:gd name="T6" fmla="*/ 94 w 255"/>
                  <a:gd name="T7" fmla="*/ 23 h 271"/>
                  <a:gd name="T8" fmla="*/ 94 w 255"/>
                  <a:gd name="T9" fmla="*/ 28 h 271"/>
                  <a:gd name="T10" fmla="*/ 50 w 255"/>
                  <a:gd name="T11" fmla="*/ 40 h 271"/>
                  <a:gd name="T12" fmla="*/ 83 w 255"/>
                  <a:gd name="T13" fmla="*/ 36 h 271"/>
                  <a:gd name="T14" fmla="*/ 83 w 255"/>
                  <a:gd name="T15" fmla="*/ 42 h 271"/>
                  <a:gd name="T16" fmla="*/ 90 w 255"/>
                  <a:gd name="T17" fmla="*/ 45 h 271"/>
                  <a:gd name="T18" fmla="*/ 10 w 255"/>
                  <a:gd name="T19" fmla="*/ 73 h 271"/>
                  <a:gd name="T20" fmla="*/ 86 w 255"/>
                  <a:gd name="T21" fmla="*/ 59 h 271"/>
                  <a:gd name="T22" fmla="*/ 68 w 255"/>
                  <a:gd name="T23" fmla="*/ 78 h 271"/>
                  <a:gd name="T24" fmla="*/ 10 w 255"/>
                  <a:gd name="T25" fmla="*/ 90 h 271"/>
                  <a:gd name="T26" fmla="*/ 72 w 255"/>
                  <a:gd name="T27" fmla="*/ 80 h 271"/>
                  <a:gd name="T28" fmla="*/ 25 w 255"/>
                  <a:gd name="T29" fmla="*/ 102 h 271"/>
                  <a:gd name="T30" fmla="*/ 53 w 255"/>
                  <a:gd name="T31" fmla="*/ 92 h 271"/>
                  <a:gd name="T32" fmla="*/ 72 w 255"/>
                  <a:gd name="T33" fmla="*/ 90 h 271"/>
                  <a:gd name="T34" fmla="*/ 72 w 255"/>
                  <a:gd name="T35" fmla="*/ 97 h 271"/>
                  <a:gd name="T36" fmla="*/ 61 w 255"/>
                  <a:gd name="T37" fmla="*/ 111 h 271"/>
                  <a:gd name="T38" fmla="*/ 6 w 255"/>
                  <a:gd name="T39" fmla="*/ 127 h 271"/>
                  <a:gd name="T40" fmla="*/ 68 w 255"/>
                  <a:gd name="T41" fmla="*/ 113 h 271"/>
                  <a:gd name="T42" fmla="*/ 57 w 255"/>
                  <a:gd name="T43" fmla="*/ 132 h 271"/>
                  <a:gd name="T44" fmla="*/ 43 w 255"/>
                  <a:gd name="T45" fmla="*/ 144 h 271"/>
                  <a:gd name="T46" fmla="*/ 50 w 255"/>
                  <a:gd name="T47" fmla="*/ 144 h 271"/>
                  <a:gd name="T48" fmla="*/ 50 w 255"/>
                  <a:gd name="T49" fmla="*/ 151 h 271"/>
                  <a:gd name="T50" fmla="*/ 10 w 255"/>
                  <a:gd name="T51" fmla="*/ 168 h 271"/>
                  <a:gd name="T52" fmla="*/ 43 w 255"/>
                  <a:gd name="T53" fmla="*/ 165 h 271"/>
                  <a:gd name="T54" fmla="*/ 43 w 255"/>
                  <a:gd name="T55" fmla="*/ 168 h 271"/>
                  <a:gd name="T56" fmla="*/ 47 w 255"/>
                  <a:gd name="T57" fmla="*/ 175 h 271"/>
                  <a:gd name="T58" fmla="*/ 38 w 255"/>
                  <a:gd name="T59" fmla="*/ 189 h 271"/>
                  <a:gd name="T60" fmla="*/ 47 w 255"/>
                  <a:gd name="T61" fmla="*/ 196 h 271"/>
                  <a:gd name="T62" fmla="*/ 50 w 255"/>
                  <a:gd name="T63" fmla="*/ 227 h 271"/>
                  <a:gd name="T64" fmla="*/ 57 w 255"/>
                  <a:gd name="T65" fmla="*/ 189 h 271"/>
                  <a:gd name="T66" fmla="*/ 119 w 255"/>
                  <a:gd name="T67" fmla="*/ 270 h 271"/>
                  <a:gd name="T68" fmla="*/ 83 w 255"/>
                  <a:gd name="T69" fmla="*/ 175 h 271"/>
                  <a:gd name="T70" fmla="*/ 83 w 255"/>
                  <a:gd name="T71" fmla="*/ 173 h 271"/>
                  <a:gd name="T72" fmla="*/ 86 w 255"/>
                  <a:gd name="T73" fmla="*/ 165 h 271"/>
                  <a:gd name="T74" fmla="*/ 137 w 255"/>
                  <a:gd name="T75" fmla="*/ 213 h 271"/>
                  <a:gd name="T76" fmla="*/ 104 w 255"/>
                  <a:gd name="T77" fmla="*/ 187 h 271"/>
                  <a:gd name="T78" fmla="*/ 94 w 255"/>
                  <a:gd name="T79" fmla="*/ 144 h 271"/>
                  <a:gd name="T80" fmla="*/ 97 w 255"/>
                  <a:gd name="T81" fmla="*/ 132 h 271"/>
                  <a:gd name="T82" fmla="*/ 116 w 255"/>
                  <a:gd name="T83" fmla="*/ 161 h 271"/>
                  <a:gd name="T84" fmla="*/ 104 w 255"/>
                  <a:gd name="T85" fmla="*/ 118 h 271"/>
                  <a:gd name="T86" fmla="*/ 123 w 255"/>
                  <a:gd name="T87" fmla="*/ 111 h 271"/>
                  <a:gd name="T88" fmla="*/ 137 w 255"/>
                  <a:gd name="T89" fmla="*/ 140 h 271"/>
                  <a:gd name="T90" fmla="*/ 119 w 255"/>
                  <a:gd name="T91" fmla="*/ 90 h 271"/>
                  <a:gd name="T92" fmla="*/ 123 w 255"/>
                  <a:gd name="T93" fmla="*/ 85 h 271"/>
                  <a:gd name="T94" fmla="*/ 127 w 255"/>
                  <a:gd name="T95" fmla="*/ 61 h 271"/>
                  <a:gd name="T96" fmla="*/ 144 w 255"/>
                  <a:gd name="T97" fmla="*/ 64 h 271"/>
                  <a:gd name="T98" fmla="*/ 210 w 255"/>
                  <a:gd name="T99" fmla="*/ 125 h 271"/>
                  <a:gd name="T100" fmla="*/ 163 w 255"/>
                  <a:gd name="T101" fmla="*/ 90 h 271"/>
                  <a:gd name="T102" fmla="*/ 137 w 255"/>
                  <a:gd name="T103" fmla="*/ 40 h 271"/>
                  <a:gd name="T104" fmla="*/ 144 w 255"/>
                  <a:gd name="T105" fmla="*/ 31 h 271"/>
                  <a:gd name="T106" fmla="*/ 177 w 255"/>
                  <a:gd name="T107" fmla="*/ 59 h 271"/>
                  <a:gd name="T108" fmla="*/ 170 w 255"/>
                  <a:gd name="T109" fmla="*/ 56 h 271"/>
                  <a:gd name="T110" fmla="*/ 155 w 255"/>
                  <a:gd name="T111" fmla="*/ 18 h 271"/>
                  <a:gd name="T112" fmla="*/ 195 w 255"/>
                  <a:gd name="T113" fmla="*/ 56 h 271"/>
                  <a:gd name="T114" fmla="*/ 169 w 255"/>
                  <a:gd name="T115" fmla="*/ 37 h 271"/>
                  <a:gd name="T116" fmla="*/ 149 w 255"/>
                  <a:gd name="T117" fmla="*/ 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107"/>
              <p:cNvSpPr>
                <a:spLocks/>
              </p:cNvSpPr>
              <p:nvPr/>
            </p:nvSpPr>
            <p:spPr bwMode="ltGray">
              <a:xfrm>
                <a:off x="4977" y="3785"/>
                <a:ext cx="212" cy="258"/>
              </a:xfrm>
              <a:custGeom>
                <a:avLst/>
                <a:gdLst>
                  <a:gd name="T0" fmla="*/ 208 w 212"/>
                  <a:gd name="T1" fmla="*/ 39 h 258"/>
                  <a:gd name="T2" fmla="*/ 192 w 212"/>
                  <a:gd name="T3" fmla="*/ 23 h 258"/>
                  <a:gd name="T4" fmla="*/ 186 w 212"/>
                  <a:gd name="T5" fmla="*/ 16 h 258"/>
                  <a:gd name="T6" fmla="*/ 170 w 212"/>
                  <a:gd name="T7" fmla="*/ 10 h 258"/>
                  <a:gd name="T8" fmla="*/ 156 w 212"/>
                  <a:gd name="T9" fmla="*/ 5 h 258"/>
                  <a:gd name="T10" fmla="*/ 136 w 212"/>
                  <a:gd name="T11" fmla="*/ 0 h 258"/>
                  <a:gd name="T12" fmla="*/ 119 w 212"/>
                  <a:gd name="T13" fmla="*/ 0 h 258"/>
                  <a:gd name="T14" fmla="*/ 104 w 212"/>
                  <a:gd name="T15" fmla="*/ 2 h 258"/>
                  <a:gd name="T16" fmla="*/ 86 w 212"/>
                  <a:gd name="T17" fmla="*/ 4 h 258"/>
                  <a:gd name="T18" fmla="*/ 66 w 212"/>
                  <a:gd name="T19" fmla="*/ 9 h 258"/>
                  <a:gd name="T20" fmla="*/ 54 w 212"/>
                  <a:gd name="T21" fmla="*/ 19 h 258"/>
                  <a:gd name="T22" fmla="*/ 42 w 212"/>
                  <a:gd name="T23" fmla="*/ 33 h 258"/>
                  <a:gd name="T24" fmla="*/ 29 w 212"/>
                  <a:gd name="T25" fmla="*/ 43 h 258"/>
                  <a:gd name="T26" fmla="*/ 19 w 212"/>
                  <a:gd name="T27" fmla="*/ 54 h 258"/>
                  <a:gd name="T28" fmla="*/ 8 w 212"/>
                  <a:gd name="T29" fmla="*/ 69 h 258"/>
                  <a:gd name="T30" fmla="*/ 0 w 212"/>
                  <a:gd name="T31" fmla="*/ 99 h 258"/>
                  <a:gd name="T32" fmla="*/ 2 w 212"/>
                  <a:gd name="T33" fmla="*/ 123 h 258"/>
                  <a:gd name="T34" fmla="*/ 12 w 212"/>
                  <a:gd name="T35" fmla="*/ 157 h 258"/>
                  <a:gd name="T36" fmla="*/ 29 w 212"/>
                  <a:gd name="T37" fmla="*/ 186 h 258"/>
                  <a:gd name="T38" fmla="*/ 66 w 212"/>
                  <a:gd name="T39" fmla="*/ 257 h 258"/>
                  <a:gd name="T40" fmla="*/ 52 w 212"/>
                  <a:gd name="T41" fmla="*/ 181 h 258"/>
                  <a:gd name="T42" fmla="*/ 44 w 212"/>
                  <a:gd name="T43" fmla="*/ 156 h 258"/>
                  <a:gd name="T44" fmla="*/ 39 w 212"/>
                  <a:gd name="T45" fmla="*/ 133 h 258"/>
                  <a:gd name="T46" fmla="*/ 37 w 212"/>
                  <a:gd name="T47" fmla="*/ 109 h 258"/>
                  <a:gd name="T48" fmla="*/ 42 w 212"/>
                  <a:gd name="T49" fmla="*/ 81 h 258"/>
                  <a:gd name="T50" fmla="*/ 46 w 212"/>
                  <a:gd name="T51" fmla="*/ 61 h 258"/>
                  <a:gd name="T52" fmla="*/ 56 w 212"/>
                  <a:gd name="T53" fmla="*/ 35 h 258"/>
                  <a:gd name="T54" fmla="*/ 72 w 212"/>
                  <a:gd name="T55" fmla="*/ 23 h 258"/>
                  <a:gd name="T56" fmla="*/ 92 w 212"/>
                  <a:gd name="T57" fmla="*/ 18 h 258"/>
                  <a:gd name="T58" fmla="*/ 144 w 212"/>
                  <a:gd name="T59" fmla="*/ 15 h 258"/>
                  <a:gd name="T60" fmla="*/ 176 w 212"/>
                  <a:gd name="T61" fmla="*/ 23 h 258"/>
                  <a:gd name="T62" fmla="*/ 211 w 212"/>
                  <a:gd name="T63" fmla="*/ 42 h 258"/>
                  <a:gd name="T64" fmla="*/ 208 w 212"/>
                  <a:gd name="T65"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108"/>
              <p:cNvSpPr>
                <a:spLocks/>
              </p:cNvSpPr>
              <p:nvPr/>
            </p:nvSpPr>
            <p:spPr bwMode="ltGray">
              <a:xfrm>
                <a:off x="5130" y="3603"/>
                <a:ext cx="218" cy="252"/>
              </a:xfrm>
              <a:custGeom>
                <a:avLst/>
                <a:gdLst>
                  <a:gd name="T0" fmla="*/ 63 w 218"/>
                  <a:gd name="T1" fmla="*/ 251 h 252"/>
                  <a:gd name="T2" fmla="*/ 48 w 218"/>
                  <a:gd name="T3" fmla="*/ 207 h 252"/>
                  <a:gd name="T4" fmla="*/ 41 w 218"/>
                  <a:gd name="T5" fmla="*/ 189 h 252"/>
                  <a:gd name="T6" fmla="*/ 26 w 218"/>
                  <a:gd name="T7" fmla="*/ 166 h 252"/>
                  <a:gd name="T8" fmla="*/ 10 w 218"/>
                  <a:gd name="T9" fmla="*/ 145 h 252"/>
                  <a:gd name="T10" fmla="*/ 1 w 218"/>
                  <a:gd name="T11" fmla="*/ 132 h 252"/>
                  <a:gd name="T12" fmla="*/ 0 w 218"/>
                  <a:gd name="T13" fmla="*/ 119 h 252"/>
                  <a:gd name="T14" fmla="*/ 4 w 218"/>
                  <a:gd name="T15" fmla="*/ 100 h 252"/>
                  <a:gd name="T16" fmla="*/ 6 w 218"/>
                  <a:gd name="T17" fmla="*/ 81 h 252"/>
                  <a:gd name="T18" fmla="*/ 30 w 218"/>
                  <a:gd name="T19" fmla="*/ 34 h 252"/>
                  <a:gd name="T20" fmla="*/ 41 w 218"/>
                  <a:gd name="T21" fmla="*/ 23 h 252"/>
                  <a:gd name="T22" fmla="*/ 61 w 218"/>
                  <a:gd name="T23" fmla="*/ 10 h 252"/>
                  <a:gd name="T24" fmla="*/ 78 w 218"/>
                  <a:gd name="T25" fmla="*/ 2 h 252"/>
                  <a:gd name="T26" fmla="*/ 100 w 218"/>
                  <a:gd name="T27" fmla="*/ 0 h 252"/>
                  <a:gd name="T28" fmla="*/ 118 w 218"/>
                  <a:gd name="T29" fmla="*/ 5 h 252"/>
                  <a:gd name="T30" fmla="*/ 140 w 218"/>
                  <a:gd name="T31" fmla="*/ 10 h 252"/>
                  <a:gd name="T32" fmla="*/ 163 w 218"/>
                  <a:gd name="T33" fmla="*/ 25 h 252"/>
                  <a:gd name="T34" fmla="*/ 170 w 218"/>
                  <a:gd name="T35" fmla="*/ 36 h 252"/>
                  <a:gd name="T36" fmla="*/ 184 w 218"/>
                  <a:gd name="T37" fmla="*/ 51 h 252"/>
                  <a:gd name="T38" fmla="*/ 195 w 218"/>
                  <a:gd name="T39" fmla="*/ 64 h 252"/>
                  <a:gd name="T40" fmla="*/ 215 w 218"/>
                  <a:gd name="T41" fmla="*/ 129 h 252"/>
                  <a:gd name="T42" fmla="*/ 217 w 218"/>
                  <a:gd name="T43" fmla="*/ 142 h 252"/>
                  <a:gd name="T44" fmla="*/ 212 w 218"/>
                  <a:gd name="T45" fmla="*/ 164 h 252"/>
                  <a:gd name="T46" fmla="*/ 201 w 218"/>
                  <a:gd name="T47" fmla="*/ 225 h 252"/>
                  <a:gd name="T48" fmla="*/ 202 w 218"/>
                  <a:gd name="T49" fmla="*/ 165 h 252"/>
                  <a:gd name="T50" fmla="*/ 195 w 218"/>
                  <a:gd name="T51" fmla="*/ 138 h 252"/>
                  <a:gd name="T52" fmla="*/ 190 w 218"/>
                  <a:gd name="T53" fmla="*/ 122 h 252"/>
                  <a:gd name="T54" fmla="*/ 182 w 218"/>
                  <a:gd name="T55" fmla="*/ 100 h 252"/>
                  <a:gd name="T56" fmla="*/ 173 w 218"/>
                  <a:gd name="T57" fmla="*/ 79 h 252"/>
                  <a:gd name="T58" fmla="*/ 159 w 218"/>
                  <a:gd name="T59" fmla="*/ 57 h 252"/>
                  <a:gd name="T60" fmla="*/ 144 w 218"/>
                  <a:gd name="T61" fmla="*/ 37 h 252"/>
                  <a:gd name="T62" fmla="*/ 131 w 218"/>
                  <a:gd name="T63" fmla="*/ 20 h 252"/>
                  <a:gd name="T64" fmla="*/ 118 w 218"/>
                  <a:gd name="T65" fmla="*/ 10 h 252"/>
                  <a:gd name="T66" fmla="*/ 103 w 218"/>
                  <a:gd name="T67" fmla="*/ 6 h 252"/>
                  <a:gd name="T68" fmla="*/ 87 w 218"/>
                  <a:gd name="T69" fmla="*/ 10 h 252"/>
                  <a:gd name="T70" fmla="*/ 77 w 218"/>
                  <a:gd name="T71" fmla="*/ 19 h 252"/>
                  <a:gd name="T72" fmla="*/ 70 w 218"/>
                  <a:gd name="T73" fmla="*/ 36 h 252"/>
                  <a:gd name="T74" fmla="*/ 70 w 218"/>
                  <a:gd name="T75" fmla="*/ 48 h 252"/>
                  <a:gd name="T76" fmla="*/ 65 w 218"/>
                  <a:gd name="T77" fmla="*/ 71 h 252"/>
                  <a:gd name="T78" fmla="*/ 58 w 218"/>
                  <a:gd name="T79" fmla="*/ 85 h 252"/>
                  <a:gd name="T80" fmla="*/ 43 w 218"/>
                  <a:gd name="T81" fmla="*/ 108 h 252"/>
                  <a:gd name="T82" fmla="*/ 41 w 218"/>
                  <a:gd name="T83" fmla="*/ 119 h 252"/>
                  <a:gd name="T84" fmla="*/ 38 w 218"/>
                  <a:gd name="T85" fmla="*/ 131 h 252"/>
                  <a:gd name="T86" fmla="*/ 38 w 218"/>
                  <a:gd name="T87" fmla="*/ 147 h 252"/>
                  <a:gd name="T88" fmla="*/ 65 w 218"/>
                  <a:gd name="T89" fmla="*/ 203 h 252"/>
                  <a:gd name="T90" fmla="*/ 63 w 218"/>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109"/>
              <p:cNvSpPr>
                <a:spLocks/>
              </p:cNvSpPr>
              <p:nvPr/>
            </p:nvSpPr>
            <p:spPr bwMode="ltGray">
              <a:xfrm>
                <a:off x="5495" y="3351"/>
                <a:ext cx="280" cy="366"/>
              </a:xfrm>
              <a:custGeom>
                <a:avLst/>
                <a:gdLst>
                  <a:gd name="T0" fmla="*/ 1 w 280"/>
                  <a:gd name="T1" fmla="*/ 301 h 366"/>
                  <a:gd name="T2" fmla="*/ 11 w 280"/>
                  <a:gd name="T3" fmla="*/ 289 h 366"/>
                  <a:gd name="T4" fmla="*/ 80 w 280"/>
                  <a:gd name="T5" fmla="*/ 365 h 366"/>
                  <a:gd name="T6" fmla="*/ 25 w 280"/>
                  <a:gd name="T7" fmla="*/ 291 h 366"/>
                  <a:gd name="T8" fmla="*/ 31 w 280"/>
                  <a:gd name="T9" fmla="*/ 283 h 366"/>
                  <a:gd name="T10" fmla="*/ 99 w 280"/>
                  <a:gd name="T11" fmla="*/ 336 h 366"/>
                  <a:gd name="T12" fmla="*/ 28 w 280"/>
                  <a:gd name="T13" fmla="*/ 280 h 366"/>
                  <a:gd name="T14" fmla="*/ 37 w 280"/>
                  <a:gd name="T15" fmla="*/ 267 h 366"/>
                  <a:gd name="T16" fmla="*/ 46 w 280"/>
                  <a:gd name="T17" fmla="*/ 254 h 366"/>
                  <a:gd name="T18" fmla="*/ 41 w 280"/>
                  <a:gd name="T19" fmla="*/ 245 h 366"/>
                  <a:gd name="T20" fmla="*/ 50 w 280"/>
                  <a:gd name="T21" fmla="*/ 239 h 366"/>
                  <a:gd name="T22" fmla="*/ 46 w 280"/>
                  <a:gd name="T23" fmla="*/ 238 h 366"/>
                  <a:gd name="T24" fmla="*/ 46 w 280"/>
                  <a:gd name="T25" fmla="*/ 225 h 366"/>
                  <a:gd name="T26" fmla="*/ 50 w 280"/>
                  <a:gd name="T27" fmla="*/ 216 h 366"/>
                  <a:gd name="T28" fmla="*/ 132 w 280"/>
                  <a:gd name="T29" fmla="*/ 280 h 366"/>
                  <a:gd name="T30" fmla="*/ 46 w 280"/>
                  <a:gd name="T31" fmla="*/ 213 h 366"/>
                  <a:gd name="T32" fmla="*/ 55 w 280"/>
                  <a:gd name="T33" fmla="*/ 213 h 366"/>
                  <a:gd name="T34" fmla="*/ 55 w 280"/>
                  <a:gd name="T35" fmla="*/ 194 h 366"/>
                  <a:gd name="T36" fmla="*/ 159 w 280"/>
                  <a:gd name="T37" fmla="*/ 238 h 366"/>
                  <a:gd name="T38" fmla="*/ 77 w 280"/>
                  <a:gd name="T39" fmla="*/ 208 h 366"/>
                  <a:gd name="T40" fmla="*/ 47 w 280"/>
                  <a:gd name="T41" fmla="*/ 182 h 366"/>
                  <a:gd name="T42" fmla="*/ 50 w 280"/>
                  <a:gd name="T43" fmla="*/ 172 h 366"/>
                  <a:gd name="T44" fmla="*/ 68 w 280"/>
                  <a:gd name="T45" fmla="*/ 180 h 366"/>
                  <a:gd name="T46" fmla="*/ 70 w 280"/>
                  <a:gd name="T47" fmla="*/ 168 h 366"/>
                  <a:gd name="T48" fmla="*/ 146 w 280"/>
                  <a:gd name="T49" fmla="*/ 188 h 366"/>
                  <a:gd name="T50" fmla="*/ 118 w 280"/>
                  <a:gd name="T51" fmla="*/ 178 h 366"/>
                  <a:gd name="T52" fmla="*/ 58 w 280"/>
                  <a:gd name="T53" fmla="*/ 154 h 366"/>
                  <a:gd name="T54" fmla="*/ 55 w 280"/>
                  <a:gd name="T55" fmla="*/ 136 h 366"/>
                  <a:gd name="T56" fmla="*/ 60 w 280"/>
                  <a:gd name="T57" fmla="*/ 126 h 366"/>
                  <a:gd name="T58" fmla="*/ 80 w 280"/>
                  <a:gd name="T59" fmla="*/ 134 h 366"/>
                  <a:gd name="T60" fmla="*/ 76 w 280"/>
                  <a:gd name="T61" fmla="*/ 116 h 366"/>
                  <a:gd name="T62" fmla="*/ 70 w 280"/>
                  <a:gd name="T63" fmla="*/ 105 h 366"/>
                  <a:gd name="T64" fmla="*/ 75 w 280"/>
                  <a:gd name="T65" fmla="*/ 99 h 366"/>
                  <a:gd name="T66" fmla="*/ 155 w 280"/>
                  <a:gd name="T67" fmla="*/ 130 h 366"/>
                  <a:gd name="T68" fmla="*/ 250 w 280"/>
                  <a:gd name="T69" fmla="*/ 154 h 366"/>
                  <a:gd name="T70" fmla="*/ 118 w 280"/>
                  <a:gd name="T71" fmla="*/ 115 h 366"/>
                  <a:gd name="T72" fmla="*/ 75 w 280"/>
                  <a:gd name="T73" fmla="*/ 99 h 366"/>
                  <a:gd name="T74" fmla="*/ 80 w 280"/>
                  <a:gd name="T75" fmla="*/ 89 h 366"/>
                  <a:gd name="T76" fmla="*/ 72 w 280"/>
                  <a:gd name="T77" fmla="*/ 70 h 366"/>
                  <a:gd name="T78" fmla="*/ 75 w 280"/>
                  <a:gd name="T79" fmla="*/ 56 h 366"/>
                  <a:gd name="T80" fmla="*/ 118 w 280"/>
                  <a:gd name="T81" fmla="*/ 72 h 366"/>
                  <a:gd name="T82" fmla="*/ 108 w 280"/>
                  <a:gd name="T83" fmla="*/ 68 h 366"/>
                  <a:gd name="T84" fmla="*/ 80 w 280"/>
                  <a:gd name="T85" fmla="*/ 56 h 366"/>
                  <a:gd name="T86" fmla="*/ 75 w 280"/>
                  <a:gd name="T87" fmla="*/ 49 h 366"/>
                  <a:gd name="T88" fmla="*/ 60 w 280"/>
                  <a:gd name="T89" fmla="*/ 40 h 366"/>
                  <a:gd name="T90" fmla="*/ 146 w 280"/>
                  <a:gd name="T91" fmla="*/ 56 h 366"/>
                  <a:gd name="T92" fmla="*/ 60 w 280"/>
                  <a:gd name="T93" fmla="*/ 27 h 366"/>
                  <a:gd name="T94" fmla="*/ 161 w 280"/>
                  <a:gd name="T95" fmla="*/ 27 h 366"/>
                  <a:gd name="T96" fmla="*/ 206 w 280"/>
                  <a:gd name="T97" fmla="*/ 23 h 366"/>
                  <a:gd name="T98" fmla="*/ 75 w 280"/>
                  <a:gd name="T99" fmla="*/ 27 h 366"/>
                  <a:gd name="T100" fmla="*/ 55 w 280"/>
                  <a:gd name="T101" fmla="*/ 10 h 366"/>
                  <a:gd name="T102" fmla="*/ 26 w 280"/>
                  <a:gd name="T103" fmla="*/ 4 h 366"/>
                  <a:gd name="T104" fmla="*/ 0 w 280"/>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110"/>
              <p:cNvSpPr>
                <a:spLocks/>
              </p:cNvSpPr>
              <p:nvPr/>
            </p:nvSpPr>
            <p:spPr bwMode="ltGray">
              <a:xfrm>
                <a:off x="5057" y="3935"/>
                <a:ext cx="150" cy="161"/>
              </a:xfrm>
              <a:custGeom>
                <a:avLst/>
                <a:gdLst>
                  <a:gd name="T0" fmla="*/ 145 w 150"/>
                  <a:gd name="T1" fmla="*/ 25 h 161"/>
                  <a:gd name="T2" fmla="*/ 114 w 150"/>
                  <a:gd name="T3" fmla="*/ 0 h 161"/>
                  <a:gd name="T4" fmla="*/ 94 w 150"/>
                  <a:gd name="T5" fmla="*/ 0 h 161"/>
                  <a:gd name="T6" fmla="*/ 77 w 150"/>
                  <a:gd name="T7" fmla="*/ 2 h 161"/>
                  <a:gd name="T8" fmla="*/ 64 w 150"/>
                  <a:gd name="T9" fmla="*/ 9 h 161"/>
                  <a:gd name="T10" fmla="*/ 30 w 150"/>
                  <a:gd name="T11" fmla="*/ 29 h 161"/>
                  <a:gd name="T12" fmla="*/ 19 w 150"/>
                  <a:gd name="T13" fmla="*/ 38 h 161"/>
                  <a:gd name="T14" fmla="*/ 11 w 150"/>
                  <a:gd name="T15" fmla="*/ 47 h 161"/>
                  <a:gd name="T16" fmla="*/ 3 w 150"/>
                  <a:gd name="T17" fmla="*/ 75 h 161"/>
                  <a:gd name="T18" fmla="*/ 0 w 150"/>
                  <a:gd name="T19" fmla="*/ 83 h 161"/>
                  <a:gd name="T20" fmla="*/ 3 w 150"/>
                  <a:gd name="T21" fmla="*/ 94 h 161"/>
                  <a:gd name="T22" fmla="*/ 8 w 150"/>
                  <a:gd name="T23" fmla="*/ 104 h 161"/>
                  <a:gd name="T24" fmla="*/ 22 w 150"/>
                  <a:gd name="T25" fmla="*/ 122 h 161"/>
                  <a:gd name="T26" fmla="*/ 33 w 150"/>
                  <a:gd name="T27" fmla="*/ 133 h 161"/>
                  <a:gd name="T28" fmla="*/ 49 w 150"/>
                  <a:gd name="T29" fmla="*/ 145 h 161"/>
                  <a:gd name="T30" fmla="*/ 84 w 150"/>
                  <a:gd name="T31" fmla="*/ 160 h 161"/>
                  <a:gd name="T32" fmla="*/ 67 w 150"/>
                  <a:gd name="T33" fmla="*/ 141 h 161"/>
                  <a:gd name="T34" fmla="*/ 52 w 150"/>
                  <a:gd name="T35" fmla="*/ 124 h 161"/>
                  <a:gd name="T36" fmla="*/ 44 w 150"/>
                  <a:gd name="T37" fmla="*/ 108 h 161"/>
                  <a:gd name="T38" fmla="*/ 47 w 150"/>
                  <a:gd name="T39" fmla="*/ 94 h 161"/>
                  <a:gd name="T40" fmla="*/ 49 w 150"/>
                  <a:gd name="T41" fmla="*/ 83 h 161"/>
                  <a:gd name="T42" fmla="*/ 44 w 150"/>
                  <a:gd name="T43" fmla="*/ 70 h 161"/>
                  <a:gd name="T44" fmla="*/ 41 w 150"/>
                  <a:gd name="T45" fmla="*/ 59 h 161"/>
                  <a:gd name="T46" fmla="*/ 55 w 150"/>
                  <a:gd name="T47" fmla="*/ 38 h 161"/>
                  <a:gd name="T48" fmla="*/ 58 w 150"/>
                  <a:gd name="T49" fmla="*/ 27 h 161"/>
                  <a:gd name="T50" fmla="*/ 70 w 150"/>
                  <a:gd name="T51" fmla="*/ 18 h 161"/>
                  <a:gd name="T52" fmla="*/ 94 w 150"/>
                  <a:gd name="T53" fmla="*/ 6 h 161"/>
                  <a:gd name="T54" fmla="*/ 106 w 150"/>
                  <a:gd name="T55" fmla="*/ 15 h 161"/>
                  <a:gd name="T56" fmla="*/ 149 w 150"/>
                  <a:gd name="T57" fmla="*/ 30 h 161"/>
                  <a:gd name="T58" fmla="*/ 145 w 150"/>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3972162970"/>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lnSpc>
          <a:spcPts val="5800"/>
        </a:lnSpc>
        <a:spcBef>
          <a:spcPct val="0"/>
        </a:spcBef>
        <a:buNone/>
        <a:defRPr sz="4800" kern="1200">
          <a:solidFill>
            <a:schemeClr val="accent1">
              <a:lumMod val="50000"/>
            </a:schemeClr>
          </a:solidFill>
          <a:effectLst>
            <a:outerShdw blurRad="63500" dist="38100" dir="5400000" algn="t" rotWithShape="0">
              <a:prstClr val="black">
                <a:alpha val="25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guide id="2" orient="horz" pos="3312">
          <p15:clr>
            <a:srgbClr val="F26B43"/>
          </p15:clr>
        </p15:guide>
        <p15:guide id="3" orient="horz" pos="1008">
          <p15:clr>
            <a:srgbClr val="F26B43"/>
          </p15:clr>
        </p15:guide>
        <p15:guide id="4" orient="horz" pos="1152">
          <p15:clr>
            <a:srgbClr val="F26B43"/>
          </p15:clr>
        </p15:guide>
        <p15:guide id="5" pos="384">
          <p15:clr>
            <a:srgbClr val="F26B43"/>
          </p15:clr>
        </p15:guide>
        <p15:guide id="6" pos="729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chemeClr val="bg2">
                <a:lumMod val="66000"/>
                <a:lumOff val="34000"/>
              </a:schemeClr>
            </a:gs>
            <a:gs pos="62000">
              <a:schemeClr val="bg2">
                <a:lumMod val="90000"/>
              </a:schemeClr>
            </a:gs>
            <a:gs pos="74000">
              <a:schemeClr val="bg2">
                <a:lumMod val="90000"/>
              </a:schemeClr>
            </a:gs>
            <a:gs pos="100000">
              <a:schemeClr val="bg2">
                <a:lumMod val="75000"/>
              </a:schemeClr>
            </a:gs>
          </a:gsLst>
          <a:lin ang="5400000" scaled="1"/>
        </a:gradFill>
        <a:effectLst/>
      </p:bgPr>
    </p:bg>
    <p:spTree>
      <p:nvGrpSpPr>
        <p:cNvPr id="1" name=""/>
        <p:cNvGrpSpPr/>
        <p:nvPr/>
      </p:nvGrpSpPr>
      <p:grpSpPr>
        <a:xfrm>
          <a:off x="0" y="0"/>
          <a:ext cx="0" cy="0"/>
          <a:chOff x="0" y="0"/>
          <a:chExt cx="0" cy="0"/>
        </a:xfrm>
      </p:grpSpPr>
      <p:grpSp>
        <p:nvGrpSpPr>
          <p:cNvPr id="63" name="Group 62" descr="Single flower on the right side of slide"/>
          <p:cNvGrpSpPr/>
          <p:nvPr/>
        </p:nvGrpSpPr>
        <p:grpSpPr bwMode="gray">
          <a:xfrm>
            <a:off x="11123612" y="4051301"/>
            <a:ext cx="965215" cy="2807461"/>
            <a:chOff x="11123612" y="4051301"/>
            <a:chExt cx="965215" cy="2807461"/>
          </a:xfrm>
        </p:grpSpPr>
        <p:sp>
          <p:nvSpPr>
            <p:cNvPr id="38" name="Freeform 44"/>
            <p:cNvSpPr>
              <a:spLocks/>
            </p:cNvSpPr>
            <p:nvPr/>
          </p:nvSpPr>
          <p:spPr bwMode="gray">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45"/>
            <p:cNvSpPr>
              <a:spLocks noChangeShapeType="1"/>
            </p:cNvSpPr>
            <p:nvPr/>
          </p:nvSpPr>
          <p:spPr bwMode="gray">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6"/>
            <p:cNvSpPr>
              <a:spLocks/>
            </p:cNvSpPr>
            <p:nvPr/>
          </p:nvSpPr>
          <p:spPr bwMode="gray">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p:cNvSpPr>
              <a:spLocks/>
            </p:cNvSpPr>
            <p:nvPr/>
          </p:nvSpPr>
          <p:spPr bwMode="gray">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8"/>
            <p:cNvSpPr>
              <a:spLocks/>
            </p:cNvSpPr>
            <p:nvPr/>
          </p:nvSpPr>
          <p:spPr bwMode="gray">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9"/>
            <p:cNvSpPr>
              <a:spLocks/>
            </p:cNvSpPr>
            <p:nvPr/>
          </p:nvSpPr>
          <p:spPr bwMode="gray">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p:cNvSpPr>
            <p:nvPr/>
          </p:nvSpPr>
          <p:spPr bwMode="gray">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6"/>
            <p:cNvSpPr>
              <a:spLocks/>
            </p:cNvSpPr>
            <p:nvPr/>
          </p:nvSpPr>
          <p:spPr bwMode="gray">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8"/>
            <p:cNvSpPr>
              <a:spLocks/>
            </p:cNvSpPr>
            <p:nvPr/>
          </p:nvSpPr>
          <p:spPr bwMode="gray">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2" name="Group 61" descr="Group of flowers on the left side of slide"/>
          <p:cNvGrpSpPr/>
          <p:nvPr/>
        </p:nvGrpSpPr>
        <p:grpSpPr bwMode="gray">
          <a:xfrm>
            <a:off x="44450" y="1370013"/>
            <a:ext cx="1198563" cy="5487987"/>
            <a:chOff x="44450" y="1370013"/>
            <a:chExt cx="1198563" cy="5487987"/>
          </a:xfrm>
        </p:grpSpPr>
        <p:sp>
          <p:nvSpPr>
            <p:cNvPr id="9" name="Freeform 5"/>
            <p:cNvSpPr>
              <a:spLocks/>
            </p:cNvSpPr>
            <p:nvPr/>
          </p:nvSpPr>
          <p:spPr bwMode="gray">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6"/>
            <p:cNvSpPr>
              <a:spLocks noChangeShapeType="1"/>
            </p:cNvSpPr>
            <p:nvPr/>
          </p:nvSpPr>
          <p:spPr bwMode="gray">
            <a:xfrm>
              <a:off x="277813" y="6858000"/>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gray">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gray">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gray">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gray">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gray">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gray">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14"/>
            <p:cNvSpPr>
              <a:spLocks noChangeShapeType="1"/>
            </p:cNvSpPr>
            <p:nvPr/>
          </p:nvSpPr>
          <p:spPr bwMode="gray">
            <a:xfrm>
              <a:off x="273050"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gray">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gray">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gray">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gray">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gray">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gray">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gray">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gray">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27"/>
            <p:cNvSpPr>
              <a:spLocks noChangeShapeType="1"/>
            </p:cNvSpPr>
            <p:nvPr/>
          </p:nvSpPr>
          <p:spPr bwMode="gray">
            <a:xfrm>
              <a:off x="608013"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gray">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bwMode="gray">
            <a:xfrm rot="21049918">
              <a:off x="516851" y="3319634"/>
              <a:ext cx="682233" cy="504823"/>
              <a:chOff x="452438" y="3540125"/>
              <a:chExt cx="750888" cy="555625"/>
            </a:xfrm>
          </p:grpSpPr>
          <p:sp>
            <p:nvSpPr>
              <p:cNvPr id="29" name="Freeform 28"/>
              <p:cNvSpPr>
                <a:spLocks/>
              </p:cNvSpPr>
              <p:nvPr/>
            </p:nvSpPr>
            <p:spPr bwMode="gray">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gray">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1" name="Oval 30"/>
            <p:cNvSpPr>
              <a:spLocks noChangeArrowheads="1"/>
            </p:cNvSpPr>
            <p:nvPr/>
          </p:nvSpPr>
          <p:spPr bwMode="gray">
            <a:xfrm flipH="1">
              <a:off x="822178" y="5832156"/>
              <a:ext cx="82550" cy="69850"/>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gray">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gray">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gray">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8"/>
            <p:cNvSpPr>
              <a:spLocks/>
            </p:cNvSpPr>
            <p:nvPr/>
          </p:nvSpPr>
          <p:spPr bwMode="gray">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9"/>
            <p:cNvSpPr>
              <a:spLocks/>
            </p:cNvSpPr>
            <p:nvPr/>
          </p:nvSpPr>
          <p:spPr bwMode="gray">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0"/>
            <p:cNvSpPr>
              <a:spLocks/>
            </p:cNvSpPr>
            <p:nvPr/>
          </p:nvSpPr>
          <p:spPr bwMode="gray">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Oval 33"/>
            <p:cNvSpPr>
              <a:spLocks noChangeArrowheads="1"/>
            </p:cNvSpPr>
            <p:nvPr/>
          </p:nvSpPr>
          <p:spPr bwMode="gray">
            <a:xfrm flipH="1">
              <a:off x="546100" y="1807440"/>
              <a:ext cx="82550"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8"/>
            <p:cNvSpPr>
              <a:spLocks/>
            </p:cNvSpPr>
            <p:nvPr/>
          </p:nvSpPr>
          <p:spPr bwMode="gray">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9" name="Group 48"/>
            <p:cNvGrpSpPr/>
            <p:nvPr/>
          </p:nvGrpSpPr>
          <p:grpSpPr bwMode="gray">
            <a:xfrm>
              <a:off x="603252" y="4833897"/>
              <a:ext cx="607348" cy="609642"/>
              <a:chOff x="2051052" y="5522596"/>
              <a:chExt cx="892175" cy="895542"/>
            </a:xfrm>
          </p:grpSpPr>
          <p:sp>
            <p:nvSpPr>
              <p:cNvPr id="50" name="Freeform 5"/>
              <p:cNvSpPr>
                <a:spLocks/>
              </p:cNvSpPr>
              <p:nvPr/>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6"/>
              <p:cNvSpPr>
                <a:spLocks noChangeShapeType="1"/>
              </p:cNvSpPr>
              <p:nvPr/>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2"/>
              <p:cNvSpPr>
                <a:spLocks/>
              </p:cNvSpPr>
              <p:nvPr/>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3"/>
              <p:cNvSpPr>
                <a:spLocks/>
              </p:cNvSpPr>
              <p:nvPr/>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2"/>
              <p:cNvSpPr>
                <a:spLocks/>
              </p:cNvSpPr>
              <p:nvPr/>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Oval 54"/>
              <p:cNvSpPr/>
              <p:nvPr/>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bwMode="gray">
            <a:xfrm rot="19876682">
              <a:off x="80098" y="1916305"/>
              <a:ext cx="878030" cy="874332"/>
              <a:chOff x="4277517" y="3752400"/>
              <a:chExt cx="1154448" cy="1149586"/>
            </a:xfrm>
          </p:grpSpPr>
          <p:sp>
            <p:nvSpPr>
              <p:cNvPr id="57" name="Freeform 56"/>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grpSp>
      </p:grpSp>
      <p:sp>
        <p:nvSpPr>
          <p:cNvPr id="2" name="Title Placeholder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a:defRPr sz="1100">
                <a:solidFill>
                  <a:schemeClr val="tx1"/>
                </a:solidFill>
              </a:defRPr>
            </a:lvl1pPr>
          </a:lstStyle>
          <a:p>
            <a:fld id="{4D1B0C8E-CBC6-479D-903C-218FD2D7FA05}" type="datetimeFigureOut">
              <a:rPr lang="en-US" smtClean="0"/>
              <a:t>4/11/2022</a:t>
            </a:fld>
            <a:endParaRPr lang="en-US"/>
          </a:p>
        </p:txBody>
      </p:sp>
      <p:sp>
        <p:nvSpPr>
          <p:cNvPr id="6" name="Slide Number Placeholder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a:defRPr sz="1100">
                <a:solidFill>
                  <a:schemeClr val="tx1"/>
                </a:solidFill>
              </a:defRPr>
            </a:lvl1pPr>
          </a:lstStyle>
          <a:p>
            <a:fld id="{01BF2A8A-CD24-47EF-B29B-BF6D7D0E520A}" type="slidenum">
              <a:rPr lang="en-US" smtClean="0"/>
              <a:t>‹#›</a:t>
            </a:fld>
            <a:endParaRPr lang="en-US"/>
          </a:p>
        </p:txBody>
      </p:sp>
    </p:spTree>
    <p:extLst>
      <p:ext uri="{BB962C8B-B14F-4D97-AF65-F5344CB8AC3E}">
        <p14:creationId xmlns:p14="http://schemas.microsoft.com/office/powerpoint/2010/main" val="2556347077"/>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5">
                <a:lumMod val="60000"/>
                <a:lumOff val="40000"/>
              </a:schemeClr>
            </a:gs>
            <a:gs pos="10000">
              <a:schemeClr val="accent3">
                <a:lumMod val="60000"/>
                <a:lumOff val="40000"/>
              </a:schemeClr>
            </a:gs>
            <a:gs pos="32000">
              <a:schemeClr val="accent1">
                <a:lumMod val="45000"/>
                <a:lumOff val="55000"/>
              </a:schemeClr>
            </a:gs>
            <a:gs pos="94000">
              <a:srgbClr val="00B050"/>
            </a:gs>
          </a:gsLst>
          <a:path path="shap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554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60367" y="192598"/>
            <a:ext cx="5334000" cy="11860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Autofit/>
          </a:bodyPr>
          <a:lstStyle/>
          <a:p>
            <a:pPr algn="ctr" eaLnBrk="0" fontAlgn="base" hangingPunct="0">
              <a:spcBef>
                <a:spcPct val="0"/>
              </a:spcBef>
              <a:spcAft>
                <a:spcPct val="0"/>
              </a:spcAft>
            </a:pPr>
            <a:r>
              <a:rPr lang="en-US" sz="8800" dirty="0">
                <a:solidFill>
                  <a:srgbClr val="FF0000"/>
                </a:solidFill>
                <a:latin typeface="NikoshBAN" panose="02000000000000000000" pitchFamily="2" charset="0"/>
                <a:cs typeface="NikoshBAN" panose="02000000000000000000" pitchFamily="2" charset="0"/>
              </a:rPr>
              <a:t>শিখনফল</a:t>
            </a:r>
            <a:endParaRPr lang="en-US" dirty="0">
              <a:solidFill>
                <a:schemeClr val="tx1"/>
              </a:solidFill>
              <a:latin typeface="NikoshBAN" panose="02000000000000000000" pitchFamily="2" charset="0"/>
              <a:cs typeface="NikoshBAN" panose="02000000000000000000" pitchFamily="2" charset="0"/>
            </a:endParaRPr>
          </a:p>
        </p:txBody>
      </p:sp>
      <p:sp>
        <p:nvSpPr>
          <p:cNvPr id="2" name="Rectangle 1"/>
          <p:cNvSpPr/>
          <p:nvPr/>
        </p:nvSpPr>
        <p:spPr>
          <a:xfrm>
            <a:off x="253218" y="1586757"/>
            <a:ext cx="11648050" cy="3955914"/>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rgbClr val="FF0000"/>
              </a:buClr>
            </a:pPr>
            <a:r>
              <a:rPr lang="as-IN" sz="3200" dirty="0">
                <a:solidFill>
                  <a:srgbClr val="FF00FF"/>
                </a:solidFill>
                <a:latin typeface="NikoshBAN" panose="02000000000000000000" pitchFamily="2" charset="0"/>
                <a:cs typeface="NikoshBAN" panose="02000000000000000000" pitchFamily="2" charset="0"/>
              </a:rPr>
              <a:t>এই পাঠ শেষে শিক্ষার্থীরা………</a:t>
            </a:r>
            <a:endParaRPr lang="en-US" sz="3200" dirty="0">
              <a:solidFill>
                <a:srgbClr val="FF00FF"/>
              </a:solidFill>
              <a:latin typeface="NikoshBAN" panose="02000000000000000000" pitchFamily="2" charset="0"/>
              <a:cs typeface="NikoshBAN" panose="02000000000000000000" pitchFamily="2" charset="0"/>
            </a:endParaRPr>
          </a:p>
          <a:p>
            <a:pPr algn="just">
              <a:buClr>
                <a:srgbClr val="FF0000"/>
              </a:buClr>
            </a:pPr>
            <a:r>
              <a:rPr lang="en-US" sz="3200" dirty="0">
                <a:solidFill>
                  <a:schemeClr val="tx1"/>
                </a:solidFill>
                <a:latin typeface="NikoshBAN" panose="02000000000000000000" pitchFamily="2" charset="0"/>
                <a:cs typeface="NikoshBAN" panose="02000000000000000000" pitchFamily="2" charset="0"/>
              </a:rPr>
              <a:t>১। </a:t>
            </a:r>
            <a:r>
              <a:rPr lang="as-IN" sz="3200" dirty="0">
                <a:solidFill>
                  <a:schemeClr val="tx1"/>
                </a:solidFill>
                <a:latin typeface="NikoshBAN" panose="02000000000000000000" pitchFamily="2" charset="0"/>
                <a:cs typeface="NikoshBAN" panose="02000000000000000000" pitchFamily="2" charset="0"/>
              </a:rPr>
              <a:t>নগদান বই কাকে বলে তা বলতে পারবে।</a:t>
            </a:r>
          </a:p>
          <a:p>
            <a:pPr algn="just">
              <a:buClr>
                <a:srgbClr val="FF0000"/>
              </a:buClr>
            </a:pPr>
            <a:r>
              <a:rPr lang="en-US" sz="3200" dirty="0">
                <a:solidFill>
                  <a:schemeClr val="tx1"/>
                </a:solidFill>
                <a:latin typeface="NikoshBAN" panose="02000000000000000000" pitchFamily="2" charset="0"/>
                <a:cs typeface="NikoshBAN" panose="02000000000000000000" pitchFamily="2" charset="0"/>
              </a:rPr>
              <a:t>২। </a:t>
            </a:r>
            <a:r>
              <a:rPr lang="as-IN" sz="3200" dirty="0">
                <a:solidFill>
                  <a:schemeClr val="tx1"/>
                </a:solidFill>
                <a:latin typeface="NikoshBAN" panose="02000000000000000000" pitchFamily="2" charset="0"/>
                <a:cs typeface="NikoshBAN" panose="02000000000000000000" pitchFamily="2" charset="0"/>
              </a:rPr>
              <a:t>নগদান বইয়ের শ্রেণি বিভাগ</a:t>
            </a:r>
            <a:r>
              <a:rPr lang="en-US" sz="3200" dirty="0">
                <a:solidFill>
                  <a:schemeClr val="tx1"/>
                </a:solidFill>
                <a:latin typeface="NikoshBAN" panose="02000000000000000000" pitchFamily="2" charset="0"/>
                <a:cs typeface="NikoshBAN" panose="02000000000000000000" pitchFamily="2" charset="0"/>
              </a:rPr>
              <a:t> </a:t>
            </a:r>
            <a:r>
              <a:rPr lang="as-IN" sz="3200" dirty="0">
                <a:solidFill>
                  <a:schemeClr val="tx1"/>
                </a:solidFill>
                <a:latin typeface="NikoshBAN" panose="02000000000000000000" pitchFamily="2" charset="0"/>
                <a:cs typeface="NikoshBAN" panose="02000000000000000000" pitchFamily="2" charset="0"/>
              </a:rPr>
              <a:t>করতে পারবে।</a:t>
            </a:r>
          </a:p>
          <a:p>
            <a:pPr algn="just">
              <a:buClr>
                <a:srgbClr val="FF0000"/>
              </a:buClr>
            </a:pPr>
            <a:r>
              <a:rPr lang="en-US" sz="3200" dirty="0">
                <a:solidFill>
                  <a:schemeClr val="tx1"/>
                </a:solidFill>
                <a:latin typeface="NikoshBAN" panose="02000000000000000000" pitchFamily="2" charset="0"/>
                <a:cs typeface="NikoshBAN" panose="02000000000000000000" pitchFamily="2" charset="0"/>
              </a:rPr>
              <a:t>৩। </a:t>
            </a:r>
            <a:r>
              <a:rPr lang="en-US" sz="3200" dirty="0" err="1">
                <a:solidFill>
                  <a:schemeClr val="tx1"/>
                </a:solidFill>
                <a:latin typeface="NikoshBAN" panose="02000000000000000000" pitchFamily="2" charset="0"/>
                <a:cs typeface="NikoshBAN" panose="02000000000000000000" pitchFamily="2" charset="0"/>
              </a:rPr>
              <a:t>এক</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ঘরা</a:t>
            </a:r>
            <a:r>
              <a:rPr lang="en-US" sz="3200" dirty="0">
                <a:solidFill>
                  <a:schemeClr val="tx1"/>
                </a:solidFill>
                <a:latin typeface="NikoshBAN" panose="02000000000000000000" pitchFamily="2" charset="0"/>
                <a:cs typeface="NikoshBAN" panose="02000000000000000000" pitchFamily="2" charset="0"/>
              </a:rPr>
              <a:t>, </a:t>
            </a:r>
            <a:r>
              <a:rPr lang="as-IN" sz="3200" dirty="0">
                <a:solidFill>
                  <a:schemeClr val="tx1"/>
                </a:solidFill>
                <a:latin typeface="NikoshBAN" panose="02000000000000000000" pitchFamily="2" charset="0"/>
                <a:cs typeface="NikoshBAN" panose="02000000000000000000" pitchFamily="2" charset="0"/>
              </a:rPr>
              <a:t>দুইঘরা ও তিনঘরা নগদান বই</a:t>
            </a:r>
            <a:r>
              <a:rPr lang="en-US" sz="3200" dirty="0">
                <a:solidFill>
                  <a:schemeClr val="tx1"/>
                </a:solidFill>
                <a:latin typeface="NikoshBAN" panose="02000000000000000000" pitchFamily="2" charset="0"/>
                <a:cs typeface="NikoshBAN" panose="02000000000000000000" pitchFamily="2" charset="0"/>
              </a:rPr>
              <a:t> কি ও </a:t>
            </a:r>
            <a:r>
              <a:rPr lang="en-US" sz="3200" dirty="0" err="1">
                <a:solidFill>
                  <a:schemeClr val="tx1"/>
                </a:solidFill>
                <a:latin typeface="NikoshBAN" panose="02000000000000000000" pitchFamily="2" charset="0"/>
                <a:cs typeface="NikoshBAN" panose="02000000000000000000" pitchFamily="2" charset="0"/>
              </a:rPr>
              <a:t>এদের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ছক</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কেমন</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হবে</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তা</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জানতে</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পারবে</a:t>
            </a:r>
            <a:r>
              <a:rPr lang="en-US" sz="3200" dirty="0">
                <a:solidFill>
                  <a:schemeClr val="tx1"/>
                </a:solidFill>
                <a:latin typeface="NikoshBAN" panose="02000000000000000000" pitchFamily="2" charset="0"/>
                <a:cs typeface="NikoshBAN" panose="02000000000000000000" pitchFamily="2" charset="0"/>
              </a:rPr>
              <a:t>।</a:t>
            </a:r>
            <a:r>
              <a:rPr lang="as-IN" sz="3200" dirty="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a:p>
            <a:pPr algn="just">
              <a:buClr>
                <a:srgbClr val="FF0000"/>
              </a:buClr>
            </a:pPr>
            <a:r>
              <a:rPr lang="en-US" sz="3200" dirty="0">
                <a:solidFill>
                  <a:schemeClr val="tx1"/>
                </a:solidFill>
                <a:latin typeface="NikoshBAN" panose="02000000000000000000" pitchFamily="2" charset="0"/>
                <a:cs typeface="NikoshBAN" panose="02000000000000000000" pitchFamily="2" charset="0"/>
              </a:rPr>
              <a:t>৪। </a:t>
            </a:r>
            <a:r>
              <a:rPr lang="as-IN" sz="3200" dirty="0">
                <a:solidFill>
                  <a:schemeClr val="tx1"/>
                </a:solidFill>
                <a:latin typeface="NikoshBAN" panose="02000000000000000000" pitchFamily="2" charset="0"/>
                <a:cs typeface="NikoshBAN" panose="02000000000000000000" pitchFamily="2" charset="0"/>
              </a:rPr>
              <a:t>ব্যাংক সংক্রান্ত লেনদেন</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গুলো</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কি</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কি</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তা</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জানতে</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পারবে</a:t>
            </a:r>
            <a:r>
              <a:rPr lang="en-US" sz="3200" dirty="0">
                <a:solidFill>
                  <a:schemeClr val="tx1"/>
                </a:solidFill>
                <a:latin typeface="NikoshBAN" panose="02000000000000000000" pitchFamily="2" charset="0"/>
                <a:cs typeface="NikoshBAN" panose="02000000000000000000" pitchFamily="2" charset="0"/>
              </a:rPr>
              <a:t>।</a:t>
            </a:r>
          </a:p>
          <a:p>
            <a:pPr algn="just">
              <a:buClr>
                <a:srgbClr val="FF0000"/>
              </a:buClr>
            </a:pPr>
            <a:r>
              <a:rPr lang="en-US" sz="3200" dirty="0">
                <a:solidFill>
                  <a:schemeClr val="tx1"/>
                </a:solidFill>
                <a:latin typeface="NikoshBAN" panose="02000000000000000000" pitchFamily="2" charset="0"/>
                <a:cs typeface="NikoshBAN" panose="02000000000000000000" pitchFamily="2" charset="0"/>
              </a:rPr>
              <a:t>৫। </a:t>
            </a:r>
            <a:r>
              <a:rPr lang="en-US" sz="3200" dirty="0" err="1">
                <a:solidFill>
                  <a:schemeClr val="tx1"/>
                </a:solidFill>
                <a:latin typeface="NikoshBAN" panose="02000000000000000000" pitchFamily="2" charset="0"/>
                <a:cs typeface="NikoshBAN" panose="02000000000000000000" pitchFamily="2" charset="0"/>
              </a:rPr>
              <a:t>কন্ট্রা</a:t>
            </a:r>
            <a:r>
              <a:rPr lang="en-US" sz="3200" dirty="0">
                <a:solidFill>
                  <a:schemeClr val="tx1"/>
                </a:solidFill>
                <a:latin typeface="NikoshBAN" panose="02000000000000000000" pitchFamily="2" charset="0"/>
                <a:cs typeface="NikoshBAN" panose="02000000000000000000" pitchFamily="2" charset="0"/>
              </a:rPr>
              <a:t> বা বিপরীত দাখিলা কি </a:t>
            </a:r>
            <a:r>
              <a:rPr lang="en-US" sz="3200" dirty="0" err="1">
                <a:solidFill>
                  <a:schemeClr val="tx1"/>
                </a:solidFill>
                <a:latin typeface="NikoshBAN" panose="02000000000000000000" pitchFamily="2" charset="0"/>
                <a:cs typeface="NikoshBAN" panose="02000000000000000000" pitchFamily="2" charset="0"/>
              </a:rPr>
              <a:t>তা</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জানতে</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পারবে</a:t>
            </a:r>
            <a:r>
              <a:rPr lang="en-US" sz="3200" dirty="0">
                <a:solidFill>
                  <a:schemeClr val="tx1"/>
                </a:solidFill>
                <a:latin typeface="NikoshBAN" panose="02000000000000000000" pitchFamily="2" charset="0"/>
                <a:cs typeface="NikoshBAN" panose="02000000000000000000" pitchFamily="2" charset="0"/>
              </a:rPr>
              <a:t>। </a:t>
            </a:r>
          </a:p>
          <a:p>
            <a:pPr algn="just">
              <a:buClr>
                <a:srgbClr val="FF0000"/>
              </a:buClr>
            </a:pPr>
            <a:r>
              <a:rPr lang="en-US" sz="3200" dirty="0">
                <a:solidFill>
                  <a:schemeClr val="tx1"/>
                </a:solidFill>
                <a:latin typeface="NikoshBAN" panose="02000000000000000000" pitchFamily="2" charset="0"/>
                <a:cs typeface="NikoshBAN" panose="02000000000000000000" pitchFamily="2" charset="0"/>
              </a:rPr>
              <a:t>৬। </a:t>
            </a:r>
            <a:r>
              <a:rPr lang="as-IN" sz="3200" dirty="0">
                <a:solidFill>
                  <a:schemeClr val="tx1"/>
                </a:solidFill>
                <a:latin typeface="NikoshBAN" panose="02000000000000000000" pitchFamily="2" charset="0"/>
                <a:cs typeface="NikoshBAN" panose="02000000000000000000" pitchFamily="2" charset="0"/>
              </a:rPr>
              <a:t>দু’ঘরা</a:t>
            </a:r>
            <a:r>
              <a:rPr lang="en-US" sz="3200" dirty="0">
                <a:solidFill>
                  <a:schemeClr val="tx1"/>
                </a:solidFill>
                <a:latin typeface="NikoshBAN" panose="02000000000000000000" pitchFamily="2" charset="0"/>
                <a:cs typeface="NikoshBAN" panose="02000000000000000000" pitchFamily="2" charset="0"/>
              </a:rPr>
              <a:t> </a:t>
            </a:r>
            <a:r>
              <a:rPr lang="as-IN" sz="3200" dirty="0">
                <a:solidFill>
                  <a:schemeClr val="tx1"/>
                </a:solidFill>
                <a:latin typeface="NikoshBAN" panose="02000000000000000000" pitchFamily="2" charset="0"/>
                <a:cs typeface="NikoshBAN" panose="02000000000000000000" pitchFamily="2" charset="0"/>
              </a:rPr>
              <a:t>নগদান বহিতে লেনদেন লিপিবদ্ধ করা শিখবে।</a:t>
            </a:r>
          </a:p>
          <a:p>
            <a:pPr marL="457200" indent="-457200" algn="just">
              <a:buFont typeface="Wingdings" panose="05000000000000000000" pitchFamily="2" charset="2"/>
              <a:buChar char="Ø"/>
            </a:pPr>
            <a:endParaRPr lang="as-IN" sz="2800" dirty="0">
              <a:solidFill>
                <a:srgbClr val="00B0F0"/>
              </a:solidFill>
              <a:latin typeface="Vrinda" panose="020B0502040204020203" pitchFamily="34" charset="0"/>
              <a:cs typeface="Vrinda" panose="020B0502040204020203" pitchFamily="34" charset="0"/>
            </a:endParaRPr>
          </a:p>
        </p:txBody>
      </p:sp>
    </p:spTree>
    <p:extLst>
      <p:ext uri="{BB962C8B-B14F-4D97-AF65-F5344CB8AC3E}">
        <p14:creationId xmlns:p14="http://schemas.microsoft.com/office/powerpoint/2010/main" val="23457693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par>
                          <p:cTn id="12" fill="hold">
                            <p:stCondLst>
                              <p:cond delay="165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xEl>
                                              <p:pRg st="1" end="1"/>
                                            </p:txEl>
                                          </p:spTgt>
                                        </p:tgtEl>
                                      </p:cBhvr>
                                    </p:animEffect>
                                  </p:childTnLst>
                                </p:cTn>
                              </p:par>
                            </p:childTnLst>
                          </p:cTn>
                        </p:par>
                        <p:par>
                          <p:cTn id="20" fill="hold">
                            <p:stCondLst>
                              <p:cond delay="35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
                                            <p:txEl>
                                              <p:pRg st="2" end="2"/>
                                            </p:txEl>
                                          </p:spTgt>
                                        </p:tgtEl>
                                      </p:cBhvr>
                                    </p:animEffect>
                                  </p:childTnLst>
                                </p:cTn>
                              </p:par>
                            </p:childTnLst>
                          </p:cTn>
                        </p:par>
                        <p:par>
                          <p:cTn id="28" fill="hold">
                            <p:stCondLst>
                              <p:cond delay="560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
                                            <p:txEl>
                                              <p:pRg st="3" end="3"/>
                                            </p:txEl>
                                          </p:spTgt>
                                        </p:tgtEl>
                                      </p:cBhvr>
                                    </p:animEffect>
                                  </p:childTnLst>
                                </p:cTn>
                              </p:par>
                            </p:childTnLst>
                          </p:cTn>
                        </p:par>
                        <p:par>
                          <p:cTn id="36" fill="hold">
                            <p:stCondLst>
                              <p:cond delay="8900"/>
                            </p:stCondLst>
                            <p:childTnLst>
                              <p:par>
                                <p:cTn id="37" presetID="41" presetClass="entr" presetSubtype="0" fill="hold" nodeType="afterEffect">
                                  <p:stCondLst>
                                    <p:cond delay="0"/>
                                  </p:stCondLst>
                                  <p:iterate type="lt">
                                    <p:tmPct val="10000"/>
                                  </p:iterate>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p:cTn id="39"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
                                            <p:txEl>
                                              <p:pRg st="4" end="4"/>
                                            </p:txEl>
                                          </p:spTgt>
                                        </p:tgtEl>
                                      </p:cBhvr>
                                    </p:animEffect>
                                  </p:childTnLst>
                                </p:cTn>
                              </p:par>
                            </p:childTnLst>
                          </p:cTn>
                        </p:par>
                        <p:par>
                          <p:cTn id="44" fill="hold">
                            <p:stCondLst>
                              <p:cond delay="11550"/>
                            </p:stCondLst>
                            <p:childTnLst>
                              <p:par>
                                <p:cTn id="45" presetID="41" presetClass="entr" presetSubtype="0" fill="hold" nodeType="afterEffect">
                                  <p:stCondLst>
                                    <p:cond delay="0"/>
                                  </p:stCondLst>
                                  <p:iterate type="lt">
                                    <p:tmPct val="10000"/>
                                  </p:iterate>
                                  <p:childTnLst>
                                    <p:set>
                                      <p:cBhvr>
                                        <p:cTn id="46" dur="1" fill="hold">
                                          <p:stCondLst>
                                            <p:cond delay="0"/>
                                          </p:stCondLst>
                                        </p:cTn>
                                        <p:tgtEl>
                                          <p:spTgt spid="2">
                                            <p:txEl>
                                              <p:pRg st="5" end="5"/>
                                            </p:txEl>
                                          </p:spTgt>
                                        </p:tgtEl>
                                        <p:attrNameLst>
                                          <p:attrName>style.visibility</p:attrName>
                                        </p:attrNameLst>
                                      </p:cBhvr>
                                      <p:to>
                                        <p:strVal val="visible"/>
                                      </p:to>
                                    </p:set>
                                    <p:anim calcmode="lin" valueType="num">
                                      <p:cBhvr>
                                        <p:cTn id="47" dur="500" fill="hold"/>
                                        <p:tgtEl>
                                          <p:spTgt spid="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
                                            <p:txEl>
                                              <p:pRg st="5" end="5"/>
                                            </p:txEl>
                                          </p:spTgt>
                                        </p:tgtEl>
                                        <p:attrNameLst>
                                          <p:attrName>ppt_y</p:attrName>
                                        </p:attrNameLst>
                                      </p:cBhvr>
                                      <p:tavLst>
                                        <p:tav tm="0">
                                          <p:val>
                                            <p:strVal val="#ppt_y"/>
                                          </p:val>
                                        </p:tav>
                                        <p:tav tm="100000">
                                          <p:val>
                                            <p:strVal val="#ppt_y"/>
                                          </p:val>
                                        </p:tav>
                                      </p:tavLst>
                                    </p:anim>
                                    <p:anim calcmode="lin" valueType="num">
                                      <p:cBhvr>
                                        <p:cTn id="49" dur="500" fill="hold"/>
                                        <p:tgtEl>
                                          <p:spTgt spid="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
                                            <p:txEl>
                                              <p:pRg st="5" end="5"/>
                                            </p:txEl>
                                          </p:spTgt>
                                        </p:tgtEl>
                                      </p:cBhvr>
                                    </p:animEffect>
                                  </p:childTnLst>
                                </p:cTn>
                              </p:par>
                            </p:childTnLst>
                          </p:cTn>
                        </p:par>
                        <p:par>
                          <p:cTn id="52" fill="hold">
                            <p:stCondLst>
                              <p:cond delay="13900"/>
                            </p:stCondLst>
                            <p:childTnLst>
                              <p:par>
                                <p:cTn id="53" presetID="41" presetClass="entr" presetSubtype="0" fill="hold" nodeType="afterEffect">
                                  <p:stCondLst>
                                    <p:cond delay="0"/>
                                  </p:stCondLst>
                                  <p:iterate type="lt">
                                    <p:tmPct val="10000"/>
                                  </p:iterate>
                                  <p:childTnLst>
                                    <p:set>
                                      <p:cBhvr>
                                        <p:cTn id="54" dur="1" fill="hold">
                                          <p:stCondLst>
                                            <p:cond delay="0"/>
                                          </p:stCondLst>
                                        </p:cTn>
                                        <p:tgtEl>
                                          <p:spTgt spid="2">
                                            <p:txEl>
                                              <p:pRg st="6" end="6"/>
                                            </p:txEl>
                                          </p:spTgt>
                                        </p:tgtEl>
                                        <p:attrNameLst>
                                          <p:attrName>style.visibility</p:attrName>
                                        </p:attrNameLst>
                                      </p:cBhvr>
                                      <p:to>
                                        <p:strVal val="visible"/>
                                      </p:to>
                                    </p:set>
                                    <p:anim calcmode="lin" valueType="num">
                                      <p:cBhvr>
                                        <p:cTn id="55" dur="500" fill="hold"/>
                                        <p:tgtEl>
                                          <p:spTgt spid="2">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2">
                                            <p:txEl>
                                              <p:pRg st="6" end="6"/>
                                            </p:txEl>
                                          </p:spTgt>
                                        </p:tgtEl>
                                        <p:attrNameLst>
                                          <p:attrName>ppt_y</p:attrName>
                                        </p:attrNameLst>
                                      </p:cBhvr>
                                      <p:tavLst>
                                        <p:tav tm="0">
                                          <p:val>
                                            <p:strVal val="#ppt_y"/>
                                          </p:val>
                                        </p:tav>
                                        <p:tav tm="100000">
                                          <p:val>
                                            <p:strVal val="#ppt_y"/>
                                          </p:val>
                                        </p:tav>
                                      </p:tavLst>
                                    </p:anim>
                                    <p:anim calcmode="lin" valueType="num">
                                      <p:cBhvr>
                                        <p:cTn id="57" dur="500" fill="hold"/>
                                        <p:tgtEl>
                                          <p:spTgt spid="2">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2">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80AB08-1ECB-4E51-9A75-CCE215CFE0CD}"/>
              </a:ext>
            </a:extLst>
          </p:cNvPr>
          <p:cNvSpPr txBox="1"/>
          <p:nvPr/>
        </p:nvSpPr>
        <p:spPr>
          <a:xfrm>
            <a:off x="398584" y="921490"/>
            <a:ext cx="11394831" cy="1938992"/>
          </a:xfrm>
          <a:prstGeom prst="rect">
            <a:avLst/>
          </a:prstGeom>
          <a:noFill/>
        </p:spPr>
        <p:txBody>
          <a:bodyPr wrap="square">
            <a:spAutoFit/>
          </a:bodyPr>
          <a:lstStyle/>
          <a:p>
            <a:pPr algn="just"/>
            <a:r>
              <a:rPr lang="as-IN" sz="4000" dirty="0">
                <a:latin typeface="NikoshBAN" panose="02000000000000000000" pitchFamily="2" charset="0"/>
                <a:cs typeface="NikoshBAN" panose="02000000000000000000" pitchFamily="2" charset="0"/>
              </a:rPr>
              <a:t>যে বইতে কোন ব্যক্তি বা প্রতিষ্ঠানের সমস্ত প্রকার নগদ লেনদেন অর্থাৎ নগদ প্রাপ্তি ও পরিশোধগুলো তারিখ</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এর</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ক্রমানুসারে লিপিবদ্ধ করা হয় সে বইকে নগদান </a:t>
            </a:r>
            <a:r>
              <a:rPr lang="en-US" sz="4000" dirty="0" err="1">
                <a:latin typeface="NikoshBAN" panose="02000000000000000000" pitchFamily="2" charset="0"/>
                <a:cs typeface="NikoshBAN" panose="02000000000000000000" pitchFamily="2" charset="0"/>
              </a:rPr>
              <a:t>বই</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বলা হয়।</a:t>
            </a:r>
          </a:p>
        </p:txBody>
      </p:sp>
      <p:sp>
        <p:nvSpPr>
          <p:cNvPr id="7" name="TextBox 6">
            <a:extLst>
              <a:ext uri="{FF2B5EF4-FFF2-40B4-BE49-F238E27FC236}">
                <a16:creationId xmlns:a16="http://schemas.microsoft.com/office/drawing/2014/main" id="{F9580470-593B-4F25-9E30-3C08EA712DF4}"/>
              </a:ext>
            </a:extLst>
          </p:cNvPr>
          <p:cNvSpPr txBox="1"/>
          <p:nvPr/>
        </p:nvSpPr>
        <p:spPr>
          <a:xfrm>
            <a:off x="0" y="213604"/>
            <a:ext cx="4862286" cy="707886"/>
          </a:xfrm>
          <a:prstGeom prst="rect">
            <a:avLst/>
          </a:prstGeom>
          <a:noFill/>
        </p:spPr>
        <p:txBody>
          <a:bodyPr wrap="square">
            <a:spAutoFit/>
          </a:bodyPr>
          <a:lstStyle/>
          <a:p>
            <a:pPr algn="ctr" eaLnBrk="0" fontAlgn="base" hangingPunct="0">
              <a:spcBef>
                <a:spcPct val="0"/>
              </a:spcBef>
              <a:spcAft>
                <a:spcPct val="0"/>
              </a:spcAft>
            </a:pPr>
            <a:r>
              <a:rPr lang="bn-BD" sz="4000" dirty="0">
                <a:solidFill>
                  <a:srgbClr val="00B0F0"/>
                </a:solidFill>
                <a:latin typeface="NikoshBAN" panose="02000000000000000000" pitchFamily="2" charset="0"/>
                <a:cs typeface="NikoshBAN" panose="02000000000000000000" pitchFamily="2" charset="0"/>
              </a:rPr>
              <a:t>নগদান বই কাকে বলে ?</a:t>
            </a:r>
            <a:endParaRPr lang="en-US" sz="40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833851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9833" y="198234"/>
            <a:ext cx="3144033" cy="67640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70774"/>
                </a:solidFill>
                <a:latin typeface="NikoshBAN" panose="02000000000000000000" pitchFamily="2" charset="0"/>
                <a:cs typeface="NikoshBAN" panose="02000000000000000000" pitchFamily="2" charset="0"/>
              </a:rPr>
              <a:t>নগদান </a:t>
            </a:r>
            <a:r>
              <a:rPr lang="en-US" sz="2400" dirty="0" err="1">
                <a:solidFill>
                  <a:srgbClr val="F70774"/>
                </a:solidFill>
                <a:latin typeface="NikoshBAN" panose="02000000000000000000" pitchFamily="2" charset="0"/>
                <a:cs typeface="NikoshBAN" panose="02000000000000000000" pitchFamily="2" charset="0"/>
              </a:rPr>
              <a:t>বই</a:t>
            </a:r>
            <a:endParaRPr lang="en-US" sz="2400" dirty="0">
              <a:solidFill>
                <a:srgbClr val="F70774"/>
              </a:solidFill>
              <a:latin typeface="NikoshBAN" panose="02000000000000000000" pitchFamily="2" charset="0"/>
              <a:cs typeface="NikoshBAN" panose="02000000000000000000" pitchFamily="2" charset="0"/>
            </a:endParaRPr>
          </a:p>
          <a:p>
            <a:pPr algn="ctr"/>
            <a:r>
              <a:rPr lang="en-US" sz="2400" dirty="0">
                <a:solidFill>
                  <a:srgbClr val="F70774"/>
                </a:solidFill>
                <a:latin typeface="NikoshBAN" panose="02000000000000000000" pitchFamily="2" charset="0"/>
                <a:cs typeface="NikoshBAN" panose="02000000000000000000" pitchFamily="2" charset="0"/>
              </a:rPr>
              <a:t>CASH BOOK</a:t>
            </a:r>
          </a:p>
        </p:txBody>
      </p:sp>
      <p:cxnSp>
        <p:nvCxnSpPr>
          <p:cNvPr id="5" name="Straight Arrow Connector 4"/>
          <p:cNvCxnSpPr/>
          <p:nvPr/>
        </p:nvCxnSpPr>
        <p:spPr>
          <a:xfrm>
            <a:off x="5927331" y="884863"/>
            <a:ext cx="0" cy="21743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057618" y="1390389"/>
            <a:ext cx="2004164" cy="65761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7030A0"/>
                </a:solidFill>
                <a:latin typeface="NikoshBAN" panose="02000000000000000000" pitchFamily="2" charset="0"/>
                <a:cs typeface="NikoshBAN" panose="02000000000000000000" pitchFamily="2" charset="0"/>
              </a:rPr>
              <a:t>সাধারাণ</a:t>
            </a:r>
            <a:r>
              <a:rPr lang="en-US" sz="2400" dirty="0">
                <a:solidFill>
                  <a:srgbClr val="7030A0"/>
                </a:solidFill>
                <a:latin typeface="NikoshBAN" panose="02000000000000000000" pitchFamily="2" charset="0"/>
                <a:cs typeface="NikoshBAN" panose="02000000000000000000" pitchFamily="2" charset="0"/>
              </a:rPr>
              <a:t> নগদান </a:t>
            </a:r>
            <a:r>
              <a:rPr lang="en-US" sz="2400" dirty="0" err="1">
                <a:solidFill>
                  <a:srgbClr val="7030A0"/>
                </a:solidFill>
                <a:latin typeface="NikoshBAN" panose="02000000000000000000" pitchFamily="2" charset="0"/>
                <a:cs typeface="NikoshBAN" panose="02000000000000000000" pitchFamily="2" charset="0"/>
              </a:rPr>
              <a:t>বই</a:t>
            </a:r>
            <a:endParaRPr lang="en-US" sz="2400" dirty="0">
              <a:solidFill>
                <a:srgbClr val="7030A0"/>
              </a:solidFill>
              <a:latin typeface="NikoshBAN" panose="02000000000000000000" pitchFamily="2" charset="0"/>
              <a:cs typeface="NikoshBAN" panose="02000000000000000000" pitchFamily="2" charset="0"/>
            </a:endParaRPr>
          </a:p>
        </p:txBody>
      </p:sp>
      <p:sp>
        <p:nvSpPr>
          <p:cNvPr id="11" name="Rectangle 10"/>
          <p:cNvSpPr/>
          <p:nvPr/>
        </p:nvSpPr>
        <p:spPr>
          <a:xfrm>
            <a:off x="8093904" y="1402918"/>
            <a:ext cx="2041743" cy="65761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7030A0"/>
                </a:solidFill>
                <a:latin typeface="NikoshBAN" panose="02000000000000000000" pitchFamily="2" charset="0"/>
                <a:cs typeface="NikoshBAN" panose="02000000000000000000" pitchFamily="2" charset="0"/>
              </a:rPr>
              <a:t>খুচরা</a:t>
            </a:r>
            <a:r>
              <a:rPr lang="en-US" sz="2400" dirty="0">
                <a:solidFill>
                  <a:srgbClr val="7030A0"/>
                </a:solidFill>
                <a:latin typeface="NikoshBAN" panose="02000000000000000000" pitchFamily="2" charset="0"/>
                <a:cs typeface="NikoshBAN" panose="02000000000000000000" pitchFamily="2" charset="0"/>
              </a:rPr>
              <a:t> নগদান </a:t>
            </a:r>
            <a:r>
              <a:rPr lang="en-US" sz="2400" dirty="0" err="1">
                <a:solidFill>
                  <a:srgbClr val="7030A0"/>
                </a:solidFill>
                <a:latin typeface="NikoshBAN" panose="02000000000000000000" pitchFamily="2" charset="0"/>
                <a:cs typeface="NikoshBAN" panose="02000000000000000000" pitchFamily="2" charset="0"/>
              </a:rPr>
              <a:t>বই</a:t>
            </a:r>
            <a:endParaRPr lang="en-US" sz="2400" dirty="0">
              <a:solidFill>
                <a:srgbClr val="7030A0"/>
              </a:solidFill>
              <a:latin typeface="NikoshBAN" panose="02000000000000000000" pitchFamily="2" charset="0"/>
              <a:cs typeface="NikoshBAN" panose="02000000000000000000" pitchFamily="2" charset="0"/>
            </a:endParaRPr>
          </a:p>
        </p:txBody>
      </p:sp>
      <p:cxnSp>
        <p:nvCxnSpPr>
          <p:cNvPr id="14" name="Straight Arrow Connector 13"/>
          <p:cNvCxnSpPr>
            <a:cxnSpLocks/>
          </p:cNvCxnSpPr>
          <p:nvPr/>
        </p:nvCxnSpPr>
        <p:spPr>
          <a:xfrm>
            <a:off x="3059700" y="1102293"/>
            <a:ext cx="0" cy="28809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9006740" y="1102293"/>
            <a:ext cx="6263" cy="31315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31825" y="1102293"/>
            <a:ext cx="5974915" cy="0"/>
          </a:xfrm>
          <a:prstGeom prst="line">
            <a:avLst/>
          </a:prstGeom>
          <a:ln w="38100">
            <a:solidFill>
              <a:srgbClr val="00B0F0">
                <a:alpha val="60000"/>
              </a:srgb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76715" y="2877855"/>
            <a:ext cx="1377864" cy="110229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NikoshBAN" panose="02000000000000000000" pitchFamily="2" charset="0"/>
                <a:cs typeface="NikoshBAN" panose="02000000000000000000" pitchFamily="2" charset="0"/>
              </a:rPr>
              <a:t>একঘরা </a:t>
            </a:r>
          </a:p>
          <a:p>
            <a:pPr algn="ctr"/>
            <a:r>
              <a:rPr lang="en-US" sz="2400" dirty="0">
                <a:solidFill>
                  <a:srgbClr val="002060"/>
                </a:solidFill>
                <a:latin typeface="NikoshBAN" panose="02000000000000000000" pitchFamily="2" charset="0"/>
                <a:cs typeface="NikoshBAN" panose="02000000000000000000" pitchFamily="2" charset="0"/>
              </a:rPr>
              <a:t>নগদান </a:t>
            </a:r>
            <a:r>
              <a:rPr lang="en-US" sz="2400" dirty="0" err="1">
                <a:solidFill>
                  <a:srgbClr val="002060"/>
                </a:solidFill>
                <a:latin typeface="NikoshBAN" panose="02000000000000000000" pitchFamily="2" charset="0"/>
                <a:cs typeface="NikoshBAN" panose="02000000000000000000" pitchFamily="2" charset="0"/>
              </a:rPr>
              <a:t>বই</a:t>
            </a:r>
            <a:endParaRPr lang="en-US" sz="2400" dirty="0">
              <a:solidFill>
                <a:srgbClr val="002060"/>
              </a:solidFill>
              <a:latin typeface="NikoshBAN" panose="02000000000000000000" pitchFamily="2" charset="0"/>
              <a:cs typeface="NikoshBAN" panose="02000000000000000000" pitchFamily="2" charset="0"/>
            </a:endParaRPr>
          </a:p>
        </p:txBody>
      </p:sp>
      <p:sp>
        <p:nvSpPr>
          <p:cNvPr id="37" name="Rectangle 36"/>
          <p:cNvSpPr/>
          <p:nvPr/>
        </p:nvSpPr>
        <p:spPr>
          <a:xfrm>
            <a:off x="2830505" y="2878453"/>
            <a:ext cx="1359075" cy="110229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NikoshBAN" panose="02000000000000000000" pitchFamily="2" charset="0"/>
                <a:cs typeface="NikoshBAN" panose="02000000000000000000" pitchFamily="2" charset="0"/>
              </a:rPr>
              <a:t>দু’ঘুরা</a:t>
            </a:r>
            <a:r>
              <a:rPr lang="en-US" sz="2400" dirty="0">
                <a:solidFill>
                  <a:srgbClr val="002060"/>
                </a:solidFill>
                <a:latin typeface="NikoshBAN" panose="02000000000000000000" pitchFamily="2" charset="0"/>
                <a:cs typeface="NikoshBAN" panose="02000000000000000000" pitchFamily="2" charset="0"/>
              </a:rPr>
              <a:t> </a:t>
            </a:r>
          </a:p>
          <a:p>
            <a:pPr algn="ctr"/>
            <a:r>
              <a:rPr lang="en-US" sz="2400" dirty="0">
                <a:solidFill>
                  <a:srgbClr val="002060"/>
                </a:solidFill>
                <a:latin typeface="NikoshBAN" panose="02000000000000000000" pitchFamily="2" charset="0"/>
                <a:cs typeface="NikoshBAN" panose="02000000000000000000" pitchFamily="2" charset="0"/>
              </a:rPr>
              <a:t>নগদান </a:t>
            </a:r>
            <a:r>
              <a:rPr lang="en-US" sz="2400" dirty="0" err="1">
                <a:solidFill>
                  <a:srgbClr val="002060"/>
                </a:solidFill>
                <a:latin typeface="NikoshBAN" panose="02000000000000000000" pitchFamily="2" charset="0"/>
                <a:cs typeface="NikoshBAN" panose="02000000000000000000" pitchFamily="2" charset="0"/>
              </a:rPr>
              <a:t>বই</a:t>
            </a:r>
            <a:endParaRPr lang="en-US" sz="2400" dirty="0">
              <a:solidFill>
                <a:srgbClr val="002060"/>
              </a:solidFill>
              <a:latin typeface="NikoshBAN" panose="02000000000000000000" pitchFamily="2" charset="0"/>
              <a:cs typeface="NikoshBAN" panose="02000000000000000000" pitchFamily="2" charset="0"/>
            </a:endParaRPr>
          </a:p>
        </p:txBody>
      </p:sp>
      <p:sp>
        <p:nvSpPr>
          <p:cNvPr id="38" name="Rectangle 37"/>
          <p:cNvSpPr/>
          <p:nvPr/>
        </p:nvSpPr>
        <p:spPr>
          <a:xfrm>
            <a:off x="5041463" y="2877855"/>
            <a:ext cx="1308969" cy="110229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NikoshBAN" panose="02000000000000000000" pitchFamily="2" charset="0"/>
                <a:cs typeface="NikoshBAN" panose="02000000000000000000" pitchFamily="2" charset="0"/>
              </a:rPr>
              <a:t>তিনঘরা</a:t>
            </a:r>
            <a:r>
              <a:rPr lang="en-US" sz="2400" dirty="0">
                <a:solidFill>
                  <a:srgbClr val="002060"/>
                </a:solidFill>
                <a:latin typeface="NikoshBAN" panose="02000000000000000000" pitchFamily="2" charset="0"/>
                <a:cs typeface="NikoshBAN" panose="02000000000000000000" pitchFamily="2" charset="0"/>
              </a:rPr>
              <a:t> </a:t>
            </a:r>
          </a:p>
          <a:p>
            <a:pPr algn="ctr"/>
            <a:r>
              <a:rPr lang="en-US" sz="2400" dirty="0">
                <a:solidFill>
                  <a:srgbClr val="002060"/>
                </a:solidFill>
                <a:latin typeface="NikoshBAN" panose="02000000000000000000" pitchFamily="2" charset="0"/>
                <a:cs typeface="NikoshBAN" panose="02000000000000000000" pitchFamily="2" charset="0"/>
              </a:rPr>
              <a:t>নগদান </a:t>
            </a:r>
            <a:r>
              <a:rPr lang="en-US" sz="2400" dirty="0" err="1">
                <a:solidFill>
                  <a:srgbClr val="002060"/>
                </a:solidFill>
                <a:latin typeface="NikoshBAN" panose="02000000000000000000" pitchFamily="2" charset="0"/>
                <a:cs typeface="NikoshBAN" panose="02000000000000000000" pitchFamily="2" charset="0"/>
              </a:rPr>
              <a:t>বই</a:t>
            </a:r>
            <a:endParaRPr lang="en-US" sz="2400" dirty="0">
              <a:solidFill>
                <a:srgbClr val="002060"/>
              </a:solidFill>
              <a:latin typeface="NikoshBAN" panose="02000000000000000000" pitchFamily="2" charset="0"/>
              <a:cs typeface="NikoshBAN" panose="02000000000000000000" pitchFamily="2" charset="0"/>
            </a:endParaRPr>
          </a:p>
        </p:txBody>
      </p:sp>
      <p:cxnSp>
        <p:nvCxnSpPr>
          <p:cNvPr id="50" name="Straight Arrow Connector 49"/>
          <p:cNvCxnSpPr>
            <a:cxnSpLocks/>
          </p:cNvCxnSpPr>
          <p:nvPr/>
        </p:nvCxnSpPr>
        <p:spPr>
          <a:xfrm>
            <a:off x="9092408" y="2060537"/>
            <a:ext cx="32675" cy="22398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0" name="Flowchart: Preparation 59"/>
          <p:cNvSpPr/>
          <p:nvPr/>
        </p:nvSpPr>
        <p:spPr>
          <a:xfrm>
            <a:off x="3816643" y="4747052"/>
            <a:ext cx="2226502" cy="1240077"/>
          </a:xfrm>
          <a:prstGeom prst="flowChartPreparat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NikoshBAN" panose="02000000000000000000" pitchFamily="2" charset="0"/>
                <a:cs typeface="NikoshBAN" panose="02000000000000000000" pitchFamily="2" charset="0"/>
              </a:rPr>
              <a:t>সাধারন</a:t>
            </a:r>
            <a:r>
              <a:rPr lang="en-US" sz="2400" dirty="0">
                <a:solidFill>
                  <a:srgbClr val="002060"/>
                </a:solidFill>
                <a:latin typeface="NikoshBAN" panose="02000000000000000000" pitchFamily="2" charset="0"/>
                <a:cs typeface="NikoshBAN" panose="02000000000000000000" pitchFamily="2" charset="0"/>
              </a:rPr>
              <a:t> </a:t>
            </a:r>
          </a:p>
          <a:p>
            <a:pPr algn="ctr"/>
            <a:r>
              <a:rPr lang="en-US" sz="2400" dirty="0" err="1">
                <a:solidFill>
                  <a:srgbClr val="002060"/>
                </a:solidFill>
                <a:latin typeface="NikoshBAN" panose="02000000000000000000" pitchFamily="2" charset="0"/>
                <a:cs typeface="NikoshBAN" panose="02000000000000000000" pitchFamily="2" charset="0"/>
              </a:rPr>
              <a:t>খুচরা</a:t>
            </a:r>
            <a:r>
              <a:rPr lang="en-US" sz="2400" dirty="0">
                <a:solidFill>
                  <a:srgbClr val="002060"/>
                </a:solidFill>
                <a:latin typeface="NikoshBAN" panose="02000000000000000000" pitchFamily="2" charset="0"/>
                <a:cs typeface="NikoshBAN" panose="02000000000000000000" pitchFamily="2" charset="0"/>
              </a:rPr>
              <a:t> নগদান </a:t>
            </a:r>
            <a:r>
              <a:rPr lang="en-US" sz="2400" dirty="0" err="1">
                <a:solidFill>
                  <a:srgbClr val="002060"/>
                </a:solidFill>
                <a:latin typeface="NikoshBAN" panose="02000000000000000000" pitchFamily="2" charset="0"/>
                <a:cs typeface="NikoshBAN" panose="02000000000000000000" pitchFamily="2" charset="0"/>
              </a:rPr>
              <a:t>বই</a:t>
            </a:r>
            <a:r>
              <a:rPr lang="en-US" sz="2400" dirty="0">
                <a:solidFill>
                  <a:srgbClr val="002060"/>
                </a:solidFill>
                <a:latin typeface="NikoshBAN" panose="02000000000000000000" pitchFamily="2" charset="0"/>
                <a:cs typeface="NikoshBAN" panose="02000000000000000000" pitchFamily="2" charset="0"/>
              </a:rPr>
              <a:t> </a:t>
            </a:r>
          </a:p>
        </p:txBody>
      </p:sp>
      <p:sp>
        <p:nvSpPr>
          <p:cNvPr id="62" name="Flowchart: Preparation 61"/>
          <p:cNvSpPr/>
          <p:nvPr/>
        </p:nvSpPr>
        <p:spPr>
          <a:xfrm>
            <a:off x="6454376" y="4692250"/>
            <a:ext cx="2893592" cy="1387256"/>
          </a:xfrm>
          <a:prstGeom prst="flowChartPreparat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NikoshBAN" panose="02000000000000000000" pitchFamily="2" charset="0"/>
                <a:cs typeface="NikoshBAN" panose="02000000000000000000" pitchFamily="2" charset="0"/>
              </a:rPr>
              <a:t>বহুঘরা</a:t>
            </a:r>
            <a:r>
              <a:rPr lang="en-US" sz="2400" dirty="0">
                <a:solidFill>
                  <a:srgbClr val="002060"/>
                </a:solidFill>
                <a:latin typeface="NikoshBAN" panose="02000000000000000000" pitchFamily="2" charset="0"/>
                <a:cs typeface="NikoshBAN" panose="02000000000000000000" pitchFamily="2" charset="0"/>
              </a:rPr>
              <a:t> বা </a:t>
            </a:r>
            <a:r>
              <a:rPr lang="en-US" sz="2400" dirty="0" err="1">
                <a:solidFill>
                  <a:srgbClr val="002060"/>
                </a:solidFill>
                <a:latin typeface="NikoshBAN" panose="02000000000000000000" pitchFamily="2" charset="0"/>
                <a:cs typeface="NikoshBAN" panose="02000000000000000000" pitchFamily="2" charset="0"/>
              </a:rPr>
              <a:t>বিশ্লেষনাত্মক</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খুচরা</a:t>
            </a:r>
            <a:r>
              <a:rPr lang="en-US" sz="2400" dirty="0">
                <a:solidFill>
                  <a:srgbClr val="002060"/>
                </a:solidFill>
                <a:latin typeface="NikoshBAN" panose="02000000000000000000" pitchFamily="2" charset="0"/>
                <a:cs typeface="NikoshBAN" panose="02000000000000000000" pitchFamily="2" charset="0"/>
              </a:rPr>
              <a:t> নগদান </a:t>
            </a:r>
            <a:r>
              <a:rPr lang="en-US" sz="2400" dirty="0" err="1">
                <a:solidFill>
                  <a:srgbClr val="002060"/>
                </a:solidFill>
                <a:latin typeface="NikoshBAN" panose="02000000000000000000" pitchFamily="2" charset="0"/>
                <a:cs typeface="NikoshBAN" panose="02000000000000000000" pitchFamily="2" charset="0"/>
              </a:rPr>
              <a:t>বই</a:t>
            </a:r>
            <a:endParaRPr lang="en-US" sz="2400" dirty="0">
              <a:solidFill>
                <a:srgbClr val="002060"/>
              </a:solidFill>
              <a:latin typeface="NikoshBAN" panose="02000000000000000000" pitchFamily="2" charset="0"/>
              <a:cs typeface="NikoshBAN" panose="02000000000000000000" pitchFamily="2" charset="0"/>
            </a:endParaRPr>
          </a:p>
        </p:txBody>
      </p:sp>
      <p:sp>
        <p:nvSpPr>
          <p:cNvPr id="63" name="Flowchart: Preparation 62"/>
          <p:cNvSpPr/>
          <p:nvPr/>
        </p:nvSpPr>
        <p:spPr>
          <a:xfrm>
            <a:off x="9759200" y="4692250"/>
            <a:ext cx="2379945" cy="1349682"/>
          </a:xfrm>
          <a:prstGeom prst="flowChartPreparat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NikoshBAN" panose="02000000000000000000" pitchFamily="2" charset="0"/>
                <a:cs typeface="NikoshBAN" panose="02000000000000000000" pitchFamily="2" charset="0"/>
              </a:rPr>
              <a:t>অগ্রদত্ত</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পদ্ধতির</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খুচরা</a:t>
            </a:r>
            <a:r>
              <a:rPr lang="en-US" sz="2400" dirty="0">
                <a:solidFill>
                  <a:srgbClr val="002060"/>
                </a:solidFill>
                <a:latin typeface="NikoshBAN" panose="02000000000000000000" pitchFamily="2" charset="0"/>
                <a:cs typeface="NikoshBAN" panose="02000000000000000000" pitchFamily="2" charset="0"/>
              </a:rPr>
              <a:t> নগদান </a:t>
            </a:r>
            <a:r>
              <a:rPr lang="en-US" sz="2400" dirty="0" err="1">
                <a:solidFill>
                  <a:srgbClr val="002060"/>
                </a:solidFill>
                <a:latin typeface="NikoshBAN" panose="02000000000000000000" pitchFamily="2" charset="0"/>
                <a:cs typeface="NikoshBAN" panose="02000000000000000000" pitchFamily="2" charset="0"/>
              </a:rPr>
              <a:t>বই</a:t>
            </a:r>
            <a:endParaRPr lang="en-US" sz="2400" dirty="0">
              <a:solidFill>
                <a:srgbClr val="002060"/>
              </a:solidFill>
              <a:latin typeface="NikoshBAN" panose="02000000000000000000" pitchFamily="2" charset="0"/>
              <a:cs typeface="NikoshBAN" panose="02000000000000000000" pitchFamily="2" charset="0"/>
            </a:endParaRPr>
          </a:p>
        </p:txBody>
      </p:sp>
      <p:cxnSp>
        <p:nvCxnSpPr>
          <p:cNvPr id="66" name="Straight Arrow Connector 65"/>
          <p:cNvCxnSpPr>
            <a:cxnSpLocks/>
          </p:cNvCxnSpPr>
          <p:nvPr/>
        </p:nvCxnSpPr>
        <p:spPr>
          <a:xfrm>
            <a:off x="1202997" y="2371155"/>
            <a:ext cx="0" cy="330465"/>
          </a:xfrm>
          <a:prstGeom prst="straightConnector1">
            <a:avLst/>
          </a:prstGeom>
          <a:ln w="38100" cap="flat" cmpd="sng" algn="ctr">
            <a:solidFill>
              <a:srgbClr val="00B0F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8" name="Straight Arrow Connector 67"/>
          <p:cNvCxnSpPr>
            <a:cxnSpLocks/>
          </p:cNvCxnSpPr>
          <p:nvPr/>
        </p:nvCxnSpPr>
        <p:spPr>
          <a:xfrm>
            <a:off x="3395716" y="2365954"/>
            <a:ext cx="0" cy="336174"/>
          </a:xfrm>
          <a:prstGeom prst="straightConnector1">
            <a:avLst/>
          </a:prstGeom>
          <a:ln w="38100" cap="flat" cmpd="sng" algn="ctr">
            <a:solidFill>
              <a:srgbClr val="00B0F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Straight Arrow Connector 38">
            <a:extLst>
              <a:ext uri="{FF2B5EF4-FFF2-40B4-BE49-F238E27FC236}">
                <a16:creationId xmlns:a16="http://schemas.microsoft.com/office/drawing/2014/main" id="{F44D7608-8554-49B8-8B33-6E8DEAC05E18}"/>
              </a:ext>
            </a:extLst>
          </p:cNvPr>
          <p:cNvCxnSpPr>
            <a:cxnSpLocks/>
          </p:cNvCxnSpPr>
          <p:nvPr/>
        </p:nvCxnSpPr>
        <p:spPr>
          <a:xfrm>
            <a:off x="3066918" y="2060537"/>
            <a:ext cx="0" cy="288099"/>
          </a:xfrm>
          <a:prstGeom prst="straightConnector1">
            <a:avLst/>
          </a:prstGeom>
          <a:ln w="38100" cap="flat" cmpd="sng" algn="ctr">
            <a:solidFill>
              <a:srgbClr val="00B0F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Straight Arrow Connector 42">
            <a:extLst>
              <a:ext uri="{FF2B5EF4-FFF2-40B4-BE49-F238E27FC236}">
                <a16:creationId xmlns:a16="http://schemas.microsoft.com/office/drawing/2014/main" id="{015D456E-379D-44DC-AFF5-29BD5CFB2673}"/>
              </a:ext>
            </a:extLst>
          </p:cNvPr>
          <p:cNvCxnSpPr>
            <a:cxnSpLocks/>
          </p:cNvCxnSpPr>
          <p:nvPr/>
        </p:nvCxnSpPr>
        <p:spPr>
          <a:xfrm>
            <a:off x="5712170" y="2341914"/>
            <a:ext cx="0" cy="336174"/>
          </a:xfrm>
          <a:prstGeom prst="straightConnector1">
            <a:avLst/>
          </a:prstGeom>
          <a:ln w="38100" cap="flat" cmpd="sng" algn="ctr">
            <a:solidFill>
              <a:srgbClr val="00B0F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29DEA65D-D763-40A7-B02D-702C520D41BC}"/>
              </a:ext>
            </a:extLst>
          </p:cNvPr>
          <p:cNvCxnSpPr/>
          <p:nvPr/>
        </p:nvCxnSpPr>
        <p:spPr>
          <a:xfrm>
            <a:off x="4820478" y="4307082"/>
            <a:ext cx="644114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DCC102E-BE27-4DD9-8397-3242CE00EBD2}"/>
              </a:ext>
            </a:extLst>
          </p:cNvPr>
          <p:cNvCxnSpPr>
            <a:cxnSpLocks/>
          </p:cNvCxnSpPr>
          <p:nvPr/>
        </p:nvCxnSpPr>
        <p:spPr>
          <a:xfrm>
            <a:off x="4834546" y="4328015"/>
            <a:ext cx="0" cy="3304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67C8DDF-70E8-4639-AF2D-AE63996C44AC}"/>
              </a:ext>
            </a:extLst>
          </p:cNvPr>
          <p:cNvCxnSpPr>
            <a:cxnSpLocks/>
          </p:cNvCxnSpPr>
          <p:nvPr/>
        </p:nvCxnSpPr>
        <p:spPr>
          <a:xfrm>
            <a:off x="7866661" y="4312334"/>
            <a:ext cx="0" cy="3361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2E97987-D1D4-4CD3-A03C-04CF371D04F2}"/>
              </a:ext>
            </a:extLst>
          </p:cNvPr>
          <p:cNvCxnSpPr>
            <a:cxnSpLocks/>
          </p:cNvCxnSpPr>
          <p:nvPr/>
        </p:nvCxnSpPr>
        <p:spPr>
          <a:xfrm>
            <a:off x="11212950" y="4312334"/>
            <a:ext cx="0" cy="3361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C3FA5F8-DE71-4564-BA69-3BD34C811AE8}"/>
              </a:ext>
            </a:extLst>
          </p:cNvPr>
          <p:cNvCxnSpPr/>
          <p:nvPr/>
        </p:nvCxnSpPr>
        <p:spPr>
          <a:xfrm>
            <a:off x="1188929" y="2348636"/>
            <a:ext cx="452324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903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up)">
                                      <p:cBhvr>
                                        <p:cTn id="10" dur="500"/>
                                        <p:tgtEl>
                                          <p:spTgt spid="29"/>
                                        </p:tgtEl>
                                      </p:cBhvr>
                                    </p:animEffect>
                                  </p:childTnLst>
                                </p:cTn>
                              </p:par>
                              <p:par>
                                <p:cTn id="11" presetID="22" presetClass="entr" presetSubtype="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0.70"/>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par>
                                <p:cTn id="34" presetID="22" presetClass="entr" presetSubtype="1"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up)">
                                      <p:cBhvr>
                                        <p:cTn id="36" dur="500"/>
                                        <p:tgtEl>
                                          <p:spTgt spid="39"/>
                                        </p:tgtEl>
                                      </p:cBhvr>
                                    </p:animEffect>
                                  </p:childTnLst>
                                </p:cTn>
                              </p:par>
                              <p:par>
                                <p:cTn id="37" presetID="22" presetClass="entr" presetSubtype="1"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up)">
                                      <p:cBhvr>
                                        <p:cTn id="39" dur="500"/>
                                        <p:tgtEl>
                                          <p:spTgt spid="66"/>
                                        </p:tgtEl>
                                      </p:cBhvr>
                                    </p:animEffect>
                                  </p:childTnLst>
                                </p:cTn>
                              </p:par>
                              <p:par>
                                <p:cTn id="40" presetID="22" presetClass="entr" presetSubtype="1" fill="hold" nodeType="with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wipe(up)">
                                      <p:cBhvr>
                                        <p:cTn id="42" dur="500"/>
                                        <p:tgtEl>
                                          <p:spTgt spid="68"/>
                                        </p:tgtEl>
                                      </p:cBhvr>
                                    </p:animEffect>
                                  </p:childTnLst>
                                </p:cTn>
                              </p:par>
                              <p:par>
                                <p:cTn id="43" presetID="22" presetClass="entr" presetSubtype="1"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up)">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500" fill="hold"/>
                                        <p:tgtEl>
                                          <p:spTgt spid="37"/>
                                        </p:tgtEl>
                                        <p:attrNameLst>
                                          <p:attrName>ppt_w</p:attrName>
                                        </p:attrNameLst>
                                      </p:cBhvr>
                                      <p:tavLst>
                                        <p:tav tm="0">
                                          <p:val>
                                            <p:fltVal val="0"/>
                                          </p:val>
                                        </p:tav>
                                        <p:tav tm="100000">
                                          <p:val>
                                            <p:strVal val="#ppt_w"/>
                                          </p:val>
                                        </p:tav>
                                      </p:tavLst>
                                    </p:anim>
                                    <p:anim calcmode="lin" valueType="num">
                                      <p:cBhvr>
                                        <p:cTn id="56" dur="500" fill="hold"/>
                                        <p:tgtEl>
                                          <p:spTgt spid="37"/>
                                        </p:tgtEl>
                                        <p:attrNameLst>
                                          <p:attrName>ppt_h</p:attrName>
                                        </p:attrNameLst>
                                      </p:cBhvr>
                                      <p:tavLst>
                                        <p:tav tm="0">
                                          <p:val>
                                            <p:fltVal val="0"/>
                                          </p:val>
                                        </p:tav>
                                        <p:tav tm="100000">
                                          <p:val>
                                            <p:strVal val="#ppt_h"/>
                                          </p:val>
                                        </p:tav>
                                      </p:tavLst>
                                    </p:anim>
                                    <p:animEffect transition="in" filter="fade">
                                      <p:cBhvr>
                                        <p:cTn id="57" dur="500"/>
                                        <p:tgtEl>
                                          <p:spTgt spid="37"/>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up)">
                                      <p:cBhvr>
                                        <p:cTn id="67" dur="500"/>
                                        <p:tgtEl>
                                          <p:spTgt spid="50"/>
                                        </p:tgtEl>
                                      </p:cBhvr>
                                    </p:animEffect>
                                  </p:childTnLst>
                                </p:cTn>
                              </p:par>
                              <p:par>
                                <p:cTn id="68" presetID="22" presetClass="entr" presetSubtype="1"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up)">
                                      <p:cBhvr>
                                        <p:cTn id="70" dur="500"/>
                                        <p:tgtEl>
                                          <p:spTgt spid="19"/>
                                        </p:tgtEl>
                                      </p:cBhvr>
                                    </p:animEffect>
                                  </p:childTnLst>
                                </p:cTn>
                              </p:par>
                              <p:par>
                                <p:cTn id="71" presetID="22" presetClass="entr" presetSubtype="1"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up)">
                                      <p:cBhvr>
                                        <p:cTn id="73" dur="500"/>
                                        <p:tgtEl>
                                          <p:spTgt spid="49"/>
                                        </p:tgtEl>
                                      </p:cBhvr>
                                    </p:animEffect>
                                  </p:childTnLst>
                                </p:cTn>
                              </p:par>
                              <p:par>
                                <p:cTn id="74" presetID="22" presetClass="entr" presetSubtype="1" fill="hold"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par>
                                <p:cTn id="77" presetID="22" presetClass="entr" presetSubtype="1" fill="hold"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ipe(up)">
                                      <p:cBhvr>
                                        <p:cTn id="79" dur="500"/>
                                        <p:tgtEl>
                                          <p:spTgt spid="5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wipe(up)">
                                      <p:cBhvr>
                                        <p:cTn id="84" dur="500"/>
                                        <p:tgtEl>
                                          <p:spTgt spid="60"/>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wipe(up)">
                                      <p:cBhvr>
                                        <p:cTn id="87" dur="500"/>
                                        <p:tgtEl>
                                          <p:spTgt spid="62"/>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up)">
                                      <p:cBhvr>
                                        <p:cTn id="9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6" grpId="0" animBg="1"/>
      <p:bldP spid="37" grpId="0" animBg="1"/>
      <p:bldP spid="38" grpId="0" animBg="1"/>
      <p:bldP spid="60"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437949-87CE-4120-81F9-F9B5BE85E4F9}"/>
              </a:ext>
            </a:extLst>
          </p:cNvPr>
          <p:cNvSpPr txBox="1"/>
          <p:nvPr/>
        </p:nvSpPr>
        <p:spPr>
          <a:xfrm>
            <a:off x="-182880" y="174583"/>
            <a:ext cx="3815862" cy="523220"/>
          </a:xfrm>
          <a:prstGeom prst="rect">
            <a:avLst/>
          </a:prstGeom>
          <a:noFill/>
        </p:spPr>
        <p:txBody>
          <a:bodyPr wrap="square">
            <a:spAutoFit/>
          </a:bodyPr>
          <a:lstStyle/>
          <a:p>
            <a:pPr algn="ctr"/>
            <a:r>
              <a:rPr lang="as-IN" sz="2800" dirty="0">
                <a:solidFill>
                  <a:srgbClr val="00B0F0"/>
                </a:solidFill>
                <a:latin typeface="NikoshBAN" panose="02000000000000000000" pitchFamily="2" charset="0"/>
                <a:cs typeface="NikoshBAN" panose="02000000000000000000" pitchFamily="2" charset="0"/>
              </a:rPr>
              <a:t>একঘরা নগদান বই</a:t>
            </a:r>
            <a:r>
              <a:rPr lang="en-US" sz="2800" dirty="0">
                <a:solidFill>
                  <a:srgbClr val="00B0F0"/>
                </a:solidFill>
                <a:latin typeface="NikoshBAN" panose="02000000000000000000" pitchFamily="2" charset="0"/>
                <a:cs typeface="NikoshBAN" panose="02000000000000000000" pitchFamily="2" charset="0"/>
              </a:rPr>
              <a:t> </a:t>
            </a:r>
            <a:r>
              <a:rPr lang="en-US" sz="2800" dirty="0" err="1">
                <a:solidFill>
                  <a:srgbClr val="00B0F0"/>
                </a:solidFill>
                <a:latin typeface="NikoshBAN" panose="02000000000000000000" pitchFamily="2" charset="0"/>
                <a:cs typeface="NikoshBAN" panose="02000000000000000000" pitchFamily="2" charset="0"/>
              </a:rPr>
              <a:t>কি</a:t>
            </a:r>
            <a:r>
              <a:rPr lang="en-US" sz="2800" dirty="0">
                <a:solidFill>
                  <a:srgbClr val="00B0F0"/>
                </a:solidFill>
                <a:latin typeface="NikoshBAN" panose="02000000000000000000" pitchFamily="2" charset="0"/>
                <a:cs typeface="NikoshBAN" panose="02000000000000000000" pitchFamily="2" charset="0"/>
              </a:rPr>
              <a:t>? </a:t>
            </a:r>
          </a:p>
        </p:txBody>
      </p:sp>
      <p:sp>
        <p:nvSpPr>
          <p:cNvPr id="7" name="TextBox 6">
            <a:extLst>
              <a:ext uri="{FF2B5EF4-FFF2-40B4-BE49-F238E27FC236}">
                <a16:creationId xmlns:a16="http://schemas.microsoft.com/office/drawing/2014/main" id="{4116C2AD-624D-440E-A026-A40CC6F743FF}"/>
              </a:ext>
            </a:extLst>
          </p:cNvPr>
          <p:cNvSpPr txBox="1"/>
          <p:nvPr/>
        </p:nvSpPr>
        <p:spPr>
          <a:xfrm>
            <a:off x="271975" y="571191"/>
            <a:ext cx="11310425" cy="954107"/>
          </a:xfrm>
          <a:prstGeom prst="rect">
            <a:avLst/>
          </a:prstGeom>
          <a:noFill/>
        </p:spPr>
        <p:txBody>
          <a:bodyPr wrap="square">
            <a:spAutoFit/>
          </a:bodyPr>
          <a:lstStyle/>
          <a:p>
            <a:pPr algn="just"/>
            <a:r>
              <a:rPr lang="as-IN" sz="2800" dirty="0">
                <a:latin typeface="NikoshBAN" panose="02000000000000000000" pitchFamily="2" charset="0"/>
                <a:cs typeface="NikoshBAN" panose="02000000000000000000" pitchFamily="2" charset="0"/>
              </a:rPr>
              <a:t>যে সকল প্রতিষ্ঠান ব্যাংকের মাধ্যমে কোনরুপ লেনদেন না করে শুধুমাত্র নগদ অর্থের বিনিময়ে লেনদেন করে, তারাই একঘরা নগদান বই সংরক্ষণ করে।</a:t>
            </a:r>
          </a:p>
        </p:txBody>
      </p:sp>
      <p:graphicFrame>
        <p:nvGraphicFramePr>
          <p:cNvPr id="4" name="Table 3">
            <a:extLst>
              <a:ext uri="{FF2B5EF4-FFF2-40B4-BE49-F238E27FC236}">
                <a16:creationId xmlns:a16="http://schemas.microsoft.com/office/drawing/2014/main" id="{18FC5506-7B08-4F56-BCE2-1A81EDCACF83}"/>
              </a:ext>
            </a:extLst>
          </p:cNvPr>
          <p:cNvGraphicFramePr>
            <a:graphicFrameLocks noGrp="1"/>
          </p:cNvGraphicFramePr>
          <p:nvPr>
            <p:extLst>
              <p:ext uri="{D42A27DB-BD31-4B8C-83A1-F6EECF244321}">
                <p14:modId xmlns:p14="http://schemas.microsoft.com/office/powerpoint/2010/main" val="3051507255"/>
              </p:ext>
            </p:extLst>
          </p:nvPr>
        </p:nvGraphicFramePr>
        <p:xfrm>
          <a:off x="516986" y="2448850"/>
          <a:ext cx="11115824" cy="4303082"/>
        </p:xfrm>
        <a:graphic>
          <a:graphicData uri="http://schemas.openxmlformats.org/drawingml/2006/table">
            <a:tbl>
              <a:tblPr firstRow="1" bandRow="1">
                <a:tableStyleId>{5940675A-B579-460E-94D1-54222C63F5DA}</a:tableStyleId>
              </a:tblPr>
              <a:tblGrid>
                <a:gridCol w="966109">
                  <a:extLst>
                    <a:ext uri="{9D8B030D-6E8A-4147-A177-3AD203B41FA5}">
                      <a16:colId xmlns:a16="http://schemas.microsoft.com/office/drawing/2014/main" val="20000"/>
                    </a:ext>
                  </a:extLst>
                </a:gridCol>
                <a:gridCol w="2271128">
                  <a:extLst>
                    <a:ext uri="{9D8B030D-6E8A-4147-A177-3AD203B41FA5}">
                      <a16:colId xmlns:a16="http://schemas.microsoft.com/office/drawing/2014/main" val="20001"/>
                    </a:ext>
                  </a:extLst>
                </a:gridCol>
                <a:gridCol w="726761">
                  <a:extLst>
                    <a:ext uri="{9D8B030D-6E8A-4147-A177-3AD203B41FA5}">
                      <a16:colId xmlns:a16="http://schemas.microsoft.com/office/drawing/2014/main" val="20002"/>
                    </a:ext>
                  </a:extLst>
                </a:gridCol>
                <a:gridCol w="482331">
                  <a:extLst>
                    <a:ext uri="{9D8B030D-6E8A-4147-A177-3AD203B41FA5}">
                      <a16:colId xmlns:a16="http://schemas.microsoft.com/office/drawing/2014/main" val="20003"/>
                    </a:ext>
                  </a:extLst>
                </a:gridCol>
                <a:gridCol w="1111582">
                  <a:extLst>
                    <a:ext uri="{9D8B030D-6E8A-4147-A177-3AD203B41FA5}">
                      <a16:colId xmlns:a16="http://schemas.microsoft.com/office/drawing/2014/main" val="20004"/>
                    </a:ext>
                  </a:extLst>
                </a:gridCol>
                <a:gridCol w="964891">
                  <a:extLst>
                    <a:ext uri="{9D8B030D-6E8A-4147-A177-3AD203B41FA5}">
                      <a16:colId xmlns:a16="http://schemas.microsoft.com/office/drawing/2014/main" val="20005"/>
                    </a:ext>
                  </a:extLst>
                </a:gridCol>
                <a:gridCol w="2377115">
                  <a:extLst>
                    <a:ext uri="{9D8B030D-6E8A-4147-A177-3AD203B41FA5}">
                      <a16:colId xmlns:a16="http://schemas.microsoft.com/office/drawing/2014/main" val="20006"/>
                    </a:ext>
                  </a:extLst>
                </a:gridCol>
                <a:gridCol w="529930">
                  <a:extLst>
                    <a:ext uri="{9D8B030D-6E8A-4147-A177-3AD203B41FA5}">
                      <a16:colId xmlns:a16="http://schemas.microsoft.com/office/drawing/2014/main" val="20007"/>
                    </a:ext>
                  </a:extLst>
                </a:gridCol>
                <a:gridCol w="574395">
                  <a:extLst>
                    <a:ext uri="{9D8B030D-6E8A-4147-A177-3AD203B41FA5}">
                      <a16:colId xmlns:a16="http://schemas.microsoft.com/office/drawing/2014/main" val="20008"/>
                    </a:ext>
                  </a:extLst>
                </a:gridCol>
                <a:gridCol w="1111582">
                  <a:extLst>
                    <a:ext uri="{9D8B030D-6E8A-4147-A177-3AD203B41FA5}">
                      <a16:colId xmlns:a16="http://schemas.microsoft.com/office/drawing/2014/main" val="20009"/>
                    </a:ext>
                  </a:extLst>
                </a:gridCol>
              </a:tblGrid>
              <a:tr h="822081">
                <a:tc>
                  <a:txBody>
                    <a:bodyPr/>
                    <a:lstStyle/>
                    <a:p>
                      <a:pPr algn="ctr" rtl="0" fontAlgn="t"/>
                      <a:r>
                        <a:rPr lang="en-US" sz="2800" b="0" dirty="0" err="1">
                          <a:solidFill>
                            <a:schemeClr val="tx1"/>
                          </a:solidFill>
                          <a:effectLst/>
                          <a:latin typeface="NikoshBAN" panose="02000000000000000000" pitchFamily="2" charset="0"/>
                          <a:cs typeface="NikoshBAN" panose="02000000000000000000" pitchFamily="2" charset="0"/>
                        </a:rPr>
                        <a:t>তারিখ</a:t>
                      </a:r>
                      <a:endParaRPr lang="en-US" sz="2800" b="0" dirty="0">
                        <a:solidFill>
                          <a:schemeClr val="tx1"/>
                        </a:solidFill>
                        <a:effectLst/>
                        <a:latin typeface="NikoshBAN" panose="02000000000000000000" pitchFamily="2" charset="0"/>
                        <a:cs typeface="NikoshBAN" panose="02000000000000000000" pitchFamily="2" charset="0"/>
                      </a:endParaRPr>
                    </a:p>
                  </a:txBody>
                  <a:tcPr marL="0" marR="0" marT="0" marB="0"/>
                </a:tc>
                <a:tc>
                  <a:txBody>
                    <a:bodyPr/>
                    <a:lstStyle/>
                    <a:p>
                      <a:pPr algn="ctr" rtl="0" fontAlgn="t"/>
                      <a:r>
                        <a:rPr lang="en-US" sz="2800" b="0" dirty="0">
                          <a:solidFill>
                            <a:schemeClr val="tx1"/>
                          </a:solidFill>
                          <a:effectLst/>
                          <a:latin typeface="NikoshBAN" panose="02000000000000000000" pitchFamily="2" charset="0"/>
                          <a:cs typeface="NikoshBAN" panose="02000000000000000000" pitchFamily="2" charset="0"/>
                        </a:rPr>
                        <a:t>বিবরণ</a:t>
                      </a:r>
                    </a:p>
                  </a:txBody>
                  <a:tcPr marL="0" marR="0" marT="0" marB="0">
                    <a:lnB w="12700" cap="flat" cmpd="sng" algn="ctr">
                      <a:solidFill>
                        <a:schemeClr val="tx1"/>
                      </a:solidFill>
                      <a:prstDash val="solid"/>
                      <a:round/>
                      <a:headEnd type="none" w="med" len="med"/>
                      <a:tailEnd type="none" w="med" len="med"/>
                    </a:lnB>
                  </a:tcPr>
                </a:tc>
                <a:tc>
                  <a:txBody>
                    <a:bodyPr/>
                    <a:lstStyle/>
                    <a:p>
                      <a:pPr algn="ctr" rtl="0" fontAlgn="t"/>
                      <a:r>
                        <a:rPr lang="en-US" sz="2800" b="0" dirty="0" err="1">
                          <a:solidFill>
                            <a:schemeClr val="tx1"/>
                          </a:solidFill>
                          <a:effectLst/>
                          <a:latin typeface="NikoshBAN" panose="02000000000000000000" pitchFamily="2" charset="0"/>
                          <a:cs typeface="NikoshBAN" panose="02000000000000000000" pitchFamily="2" charset="0"/>
                        </a:rPr>
                        <a:t>রশিদ</a:t>
                      </a:r>
                      <a:endParaRPr lang="en-US" sz="2800" b="0" dirty="0">
                        <a:solidFill>
                          <a:schemeClr val="tx1"/>
                        </a:solidFill>
                        <a:effectLst/>
                        <a:latin typeface="NikoshBAN" panose="02000000000000000000" pitchFamily="2" charset="0"/>
                        <a:cs typeface="NikoshBAN" panose="02000000000000000000" pitchFamily="2" charset="0"/>
                      </a:endParaRPr>
                    </a:p>
                    <a:p>
                      <a:pPr algn="ctr" rtl="0" fontAlgn="t"/>
                      <a:r>
                        <a:rPr lang="en-US" sz="2800" b="0" dirty="0" err="1">
                          <a:solidFill>
                            <a:schemeClr val="tx1"/>
                          </a:solidFill>
                          <a:effectLst/>
                          <a:latin typeface="NikoshBAN" panose="02000000000000000000" pitchFamily="2" charset="0"/>
                          <a:cs typeface="NikoshBAN" panose="02000000000000000000" pitchFamily="2" charset="0"/>
                        </a:rPr>
                        <a:t>নং</a:t>
                      </a:r>
                      <a:endParaRPr lang="en-US" sz="2800" b="0" dirty="0">
                        <a:solidFill>
                          <a:schemeClr val="tx1"/>
                        </a:solidFill>
                        <a:effectLst/>
                        <a:latin typeface="NikoshBAN" panose="02000000000000000000" pitchFamily="2" charset="0"/>
                        <a:cs typeface="NikoshBAN" panose="02000000000000000000" pitchFamily="2" charset="0"/>
                      </a:endParaRPr>
                    </a:p>
                  </a:txBody>
                  <a:tcPr marL="0" marR="0" marT="0" marB="0"/>
                </a:tc>
                <a:tc>
                  <a:txBody>
                    <a:bodyPr/>
                    <a:lstStyle/>
                    <a:p>
                      <a:pPr algn="ctr" rtl="0" fontAlgn="t"/>
                      <a:r>
                        <a:rPr lang="en-US" sz="2800" b="0" dirty="0" err="1">
                          <a:solidFill>
                            <a:schemeClr val="tx1"/>
                          </a:solidFill>
                          <a:effectLst/>
                          <a:latin typeface="NikoshBAN" panose="02000000000000000000" pitchFamily="2" charset="0"/>
                          <a:cs typeface="NikoshBAN" panose="02000000000000000000" pitchFamily="2" charset="0"/>
                        </a:rPr>
                        <a:t>খঃ</a:t>
                      </a:r>
                      <a:endParaRPr lang="en-US" sz="2800" b="0" dirty="0">
                        <a:solidFill>
                          <a:schemeClr val="tx1"/>
                        </a:solidFill>
                        <a:effectLst/>
                        <a:latin typeface="NikoshBAN" panose="02000000000000000000" pitchFamily="2" charset="0"/>
                        <a:cs typeface="NikoshBAN" panose="02000000000000000000" pitchFamily="2" charset="0"/>
                      </a:endParaRPr>
                    </a:p>
                    <a:p>
                      <a:pPr algn="ctr" rtl="0" fontAlgn="t"/>
                      <a:r>
                        <a:rPr lang="en-US" sz="2800" b="0" dirty="0" err="1">
                          <a:solidFill>
                            <a:schemeClr val="tx1"/>
                          </a:solidFill>
                          <a:effectLst/>
                          <a:latin typeface="NikoshBAN" panose="02000000000000000000" pitchFamily="2" charset="0"/>
                          <a:cs typeface="NikoshBAN" panose="02000000000000000000" pitchFamily="2" charset="0"/>
                        </a:rPr>
                        <a:t>পৃঃ</a:t>
                      </a:r>
                      <a:endParaRPr lang="en-US" sz="2800" b="0" dirty="0">
                        <a:solidFill>
                          <a:schemeClr val="tx1"/>
                        </a:solidFill>
                        <a:effectLst/>
                        <a:latin typeface="NikoshBAN" panose="02000000000000000000" pitchFamily="2" charset="0"/>
                        <a:cs typeface="NikoshBAN" panose="02000000000000000000" pitchFamily="2" charset="0"/>
                      </a:endParaRPr>
                    </a:p>
                  </a:txBody>
                  <a:tcPr marL="0" marR="0" marT="0" marB="0"/>
                </a:tc>
                <a:tc>
                  <a:txBody>
                    <a:bodyPr/>
                    <a:lstStyle/>
                    <a:p>
                      <a:pPr algn="ctr" rtl="0" fontAlgn="t"/>
                      <a:r>
                        <a:rPr lang="en-US" sz="2800" b="0" dirty="0" err="1">
                          <a:solidFill>
                            <a:schemeClr val="tx1"/>
                          </a:solidFill>
                          <a:effectLst/>
                          <a:latin typeface="NikoshBAN" panose="02000000000000000000" pitchFamily="2" charset="0"/>
                          <a:cs typeface="NikoshBAN" panose="02000000000000000000" pitchFamily="2" charset="0"/>
                        </a:rPr>
                        <a:t>নগদ</a:t>
                      </a:r>
                      <a:r>
                        <a:rPr lang="en-US" sz="2800" b="0" dirty="0">
                          <a:solidFill>
                            <a:schemeClr val="tx1"/>
                          </a:solidFill>
                          <a:effectLst/>
                          <a:latin typeface="NikoshBAN" panose="02000000000000000000" pitchFamily="2" charset="0"/>
                          <a:cs typeface="NikoshBAN" panose="02000000000000000000" pitchFamily="2" charset="0"/>
                        </a:rPr>
                        <a:t> </a:t>
                      </a:r>
                      <a:r>
                        <a:rPr lang="en-US" sz="2800" b="0" dirty="0" err="1">
                          <a:solidFill>
                            <a:schemeClr val="tx1"/>
                          </a:solidFill>
                          <a:effectLst/>
                          <a:latin typeface="NikoshBAN" panose="02000000000000000000" pitchFamily="2" charset="0"/>
                          <a:cs typeface="NikoshBAN" panose="02000000000000000000" pitchFamily="2" charset="0"/>
                        </a:rPr>
                        <a:t>টাকা</a:t>
                      </a:r>
                      <a:endParaRPr lang="en-US" sz="2800" b="0" dirty="0">
                        <a:solidFill>
                          <a:schemeClr val="tx1"/>
                        </a:solidFill>
                        <a:effectLst/>
                        <a:latin typeface="NikoshBAN" panose="02000000000000000000" pitchFamily="2" charset="0"/>
                        <a:cs typeface="NikoshBAN" panose="02000000000000000000" pitchFamily="2" charset="0"/>
                      </a:endParaRPr>
                    </a:p>
                  </a:txBody>
                  <a:tcPr marL="0" marR="0" marT="0" marB="0"/>
                </a:tc>
                <a:tc>
                  <a:txBody>
                    <a:bodyPr/>
                    <a:lstStyle/>
                    <a:p>
                      <a:pPr algn="ctr" rtl="0" fontAlgn="t"/>
                      <a:r>
                        <a:rPr lang="en-US" sz="2800" b="0" dirty="0" err="1">
                          <a:solidFill>
                            <a:schemeClr val="tx1"/>
                          </a:solidFill>
                          <a:effectLst/>
                          <a:latin typeface="NikoshBAN" panose="02000000000000000000" pitchFamily="2" charset="0"/>
                          <a:cs typeface="NikoshBAN" panose="02000000000000000000" pitchFamily="2" charset="0"/>
                        </a:rPr>
                        <a:t>তারিখ</a:t>
                      </a:r>
                      <a:endParaRPr lang="en-US" sz="2800" b="0" dirty="0">
                        <a:solidFill>
                          <a:schemeClr val="tx1"/>
                        </a:solidFill>
                        <a:effectLst/>
                        <a:latin typeface="NikoshBAN" panose="02000000000000000000" pitchFamily="2" charset="0"/>
                        <a:cs typeface="NikoshBAN" panose="02000000000000000000" pitchFamily="2" charset="0"/>
                      </a:endParaRPr>
                    </a:p>
                  </a:txBody>
                  <a:tcPr marL="0" marR="0" marT="0" marB="0"/>
                </a:tc>
                <a:tc>
                  <a:txBody>
                    <a:bodyPr/>
                    <a:lstStyle/>
                    <a:p>
                      <a:pPr algn="ctr" rtl="0" fontAlgn="t"/>
                      <a:r>
                        <a:rPr lang="en-US" sz="2800" b="0" dirty="0">
                          <a:solidFill>
                            <a:schemeClr val="tx1"/>
                          </a:solidFill>
                          <a:effectLst/>
                          <a:latin typeface="NikoshBAN" panose="02000000000000000000" pitchFamily="2" charset="0"/>
                          <a:cs typeface="NikoshBAN" panose="02000000000000000000" pitchFamily="2" charset="0"/>
                        </a:rPr>
                        <a:t>বিবরণ</a:t>
                      </a:r>
                    </a:p>
                  </a:txBody>
                  <a:tcPr marL="0" marR="0" marT="0" marB="0"/>
                </a:tc>
                <a:tc>
                  <a:txBody>
                    <a:bodyPr/>
                    <a:lstStyle/>
                    <a:p>
                      <a:pPr algn="ctr" rtl="0" fontAlgn="t"/>
                      <a:r>
                        <a:rPr lang="en-US" sz="2800" b="0" dirty="0" err="1">
                          <a:solidFill>
                            <a:schemeClr val="tx1"/>
                          </a:solidFill>
                          <a:effectLst/>
                          <a:latin typeface="NikoshBAN" panose="02000000000000000000" pitchFamily="2" charset="0"/>
                          <a:cs typeface="NikoshBAN" panose="02000000000000000000" pitchFamily="2" charset="0"/>
                        </a:rPr>
                        <a:t>ভাঃ</a:t>
                      </a:r>
                      <a:r>
                        <a:rPr lang="en-US" sz="2800" b="0" dirty="0">
                          <a:solidFill>
                            <a:schemeClr val="tx1"/>
                          </a:solidFill>
                          <a:effectLst/>
                          <a:latin typeface="NikoshBAN" panose="02000000000000000000" pitchFamily="2" charset="0"/>
                          <a:cs typeface="NikoshBAN" panose="02000000000000000000" pitchFamily="2" charset="0"/>
                        </a:rPr>
                        <a:t> </a:t>
                      </a:r>
                      <a:r>
                        <a:rPr lang="en-US" sz="2800" b="0" dirty="0" err="1">
                          <a:solidFill>
                            <a:schemeClr val="tx1"/>
                          </a:solidFill>
                          <a:effectLst/>
                          <a:latin typeface="NikoshBAN" panose="02000000000000000000" pitchFamily="2" charset="0"/>
                          <a:cs typeface="NikoshBAN" panose="02000000000000000000" pitchFamily="2" charset="0"/>
                        </a:rPr>
                        <a:t>নং</a:t>
                      </a:r>
                      <a:endParaRPr lang="en-US" sz="2800" b="0" dirty="0">
                        <a:solidFill>
                          <a:schemeClr val="tx1"/>
                        </a:solidFill>
                        <a:effectLst/>
                        <a:latin typeface="NikoshBAN" panose="02000000000000000000" pitchFamily="2" charset="0"/>
                        <a:cs typeface="NikoshBAN" panose="02000000000000000000" pitchFamily="2" charset="0"/>
                      </a:endParaRPr>
                    </a:p>
                  </a:txBody>
                  <a:tcPr marL="0" marR="0" marT="0" marB="0"/>
                </a:tc>
                <a:tc>
                  <a:txBody>
                    <a:bodyPr/>
                    <a:lstStyle/>
                    <a:p>
                      <a:pPr algn="ctr" rtl="0" fontAlgn="t"/>
                      <a:r>
                        <a:rPr lang="en-US" sz="2800" b="0" dirty="0" err="1">
                          <a:solidFill>
                            <a:schemeClr val="tx1"/>
                          </a:solidFill>
                          <a:effectLst/>
                          <a:latin typeface="NikoshBAN" panose="02000000000000000000" pitchFamily="2" charset="0"/>
                          <a:cs typeface="NikoshBAN" panose="02000000000000000000" pitchFamily="2" charset="0"/>
                        </a:rPr>
                        <a:t>খঃ</a:t>
                      </a:r>
                      <a:r>
                        <a:rPr lang="en-US" sz="2800" b="0" dirty="0">
                          <a:solidFill>
                            <a:schemeClr val="tx1"/>
                          </a:solidFill>
                          <a:effectLst/>
                          <a:latin typeface="NikoshBAN" panose="02000000000000000000" pitchFamily="2" charset="0"/>
                          <a:cs typeface="NikoshBAN" panose="02000000000000000000" pitchFamily="2" charset="0"/>
                        </a:rPr>
                        <a:t> </a:t>
                      </a:r>
                      <a:r>
                        <a:rPr lang="en-US" sz="2800" b="0" dirty="0" err="1">
                          <a:solidFill>
                            <a:schemeClr val="tx1"/>
                          </a:solidFill>
                          <a:effectLst/>
                          <a:latin typeface="NikoshBAN" panose="02000000000000000000" pitchFamily="2" charset="0"/>
                          <a:cs typeface="NikoshBAN" panose="02000000000000000000" pitchFamily="2" charset="0"/>
                        </a:rPr>
                        <a:t>পৃঃ</a:t>
                      </a:r>
                      <a:endParaRPr lang="en-US" sz="2800" b="0" dirty="0">
                        <a:solidFill>
                          <a:schemeClr val="tx1"/>
                        </a:solidFill>
                        <a:effectLst/>
                        <a:latin typeface="NikoshBAN" panose="02000000000000000000" pitchFamily="2" charset="0"/>
                        <a:cs typeface="NikoshBAN" panose="02000000000000000000" pitchFamily="2" charset="0"/>
                      </a:endParaRPr>
                    </a:p>
                  </a:txBody>
                  <a:tcPr marL="0" marR="0" marT="0" marB="0"/>
                </a:tc>
                <a:tc>
                  <a:txBody>
                    <a:bodyPr/>
                    <a:lstStyle/>
                    <a:p>
                      <a:pPr algn="ctr" rtl="0" fontAlgn="t"/>
                      <a:r>
                        <a:rPr lang="en-US" sz="2800" b="0" dirty="0" err="1">
                          <a:solidFill>
                            <a:schemeClr val="tx1"/>
                          </a:solidFill>
                          <a:effectLst/>
                          <a:latin typeface="NikoshBAN" panose="02000000000000000000" pitchFamily="2" charset="0"/>
                          <a:cs typeface="NikoshBAN" panose="02000000000000000000" pitchFamily="2" charset="0"/>
                        </a:rPr>
                        <a:t>নগদ</a:t>
                      </a:r>
                      <a:r>
                        <a:rPr lang="en-US" sz="2800" b="0" dirty="0">
                          <a:solidFill>
                            <a:schemeClr val="tx1"/>
                          </a:solidFill>
                          <a:effectLst/>
                          <a:latin typeface="NikoshBAN" panose="02000000000000000000" pitchFamily="2" charset="0"/>
                          <a:cs typeface="NikoshBAN" panose="02000000000000000000" pitchFamily="2" charset="0"/>
                        </a:rPr>
                        <a:t> </a:t>
                      </a:r>
                      <a:r>
                        <a:rPr lang="en-US" sz="2800" b="0" dirty="0" err="1">
                          <a:solidFill>
                            <a:schemeClr val="tx1"/>
                          </a:solidFill>
                          <a:effectLst/>
                          <a:latin typeface="NikoshBAN" panose="02000000000000000000" pitchFamily="2" charset="0"/>
                          <a:cs typeface="NikoshBAN" panose="02000000000000000000" pitchFamily="2" charset="0"/>
                        </a:rPr>
                        <a:t>টাকা</a:t>
                      </a:r>
                      <a:endParaRPr lang="en-US" sz="2800" b="0" dirty="0">
                        <a:solidFill>
                          <a:schemeClr val="tx1"/>
                        </a:solidFill>
                        <a:effectLst/>
                        <a:latin typeface="NikoshBAN" panose="02000000000000000000" pitchFamily="2" charset="0"/>
                        <a:cs typeface="NikoshBAN" panose="02000000000000000000" pitchFamily="2" charset="0"/>
                      </a:endParaRPr>
                    </a:p>
                  </a:txBody>
                  <a:tcPr marL="0" marR="0" marT="0" marB="0"/>
                </a:tc>
                <a:extLst>
                  <a:ext uri="{0D108BD9-81ED-4DB2-BD59-A6C34878D82A}">
                    <a16:rowId xmlns:a16="http://schemas.microsoft.com/office/drawing/2014/main" val="10000"/>
                  </a:ext>
                </a:extLst>
              </a:tr>
              <a:tr h="3449642">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F992A04E-013A-4364-AE16-8F08BAE50537}"/>
              </a:ext>
            </a:extLst>
          </p:cNvPr>
          <p:cNvSpPr txBox="1"/>
          <p:nvPr/>
        </p:nvSpPr>
        <p:spPr>
          <a:xfrm>
            <a:off x="358137" y="1961729"/>
            <a:ext cx="974188" cy="523220"/>
          </a:xfrm>
          <a:prstGeom prst="rect">
            <a:avLst/>
          </a:prstGeom>
          <a:noFill/>
        </p:spPr>
        <p:txBody>
          <a:bodyPr wrap="square">
            <a:spAutoFit/>
          </a:bodyPr>
          <a:lstStyle/>
          <a:p>
            <a:pPr algn="ctr" eaLnBrk="0" fontAlgn="base" hangingPunct="0">
              <a:spcBef>
                <a:spcPct val="0"/>
              </a:spcBef>
              <a:spcAft>
                <a:spcPct val="0"/>
              </a:spcAft>
            </a:pPr>
            <a:r>
              <a:rPr lang="en-US" sz="2800" dirty="0">
                <a:latin typeface="NikoshBAN" panose="02000000000000000000" pitchFamily="2" charset="0"/>
                <a:cs typeface="NikoshBAN" panose="02000000000000000000" pitchFamily="2" charset="0"/>
              </a:rPr>
              <a:t>ডেবিট</a:t>
            </a:r>
          </a:p>
        </p:txBody>
      </p:sp>
      <p:sp>
        <p:nvSpPr>
          <p:cNvPr id="8" name="TextBox 7">
            <a:extLst>
              <a:ext uri="{FF2B5EF4-FFF2-40B4-BE49-F238E27FC236}">
                <a16:creationId xmlns:a16="http://schemas.microsoft.com/office/drawing/2014/main" id="{F7BFC6A8-DB1D-4CF3-827E-7242AC6EF032}"/>
              </a:ext>
            </a:extLst>
          </p:cNvPr>
          <p:cNvSpPr txBox="1"/>
          <p:nvPr/>
        </p:nvSpPr>
        <p:spPr>
          <a:xfrm>
            <a:off x="10564254" y="1961729"/>
            <a:ext cx="1269609" cy="523220"/>
          </a:xfrm>
          <a:prstGeom prst="rect">
            <a:avLst/>
          </a:prstGeom>
          <a:noFill/>
        </p:spPr>
        <p:txBody>
          <a:bodyPr wrap="square">
            <a:spAutoFit/>
          </a:bodyPr>
          <a:lstStyle/>
          <a:p>
            <a:pPr algn="ctr" eaLnBrk="0" fontAlgn="base" hangingPunct="0">
              <a:spcBef>
                <a:spcPct val="0"/>
              </a:spcBef>
              <a:spcAft>
                <a:spcPct val="0"/>
              </a:spcAft>
            </a:pPr>
            <a:r>
              <a:rPr lang="en-US" sz="2800" dirty="0">
                <a:latin typeface="NikoshBAN" panose="02000000000000000000" pitchFamily="2" charset="0"/>
                <a:cs typeface="NikoshBAN" panose="02000000000000000000" pitchFamily="2" charset="0"/>
              </a:rPr>
              <a:t>ক্রেডিট</a:t>
            </a:r>
          </a:p>
        </p:txBody>
      </p:sp>
      <p:sp>
        <p:nvSpPr>
          <p:cNvPr id="9" name="TextBox 8">
            <a:extLst>
              <a:ext uri="{FF2B5EF4-FFF2-40B4-BE49-F238E27FC236}">
                <a16:creationId xmlns:a16="http://schemas.microsoft.com/office/drawing/2014/main" id="{A73053D6-1B37-4CB6-9D59-10D59FCE0D98}"/>
              </a:ext>
            </a:extLst>
          </p:cNvPr>
          <p:cNvSpPr txBox="1"/>
          <p:nvPr/>
        </p:nvSpPr>
        <p:spPr>
          <a:xfrm>
            <a:off x="4863318" y="1591470"/>
            <a:ext cx="2751405" cy="954107"/>
          </a:xfrm>
          <a:prstGeom prst="rect">
            <a:avLst/>
          </a:prstGeom>
          <a:noFill/>
        </p:spPr>
        <p:txBody>
          <a:bodyPr wrap="square">
            <a:spAutoFit/>
          </a:bodyPr>
          <a:lstStyle/>
          <a:p>
            <a:pPr algn="ctr"/>
            <a:r>
              <a:rPr lang="en-US" sz="2800" dirty="0">
                <a:latin typeface="NikoshBAN" panose="02000000000000000000" pitchFamily="2" charset="0"/>
                <a:cs typeface="NikoshBAN" panose="02000000000000000000" pitchFamily="2" charset="0"/>
              </a:rPr>
              <a:t>প্রতিষ্ঠানের নাম------</a:t>
            </a:r>
          </a:p>
          <a:p>
            <a:pPr algn="ctr"/>
            <a:r>
              <a:rPr lang="en-US" sz="2800" dirty="0">
                <a:latin typeface="NikoshBAN" panose="02000000000000000000" pitchFamily="2" charset="0"/>
                <a:cs typeface="NikoshBAN" panose="02000000000000000000" pitchFamily="2" charset="0"/>
              </a:rPr>
              <a:t>একঘরা নগদান </a:t>
            </a:r>
            <a:r>
              <a:rPr lang="en-US" sz="2800" dirty="0" err="1">
                <a:latin typeface="NikoshBAN" panose="02000000000000000000" pitchFamily="2" charset="0"/>
                <a:cs typeface="NikoshBAN" panose="02000000000000000000" pitchFamily="2" charset="0"/>
              </a:rPr>
              <a:t>বই</a:t>
            </a:r>
            <a:endParaRPr lang="en-US" sz="2800" dirty="0">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C05318D3-9847-402D-A7A9-F71EDCCB1236}"/>
              </a:ext>
            </a:extLst>
          </p:cNvPr>
          <p:cNvSpPr txBox="1"/>
          <p:nvPr/>
        </p:nvSpPr>
        <p:spPr>
          <a:xfrm>
            <a:off x="0" y="1501480"/>
            <a:ext cx="3689253" cy="523220"/>
          </a:xfrm>
          <a:prstGeom prst="rect">
            <a:avLst/>
          </a:prstGeom>
          <a:noFill/>
        </p:spPr>
        <p:txBody>
          <a:bodyPr wrap="square">
            <a:spAutoFit/>
          </a:bodyPr>
          <a:lstStyle/>
          <a:p>
            <a:pPr algn="ctr" eaLnBrk="0" fontAlgn="base" hangingPunct="0">
              <a:spcBef>
                <a:spcPct val="0"/>
              </a:spcBef>
              <a:spcAft>
                <a:spcPct val="0"/>
              </a:spcAft>
            </a:pPr>
            <a:r>
              <a:rPr lang="en-US" sz="2800" dirty="0">
                <a:solidFill>
                  <a:srgbClr val="C00000"/>
                </a:solidFill>
                <a:latin typeface="NikoshBAN" panose="02000000000000000000" pitchFamily="2" charset="0"/>
                <a:cs typeface="NikoshBAN" panose="02000000000000000000" pitchFamily="2" charset="0"/>
              </a:rPr>
              <a:t>একঘরা নগদান </a:t>
            </a:r>
            <a:r>
              <a:rPr lang="en-US" sz="2800" dirty="0" err="1">
                <a:solidFill>
                  <a:srgbClr val="C00000"/>
                </a:solidFill>
                <a:latin typeface="NikoshBAN" panose="02000000000000000000" pitchFamily="2" charset="0"/>
                <a:cs typeface="NikoshBAN" panose="02000000000000000000" pitchFamily="2" charset="0"/>
              </a:rPr>
              <a:t>বই</a:t>
            </a:r>
            <a:r>
              <a:rPr lang="en-US" sz="2800" dirty="0">
                <a:solidFill>
                  <a:srgbClr val="C00000"/>
                </a:solidFill>
                <a:latin typeface="NikoshBAN" panose="02000000000000000000" pitchFamily="2" charset="0"/>
                <a:cs typeface="NikoshBAN" panose="02000000000000000000" pitchFamily="2" charset="0"/>
              </a:rPr>
              <a:t> </a:t>
            </a:r>
            <a:r>
              <a:rPr lang="en-US" sz="2800" dirty="0" err="1">
                <a:solidFill>
                  <a:srgbClr val="C00000"/>
                </a:solidFill>
                <a:latin typeface="NikoshBAN" panose="02000000000000000000" pitchFamily="2" charset="0"/>
                <a:cs typeface="NikoshBAN" panose="02000000000000000000" pitchFamily="2" charset="0"/>
              </a:rPr>
              <a:t>এর</a:t>
            </a:r>
            <a:r>
              <a:rPr lang="en-US" sz="2800" dirty="0">
                <a:solidFill>
                  <a:srgbClr val="C00000"/>
                </a:solidFill>
                <a:latin typeface="NikoshBAN" panose="02000000000000000000" pitchFamily="2" charset="0"/>
                <a:cs typeface="NikoshBAN" panose="02000000000000000000" pitchFamily="2" charset="0"/>
              </a:rPr>
              <a:t> </a:t>
            </a:r>
            <a:r>
              <a:rPr lang="en-US" sz="2800" dirty="0" err="1">
                <a:solidFill>
                  <a:srgbClr val="C00000"/>
                </a:solidFill>
                <a:latin typeface="NikoshBAN" panose="02000000000000000000" pitchFamily="2" charset="0"/>
                <a:cs typeface="NikoshBAN" panose="02000000000000000000" pitchFamily="2" charset="0"/>
              </a:rPr>
              <a:t>ছক</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8234844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P spid="9"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F27042-2073-47FE-8A83-291B76C1078E}"/>
              </a:ext>
            </a:extLst>
          </p:cNvPr>
          <p:cNvSpPr txBox="1"/>
          <p:nvPr/>
        </p:nvSpPr>
        <p:spPr>
          <a:xfrm>
            <a:off x="235633" y="272536"/>
            <a:ext cx="3914336" cy="646331"/>
          </a:xfrm>
          <a:prstGeom prst="rect">
            <a:avLst/>
          </a:prstGeom>
          <a:noFill/>
        </p:spPr>
        <p:txBody>
          <a:bodyPr wrap="square">
            <a:spAutoFit/>
          </a:bodyPr>
          <a:lstStyle/>
          <a:p>
            <a:pPr algn="ctr"/>
            <a:r>
              <a:rPr lang="as-IN" sz="3600" dirty="0">
                <a:solidFill>
                  <a:srgbClr val="7030A0"/>
                </a:solidFill>
                <a:latin typeface="NikoshBAN" panose="02000000000000000000" pitchFamily="2" charset="0"/>
                <a:cs typeface="NikoshBAN" panose="02000000000000000000" pitchFamily="2" charset="0"/>
              </a:rPr>
              <a:t>দুইঘরা নগদান বই</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কি</a:t>
            </a:r>
            <a:r>
              <a:rPr lang="en-US" sz="3600" dirty="0">
                <a:solidFill>
                  <a:srgbClr val="7030A0"/>
                </a:solidFill>
                <a:latin typeface="NikoshBAN" panose="02000000000000000000" pitchFamily="2" charset="0"/>
                <a:cs typeface="NikoshBAN" panose="02000000000000000000" pitchFamily="2" charset="0"/>
              </a:rPr>
              <a:t>?</a:t>
            </a:r>
          </a:p>
        </p:txBody>
      </p:sp>
      <p:sp>
        <p:nvSpPr>
          <p:cNvPr id="7" name="TextBox 6">
            <a:extLst>
              <a:ext uri="{FF2B5EF4-FFF2-40B4-BE49-F238E27FC236}">
                <a16:creationId xmlns:a16="http://schemas.microsoft.com/office/drawing/2014/main" id="{45B19E64-07DE-4656-B12B-CF52C5F9D204}"/>
              </a:ext>
            </a:extLst>
          </p:cNvPr>
          <p:cNvSpPr txBox="1"/>
          <p:nvPr/>
        </p:nvSpPr>
        <p:spPr>
          <a:xfrm>
            <a:off x="460130" y="918867"/>
            <a:ext cx="11271739" cy="3416320"/>
          </a:xfrm>
          <a:prstGeom prst="rect">
            <a:avLst/>
          </a:prstGeom>
          <a:noFill/>
        </p:spPr>
        <p:txBody>
          <a:bodyPr wrap="square">
            <a:spAutoFit/>
          </a:bodyPr>
          <a:lstStyle/>
          <a:p>
            <a:pPr algn="just"/>
            <a:r>
              <a:rPr lang="as-IN" sz="3600" dirty="0">
                <a:latin typeface="NikoshBAN" panose="02000000000000000000" pitchFamily="2" charset="0"/>
                <a:cs typeface="NikoshBAN" panose="02000000000000000000" pitchFamily="2" charset="0"/>
              </a:rPr>
              <a:t>যে সকল প্রতিষ্ঠানে নগদ অর্থ লেনদেনের পাশাপাশি ব্যাংকের মাধ্যমেও লেনদেন সম্পন্ন করা হয় ঐ সকল প্রতিষ্ঠানে নগদ অর্থ ও ব্যাংক সংশ্লিষ্ট লেনদেন একত্রে লিপিবদ্ধের জন্য দুইঘরা নগদান বই প্রস্তুত করা হয়। একঘরা নগদান বই অপেক্ষা দুইঘরা নগদান বই অধিক প্রচলিত ও তথ্যবহুল। নগদ অর্থের প্রাপ্তি প্রদানের পাশাপাশি ব্যাংকে জমাকৃত অর্থের হ্রাস-বৃদ্ধির পরিমাণ ও ব্যাংক উদ্ধৃত্তের পরিমাণও দুইঘরা নগদান বই হতে জানা সম্ভব।</a:t>
            </a:r>
          </a:p>
        </p:txBody>
      </p:sp>
    </p:spTree>
    <p:extLst>
      <p:ext uri="{BB962C8B-B14F-4D97-AF65-F5344CB8AC3E}">
        <p14:creationId xmlns:p14="http://schemas.microsoft.com/office/powerpoint/2010/main" val="8278238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09985572"/>
              </p:ext>
            </p:extLst>
          </p:nvPr>
        </p:nvGraphicFramePr>
        <p:xfrm>
          <a:off x="168812" y="1458000"/>
          <a:ext cx="11788724" cy="4245823"/>
        </p:xfrm>
        <a:graphic>
          <a:graphicData uri="http://schemas.openxmlformats.org/drawingml/2006/table">
            <a:tbl>
              <a:tblPr firstRow="1" bandRow="1">
                <a:tableStyleId>{5940675A-B579-460E-94D1-54222C63F5DA}</a:tableStyleId>
              </a:tblPr>
              <a:tblGrid>
                <a:gridCol w="982393">
                  <a:extLst>
                    <a:ext uri="{9D8B030D-6E8A-4147-A177-3AD203B41FA5}">
                      <a16:colId xmlns:a16="http://schemas.microsoft.com/office/drawing/2014/main" val="2776803636"/>
                    </a:ext>
                  </a:extLst>
                </a:gridCol>
                <a:gridCol w="2154703">
                  <a:extLst>
                    <a:ext uri="{9D8B030D-6E8A-4147-A177-3AD203B41FA5}">
                      <a16:colId xmlns:a16="http://schemas.microsoft.com/office/drawing/2014/main" val="1642647259"/>
                    </a:ext>
                  </a:extLst>
                </a:gridCol>
                <a:gridCol w="407963">
                  <a:extLst>
                    <a:ext uri="{9D8B030D-6E8A-4147-A177-3AD203B41FA5}">
                      <a16:colId xmlns:a16="http://schemas.microsoft.com/office/drawing/2014/main" val="913322195"/>
                    </a:ext>
                  </a:extLst>
                </a:gridCol>
                <a:gridCol w="384518">
                  <a:extLst>
                    <a:ext uri="{9D8B030D-6E8A-4147-A177-3AD203B41FA5}">
                      <a16:colId xmlns:a16="http://schemas.microsoft.com/office/drawing/2014/main" val="2773740527"/>
                    </a:ext>
                  </a:extLst>
                </a:gridCol>
                <a:gridCol w="982393">
                  <a:extLst>
                    <a:ext uri="{9D8B030D-6E8A-4147-A177-3AD203B41FA5}">
                      <a16:colId xmlns:a16="http://schemas.microsoft.com/office/drawing/2014/main" val="1065000504"/>
                    </a:ext>
                  </a:extLst>
                </a:gridCol>
                <a:gridCol w="982393">
                  <a:extLst>
                    <a:ext uri="{9D8B030D-6E8A-4147-A177-3AD203B41FA5}">
                      <a16:colId xmlns:a16="http://schemas.microsoft.com/office/drawing/2014/main" val="265367375"/>
                    </a:ext>
                  </a:extLst>
                </a:gridCol>
                <a:gridCol w="914400">
                  <a:extLst>
                    <a:ext uri="{9D8B030D-6E8A-4147-A177-3AD203B41FA5}">
                      <a16:colId xmlns:a16="http://schemas.microsoft.com/office/drawing/2014/main" val="2668622612"/>
                    </a:ext>
                  </a:extLst>
                </a:gridCol>
                <a:gridCol w="2147393">
                  <a:extLst>
                    <a:ext uri="{9D8B030D-6E8A-4147-A177-3AD203B41FA5}">
                      <a16:colId xmlns:a16="http://schemas.microsoft.com/office/drawing/2014/main" val="2988879130"/>
                    </a:ext>
                  </a:extLst>
                </a:gridCol>
                <a:gridCol w="567672">
                  <a:extLst>
                    <a:ext uri="{9D8B030D-6E8A-4147-A177-3AD203B41FA5}">
                      <a16:colId xmlns:a16="http://schemas.microsoft.com/office/drawing/2014/main" val="3365260411"/>
                    </a:ext>
                  </a:extLst>
                </a:gridCol>
                <a:gridCol w="422031">
                  <a:extLst>
                    <a:ext uri="{9D8B030D-6E8A-4147-A177-3AD203B41FA5}">
                      <a16:colId xmlns:a16="http://schemas.microsoft.com/office/drawing/2014/main" val="1954232253"/>
                    </a:ext>
                  </a:extLst>
                </a:gridCol>
                <a:gridCol w="970671">
                  <a:extLst>
                    <a:ext uri="{9D8B030D-6E8A-4147-A177-3AD203B41FA5}">
                      <a16:colId xmlns:a16="http://schemas.microsoft.com/office/drawing/2014/main" val="1148875341"/>
                    </a:ext>
                  </a:extLst>
                </a:gridCol>
                <a:gridCol w="872194">
                  <a:extLst>
                    <a:ext uri="{9D8B030D-6E8A-4147-A177-3AD203B41FA5}">
                      <a16:colId xmlns:a16="http://schemas.microsoft.com/office/drawing/2014/main" val="2795274274"/>
                    </a:ext>
                  </a:extLst>
                </a:gridCol>
              </a:tblGrid>
              <a:tr h="765461">
                <a:tc>
                  <a:txBody>
                    <a:bodyPr/>
                    <a:lstStyle/>
                    <a:p>
                      <a:pPr algn="ctr"/>
                      <a:r>
                        <a:rPr lang="bn-BD" sz="2800" dirty="0">
                          <a:latin typeface="NikoshBAN" panose="02000000000000000000" pitchFamily="2" charset="0"/>
                          <a:cs typeface="NikoshBAN" panose="02000000000000000000" pitchFamily="2" charset="0"/>
                        </a:rPr>
                        <a:t>তারিখ</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NikoshBAN" pitchFamily="2" charset="0"/>
                          <a:cs typeface="NikoshBAN" pitchFamily="2" charset="0"/>
                        </a:rPr>
                        <a:t>বিবরণ</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রঃ</a:t>
                      </a:r>
                    </a:p>
                    <a:p>
                      <a:pPr algn="ctr"/>
                      <a:r>
                        <a:rPr lang="bn-BD" sz="2800" dirty="0">
                          <a:latin typeface="NikoshBAN" panose="02000000000000000000" pitchFamily="2" charset="0"/>
                          <a:cs typeface="NikoshBAN" panose="02000000000000000000" pitchFamily="2" charset="0"/>
                        </a:rPr>
                        <a:t>নং</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খঃ</a:t>
                      </a:r>
                    </a:p>
                    <a:p>
                      <a:pPr algn="ctr"/>
                      <a:r>
                        <a:rPr lang="bn-BD" sz="2800" dirty="0">
                          <a:latin typeface="NikoshBAN" panose="02000000000000000000" pitchFamily="2" charset="0"/>
                          <a:cs typeface="NikoshBAN" panose="02000000000000000000" pitchFamily="2" charset="0"/>
                        </a:rPr>
                        <a:t>পৃঃ</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নগদ টাকা</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ব্যাংক</a:t>
                      </a:r>
                      <a:r>
                        <a:rPr lang="bn-BD" sz="2800" baseline="0" dirty="0">
                          <a:latin typeface="NikoshBAN" panose="02000000000000000000" pitchFamily="2" charset="0"/>
                          <a:cs typeface="NikoshBAN" panose="02000000000000000000" pitchFamily="2" charset="0"/>
                        </a:rPr>
                        <a:t> টাকা</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তারিখ</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NikoshBAN" pitchFamily="2" charset="0"/>
                          <a:cs typeface="NikoshBAN" pitchFamily="2" charset="0"/>
                        </a:rPr>
                        <a:t>বিবরণ</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NikoshBAN" panose="02000000000000000000" pitchFamily="2" charset="0"/>
                          <a:cs typeface="NikoshBAN" panose="02000000000000000000" pitchFamily="2" charset="0"/>
                        </a:rPr>
                        <a:t>ভা</a:t>
                      </a:r>
                      <a:r>
                        <a:rPr lang="en-US" sz="2800" dirty="0">
                          <a:latin typeface="NikoshBAN" panose="02000000000000000000" pitchFamily="2" charset="0"/>
                          <a:cs typeface="NikoshBAN" panose="02000000000000000000" pitchFamily="2" charset="0"/>
                        </a:rPr>
                        <a:t>:</a:t>
                      </a:r>
                      <a:endParaRPr lang="bn-BD" sz="2800" dirty="0">
                        <a:latin typeface="NikoshBAN" panose="02000000000000000000" pitchFamily="2" charset="0"/>
                        <a:cs typeface="NikoshBAN" panose="02000000000000000000" pitchFamily="2" charset="0"/>
                      </a:endParaRPr>
                    </a:p>
                    <a:p>
                      <a:pPr algn="ctr"/>
                      <a:r>
                        <a:rPr lang="bn-BD" sz="2800" dirty="0">
                          <a:latin typeface="NikoshBAN" panose="02000000000000000000" pitchFamily="2" charset="0"/>
                          <a:cs typeface="NikoshBAN" panose="02000000000000000000" pitchFamily="2" charset="0"/>
                        </a:rPr>
                        <a:t>নং</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খঃ</a:t>
                      </a:r>
                    </a:p>
                    <a:p>
                      <a:pPr algn="ctr"/>
                      <a:r>
                        <a:rPr lang="bn-BD" sz="2800" dirty="0">
                          <a:latin typeface="NikoshBAN" panose="02000000000000000000" pitchFamily="2" charset="0"/>
                          <a:cs typeface="NikoshBAN" panose="02000000000000000000" pitchFamily="2" charset="0"/>
                        </a:rPr>
                        <a:t>পৃঃ</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নগদ টাকা</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ব্যাংক</a:t>
                      </a:r>
                      <a:r>
                        <a:rPr lang="bn-BD" sz="2800" baseline="0" dirty="0">
                          <a:latin typeface="NikoshBAN" panose="02000000000000000000" pitchFamily="2" charset="0"/>
                          <a:cs typeface="NikoshBAN" panose="02000000000000000000" pitchFamily="2" charset="0"/>
                        </a:rPr>
                        <a:t> টাকা</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1203554"/>
                  </a:ext>
                </a:extLst>
              </a:tr>
              <a:tr h="3300977">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04712430"/>
                  </a:ext>
                </a:extLst>
              </a:tr>
            </a:tbl>
          </a:graphicData>
        </a:graphic>
      </p:graphicFrame>
      <p:sp>
        <p:nvSpPr>
          <p:cNvPr id="9" name="TextBox 8">
            <a:extLst>
              <a:ext uri="{FF2B5EF4-FFF2-40B4-BE49-F238E27FC236}">
                <a16:creationId xmlns:a16="http://schemas.microsoft.com/office/drawing/2014/main" id="{A8E05A98-DADF-4D0B-83F3-CEBC2566882F}"/>
              </a:ext>
            </a:extLst>
          </p:cNvPr>
          <p:cNvSpPr txBox="1"/>
          <p:nvPr/>
        </p:nvSpPr>
        <p:spPr>
          <a:xfrm>
            <a:off x="168812" y="152400"/>
            <a:ext cx="3151163" cy="523220"/>
          </a:xfrm>
          <a:prstGeom prst="rect">
            <a:avLst/>
          </a:prstGeom>
          <a:noFill/>
        </p:spPr>
        <p:txBody>
          <a:bodyPr wrap="square">
            <a:spAutoFit/>
          </a:bodyPr>
          <a:lstStyle/>
          <a:p>
            <a:r>
              <a:rPr lang="en-US" sz="2800" dirty="0" err="1">
                <a:solidFill>
                  <a:srgbClr val="C00000"/>
                </a:solidFill>
                <a:latin typeface="NikoshBAN" panose="02000000000000000000" pitchFamily="2" charset="0"/>
                <a:cs typeface="NikoshBAN" pitchFamily="2" charset="0"/>
              </a:rPr>
              <a:t>দু’ঘরা</a:t>
            </a:r>
            <a:r>
              <a:rPr lang="en-US" sz="2800" dirty="0">
                <a:solidFill>
                  <a:srgbClr val="C00000"/>
                </a:solidFill>
                <a:latin typeface="NikoshBAN" panose="02000000000000000000" pitchFamily="2" charset="0"/>
                <a:cs typeface="NikoshBAN" pitchFamily="2" charset="0"/>
              </a:rPr>
              <a:t> নগদান </a:t>
            </a:r>
            <a:r>
              <a:rPr lang="en-US" sz="2800" dirty="0" err="1">
                <a:solidFill>
                  <a:srgbClr val="C00000"/>
                </a:solidFill>
                <a:latin typeface="NikoshBAN" panose="02000000000000000000" pitchFamily="2" charset="0"/>
                <a:cs typeface="NikoshBAN" pitchFamily="2" charset="0"/>
              </a:rPr>
              <a:t>বইয়ের</a:t>
            </a:r>
            <a:r>
              <a:rPr lang="en-US" sz="2800" dirty="0">
                <a:solidFill>
                  <a:srgbClr val="C00000"/>
                </a:solidFill>
                <a:latin typeface="NikoshBAN" panose="02000000000000000000" pitchFamily="2" charset="0"/>
                <a:cs typeface="NikoshBAN" pitchFamily="2" charset="0"/>
              </a:rPr>
              <a:t> </a:t>
            </a:r>
            <a:r>
              <a:rPr lang="en-US" sz="2800" dirty="0" err="1">
                <a:solidFill>
                  <a:srgbClr val="C00000"/>
                </a:solidFill>
                <a:latin typeface="NikoshBAN" panose="02000000000000000000" pitchFamily="2" charset="0"/>
                <a:cs typeface="NikoshBAN" pitchFamily="2" charset="0"/>
              </a:rPr>
              <a:t>ছক</a:t>
            </a:r>
            <a:endParaRPr lang="en-US" sz="28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112F33E1-9493-4365-BE4B-54571AEA5DD5}"/>
              </a:ext>
            </a:extLst>
          </p:cNvPr>
          <p:cNvSpPr txBox="1"/>
          <p:nvPr/>
        </p:nvSpPr>
        <p:spPr>
          <a:xfrm>
            <a:off x="33411" y="943808"/>
            <a:ext cx="974188" cy="523220"/>
          </a:xfrm>
          <a:prstGeom prst="rect">
            <a:avLst/>
          </a:prstGeom>
          <a:noFill/>
        </p:spPr>
        <p:txBody>
          <a:bodyPr wrap="square">
            <a:spAutoFit/>
          </a:bodyPr>
          <a:lstStyle/>
          <a:p>
            <a:pPr algn="ctr" eaLnBrk="0" fontAlgn="base" hangingPunct="0">
              <a:spcBef>
                <a:spcPct val="0"/>
              </a:spcBef>
              <a:spcAft>
                <a:spcPct val="0"/>
              </a:spcAft>
            </a:pPr>
            <a:r>
              <a:rPr lang="en-US" sz="2800" dirty="0">
                <a:latin typeface="NikoshBAN" panose="02000000000000000000" pitchFamily="2" charset="0"/>
                <a:cs typeface="NikoshBAN" panose="02000000000000000000" pitchFamily="2" charset="0"/>
              </a:rPr>
              <a:t>ডেবিট</a:t>
            </a:r>
          </a:p>
        </p:txBody>
      </p:sp>
      <p:sp>
        <p:nvSpPr>
          <p:cNvPr id="13" name="TextBox 12">
            <a:extLst>
              <a:ext uri="{FF2B5EF4-FFF2-40B4-BE49-F238E27FC236}">
                <a16:creationId xmlns:a16="http://schemas.microsoft.com/office/drawing/2014/main" id="{D0576BDF-FEDE-482D-958E-8C9CF46ED643}"/>
              </a:ext>
            </a:extLst>
          </p:cNvPr>
          <p:cNvSpPr txBox="1"/>
          <p:nvPr/>
        </p:nvSpPr>
        <p:spPr>
          <a:xfrm>
            <a:off x="10823328" y="976457"/>
            <a:ext cx="1269609" cy="523220"/>
          </a:xfrm>
          <a:prstGeom prst="rect">
            <a:avLst/>
          </a:prstGeom>
          <a:noFill/>
        </p:spPr>
        <p:txBody>
          <a:bodyPr wrap="square">
            <a:spAutoFit/>
          </a:bodyPr>
          <a:lstStyle/>
          <a:p>
            <a:pPr algn="ctr" eaLnBrk="0" fontAlgn="base" hangingPunct="0">
              <a:spcBef>
                <a:spcPct val="0"/>
              </a:spcBef>
              <a:spcAft>
                <a:spcPct val="0"/>
              </a:spcAft>
            </a:pPr>
            <a:r>
              <a:rPr lang="en-US" sz="2800" dirty="0">
                <a:latin typeface="NikoshBAN" panose="02000000000000000000" pitchFamily="2" charset="0"/>
                <a:cs typeface="NikoshBAN" panose="02000000000000000000" pitchFamily="2" charset="0"/>
              </a:rPr>
              <a:t>ক্রেডিট</a:t>
            </a:r>
          </a:p>
        </p:txBody>
      </p:sp>
      <p:sp>
        <p:nvSpPr>
          <p:cNvPr id="15" name="TextBox 14">
            <a:extLst>
              <a:ext uri="{FF2B5EF4-FFF2-40B4-BE49-F238E27FC236}">
                <a16:creationId xmlns:a16="http://schemas.microsoft.com/office/drawing/2014/main" id="{D5DBEBA2-F690-4F45-B4E9-D9D0E4473B90}"/>
              </a:ext>
            </a:extLst>
          </p:cNvPr>
          <p:cNvSpPr txBox="1"/>
          <p:nvPr/>
        </p:nvSpPr>
        <p:spPr>
          <a:xfrm>
            <a:off x="4863318" y="606725"/>
            <a:ext cx="2751405" cy="954107"/>
          </a:xfrm>
          <a:prstGeom prst="rect">
            <a:avLst/>
          </a:prstGeom>
          <a:noFill/>
        </p:spPr>
        <p:txBody>
          <a:bodyPr wrap="square">
            <a:spAutoFit/>
          </a:bodyPr>
          <a:lstStyle/>
          <a:p>
            <a:pPr algn="ctr"/>
            <a:r>
              <a:rPr lang="en-US" sz="2800" dirty="0">
                <a:latin typeface="NikoshBAN" panose="02000000000000000000" pitchFamily="2" charset="0"/>
                <a:cs typeface="NikoshBAN" panose="02000000000000000000" pitchFamily="2" charset="0"/>
              </a:rPr>
              <a:t>প্রতিষ্ঠানের নাম------</a:t>
            </a:r>
          </a:p>
          <a:p>
            <a:pPr algn="ctr"/>
            <a:r>
              <a:rPr lang="en-US" sz="2800" dirty="0" err="1">
                <a:latin typeface="NikoshBAN" panose="02000000000000000000" pitchFamily="2" charset="0"/>
                <a:cs typeface="NikoshBAN" panose="02000000000000000000" pitchFamily="2" charset="0"/>
              </a:rPr>
              <a:t>দু’ঘরা</a:t>
            </a:r>
            <a:r>
              <a:rPr lang="en-US" sz="2800" dirty="0">
                <a:latin typeface="NikoshBAN" panose="02000000000000000000" pitchFamily="2" charset="0"/>
                <a:cs typeface="NikoshBAN" panose="02000000000000000000" pitchFamily="2" charset="0"/>
              </a:rPr>
              <a:t> নগদান </a:t>
            </a:r>
            <a:r>
              <a:rPr lang="en-US" sz="2800" dirty="0" err="1">
                <a:latin typeface="NikoshBAN" panose="02000000000000000000" pitchFamily="2" charset="0"/>
                <a:cs typeface="NikoshBAN" panose="02000000000000000000" pitchFamily="2" charset="0"/>
              </a:rPr>
              <a:t>বই</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913135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602AA7-48C1-4A91-8CDE-474CF15B1CC1}"/>
              </a:ext>
            </a:extLst>
          </p:cNvPr>
          <p:cNvSpPr txBox="1"/>
          <p:nvPr/>
        </p:nvSpPr>
        <p:spPr>
          <a:xfrm>
            <a:off x="221566" y="300669"/>
            <a:ext cx="3998742" cy="646331"/>
          </a:xfrm>
          <a:prstGeom prst="rect">
            <a:avLst/>
          </a:prstGeom>
          <a:noFill/>
        </p:spPr>
        <p:txBody>
          <a:bodyPr wrap="square">
            <a:spAutoFit/>
          </a:bodyPr>
          <a:lstStyle/>
          <a:p>
            <a:pPr algn="ctr"/>
            <a:r>
              <a:rPr lang="as-IN" sz="3600" dirty="0">
                <a:solidFill>
                  <a:srgbClr val="00B0F0"/>
                </a:solidFill>
                <a:latin typeface="NikoshBAN" panose="02000000000000000000" pitchFamily="2" charset="0"/>
                <a:cs typeface="NikoshBAN" panose="02000000000000000000" pitchFamily="2" charset="0"/>
              </a:rPr>
              <a:t>তিনঘরা নগদান বই</a:t>
            </a:r>
            <a:r>
              <a:rPr lang="en-US" sz="3600" dirty="0">
                <a:solidFill>
                  <a:srgbClr val="00B0F0"/>
                </a:solidFill>
                <a:latin typeface="NikoshBAN" panose="02000000000000000000" pitchFamily="2" charset="0"/>
                <a:cs typeface="NikoshBAN" panose="02000000000000000000" pitchFamily="2" charset="0"/>
              </a:rPr>
              <a:t> </a:t>
            </a:r>
            <a:r>
              <a:rPr lang="en-US" sz="3600" dirty="0" err="1">
                <a:solidFill>
                  <a:srgbClr val="00B0F0"/>
                </a:solidFill>
                <a:latin typeface="NikoshBAN" panose="02000000000000000000" pitchFamily="2" charset="0"/>
                <a:cs typeface="NikoshBAN" panose="02000000000000000000" pitchFamily="2" charset="0"/>
              </a:rPr>
              <a:t>কি</a:t>
            </a:r>
            <a:r>
              <a:rPr lang="en-US" sz="3600" dirty="0">
                <a:solidFill>
                  <a:srgbClr val="00B0F0"/>
                </a:solidFill>
                <a:latin typeface="NikoshBAN" panose="02000000000000000000" pitchFamily="2" charset="0"/>
                <a:cs typeface="NikoshBAN" panose="02000000000000000000" pitchFamily="2" charset="0"/>
              </a:rPr>
              <a:t>?</a:t>
            </a:r>
          </a:p>
        </p:txBody>
      </p:sp>
      <p:sp>
        <p:nvSpPr>
          <p:cNvPr id="7" name="TextBox 6">
            <a:extLst>
              <a:ext uri="{FF2B5EF4-FFF2-40B4-BE49-F238E27FC236}">
                <a16:creationId xmlns:a16="http://schemas.microsoft.com/office/drawing/2014/main" id="{347CE44E-7301-4BE3-94F9-8B74C9F69ACA}"/>
              </a:ext>
            </a:extLst>
          </p:cNvPr>
          <p:cNvSpPr txBox="1"/>
          <p:nvPr/>
        </p:nvSpPr>
        <p:spPr>
          <a:xfrm>
            <a:off x="356381" y="947000"/>
            <a:ext cx="11479237" cy="3416320"/>
          </a:xfrm>
          <a:prstGeom prst="rect">
            <a:avLst/>
          </a:prstGeom>
          <a:noFill/>
        </p:spPr>
        <p:txBody>
          <a:bodyPr wrap="square">
            <a:spAutoFit/>
          </a:bodyPr>
          <a:lstStyle/>
          <a:p>
            <a:pPr algn="just"/>
            <a:r>
              <a:rPr lang="as-IN" sz="3600" dirty="0">
                <a:latin typeface="NikoshBAN" panose="02000000000000000000" pitchFamily="2" charset="0"/>
                <a:cs typeface="NikoshBAN" panose="02000000000000000000" pitchFamily="2" charset="0"/>
              </a:rPr>
              <a:t>নগদ অর্থ ও ব্যাংক সংক্রান্ত লেনদেনের পাশাপাশি দেনা-পাওনা নিষ্পত্তি কালিন বাট্টা সহকারে তিনঘরা নগদান বই প্রস্তুত করা হয়। তিনঘরা নগদান বই প্রস্তুতের দ্বারা নগদ উদ্বৃত্ত, ব্যাংক উদ্বৃত্ত, মোট প্রদত্ত বাট্টা এবং মোট প্রাপ্ত বাট্টার পরিমাণ জানা যায়। ধারে বিক্রীত পন্যের অর্থ দ্রুত আদায়ের জন্য বিক্রেতা ক্রেতাকে এই বাট্টা দিয়ে থাকে।</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এ</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বাট্টাকে নগদ বাট্টা বলে। প্রাপ্ত বাট্টা ক্রেতার জন্য আয়, প্রদত্ত বাট্টা বিক্রেতার জন্য খরচ।</a:t>
            </a:r>
          </a:p>
        </p:txBody>
      </p:sp>
    </p:spTree>
    <p:extLst>
      <p:ext uri="{BB962C8B-B14F-4D97-AF65-F5344CB8AC3E}">
        <p14:creationId xmlns:p14="http://schemas.microsoft.com/office/powerpoint/2010/main" val="198436237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85295493"/>
              </p:ext>
            </p:extLst>
          </p:nvPr>
        </p:nvGraphicFramePr>
        <p:xfrm>
          <a:off x="105981" y="1499677"/>
          <a:ext cx="11955776" cy="3796938"/>
        </p:xfrm>
        <a:graphic>
          <a:graphicData uri="http://schemas.openxmlformats.org/drawingml/2006/table">
            <a:tbl>
              <a:tblPr firstRow="1" bandRow="1">
                <a:tableStyleId>{5940675A-B579-460E-94D1-54222C63F5DA}</a:tableStyleId>
              </a:tblPr>
              <a:tblGrid>
                <a:gridCol w="937260">
                  <a:extLst>
                    <a:ext uri="{9D8B030D-6E8A-4147-A177-3AD203B41FA5}">
                      <a16:colId xmlns:a16="http://schemas.microsoft.com/office/drawing/2014/main" val="20000"/>
                    </a:ext>
                  </a:extLst>
                </a:gridCol>
                <a:gridCol w="1743244">
                  <a:extLst>
                    <a:ext uri="{9D8B030D-6E8A-4147-A177-3AD203B41FA5}">
                      <a16:colId xmlns:a16="http://schemas.microsoft.com/office/drawing/2014/main" val="20001"/>
                    </a:ext>
                  </a:extLst>
                </a:gridCol>
                <a:gridCol w="314416">
                  <a:extLst>
                    <a:ext uri="{9D8B030D-6E8A-4147-A177-3AD203B41FA5}">
                      <a16:colId xmlns:a16="http://schemas.microsoft.com/office/drawing/2014/main" val="20002"/>
                    </a:ext>
                  </a:extLst>
                </a:gridCol>
                <a:gridCol w="280457">
                  <a:extLst>
                    <a:ext uri="{9D8B030D-6E8A-4147-A177-3AD203B41FA5}">
                      <a16:colId xmlns:a16="http://schemas.microsoft.com/office/drawing/2014/main" val="20003"/>
                    </a:ext>
                  </a:extLst>
                </a:gridCol>
                <a:gridCol w="756775">
                  <a:extLst>
                    <a:ext uri="{9D8B030D-6E8A-4147-A177-3AD203B41FA5}">
                      <a16:colId xmlns:a16="http://schemas.microsoft.com/office/drawing/2014/main" val="20004"/>
                    </a:ext>
                  </a:extLst>
                </a:gridCol>
                <a:gridCol w="901067">
                  <a:extLst>
                    <a:ext uri="{9D8B030D-6E8A-4147-A177-3AD203B41FA5}">
                      <a16:colId xmlns:a16="http://schemas.microsoft.com/office/drawing/2014/main" val="20005"/>
                    </a:ext>
                  </a:extLst>
                </a:gridCol>
                <a:gridCol w="735570">
                  <a:extLst>
                    <a:ext uri="{9D8B030D-6E8A-4147-A177-3AD203B41FA5}">
                      <a16:colId xmlns:a16="http://schemas.microsoft.com/office/drawing/2014/main" val="20006"/>
                    </a:ext>
                  </a:extLst>
                </a:gridCol>
                <a:gridCol w="909615">
                  <a:extLst>
                    <a:ext uri="{9D8B030D-6E8A-4147-A177-3AD203B41FA5}">
                      <a16:colId xmlns:a16="http://schemas.microsoft.com/office/drawing/2014/main" val="20007"/>
                    </a:ext>
                  </a:extLst>
                </a:gridCol>
                <a:gridCol w="1903074">
                  <a:extLst>
                    <a:ext uri="{9D8B030D-6E8A-4147-A177-3AD203B41FA5}">
                      <a16:colId xmlns:a16="http://schemas.microsoft.com/office/drawing/2014/main" val="20008"/>
                    </a:ext>
                  </a:extLst>
                </a:gridCol>
                <a:gridCol w="488434">
                  <a:extLst>
                    <a:ext uri="{9D8B030D-6E8A-4147-A177-3AD203B41FA5}">
                      <a16:colId xmlns:a16="http://schemas.microsoft.com/office/drawing/2014/main" val="20009"/>
                    </a:ext>
                  </a:extLst>
                </a:gridCol>
                <a:gridCol w="422031">
                  <a:extLst>
                    <a:ext uri="{9D8B030D-6E8A-4147-A177-3AD203B41FA5}">
                      <a16:colId xmlns:a16="http://schemas.microsoft.com/office/drawing/2014/main" val="20010"/>
                    </a:ext>
                  </a:extLst>
                </a:gridCol>
                <a:gridCol w="914400">
                  <a:extLst>
                    <a:ext uri="{9D8B030D-6E8A-4147-A177-3AD203B41FA5}">
                      <a16:colId xmlns:a16="http://schemas.microsoft.com/office/drawing/2014/main" val="20011"/>
                    </a:ext>
                  </a:extLst>
                </a:gridCol>
                <a:gridCol w="928468">
                  <a:extLst>
                    <a:ext uri="{9D8B030D-6E8A-4147-A177-3AD203B41FA5}">
                      <a16:colId xmlns:a16="http://schemas.microsoft.com/office/drawing/2014/main" val="20012"/>
                    </a:ext>
                  </a:extLst>
                </a:gridCol>
                <a:gridCol w="720965">
                  <a:extLst>
                    <a:ext uri="{9D8B030D-6E8A-4147-A177-3AD203B41FA5}">
                      <a16:colId xmlns:a16="http://schemas.microsoft.com/office/drawing/2014/main" val="20013"/>
                    </a:ext>
                  </a:extLst>
                </a:gridCol>
              </a:tblGrid>
              <a:tr h="671253">
                <a:tc>
                  <a:txBody>
                    <a:bodyPr/>
                    <a:lstStyle/>
                    <a:p>
                      <a:pPr algn="ctr"/>
                      <a:r>
                        <a:rPr lang="bn-BD" sz="2800" dirty="0">
                          <a:latin typeface="NikoshBAN" panose="02000000000000000000" pitchFamily="2" charset="0"/>
                          <a:cs typeface="NikoshBAN" panose="02000000000000000000" pitchFamily="2" charset="0"/>
                        </a:rPr>
                        <a:t>তারিখ</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NikoshBAN" pitchFamily="2" charset="0"/>
                          <a:cs typeface="NikoshBAN" pitchFamily="2" charset="0"/>
                        </a:rPr>
                        <a:t>বিবরণ</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রঃ</a:t>
                      </a:r>
                    </a:p>
                    <a:p>
                      <a:pPr algn="ctr"/>
                      <a:r>
                        <a:rPr lang="bn-BD" sz="2800" dirty="0">
                          <a:latin typeface="NikoshBAN" panose="02000000000000000000" pitchFamily="2" charset="0"/>
                          <a:cs typeface="NikoshBAN" panose="02000000000000000000" pitchFamily="2" charset="0"/>
                        </a:rPr>
                        <a:t>নং</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খঃ</a:t>
                      </a:r>
                    </a:p>
                    <a:p>
                      <a:pPr algn="ctr"/>
                      <a:r>
                        <a:rPr lang="bn-BD" sz="2800" dirty="0">
                          <a:latin typeface="NikoshBAN" panose="02000000000000000000" pitchFamily="2" charset="0"/>
                          <a:cs typeface="NikoshBAN" panose="02000000000000000000" pitchFamily="2" charset="0"/>
                        </a:rPr>
                        <a:t>পৃঃ</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নগদ টাকা</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ব্যাংক</a:t>
                      </a:r>
                      <a:r>
                        <a:rPr lang="bn-BD" sz="2800" baseline="0" dirty="0">
                          <a:latin typeface="NikoshBAN" panose="02000000000000000000" pitchFamily="2" charset="0"/>
                          <a:cs typeface="NikoshBAN" panose="02000000000000000000" pitchFamily="2" charset="0"/>
                        </a:rPr>
                        <a:t> টাকা</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বাট্টা</a:t>
                      </a:r>
                      <a:r>
                        <a:rPr lang="bn-BD" sz="2800" baseline="0" dirty="0">
                          <a:latin typeface="NikoshBAN" panose="02000000000000000000" pitchFamily="2" charset="0"/>
                          <a:cs typeface="NikoshBAN" panose="02000000000000000000" pitchFamily="2" charset="0"/>
                        </a:rPr>
                        <a:t> টাকা</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তারিখ</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NikoshBAN" pitchFamily="2" charset="0"/>
                          <a:cs typeface="NikoshBAN" pitchFamily="2" charset="0"/>
                        </a:rPr>
                        <a:t>বিবরণ</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ভাঃ</a:t>
                      </a:r>
                    </a:p>
                    <a:p>
                      <a:pPr algn="ctr"/>
                      <a:r>
                        <a:rPr lang="bn-BD" sz="2800" dirty="0">
                          <a:latin typeface="NikoshBAN" panose="02000000000000000000" pitchFamily="2" charset="0"/>
                          <a:cs typeface="NikoshBAN" panose="02000000000000000000" pitchFamily="2" charset="0"/>
                        </a:rPr>
                        <a:t>নং</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খঃ</a:t>
                      </a:r>
                    </a:p>
                    <a:p>
                      <a:pPr algn="ctr"/>
                      <a:r>
                        <a:rPr lang="bn-BD" sz="2800" dirty="0">
                          <a:latin typeface="NikoshBAN" panose="02000000000000000000" pitchFamily="2" charset="0"/>
                          <a:cs typeface="NikoshBAN" panose="02000000000000000000" pitchFamily="2" charset="0"/>
                        </a:rPr>
                        <a:t>পৃঃ</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নগদ টাকা</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ব্যাংক</a:t>
                      </a:r>
                      <a:r>
                        <a:rPr lang="bn-BD" sz="2800" baseline="0" dirty="0">
                          <a:latin typeface="NikoshBAN" panose="02000000000000000000" pitchFamily="2" charset="0"/>
                          <a:cs typeface="NikoshBAN" panose="02000000000000000000" pitchFamily="2" charset="0"/>
                        </a:rPr>
                        <a:t> টাকা</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বাট্টা টাকা</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52092">
                <a:tc>
                  <a:txBody>
                    <a:bodyPr/>
                    <a:lstStyle/>
                    <a:p>
                      <a:endParaRPr lang="bn-BD" sz="1800" dirty="0"/>
                    </a:p>
                    <a:p>
                      <a:endParaRPr lang="bn-BD" sz="1800" dirty="0"/>
                    </a:p>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6417E2C7-FC08-401D-9D50-44898B32CCF4}"/>
              </a:ext>
            </a:extLst>
          </p:cNvPr>
          <p:cNvSpPr txBox="1"/>
          <p:nvPr/>
        </p:nvSpPr>
        <p:spPr>
          <a:xfrm>
            <a:off x="137160" y="177443"/>
            <a:ext cx="3562643" cy="523220"/>
          </a:xfrm>
          <a:prstGeom prst="rect">
            <a:avLst/>
          </a:prstGeom>
          <a:noFill/>
        </p:spPr>
        <p:txBody>
          <a:bodyPr wrap="square">
            <a:spAutoFit/>
          </a:bodyPr>
          <a:lstStyle/>
          <a:p>
            <a:r>
              <a:rPr lang="en-US" sz="2800" dirty="0">
                <a:solidFill>
                  <a:srgbClr val="C00000"/>
                </a:solidFill>
                <a:latin typeface="NikoshBAN" panose="02000000000000000000" pitchFamily="2" charset="0"/>
                <a:cs typeface="NikoshBAN" pitchFamily="2" charset="0"/>
              </a:rPr>
              <a:t>তিন </a:t>
            </a:r>
            <a:r>
              <a:rPr lang="en-US" sz="2800" dirty="0" err="1">
                <a:solidFill>
                  <a:srgbClr val="C00000"/>
                </a:solidFill>
                <a:latin typeface="NikoshBAN" panose="02000000000000000000" pitchFamily="2" charset="0"/>
                <a:cs typeface="NikoshBAN" pitchFamily="2" charset="0"/>
              </a:rPr>
              <a:t>ঘরা</a:t>
            </a:r>
            <a:r>
              <a:rPr lang="en-US" sz="2800" dirty="0">
                <a:solidFill>
                  <a:srgbClr val="C00000"/>
                </a:solidFill>
                <a:latin typeface="NikoshBAN" panose="02000000000000000000" pitchFamily="2" charset="0"/>
                <a:cs typeface="NikoshBAN" pitchFamily="2" charset="0"/>
              </a:rPr>
              <a:t> নগদান </a:t>
            </a:r>
            <a:r>
              <a:rPr lang="en-US" sz="2800" dirty="0" err="1">
                <a:solidFill>
                  <a:srgbClr val="C00000"/>
                </a:solidFill>
                <a:latin typeface="NikoshBAN" panose="02000000000000000000" pitchFamily="2" charset="0"/>
                <a:cs typeface="NikoshBAN" pitchFamily="2" charset="0"/>
              </a:rPr>
              <a:t>বইয়ের</a:t>
            </a:r>
            <a:r>
              <a:rPr lang="en-US" sz="2800" dirty="0">
                <a:solidFill>
                  <a:srgbClr val="C00000"/>
                </a:solidFill>
                <a:latin typeface="NikoshBAN" panose="02000000000000000000" pitchFamily="2" charset="0"/>
                <a:cs typeface="NikoshBAN" pitchFamily="2" charset="0"/>
              </a:rPr>
              <a:t> </a:t>
            </a:r>
            <a:r>
              <a:rPr lang="en-US" sz="2800" dirty="0" err="1">
                <a:solidFill>
                  <a:srgbClr val="C00000"/>
                </a:solidFill>
                <a:latin typeface="NikoshBAN" panose="02000000000000000000" pitchFamily="2" charset="0"/>
                <a:cs typeface="NikoshBAN" pitchFamily="2" charset="0"/>
              </a:rPr>
              <a:t>ছক</a:t>
            </a:r>
            <a:endParaRPr lang="en-US" sz="28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27FC5D88-CF92-4A6F-A08D-05F12BDA28DC}"/>
              </a:ext>
            </a:extLst>
          </p:cNvPr>
          <p:cNvSpPr txBox="1"/>
          <p:nvPr/>
        </p:nvSpPr>
        <p:spPr>
          <a:xfrm>
            <a:off x="0" y="1037612"/>
            <a:ext cx="974188" cy="523220"/>
          </a:xfrm>
          <a:prstGeom prst="rect">
            <a:avLst/>
          </a:prstGeom>
          <a:noFill/>
        </p:spPr>
        <p:txBody>
          <a:bodyPr wrap="square">
            <a:spAutoFit/>
          </a:bodyPr>
          <a:lstStyle/>
          <a:p>
            <a:pPr algn="ctr" eaLnBrk="0" fontAlgn="base" hangingPunct="0">
              <a:spcBef>
                <a:spcPct val="0"/>
              </a:spcBef>
              <a:spcAft>
                <a:spcPct val="0"/>
              </a:spcAft>
            </a:pPr>
            <a:r>
              <a:rPr lang="en-US" sz="2800" dirty="0">
                <a:latin typeface="NikoshBAN" panose="02000000000000000000" pitchFamily="2" charset="0"/>
                <a:cs typeface="NikoshBAN" panose="02000000000000000000" pitchFamily="2" charset="0"/>
              </a:rPr>
              <a:t>ডেবিট</a:t>
            </a:r>
          </a:p>
        </p:txBody>
      </p:sp>
      <p:sp>
        <p:nvSpPr>
          <p:cNvPr id="12" name="TextBox 11">
            <a:extLst>
              <a:ext uri="{FF2B5EF4-FFF2-40B4-BE49-F238E27FC236}">
                <a16:creationId xmlns:a16="http://schemas.microsoft.com/office/drawing/2014/main" id="{D03C1669-6E3B-48CA-B092-1A6D4F59F74E}"/>
              </a:ext>
            </a:extLst>
          </p:cNvPr>
          <p:cNvSpPr txBox="1"/>
          <p:nvPr/>
        </p:nvSpPr>
        <p:spPr>
          <a:xfrm>
            <a:off x="10888980" y="1071807"/>
            <a:ext cx="1269609" cy="523220"/>
          </a:xfrm>
          <a:prstGeom prst="rect">
            <a:avLst/>
          </a:prstGeom>
          <a:noFill/>
        </p:spPr>
        <p:txBody>
          <a:bodyPr wrap="square">
            <a:spAutoFit/>
          </a:bodyPr>
          <a:lstStyle/>
          <a:p>
            <a:pPr algn="ctr" eaLnBrk="0" fontAlgn="base" hangingPunct="0">
              <a:spcBef>
                <a:spcPct val="0"/>
              </a:spcBef>
              <a:spcAft>
                <a:spcPct val="0"/>
              </a:spcAft>
            </a:pPr>
            <a:r>
              <a:rPr lang="en-US" sz="2800" dirty="0">
                <a:latin typeface="NikoshBAN" panose="02000000000000000000" pitchFamily="2" charset="0"/>
                <a:cs typeface="NikoshBAN" panose="02000000000000000000" pitchFamily="2" charset="0"/>
              </a:rPr>
              <a:t>ক্রেডিট</a:t>
            </a:r>
          </a:p>
        </p:txBody>
      </p:sp>
      <p:sp>
        <p:nvSpPr>
          <p:cNvPr id="14" name="TextBox 13">
            <a:extLst>
              <a:ext uri="{FF2B5EF4-FFF2-40B4-BE49-F238E27FC236}">
                <a16:creationId xmlns:a16="http://schemas.microsoft.com/office/drawing/2014/main" id="{830D842F-BEC6-4F9C-A2D4-CFED208356EC}"/>
              </a:ext>
            </a:extLst>
          </p:cNvPr>
          <p:cNvSpPr txBox="1"/>
          <p:nvPr/>
        </p:nvSpPr>
        <p:spPr>
          <a:xfrm>
            <a:off x="4863318" y="606725"/>
            <a:ext cx="2751405" cy="954107"/>
          </a:xfrm>
          <a:prstGeom prst="rect">
            <a:avLst/>
          </a:prstGeom>
          <a:noFill/>
        </p:spPr>
        <p:txBody>
          <a:bodyPr wrap="square">
            <a:spAutoFit/>
          </a:bodyPr>
          <a:lstStyle/>
          <a:p>
            <a:pPr algn="ctr"/>
            <a:r>
              <a:rPr lang="en-US" sz="2800" dirty="0">
                <a:latin typeface="NikoshBAN" panose="02000000000000000000" pitchFamily="2" charset="0"/>
                <a:cs typeface="NikoshBAN" panose="02000000000000000000" pitchFamily="2" charset="0"/>
              </a:rPr>
              <a:t>প্রতিষ্ঠানের নাম------</a:t>
            </a:r>
          </a:p>
          <a:p>
            <a:pPr algn="ctr"/>
            <a:r>
              <a:rPr lang="en-US" sz="2800" dirty="0" err="1">
                <a:latin typeface="NikoshBAN" panose="02000000000000000000" pitchFamily="2" charset="0"/>
                <a:cs typeface="NikoshBAN" panose="02000000000000000000" pitchFamily="2" charset="0"/>
              </a:rPr>
              <a:t>তিন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ঘরা</a:t>
            </a:r>
            <a:r>
              <a:rPr lang="en-US" sz="2800" dirty="0">
                <a:latin typeface="NikoshBAN" panose="02000000000000000000" pitchFamily="2" charset="0"/>
                <a:cs typeface="NikoshBAN" panose="02000000000000000000" pitchFamily="2" charset="0"/>
              </a:rPr>
              <a:t> নগদান </a:t>
            </a:r>
            <a:r>
              <a:rPr lang="en-US" sz="2800" dirty="0" err="1">
                <a:latin typeface="NikoshBAN" panose="02000000000000000000" pitchFamily="2" charset="0"/>
                <a:cs typeface="NikoshBAN" panose="02000000000000000000" pitchFamily="2" charset="0"/>
              </a:rPr>
              <a:t>বই</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388962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0.70"/>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par>
                                <p:cTn id="20" presetID="55"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0.7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0C7E41-BB49-4E66-93A9-F3D3B463764D}"/>
              </a:ext>
            </a:extLst>
          </p:cNvPr>
          <p:cNvSpPr txBox="1"/>
          <p:nvPr/>
        </p:nvSpPr>
        <p:spPr>
          <a:xfrm>
            <a:off x="2357336" y="86125"/>
            <a:ext cx="6336288" cy="584775"/>
          </a:xfrm>
          <a:prstGeom prst="rect">
            <a:avLst/>
          </a:prstGeom>
          <a:noFill/>
        </p:spPr>
        <p:txBody>
          <a:bodyPr wrap="square">
            <a:spAutoFit/>
          </a:bodyPr>
          <a:lstStyle/>
          <a:p>
            <a:pPr algn="ctr" eaLnBrk="0" fontAlgn="base" hangingPunct="0">
              <a:spcBef>
                <a:spcPct val="0"/>
              </a:spcBef>
              <a:spcAft>
                <a:spcPct val="0"/>
              </a:spcAft>
            </a:pPr>
            <a:r>
              <a:rPr lang="bn-BD" sz="3200" dirty="0">
                <a:solidFill>
                  <a:srgbClr val="7030A0"/>
                </a:solidFill>
                <a:latin typeface="NikoshBAN" panose="02000000000000000000" pitchFamily="2" charset="0"/>
                <a:cs typeface="NikoshBAN" panose="02000000000000000000" pitchFamily="2" charset="0"/>
              </a:rPr>
              <a:t>নগদান বই প্রস্তুতে</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কয়েকটি</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বিশেষ</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সতর্কতা</a:t>
            </a:r>
            <a:r>
              <a:rPr lang="en-US" sz="3200" dirty="0">
                <a:solidFill>
                  <a:srgbClr val="7030A0"/>
                </a:solidFill>
                <a:latin typeface="NikoshBAN" panose="02000000000000000000" pitchFamily="2" charset="0"/>
                <a:cs typeface="NikoshBAN" panose="02000000000000000000" pitchFamily="2" charset="0"/>
              </a:rPr>
              <a:t>:</a:t>
            </a:r>
            <a:endParaRPr lang="en-US" sz="3200" dirty="0">
              <a:solidFill>
                <a:schemeClr val="tx1"/>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54CA1E80-B4CE-433D-9B76-81441CD31167}"/>
              </a:ext>
            </a:extLst>
          </p:cNvPr>
          <p:cNvSpPr txBox="1"/>
          <p:nvPr/>
        </p:nvSpPr>
        <p:spPr>
          <a:xfrm>
            <a:off x="250044" y="624038"/>
            <a:ext cx="11427069" cy="5855449"/>
          </a:xfrm>
          <a:prstGeom prst="rect">
            <a:avLst/>
          </a:prstGeom>
          <a:noFill/>
        </p:spPr>
        <p:txBody>
          <a:bodyPr wrap="square">
            <a:spAutoFit/>
          </a:bodyPr>
          <a:lstStyle/>
          <a:p>
            <a:pPr marL="342900" indent="-342900" algn="just" eaLnBrk="0" fontAlgn="base" hangingPunct="0">
              <a:lnSpc>
                <a:spcPct val="150000"/>
              </a:lnSpc>
              <a:spcBef>
                <a:spcPct val="0"/>
              </a:spcBef>
              <a:spcAft>
                <a:spcPct val="0"/>
              </a:spcAft>
              <a:buClr>
                <a:srgbClr val="C00000"/>
              </a:buClr>
              <a:buSzPts val="3200"/>
              <a:buFont typeface="Wingdings" panose="05000000000000000000" pitchFamily="2" charset="2"/>
              <a:buChar char="Ø"/>
            </a:pPr>
            <a:r>
              <a:rPr lang="bn-BD" sz="2800" dirty="0">
                <a:solidFill>
                  <a:srgbClr val="002060"/>
                </a:solidFill>
                <a:latin typeface="NikoshBAN" panose="02000000000000000000" pitchFamily="2" charset="0"/>
                <a:cs typeface="NikoshBAN" panose="02000000000000000000" pitchFamily="2" charset="0"/>
              </a:rPr>
              <a:t>ডেবিট দিক জমার দিক,</a:t>
            </a:r>
            <a:r>
              <a:rPr lang="en-US" sz="2800" dirty="0">
                <a:solidFill>
                  <a:srgbClr val="002060"/>
                </a:solidFill>
                <a:latin typeface="NikoshBAN" panose="02000000000000000000" pitchFamily="2" charset="0"/>
                <a:cs typeface="NikoshBAN" panose="02000000000000000000" pitchFamily="2" charset="0"/>
              </a:rPr>
              <a:t> </a:t>
            </a:r>
            <a:r>
              <a:rPr lang="bn-BD" sz="2800" dirty="0">
                <a:solidFill>
                  <a:srgbClr val="002060"/>
                </a:solidFill>
                <a:latin typeface="NikoshBAN" panose="02000000000000000000" pitchFamily="2" charset="0"/>
                <a:cs typeface="NikoshBAN" panose="02000000000000000000" pitchFamily="2" charset="0"/>
              </a:rPr>
              <a:t>ক্রেডিট দিক খরচের দিক।</a:t>
            </a:r>
          </a:p>
          <a:p>
            <a:pPr marL="342900" indent="-342900" algn="just" eaLnBrk="0" fontAlgn="base" hangingPunct="0">
              <a:lnSpc>
                <a:spcPct val="150000"/>
              </a:lnSpc>
              <a:spcBef>
                <a:spcPct val="0"/>
              </a:spcBef>
              <a:spcAft>
                <a:spcPct val="0"/>
              </a:spcAft>
              <a:buClr>
                <a:srgbClr val="C00000"/>
              </a:buClr>
              <a:buSzPts val="3200"/>
              <a:buFont typeface="Wingdings" panose="05000000000000000000" pitchFamily="2" charset="2"/>
              <a:buChar char="Ø"/>
            </a:pPr>
            <a:r>
              <a:rPr lang="bn-BD" sz="2800" dirty="0">
                <a:solidFill>
                  <a:srgbClr val="002060"/>
                </a:solidFill>
                <a:latin typeface="NikoshBAN" panose="02000000000000000000" pitchFamily="2" charset="0"/>
                <a:cs typeface="NikoshBAN" panose="02000000000000000000" pitchFamily="2" charset="0"/>
              </a:rPr>
              <a:t>নগদ টাকা ব্যাংকে জমা দিলে কন্ট্রা বা বিপরীত দাখিলা হয়।</a:t>
            </a:r>
          </a:p>
          <a:p>
            <a:pPr marL="342900" indent="-342900" algn="just" eaLnBrk="0" fontAlgn="base" hangingPunct="0">
              <a:lnSpc>
                <a:spcPct val="150000"/>
              </a:lnSpc>
              <a:spcBef>
                <a:spcPct val="0"/>
              </a:spcBef>
              <a:spcAft>
                <a:spcPct val="0"/>
              </a:spcAft>
              <a:buClr>
                <a:srgbClr val="C00000"/>
              </a:buClr>
              <a:buSzPts val="3200"/>
              <a:buFont typeface="Wingdings" panose="05000000000000000000" pitchFamily="2" charset="2"/>
              <a:buChar char="Ø"/>
            </a:pPr>
            <a:r>
              <a:rPr lang="bn-BD" sz="2800" dirty="0">
                <a:solidFill>
                  <a:srgbClr val="002060"/>
                </a:solidFill>
                <a:latin typeface="NikoshBAN" panose="02000000000000000000" pitchFamily="2" charset="0"/>
                <a:cs typeface="NikoshBAN" panose="02000000000000000000" pitchFamily="2" charset="0"/>
              </a:rPr>
              <a:t>ব্যাংক থেকে অফিসের প্রয়োজনে উত্তোলন করলে কন্ট্রা বা বিপরীত দাখিলা হয়।</a:t>
            </a:r>
          </a:p>
          <a:p>
            <a:pPr marL="342900" indent="-342900" algn="just" eaLnBrk="0" fontAlgn="base" hangingPunct="0">
              <a:lnSpc>
                <a:spcPct val="150000"/>
              </a:lnSpc>
              <a:spcBef>
                <a:spcPct val="0"/>
              </a:spcBef>
              <a:spcAft>
                <a:spcPct val="0"/>
              </a:spcAft>
              <a:buClr>
                <a:srgbClr val="C00000"/>
              </a:buClr>
              <a:buSzPts val="3200"/>
              <a:buFont typeface="Wingdings" panose="05000000000000000000" pitchFamily="2" charset="2"/>
              <a:buChar char="Ø"/>
            </a:pPr>
            <a:r>
              <a:rPr lang="bn-BD" sz="2800" dirty="0">
                <a:solidFill>
                  <a:srgbClr val="002060"/>
                </a:solidFill>
                <a:latin typeface="NikoshBAN" panose="02000000000000000000" pitchFamily="2" charset="0"/>
                <a:cs typeface="NikoshBAN" panose="02000000000000000000" pitchFamily="2" charset="0"/>
              </a:rPr>
              <a:t>ব্যাংক থেকে ব্যক্তিগত প্রয়োজনে উত্তোলন করলে ক্রেডিট দিকে ব্যাংক কলামে বসে।</a:t>
            </a:r>
          </a:p>
          <a:p>
            <a:pPr marL="342900" indent="-342900" algn="just" eaLnBrk="0" fontAlgn="base" hangingPunct="0">
              <a:lnSpc>
                <a:spcPct val="150000"/>
              </a:lnSpc>
              <a:spcBef>
                <a:spcPct val="0"/>
              </a:spcBef>
              <a:spcAft>
                <a:spcPct val="0"/>
              </a:spcAft>
              <a:buClr>
                <a:srgbClr val="C00000"/>
              </a:buClr>
              <a:buSzPts val="3200"/>
              <a:buFont typeface="Wingdings" panose="05000000000000000000" pitchFamily="2" charset="2"/>
              <a:buChar char="Ø"/>
            </a:pPr>
            <a:r>
              <a:rPr lang="bn-BD" sz="2800" dirty="0">
                <a:solidFill>
                  <a:srgbClr val="002060"/>
                </a:solidFill>
                <a:latin typeface="NikoshBAN" panose="02000000000000000000" pitchFamily="2" charset="0"/>
                <a:cs typeface="NikoshBAN" panose="02000000000000000000" pitchFamily="2" charset="0"/>
              </a:rPr>
              <a:t>একজনের কাছ থেকে চেক পেয়ে অন্যজনকে প্রদান করলে উভয় দিকে নগদ কলামে বসে।</a:t>
            </a:r>
            <a:endParaRPr lang="en-US" sz="2800" dirty="0">
              <a:solidFill>
                <a:srgbClr val="002060"/>
              </a:solidFill>
              <a:latin typeface="NikoshBAN" panose="02000000000000000000" pitchFamily="2" charset="0"/>
              <a:cs typeface="NikoshBAN" panose="02000000000000000000" pitchFamily="2" charset="0"/>
            </a:endParaRPr>
          </a:p>
          <a:p>
            <a:pPr marL="342900" indent="-342900" algn="just" eaLnBrk="0" fontAlgn="base" hangingPunct="0">
              <a:lnSpc>
                <a:spcPct val="150000"/>
              </a:lnSpc>
              <a:spcBef>
                <a:spcPct val="0"/>
              </a:spcBef>
              <a:spcAft>
                <a:spcPct val="0"/>
              </a:spcAft>
              <a:buClr>
                <a:srgbClr val="C00000"/>
              </a:buClr>
              <a:buSzPts val="3200"/>
              <a:buFont typeface="Wingdings" panose="05000000000000000000" pitchFamily="2" charset="2"/>
              <a:buChar char="Ø"/>
            </a:pPr>
            <a:r>
              <a:rPr lang="bn-BD" sz="2800" dirty="0">
                <a:solidFill>
                  <a:srgbClr val="002060"/>
                </a:solidFill>
                <a:latin typeface="NikoshBAN" panose="02000000000000000000" pitchFamily="2" charset="0"/>
                <a:cs typeface="NikoshBAN" panose="02000000000000000000" pitchFamily="2" charset="0"/>
              </a:rPr>
              <a:t>চেকে পণ্য বা মাল বিক্রয় করলে ডেবিট দিকে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নগদ</a:t>
            </a:r>
            <a:r>
              <a:rPr lang="en-US" sz="2800" dirty="0">
                <a:solidFill>
                  <a:srgbClr val="002060"/>
                </a:solidFill>
                <a:latin typeface="NikoshBAN" panose="02000000000000000000" pitchFamily="2" charset="0"/>
                <a:cs typeface="NikoshBAN" panose="02000000000000000000" pitchFamily="2" charset="0"/>
              </a:rPr>
              <a:t> </a:t>
            </a:r>
            <a:r>
              <a:rPr lang="bn-BD" sz="2800" dirty="0">
                <a:solidFill>
                  <a:srgbClr val="002060"/>
                </a:solidFill>
                <a:latin typeface="NikoshBAN" panose="02000000000000000000" pitchFamily="2" charset="0"/>
                <a:cs typeface="NikoshBAN" panose="02000000000000000000" pitchFamily="2" charset="0"/>
              </a:rPr>
              <a:t>কলামে বসে।</a:t>
            </a:r>
          </a:p>
          <a:p>
            <a:pPr marL="342900" indent="-342900" algn="just" eaLnBrk="0" fontAlgn="base" hangingPunct="0">
              <a:lnSpc>
                <a:spcPct val="150000"/>
              </a:lnSpc>
              <a:spcBef>
                <a:spcPct val="0"/>
              </a:spcBef>
              <a:spcAft>
                <a:spcPct val="0"/>
              </a:spcAft>
              <a:buClr>
                <a:srgbClr val="C00000"/>
              </a:buClr>
              <a:buSzPts val="3200"/>
              <a:buFont typeface="Wingdings" panose="05000000000000000000" pitchFamily="2" charset="2"/>
              <a:buChar char="Ø"/>
            </a:pPr>
            <a:r>
              <a:rPr lang="bn-BD" sz="2800" dirty="0">
                <a:solidFill>
                  <a:srgbClr val="002060"/>
                </a:solidFill>
                <a:latin typeface="NikoshBAN" panose="02000000000000000000" pitchFamily="2" charset="0"/>
                <a:cs typeface="NikoshBAN" panose="02000000000000000000" pitchFamily="2" charset="0"/>
              </a:rPr>
              <a:t>চেকে পণ্য বা মাল ক্রয় করলে  ক্রেডিট দিকে ব্যাংক কলামে বসে।</a:t>
            </a:r>
            <a:endParaRPr lang="en-US" sz="2800" dirty="0">
              <a:solidFill>
                <a:srgbClr val="002060"/>
              </a:solidFill>
              <a:latin typeface="NikoshBAN" panose="02000000000000000000" pitchFamily="2" charset="0"/>
              <a:cs typeface="NikoshBAN" panose="02000000000000000000" pitchFamily="2" charset="0"/>
            </a:endParaRPr>
          </a:p>
          <a:p>
            <a:pPr marL="342900" indent="-342900" algn="just" eaLnBrk="0" fontAlgn="base" hangingPunct="0">
              <a:lnSpc>
                <a:spcPct val="150000"/>
              </a:lnSpc>
              <a:spcBef>
                <a:spcPct val="0"/>
              </a:spcBef>
              <a:spcAft>
                <a:spcPct val="0"/>
              </a:spcAft>
              <a:buClr>
                <a:srgbClr val="C00000"/>
              </a:buClr>
              <a:buSzPts val="3200"/>
              <a:buFont typeface="Wingdings" panose="05000000000000000000" pitchFamily="2" charset="2"/>
              <a:buChar char="Ø"/>
            </a:pPr>
            <a:r>
              <a:rPr lang="en-US" sz="2800" dirty="0">
                <a:solidFill>
                  <a:srgbClr val="002060"/>
                </a:solidFill>
                <a:latin typeface="NikoshBAN" panose="02000000000000000000" pitchFamily="2" charset="0"/>
                <a:cs typeface="NikoshBAN" panose="02000000000000000000" pitchFamily="2" charset="0"/>
              </a:rPr>
              <a:t>বিবরণ </a:t>
            </a:r>
            <a:r>
              <a:rPr lang="en-US" sz="2800" dirty="0" err="1">
                <a:solidFill>
                  <a:srgbClr val="002060"/>
                </a:solidFill>
                <a:latin typeface="NikoshBAN" panose="02000000000000000000" pitchFamily="2" charset="0"/>
                <a:cs typeface="NikoshBAN" panose="02000000000000000000" pitchFamily="2" charset="0"/>
              </a:rPr>
              <a:t>কলামে</a:t>
            </a:r>
            <a:r>
              <a:rPr lang="en-US" sz="2800" dirty="0">
                <a:solidFill>
                  <a:srgbClr val="002060"/>
                </a:solidFill>
                <a:latin typeface="NikoshBAN" panose="02000000000000000000" pitchFamily="2" charset="0"/>
                <a:cs typeface="NikoshBAN" panose="02000000000000000000" pitchFamily="2" charset="0"/>
              </a:rPr>
              <a:t> নগদান হিসাব </a:t>
            </a:r>
            <a:r>
              <a:rPr lang="en-US" sz="2800" dirty="0" err="1">
                <a:solidFill>
                  <a:srgbClr val="002060"/>
                </a:solidFill>
                <a:latin typeface="NikoshBAN" panose="02000000000000000000" pitchFamily="2" charset="0"/>
                <a:cs typeface="NikoshBAN" panose="02000000000000000000" pitchFamily="2" charset="0"/>
              </a:rPr>
              <a:t>ডে</a:t>
            </a:r>
            <a:r>
              <a:rPr lang="en-US" sz="2800" dirty="0">
                <a:solidFill>
                  <a:srgbClr val="002060"/>
                </a:solidFill>
                <a:latin typeface="NikoshBAN" panose="02000000000000000000" pitchFamily="2" charset="0"/>
                <a:cs typeface="NikoshBAN" panose="02000000000000000000" pitchFamily="2" charset="0"/>
              </a:rPr>
              <a:t>:/</a:t>
            </a:r>
            <a:r>
              <a:rPr lang="en-US" sz="2800" dirty="0" err="1">
                <a:solidFill>
                  <a:srgbClr val="002060"/>
                </a:solidFill>
                <a:latin typeface="NikoshBAN" panose="02000000000000000000" pitchFamily="2" charset="0"/>
                <a:cs typeface="NikoshBAN" panose="02000000000000000000" pitchFamily="2" charset="0"/>
              </a:rPr>
              <a:t>ক্রে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লিখলে</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নগদ</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কলামে</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টাকা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বসবে</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না</a:t>
            </a:r>
            <a:r>
              <a:rPr lang="en-US" sz="2800" dirty="0">
                <a:solidFill>
                  <a:srgbClr val="002060"/>
                </a:solidFill>
                <a:latin typeface="NikoshBAN" panose="02000000000000000000" pitchFamily="2" charset="0"/>
                <a:cs typeface="NikoshBAN" panose="02000000000000000000" pitchFamily="2" charset="0"/>
              </a:rPr>
              <a:t>।</a:t>
            </a:r>
          </a:p>
          <a:p>
            <a:pPr marL="342900" indent="-342900" algn="just" eaLnBrk="0" fontAlgn="base" hangingPunct="0">
              <a:lnSpc>
                <a:spcPct val="150000"/>
              </a:lnSpc>
              <a:spcBef>
                <a:spcPct val="0"/>
              </a:spcBef>
              <a:spcAft>
                <a:spcPct val="0"/>
              </a:spcAft>
              <a:buClr>
                <a:srgbClr val="C00000"/>
              </a:buClr>
              <a:buSzPts val="3200"/>
              <a:buFont typeface="Wingdings" panose="05000000000000000000" pitchFamily="2" charset="2"/>
              <a:buChar char="Ø"/>
            </a:pPr>
            <a:r>
              <a:rPr lang="en-US" sz="2800" dirty="0">
                <a:solidFill>
                  <a:srgbClr val="002060"/>
                </a:solidFill>
                <a:latin typeface="NikoshBAN" panose="02000000000000000000" pitchFamily="2" charset="0"/>
                <a:cs typeface="NikoshBAN" panose="02000000000000000000" pitchFamily="2" charset="0"/>
              </a:rPr>
              <a:t>বিবরণ </a:t>
            </a:r>
            <a:r>
              <a:rPr lang="en-US" sz="2800" dirty="0" err="1">
                <a:solidFill>
                  <a:srgbClr val="002060"/>
                </a:solidFill>
                <a:latin typeface="NikoshBAN" panose="02000000000000000000" pitchFamily="2" charset="0"/>
                <a:cs typeface="NikoshBAN" panose="02000000000000000000" pitchFamily="2" charset="0"/>
              </a:rPr>
              <a:t>কলামে</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ব্যাংক</a:t>
            </a:r>
            <a:r>
              <a:rPr lang="en-US" sz="2800" dirty="0">
                <a:solidFill>
                  <a:srgbClr val="002060"/>
                </a:solidFill>
                <a:latin typeface="NikoshBAN" panose="02000000000000000000" pitchFamily="2" charset="0"/>
                <a:cs typeface="NikoshBAN" panose="02000000000000000000" pitchFamily="2" charset="0"/>
              </a:rPr>
              <a:t> হিসাব </a:t>
            </a:r>
            <a:r>
              <a:rPr lang="en-US" sz="2800" dirty="0" err="1">
                <a:solidFill>
                  <a:srgbClr val="002060"/>
                </a:solidFill>
                <a:latin typeface="NikoshBAN" panose="02000000000000000000" pitchFamily="2" charset="0"/>
                <a:cs typeface="NikoshBAN" panose="02000000000000000000" pitchFamily="2" charset="0"/>
              </a:rPr>
              <a:t>ডে</a:t>
            </a:r>
            <a:r>
              <a:rPr lang="en-US" sz="2800" dirty="0">
                <a:solidFill>
                  <a:srgbClr val="002060"/>
                </a:solidFill>
                <a:latin typeface="NikoshBAN" panose="02000000000000000000" pitchFamily="2" charset="0"/>
                <a:cs typeface="NikoshBAN" panose="02000000000000000000" pitchFamily="2" charset="0"/>
              </a:rPr>
              <a:t>:/</a:t>
            </a:r>
            <a:r>
              <a:rPr lang="en-US" sz="2800" dirty="0" err="1">
                <a:solidFill>
                  <a:srgbClr val="002060"/>
                </a:solidFill>
                <a:latin typeface="NikoshBAN" panose="02000000000000000000" pitchFamily="2" charset="0"/>
                <a:cs typeface="NikoshBAN" panose="02000000000000000000" pitchFamily="2" charset="0"/>
              </a:rPr>
              <a:t>ক্রে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লিখলে</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ব্যাংক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কলামে</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টাকা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বসবে</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না</a:t>
            </a:r>
            <a:r>
              <a:rPr lang="en-US" sz="2800" dirty="0">
                <a:solidFill>
                  <a:srgbClr val="00206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2356268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1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1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1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left)">
                                      <p:cBhvr>
                                        <p:cTn id="37" dur="1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left)">
                                      <p:cBhvr>
                                        <p:cTn id="42" dur="1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left)">
                                      <p:cBhvr>
                                        <p:cTn id="47" dur="1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D12A14-0790-44C1-B9E4-D20690784245}"/>
              </a:ext>
            </a:extLst>
          </p:cNvPr>
          <p:cNvSpPr txBox="1"/>
          <p:nvPr/>
        </p:nvSpPr>
        <p:spPr>
          <a:xfrm>
            <a:off x="264941" y="272531"/>
            <a:ext cx="3956538" cy="584775"/>
          </a:xfrm>
          <a:prstGeom prst="rect">
            <a:avLst/>
          </a:prstGeom>
          <a:noFill/>
        </p:spPr>
        <p:txBody>
          <a:bodyPr wrap="square">
            <a:spAutoFit/>
          </a:bodyPr>
          <a:lstStyle/>
          <a:p>
            <a:pPr algn="ctr"/>
            <a:r>
              <a:rPr lang="as-IN" sz="3200" dirty="0">
                <a:solidFill>
                  <a:srgbClr val="00B0F0"/>
                </a:solidFill>
                <a:latin typeface="NikoshBAN" panose="02000000000000000000" pitchFamily="2" charset="0"/>
                <a:cs typeface="NikoshBAN" panose="02000000000000000000" pitchFamily="2" charset="0"/>
              </a:rPr>
              <a:t>কন্ট্রা বা বিপরীত দাখিলা কি ?</a:t>
            </a:r>
          </a:p>
        </p:txBody>
      </p:sp>
      <p:sp>
        <p:nvSpPr>
          <p:cNvPr id="7" name="TextBox 6">
            <a:extLst>
              <a:ext uri="{FF2B5EF4-FFF2-40B4-BE49-F238E27FC236}">
                <a16:creationId xmlns:a16="http://schemas.microsoft.com/office/drawing/2014/main" id="{5A8C1001-2E64-42A4-9B13-029928204DA8}"/>
              </a:ext>
            </a:extLst>
          </p:cNvPr>
          <p:cNvSpPr txBox="1"/>
          <p:nvPr/>
        </p:nvSpPr>
        <p:spPr>
          <a:xfrm>
            <a:off x="264941" y="735498"/>
            <a:ext cx="11437034" cy="1815882"/>
          </a:xfrm>
          <a:prstGeom prst="rect">
            <a:avLst/>
          </a:prstGeom>
          <a:noFill/>
        </p:spPr>
        <p:txBody>
          <a:bodyPr wrap="square">
            <a:spAutoFit/>
          </a:bodyPr>
          <a:lstStyle/>
          <a:p>
            <a:pPr algn="just"/>
            <a:r>
              <a:rPr lang="as-IN" sz="2800" dirty="0">
                <a:latin typeface="NikoshBAN" panose="02000000000000000000" pitchFamily="2" charset="0"/>
                <a:cs typeface="NikoshBAN" panose="02000000000000000000" pitchFamily="2" charset="0"/>
              </a:rPr>
              <a:t>যে সকল লেনদেনের ফলে </a:t>
            </a:r>
            <a:r>
              <a:rPr lang="en-US" sz="2800" dirty="0" err="1">
                <a:latin typeface="NikoshBAN" panose="02000000000000000000" pitchFamily="2" charset="0"/>
                <a:cs typeface="NikoshBAN" panose="02000000000000000000" pitchFamily="2" charset="0"/>
              </a:rPr>
              <a:t>একই</a:t>
            </a:r>
            <a:r>
              <a:rPr lang="en-US" sz="2800" dirty="0">
                <a:latin typeface="NikoshBAN" panose="02000000000000000000" pitchFamily="2" charset="0"/>
                <a:cs typeface="NikoshBAN" panose="02000000000000000000" pitchFamily="2" charset="0"/>
              </a:rPr>
              <a:t> নগদান </a:t>
            </a:r>
            <a:r>
              <a:rPr lang="en-US" sz="2800" dirty="0" err="1">
                <a:latin typeface="NikoshBAN" panose="02000000000000000000" pitchFamily="2" charset="0"/>
                <a:cs typeface="NikoshBAN" panose="02000000000000000000" pitchFamily="2" charset="0"/>
              </a:rPr>
              <a:t>বইতে</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নগদান হিসাব</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ও </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ব্যাংক হিসাব</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দুটোই</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একসাথে প্রভাবিত হয় ঐ সকল লেনদেন সমূহকে বিপরীত দাখিলা বলে। অর্থাৎ ডেবিট দিকে নগদ কলামে লিপিবদ্ধ করা হলে ক্রেডিট দিকে ব্যা</a:t>
            </a:r>
            <a:r>
              <a:rPr lang="en-US" sz="2800" dirty="0" err="1">
                <a:latin typeface="NikoshBAN" panose="02000000000000000000" pitchFamily="2" charset="0"/>
                <a:cs typeface="NikoshBAN" panose="02000000000000000000" pitchFamily="2" charset="0"/>
              </a:rPr>
              <a:t>ংক</a:t>
            </a:r>
            <a:r>
              <a:rPr lang="as-IN" sz="2800" dirty="0">
                <a:latin typeface="NikoshBAN" panose="02000000000000000000" pitchFamily="2" charset="0"/>
                <a:cs typeface="NikoshBAN" panose="02000000000000000000" pitchFamily="2" charset="0"/>
              </a:rPr>
              <a:t> কলামে লিপিবদ্ধ করা হয়। আবার ডেবিট দিকে ব্যাংক কলামে লিপিবদ্ধ করা হলে ক্রেডিট দিকে নগদ কলামে লিপিবদ্ধ করা হয়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আর</a:t>
            </a:r>
            <a:r>
              <a:rPr lang="en-US" sz="2800" dirty="0">
                <a:latin typeface="NikoshBAN" panose="02000000000000000000" pitchFamily="2" charset="0"/>
                <a:cs typeface="NikoshBAN" panose="02000000000000000000" pitchFamily="2" charset="0"/>
              </a:rPr>
              <a:t> ঐ </a:t>
            </a:r>
            <a:r>
              <a:rPr lang="en-US" sz="2800" dirty="0" err="1">
                <a:latin typeface="NikoshBAN" panose="02000000000000000000" pitchFamily="2" charset="0"/>
                <a:cs typeface="NikoshBAN" panose="02000000000000000000" pitchFamily="2" charset="0"/>
              </a:rPr>
              <a:t>এন্ট্রিই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হল</a:t>
            </a:r>
            <a:r>
              <a:rPr lang="en-US" sz="2800" dirty="0">
                <a:latin typeface="NikoshBAN" panose="02000000000000000000" pitchFamily="2" charset="0"/>
                <a:cs typeface="NikoshBAN" panose="02000000000000000000" pitchFamily="2" charset="0"/>
              </a:rPr>
              <a:t> কন্ট্রা </a:t>
            </a:r>
            <a:r>
              <a:rPr lang="en-US" sz="2800" dirty="0" err="1">
                <a:latin typeface="NikoshBAN" panose="02000000000000000000" pitchFamily="2" charset="0"/>
                <a:cs typeface="NikoshBAN" panose="02000000000000000000" pitchFamily="2" charset="0"/>
              </a:rPr>
              <a:t>এন্ট্রি</a:t>
            </a:r>
            <a:r>
              <a:rPr lang="en-US" sz="2800" dirty="0">
                <a:latin typeface="NikoshBAN" panose="02000000000000000000" pitchFamily="2" charset="0"/>
                <a:cs typeface="NikoshBAN" panose="02000000000000000000" pitchFamily="2" charset="0"/>
              </a:rPr>
              <a:t>।</a:t>
            </a:r>
            <a:endParaRPr lang="as-IN" sz="28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DD21AABA-C0C8-497B-913C-D71A4D9C0A50}"/>
              </a:ext>
            </a:extLst>
          </p:cNvPr>
          <p:cNvSpPr txBox="1"/>
          <p:nvPr/>
        </p:nvSpPr>
        <p:spPr>
          <a:xfrm>
            <a:off x="359312" y="3429000"/>
            <a:ext cx="5488745" cy="3108543"/>
          </a:xfrm>
          <a:prstGeom prst="rect">
            <a:avLst/>
          </a:prstGeom>
          <a:noFill/>
        </p:spPr>
        <p:txBody>
          <a:bodyPr wrap="square">
            <a:spAutoFit/>
          </a:bodyPr>
          <a:lstStyle/>
          <a:p>
            <a:pPr marL="0" indent="0">
              <a:buNone/>
            </a:pPr>
            <a:r>
              <a:rPr lang="bn-BD" sz="2800" dirty="0">
                <a:latin typeface="NikoshBAN" panose="02000000000000000000" pitchFamily="2" charset="0"/>
                <a:cs typeface="NikoshBAN" pitchFamily="2" charset="0"/>
              </a:rPr>
              <a:t>১। নগদ অর্থ ব্যাংকে জমা দান।</a:t>
            </a:r>
          </a:p>
          <a:p>
            <a:pPr marL="0" indent="0">
              <a:buNone/>
            </a:pPr>
            <a:r>
              <a:rPr lang="bn-BD" sz="2800" dirty="0">
                <a:latin typeface="NikoshBAN" panose="02000000000000000000" pitchFamily="2" charset="0"/>
                <a:cs typeface="NikoshBAN" pitchFamily="2" charset="0"/>
              </a:rPr>
              <a:t>২। ব্যবসায়ের প্রয়োজনে ব্যাংক হতে উত্তোলন।</a:t>
            </a:r>
          </a:p>
          <a:p>
            <a:pPr marL="0" indent="0">
              <a:buNone/>
            </a:pPr>
            <a:r>
              <a:rPr lang="bn-BD" sz="2800" dirty="0">
                <a:latin typeface="NikoshBAN" panose="02000000000000000000" pitchFamily="2" charset="0"/>
                <a:cs typeface="NikoshBAN" pitchFamily="2" charset="0"/>
              </a:rPr>
              <a:t>৩। জমাকৃত চেক প্রত্যাখ্যান।</a:t>
            </a:r>
          </a:p>
          <a:p>
            <a:pPr marL="0" indent="0">
              <a:buNone/>
            </a:pPr>
            <a:r>
              <a:rPr lang="bn-BD" sz="2800" dirty="0">
                <a:latin typeface="NikoshBAN" panose="02000000000000000000" pitchFamily="2" charset="0"/>
                <a:cs typeface="NikoshBAN" pitchFamily="2" charset="0"/>
              </a:rPr>
              <a:t>৪। ইস্যুকৃত/প্রদত্ত চেক প্রত্যাখ্যান।</a:t>
            </a:r>
          </a:p>
          <a:p>
            <a:pPr marL="0" indent="0">
              <a:buNone/>
            </a:pPr>
            <a:r>
              <a:rPr lang="bn-BD" sz="2800" dirty="0">
                <a:latin typeface="NikoshBAN" panose="02000000000000000000" pitchFamily="2" charset="0"/>
                <a:cs typeface="NikoshBAN" pitchFamily="2" charset="0"/>
              </a:rPr>
              <a:t>৫। প্রাপ্ত চেক তৃতীয় পক্ষকে হস্তান্তর।</a:t>
            </a:r>
          </a:p>
          <a:p>
            <a:pPr marL="0" indent="0">
              <a:buNone/>
            </a:pPr>
            <a:r>
              <a:rPr lang="bn-BD" sz="2800" dirty="0">
                <a:latin typeface="NikoshBAN" panose="02000000000000000000" pitchFamily="2" charset="0"/>
                <a:cs typeface="NikoshBAN" pitchFamily="2" charset="0"/>
              </a:rPr>
              <a:t>৬। ব্যাংক সুদ মঞ্জুর।</a:t>
            </a:r>
          </a:p>
          <a:p>
            <a:pPr marL="0" indent="0">
              <a:buNone/>
            </a:pPr>
            <a:r>
              <a:rPr lang="bn-BD" sz="2800" dirty="0">
                <a:latin typeface="NikoshBAN" panose="02000000000000000000" pitchFamily="2" charset="0"/>
                <a:cs typeface="NikoshBAN" pitchFamily="2" charset="0"/>
              </a:rPr>
              <a:t>৭। ব্যাংক কর্তৃক ধার্যকৃত সুদ ও চার্জ।</a:t>
            </a:r>
            <a:endParaRPr lang="en-US" sz="28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1A5F9EE4-3097-4BD7-9E3B-349843851534}"/>
              </a:ext>
            </a:extLst>
          </p:cNvPr>
          <p:cNvSpPr txBox="1"/>
          <p:nvPr/>
        </p:nvSpPr>
        <p:spPr>
          <a:xfrm>
            <a:off x="359312" y="2844225"/>
            <a:ext cx="3455963" cy="584775"/>
          </a:xfrm>
          <a:prstGeom prst="rect">
            <a:avLst/>
          </a:prstGeom>
          <a:noFill/>
        </p:spPr>
        <p:txBody>
          <a:bodyPr wrap="square">
            <a:spAutoFit/>
          </a:bodyPr>
          <a:lstStyle/>
          <a:p>
            <a:pPr marL="0" indent="0">
              <a:buNone/>
            </a:pPr>
            <a:r>
              <a:rPr lang="bn-BD" sz="3200" dirty="0">
                <a:solidFill>
                  <a:srgbClr val="00B050"/>
                </a:solidFill>
                <a:latin typeface="NikoshBAN" panose="02000000000000000000" pitchFamily="2" charset="0"/>
                <a:cs typeface="NikoshBAN" pitchFamily="2" charset="0"/>
              </a:rPr>
              <a:t>ব্যাংক সংক্রান্ত লেনদেনঃ-</a:t>
            </a:r>
          </a:p>
        </p:txBody>
      </p:sp>
    </p:spTree>
    <p:extLst>
      <p:ext uri="{BB962C8B-B14F-4D97-AF65-F5344CB8AC3E}">
        <p14:creationId xmlns:p14="http://schemas.microsoft.com/office/powerpoint/2010/main" val="31856974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6000">
              <a:schemeClr val="accent6">
                <a:lumMod val="45000"/>
                <a:lumOff val="55000"/>
              </a:schemeClr>
            </a:gs>
            <a:gs pos="79000">
              <a:schemeClr val="accent6">
                <a:lumMod val="45000"/>
                <a:lumOff val="55000"/>
              </a:schemeClr>
            </a:gs>
            <a:gs pos="100000">
              <a:schemeClr val="accent6">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p:nvSpPr>
        <p:spPr>
          <a:xfrm>
            <a:off x="1734641" y="659917"/>
            <a:ext cx="8534774" cy="1000071"/>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r>
              <a:rPr lang="en-US" sz="6000" b="1" dirty="0">
                <a:ln/>
                <a:solidFill>
                  <a:srgbClr val="7030A0"/>
                </a:solidFill>
                <a:latin typeface="NikoshBAN" panose="02000000000000000000" pitchFamily="2" charset="0"/>
                <a:cs typeface="NikoshBAN" panose="02000000000000000000" pitchFamily="2" charset="0"/>
              </a:rPr>
              <a:t>ধারাবাহিক অনলাইন ক্লাশে সবাইকে</a:t>
            </a:r>
          </a:p>
        </p:txBody>
      </p:sp>
      <p:sp>
        <p:nvSpPr>
          <p:cNvPr id="5" name="TextBox 4">
            <a:extLst>
              <a:ext uri="{FF2B5EF4-FFF2-40B4-BE49-F238E27FC236}">
                <a16:creationId xmlns:a16="http://schemas.microsoft.com/office/drawing/2014/main" id="{25A71B09-F157-4D83-B930-B58E54FEB888}"/>
              </a:ext>
            </a:extLst>
          </p:cNvPr>
          <p:cNvSpPr txBox="1"/>
          <p:nvPr/>
        </p:nvSpPr>
        <p:spPr>
          <a:xfrm>
            <a:off x="618979" y="2321004"/>
            <a:ext cx="11844997" cy="221599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US" sz="13800" b="1" dirty="0">
                <a:ln/>
                <a:solidFill>
                  <a:schemeClr val="accent3"/>
                </a:solidFill>
                <a:latin typeface="NikoshBAN" panose="02000000000000000000" pitchFamily="2" charset="0"/>
                <a:cs typeface="NikoshBAN" panose="02000000000000000000" pitchFamily="2" charset="0"/>
              </a:rPr>
              <a:t>শুভেচ্ছা ও অভিনন্দন</a:t>
            </a:r>
            <a:endParaRPr lang="en-US" sz="13800" b="1" dirty="0">
              <a:ln/>
              <a:solidFill>
                <a:schemeClr val="accent3"/>
              </a:solidFill>
            </a:endParaRPr>
          </a:p>
        </p:txBody>
      </p:sp>
    </p:spTree>
    <p:extLst>
      <p:ext uri="{BB962C8B-B14F-4D97-AF65-F5344CB8AC3E}">
        <p14:creationId xmlns:p14="http://schemas.microsoft.com/office/powerpoint/2010/main" val="4267972931"/>
      </p:ext>
    </p:extLst>
  </p:cSld>
  <p:clrMapOvr>
    <a:masterClrMapping/>
  </p:clrMapOvr>
  <mc:AlternateContent xmlns:mc="http://schemas.openxmlformats.org/markup-compatibility/2006" xmlns:p14="http://schemas.microsoft.com/office/powerpoint/2010/main">
    <mc:Choice Requires="p14">
      <p:transition spd="slow" p14:dur="2000">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3"/>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Effect transition="in" filter="fade">
                                      <p:cBhvr>
                                        <p:cTn id="9" dur="3000"/>
                                        <p:tgtEl>
                                          <p:spTgt spid="2"/>
                                        </p:tgtEl>
                                      </p:cBhvr>
                                    </p:animEffect>
                                  </p:childTnLst>
                                </p:cTn>
                              </p:par>
                            </p:childTnLst>
                          </p:cTn>
                        </p:par>
                        <p:par>
                          <p:cTn id="10" fill="hold">
                            <p:stCondLst>
                              <p:cond delay="3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4000" fill="hold"/>
                                        <p:tgtEl>
                                          <p:spTgt spid="5"/>
                                        </p:tgtEl>
                                        <p:attrNameLst>
                                          <p:attrName>ppt_w</p:attrName>
                                        </p:attrNameLst>
                                      </p:cBhvr>
                                      <p:tavLst>
                                        <p:tav tm="0">
                                          <p:val>
                                            <p:fltVal val="0"/>
                                          </p:val>
                                        </p:tav>
                                        <p:tav tm="100000">
                                          <p:val>
                                            <p:strVal val="#ppt_w"/>
                                          </p:val>
                                        </p:tav>
                                      </p:tavLst>
                                    </p:anim>
                                    <p:anim calcmode="lin" valueType="num">
                                      <p:cBhvr>
                                        <p:cTn id="14" dur="4000" fill="hold"/>
                                        <p:tgtEl>
                                          <p:spTgt spid="5"/>
                                        </p:tgtEl>
                                        <p:attrNameLst>
                                          <p:attrName>ppt_h</p:attrName>
                                        </p:attrNameLst>
                                      </p:cBhvr>
                                      <p:tavLst>
                                        <p:tav tm="0">
                                          <p:val>
                                            <p:fltVal val="0"/>
                                          </p:val>
                                        </p:tav>
                                        <p:tav tm="100000">
                                          <p:val>
                                            <p:strVal val="#ppt_h"/>
                                          </p:val>
                                        </p:tav>
                                      </p:tavLst>
                                    </p:anim>
                                    <p:animEffect transition="in" filter="fade">
                                      <p:cBhvr>
                                        <p:cTn id="15"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BCAD94-095C-4943-A795-3A02C2342B46}"/>
              </a:ext>
            </a:extLst>
          </p:cNvPr>
          <p:cNvSpPr txBox="1"/>
          <p:nvPr/>
        </p:nvSpPr>
        <p:spPr>
          <a:xfrm>
            <a:off x="265043" y="140762"/>
            <a:ext cx="11661913" cy="5327612"/>
          </a:xfrm>
          <a:prstGeom prst="rect">
            <a:avLst/>
          </a:prstGeom>
          <a:noFill/>
        </p:spPr>
        <p:txBody>
          <a:bodyPr wrap="square">
            <a:spAutoFit/>
          </a:bodyPr>
          <a:lstStyle/>
          <a:p>
            <a:pPr marL="0" marR="0">
              <a:lnSpc>
                <a:spcPct val="115000"/>
              </a:lnSpc>
              <a:spcBef>
                <a:spcPts val="0"/>
              </a:spcBef>
              <a:spcAft>
                <a:spcPts val="0"/>
              </a:spcAft>
            </a:pPr>
            <a:r>
              <a:rPr lang="en-US" sz="28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মেসার্স</a:t>
            </a:r>
            <a:r>
              <a:rPr lang="en-US" sz="28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মাহবুব</a:t>
            </a:r>
            <a:r>
              <a:rPr lang="en-US" sz="28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এন্ড</a:t>
            </a:r>
            <a:r>
              <a:rPr lang="en-US" sz="28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কোং</a:t>
            </a:r>
            <a:r>
              <a:rPr lang="en-US" sz="28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এর</a:t>
            </a:r>
            <a:r>
              <a:rPr lang="en-US" sz="28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২০১১ </a:t>
            </a:r>
            <a:r>
              <a:rPr lang="en-US" sz="28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সালের</a:t>
            </a:r>
            <a:r>
              <a:rPr lang="en-US" sz="28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মার্চ</a:t>
            </a:r>
            <a:r>
              <a:rPr lang="en-US" sz="28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মাসের</a:t>
            </a:r>
            <a:r>
              <a:rPr lang="en-US" sz="28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লেনদেনগুলো</a:t>
            </a:r>
            <a:r>
              <a:rPr lang="en-US" sz="28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নিম্নরূপ</a:t>
            </a:r>
            <a:r>
              <a:rPr lang="en-US" sz="28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800" dirty="0">
              <a:solidFill>
                <a:srgbClr val="00B050"/>
              </a:solidFill>
              <a:effectLst/>
              <a:latin typeface="NikoshBAN" panose="02000000000000000000" pitchFamily="2" charset="0"/>
              <a:ea typeface="Arial" panose="020B0604020202020204" pitchFamily="34" charset="0"/>
              <a:cs typeface="NikoshBAN" panose="02000000000000000000" pitchFamily="2" charset="0"/>
            </a:endParaRPr>
          </a:p>
          <a:p>
            <a:pPr marL="0" marR="0">
              <a:spcBef>
                <a:spcPts val="0"/>
              </a:spcBef>
              <a:spcAft>
                <a:spcPts val="0"/>
              </a:spcAft>
            </a:pP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২০১১</a:t>
            </a:r>
            <a:endParaRPr lang="en-US" sz="2800" dirty="0">
              <a:effectLst/>
              <a:latin typeface="NikoshBAN" panose="02000000000000000000" pitchFamily="2" charset="0"/>
              <a:ea typeface="Arial" panose="020B0604020202020204" pitchFamily="34" charset="0"/>
              <a:cs typeface="NikoshBAN" panose="02000000000000000000" pitchFamily="2" charset="0"/>
            </a:endParaRPr>
          </a:p>
          <a:p>
            <a:pPr marL="0" marR="0">
              <a:spcBef>
                <a:spcPts val="0"/>
              </a:spcBef>
              <a:spcAft>
                <a:spcPts val="0"/>
              </a:spcAft>
            </a:pP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মার্চ</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১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হাতে</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নগদ</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২০,০০০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এবং</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ব্যাংক</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জমার</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উদ্বৃত্ত</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44,000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endParaRPr lang="en-US" sz="2800" dirty="0">
              <a:effectLst/>
              <a:latin typeface="NikoshBAN" panose="02000000000000000000" pitchFamily="2" charset="0"/>
              <a:ea typeface="Arial" panose="020B0604020202020204" pitchFamily="34" charset="0"/>
              <a:cs typeface="NikoshBAN" panose="02000000000000000000" pitchFamily="2" charset="0"/>
            </a:endParaRPr>
          </a:p>
          <a:p>
            <a:pPr marL="0" marR="0">
              <a:spcBef>
                <a:spcPts val="0"/>
              </a:spcBef>
              <a:spcAft>
                <a:spcPts val="0"/>
              </a:spcAft>
            </a:pP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  ২  নগদে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মাল</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ক্রয়</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২০,০০০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এবং</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নগদে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মাল</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বিক্রয়</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৩০,000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2800" dirty="0">
              <a:effectLst/>
              <a:latin typeface="NikoshBAN" panose="02000000000000000000" pitchFamily="2" charset="0"/>
              <a:ea typeface="Arial" panose="020B0604020202020204" pitchFamily="34" charset="0"/>
              <a:cs typeface="NikoshBAN" panose="02000000000000000000" pitchFamily="2" charset="0"/>
            </a:endParaRPr>
          </a:p>
          <a:p>
            <a:pPr marL="0" marR="0">
              <a:spcBef>
                <a:spcPts val="0"/>
              </a:spcBef>
              <a:spcAft>
                <a:spcPts val="0"/>
              </a:spcAft>
            </a:pP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  </a:t>
            </a: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৮  </a:t>
            </a:r>
            <a:r>
              <a:rPr lang="en-US" sz="28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a:t>
            </a: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জমা</a:t>
            </a: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দেওয়া</a:t>
            </a: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হল</a:t>
            </a: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৩০,০০০ </a:t>
            </a:r>
            <a:r>
              <a:rPr lang="en-US" sz="28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800" dirty="0">
              <a:effectLst/>
              <a:latin typeface="NikoshBAN" panose="02000000000000000000" pitchFamily="2" charset="0"/>
              <a:ea typeface="Arial" panose="020B0604020202020204" pitchFamily="34" charset="0"/>
              <a:cs typeface="NikoshBAN" panose="02000000000000000000" pitchFamily="2" charset="0"/>
            </a:endParaRPr>
          </a:p>
          <a:p>
            <a:pPr marL="0" marR="0">
              <a:spcBef>
                <a:spcPts val="0"/>
              </a:spcBef>
              <a:spcAft>
                <a:spcPts val="0"/>
              </a:spcAft>
            </a:pP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 10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কর্মচারীদের</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বেতন</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নগদে ১০,০০০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প্রদত্ত</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হল</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endParaRPr lang="en-US" sz="2800" dirty="0">
              <a:effectLst/>
              <a:latin typeface="NikoshBAN" panose="02000000000000000000" pitchFamily="2" charset="0"/>
              <a:ea typeface="Arial" panose="020B0604020202020204" pitchFamily="34" charset="0"/>
              <a:cs typeface="NikoshBAN" panose="02000000000000000000" pitchFamily="2" charset="0"/>
            </a:endParaRPr>
          </a:p>
          <a:p>
            <a:pPr marL="0" marR="0">
              <a:spcBef>
                <a:spcPts val="0"/>
              </a:spcBef>
              <a:spcAft>
                <a:spcPts val="0"/>
              </a:spcAft>
            </a:pP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 ১৪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অফিসের</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প্রয়োজনে</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৩৬,০০০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এবং</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ব্যক্তিগত</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প্রয়োজনে</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৮,০০০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ব্যাংক</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হতে</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উত্তোলন</a:t>
            </a:r>
            <a:endPar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endParaRPr>
          </a:p>
          <a:p>
            <a:pPr marL="0" marR="0">
              <a:spcBef>
                <a:spcPts val="0"/>
              </a:spcBef>
              <a:spcAft>
                <a:spcPts val="0"/>
              </a:spcAft>
            </a:pPr>
            <a:r>
              <a:rPr lang="en-US" sz="2800" dirty="0">
                <a:solidFill>
                  <a:srgbClr val="000000"/>
                </a:solidFill>
                <a:latin typeface="NikoshBAN" panose="02000000000000000000" pitchFamily="2" charset="0"/>
                <a:ea typeface="Vrinda" panose="01010600010101010101" pitchFamily="2" charset="0"/>
                <a:cs typeface="NikoshBAN" panose="02000000000000000000" pitchFamily="2" charset="0"/>
              </a:rPr>
              <a:t>       </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করা</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হল</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endParaRPr lang="en-US" sz="2800" dirty="0">
              <a:effectLst/>
              <a:latin typeface="NikoshBAN" panose="02000000000000000000" pitchFamily="2" charset="0"/>
              <a:ea typeface="Arial" panose="020B0604020202020204" pitchFamily="34" charset="0"/>
              <a:cs typeface="NikoshBAN" panose="02000000000000000000" pitchFamily="2" charset="0"/>
            </a:endParaRPr>
          </a:p>
          <a:p>
            <a:pPr marL="0" marR="0">
              <a:spcBef>
                <a:spcPts val="0"/>
              </a:spcBef>
              <a:spcAft>
                <a:spcPts val="0"/>
              </a:spcAft>
            </a:pP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 ১৬  ২০,০০০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টাকার</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মাল</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বিক্রি</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করে</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নগদে ১২,০০০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এবং</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অবশিষ্ট</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টাকার</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চেক</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পাওয়া</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গেল</a:t>
            </a:r>
            <a:r>
              <a:rPr lang="en-US" sz="2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8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এবং</a:t>
            </a:r>
            <a:endPar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endParaRPr>
          </a:p>
          <a:p>
            <a:pPr marL="0" marR="0">
              <a:spcBef>
                <a:spcPts val="0"/>
              </a:spcBef>
              <a:spcAft>
                <a:spcPts val="0"/>
              </a:spcAft>
            </a:pPr>
            <a:r>
              <a:rPr lang="en-US" sz="2800" dirty="0">
                <a:solidFill>
                  <a:srgbClr val="000000"/>
                </a:solidFill>
                <a:latin typeface="NikoshBAN" panose="02000000000000000000" pitchFamily="2" charset="0"/>
                <a:ea typeface="Arial Unicode MS" panose="020B0604020202020204" pitchFamily="34" charset="-128"/>
                <a:cs typeface="NikoshBAN" panose="02000000000000000000" pitchFamily="2" charset="0"/>
              </a:rPr>
              <a:t>         </a:t>
            </a: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চেকখানি</a:t>
            </a: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সঙ্গে</a:t>
            </a:r>
            <a:r>
              <a:rPr lang="en-US" sz="2800" dirty="0">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সঙ্গে</a:t>
            </a: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a:t>
            </a: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জমা</a:t>
            </a: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দেওয়া</a:t>
            </a: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হল</a:t>
            </a: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800" dirty="0">
              <a:effectLst/>
              <a:latin typeface="NikoshBAN" panose="02000000000000000000" pitchFamily="2" charset="0"/>
              <a:ea typeface="Arial" panose="020B0604020202020204" pitchFamily="34" charset="0"/>
              <a:cs typeface="NikoshBAN" panose="02000000000000000000" pitchFamily="2" charset="0"/>
            </a:endParaRPr>
          </a:p>
          <a:p>
            <a:pPr marL="0" marR="0">
              <a:spcBef>
                <a:spcPts val="0"/>
              </a:spcBef>
              <a:spcAft>
                <a:spcPts val="0"/>
              </a:spcAft>
            </a:pP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 ৩০  </a:t>
            </a:r>
            <a:r>
              <a:rPr lang="en-US" sz="28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সমাপনি</a:t>
            </a: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নগদ</a:t>
            </a: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উদ্বৃত্ত</a:t>
            </a: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৬,000 </a:t>
            </a:r>
            <a:r>
              <a:rPr lang="en-US" sz="28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রেখে</a:t>
            </a: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অবশিষ্ট</a:t>
            </a: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a:t>
            </a: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জমা</a:t>
            </a: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দাও</a:t>
            </a:r>
            <a:r>
              <a:rPr lang="en-US" sz="2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800" dirty="0">
              <a:effectLst/>
              <a:latin typeface="NikoshBAN" panose="02000000000000000000" pitchFamily="2" charset="0"/>
              <a:ea typeface="Arial" panose="020B0604020202020204" pitchFamily="34" charset="0"/>
              <a:cs typeface="NikoshBAN" panose="02000000000000000000" pitchFamily="2" charset="0"/>
            </a:endParaRPr>
          </a:p>
          <a:p>
            <a:pPr marL="0" marR="0">
              <a:spcBef>
                <a:spcPts val="0"/>
              </a:spcBef>
              <a:spcAft>
                <a:spcPts val="0"/>
              </a:spcAft>
            </a:pPr>
            <a:r>
              <a:rPr lang="en-US" sz="28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উপর্যুক্ত</a:t>
            </a:r>
            <a:r>
              <a:rPr lang="en-US" sz="28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তথ্য</a:t>
            </a:r>
            <a:r>
              <a:rPr lang="en-US" sz="28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থেকে</a:t>
            </a:r>
            <a:r>
              <a:rPr lang="en-US" sz="28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প্রতিষ্ঠানের </a:t>
            </a:r>
            <a:r>
              <a:rPr lang="en-US" sz="28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প্রয়োজনীয়</a:t>
            </a:r>
            <a:r>
              <a:rPr lang="en-US" sz="28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ঘর</a:t>
            </a:r>
            <a:r>
              <a:rPr lang="en-US" sz="28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বিশিষ্ট</a:t>
            </a:r>
            <a:r>
              <a:rPr lang="en-US" sz="28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নগদান </a:t>
            </a:r>
            <a:r>
              <a:rPr lang="en-US" sz="28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বই</a:t>
            </a:r>
            <a:r>
              <a:rPr lang="en-US" sz="28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8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তৈরি</a:t>
            </a:r>
            <a:r>
              <a:rPr lang="en-US" sz="28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কর।</a:t>
            </a:r>
            <a:endParaRPr lang="en-US" sz="2800" dirty="0">
              <a:solidFill>
                <a:srgbClr val="00B050"/>
              </a:solidFill>
              <a:effectLst/>
              <a:latin typeface="NikoshBAN" panose="02000000000000000000" pitchFamily="2" charset="0"/>
              <a:ea typeface="Arial" panose="020B0604020202020204" pitchFamily="34" charset="0"/>
              <a:cs typeface="NikoshBAN" panose="02000000000000000000" pitchFamily="2" charset="0"/>
            </a:endParaRPr>
          </a:p>
        </p:txBody>
      </p:sp>
      <p:sp>
        <p:nvSpPr>
          <p:cNvPr id="2" name="Frame 1">
            <a:extLst>
              <a:ext uri="{FF2B5EF4-FFF2-40B4-BE49-F238E27FC236}">
                <a16:creationId xmlns:a16="http://schemas.microsoft.com/office/drawing/2014/main" id="{D5E2E7A8-3FA7-4F6C-8C33-6977917A2645}"/>
              </a:ext>
            </a:extLst>
          </p:cNvPr>
          <p:cNvSpPr/>
          <p:nvPr/>
        </p:nvSpPr>
        <p:spPr>
          <a:xfrm>
            <a:off x="1083212" y="1069145"/>
            <a:ext cx="2883877" cy="492369"/>
          </a:xfrm>
          <a:prstGeom prst="fram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4E7F6674-18B8-45C8-87FD-D52754F964A2}"/>
              </a:ext>
            </a:extLst>
          </p:cNvPr>
          <p:cNvSpPr/>
          <p:nvPr/>
        </p:nvSpPr>
        <p:spPr>
          <a:xfrm>
            <a:off x="4459458" y="1069145"/>
            <a:ext cx="3765455" cy="492369"/>
          </a:xfrm>
          <a:prstGeom prst="fram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69A69CC5-0AC8-4101-9534-69E35E1F3042}"/>
              </a:ext>
            </a:extLst>
          </p:cNvPr>
          <p:cNvSpPr/>
          <p:nvPr/>
        </p:nvSpPr>
        <p:spPr>
          <a:xfrm>
            <a:off x="3587262" y="4867421"/>
            <a:ext cx="4909624" cy="492369"/>
          </a:xfrm>
          <a:prstGeom prst="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589693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8)">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179">
            <a:extLst>
              <a:ext uri="{FF2B5EF4-FFF2-40B4-BE49-F238E27FC236}">
                <a16:creationId xmlns:a16="http://schemas.microsoft.com/office/drawing/2014/main" id="{42B812A7-A6CE-4154-A484-82619027E294}"/>
              </a:ext>
            </a:extLst>
          </p:cNvPr>
          <p:cNvSpPr txBox="1"/>
          <p:nvPr/>
        </p:nvSpPr>
        <p:spPr>
          <a:xfrm>
            <a:off x="12297446" y="1355093"/>
            <a:ext cx="3001825" cy="830997"/>
          </a:xfrm>
          <a:prstGeom prst="rect">
            <a:avLst/>
          </a:prstGeom>
          <a:solidFill>
            <a:schemeClr val="accent6">
              <a:lumMod val="40000"/>
              <a:lumOff val="60000"/>
            </a:schemeClr>
          </a:solidFill>
        </p:spPr>
        <p:txBody>
          <a:bodyPr wrap="square" rtlCol="0">
            <a:spAutoFit/>
          </a:bodyPr>
          <a:lstStyle/>
          <a:p>
            <a:r>
              <a:rPr lang="en-US" sz="2400" dirty="0">
                <a:latin typeface="NikoshBAN" panose="02000000000000000000" pitchFamily="2" charset="0"/>
                <a:cs typeface="NikoshBAN" panose="02000000000000000000" pitchFamily="2" charset="0"/>
              </a:rPr>
              <a:t>2. </a:t>
            </a:r>
            <a:r>
              <a:rPr lang="en-US" sz="2400" dirty="0" err="1">
                <a:latin typeface="NikoshBAN" panose="02000000000000000000" pitchFamily="2" charset="0"/>
                <a:cs typeface="NikoshBAN" panose="02000000000000000000" pitchFamily="2" charset="0"/>
              </a:rPr>
              <a:t>ক্রয়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ডে</a:t>
            </a:r>
            <a:r>
              <a:rPr lang="en-US" sz="2400" dirty="0">
                <a:latin typeface="NikoshBAN" panose="02000000000000000000" pitchFamily="2" charset="0"/>
                <a:cs typeface="NikoshBAN" panose="02000000000000000000" pitchFamily="2" charset="0"/>
              </a:rPr>
              <a:t>: 20,000</a:t>
            </a:r>
          </a:p>
          <a:p>
            <a:r>
              <a:rPr lang="en-US" sz="2400" dirty="0">
                <a:latin typeface="NikoshBAN" panose="02000000000000000000" pitchFamily="2" charset="0"/>
                <a:cs typeface="NikoshBAN" panose="02000000000000000000" pitchFamily="2" charset="0"/>
              </a:rPr>
              <a:t>       নগদান </a:t>
            </a:r>
            <a:r>
              <a:rPr lang="en-US" sz="2400" dirty="0" err="1">
                <a:latin typeface="NikoshBAN" panose="02000000000000000000" pitchFamily="2" charset="0"/>
                <a:cs typeface="NikoshBAN" panose="02000000000000000000" pitchFamily="2" charset="0"/>
              </a:rPr>
              <a:t>হি</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a:t>
            </a:r>
            <a:r>
              <a:rPr lang="en-US" sz="2400" dirty="0">
                <a:latin typeface="NikoshBAN" panose="02000000000000000000" pitchFamily="2" charset="0"/>
                <a:cs typeface="NikoshBAN" panose="02000000000000000000" pitchFamily="2" charset="0"/>
              </a:rPr>
              <a:t>: 20,000</a:t>
            </a:r>
          </a:p>
        </p:txBody>
      </p:sp>
      <p:sp>
        <p:nvSpPr>
          <p:cNvPr id="191" name="Rectangle 190">
            <a:extLst>
              <a:ext uri="{FF2B5EF4-FFF2-40B4-BE49-F238E27FC236}">
                <a16:creationId xmlns:a16="http://schemas.microsoft.com/office/drawing/2014/main" id="{02E09FD0-E677-4D56-8394-05ED85957814}"/>
              </a:ext>
            </a:extLst>
          </p:cNvPr>
          <p:cNvSpPr/>
          <p:nvPr/>
        </p:nvSpPr>
        <p:spPr>
          <a:xfrm>
            <a:off x="12328025" y="1642037"/>
            <a:ext cx="2954805" cy="81408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NikoshBAN" panose="02000000000000000000" pitchFamily="2" charset="0"/>
                <a:cs typeface="NikoshBAN" panose="02000000000000000000" pitchFamily="2" charset="0"/>
              </a:rPr>
              <a:t>2. নগদান </a:t>
            </a:r>
            <a:r>
              <a:rPr lang="en-US" sz="2400" dirty="0" err="1">
                <a:solidFill>
                  <a:schemeClr val="tx1"/>
                </a:solidFill>
                <a:latin typeface="NikoshBAN" panose="02000000000000000000" pitchFamily="2" charset="0"/>
                <a:cs typeface="NikoshBAN" panose="02000000000000000000" pitchFamily="2" charset="0"/>
              </a:rPr>
              <a:t>ডে</a:t>
            </a:r>
            <a:r>
              <a:rPr lang="en-US" sz="2400" dirty="0">
                <a:solidFill>
                  <a:schemeClr val="tx1"/>
                </a:solidFill>
                <a:latin typeface="NikoshBAN" panose="02000000000000000000" pitchFamily="2" charset="0"/>
                <a:cs typeface="NikoshBAN" panose="02000000000000000000" pitchFamily="2" charset="0"/>
              </a:rPr>
              <a:t>: 30,000</a:t>
            </a:r>
          </a:p>
          <a:p>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বিক্রয়</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ক্রে</a:t>
            </a:r>
            <a:r>
              <a:rPr lang="en-US" sz="2400" dirty="0">
                <a:solidFill>
                  <a:schemeClr val="tx1"/>
                </a:solidFill>
                <a:latin typeface="NikoshBAN" panose="02000000000000000000" pitchFamily="2" charset="0"/>
                <a:cs typeface="NikoshBAN" panose="02000000000000000000" pitchFamily="2" charset="0"/>
              </a:rPr>
              <a:t>: 30, 000</a:t>
            </a:r>
          </a:p>
        </p:txBody>
      </p:sp>
      <p:sp>
        <p:nvSpPr>
          <p:cNvPr id="3" name="TextBox 2">
            <a:extLst>
              <a:ext uri="{FF2B5EF4-FFF2-40B4-BE49-F238E27FC236}">
                <a16:creationId xmlns:a16="http://schemas.microsoft.com/office/drawing/2014/main" id="{949839F7-CB32-4EDF-AE37-94B0F8D1D7AA}"/>
              </a:ext>
            </a:extLst>
          </p:cNvPr>
          <p:cNvSpPr txBox="1"/>
          <p:nvPr/>
        </p:nvSpPr>
        <p:spPr>
          <a:xfrm>
            <a:off x="4121426" y="0"/>
            <a:ext cx="3326296" cy="830997"/>
          </a:xfrm>
          <a:prstGeom prst="rect">
            <a:avLst/>
          </a:prstGeom>
          <a:noFill/>
        </p:spPr>
        <p:txBody>
          <a:bodyPr wrap="square">
            <a:spAutoFit/>
          </a:bodyPr>
          <a:lstStyle/>
          <a:p>
            <a:pPr marL="0" marR="0" algn="ctr">
              <a:spcBef>
                <a:spcPts val="0"/>
              </a:spcBef>
              <a:spcAft>
                <a:spcPts val="0"/>
              </a:spcAft>
            </a:pP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মেসার্স</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মাহবুব</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এন্ড</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কোং</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p>
            <a:pPr marL="0" marR="0" algn="ctr">
              <a:spcBef>
                <a:spcPts val="0"/>
              </a:spcBef>
              <a:spcAft>
                <a:spcPts val="0"/>
              </a:spcAft>
            </a:pP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দু’ঘরা</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নগদান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বই</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45" name="TextBox 44">
            <a:extLst>
              <a:ext uri="{FF2B5EF4-FFF2-40B4-BE49-F238E27FC236}">
                <a16:creationId xmlns:a16="http://schemas.microsoft.com/office/drawing/2014/main" id="{35AB7E8E-ECD9-4768-9A33-9078BE8F2B52}"/>
              </a:ext>
            </a:extLst>
          </p:cNvPr>
          <p:cNvSpPr txBox="1"/>
          <p:nvPr/>
        </p:nvSpPr>
        <p:spPr>
          <a:xfrm>
            <a:off x="132474" y="297898"/>
            <a:ext cx="974188" cy="461665"/>
          </a:xfrm>
          <a:prstGeom prst="rect">
            <a:avLst/>
          </a:prstGeom>
          <a:noFill/>
        </p:spPr>
        <p:txBody>
          <a:bodyPr wrap="square">
            <a:spAutoFit/>
          </a:bodyPr>
          <a:lstStyle/>
          <a:p>
            <a:pPr algn="ctr" eaLnBrk="0" fontAlgn="base" hangingPunct="0">
              <a:spcBef>
                <a:spcPct val="0"/>
              </a:spcBef>
              <a:spcAft>
                <a:spcPct val="0"/>
              </a:spcAft>
            </a:pPr>
            <a:r>
              <a:rPr lang="en-US" sz="2400" dirty="0">
                <a:latin typeface="NikoshBAN" panose="02000000000000000000" pitchFamily="2" charset="0"/>
                <a:cs typeface="NikoshBAN" panose="02000000000000000000" pitchFamily="2" charset="0"/>
              </a:rPr>
              <a:t>ডেবিট</a:t>
            </a:r>
          </a:p>
        </p:txBody>
      </p:sp>
      <p:sp>
        <p:nvSpPr>
          <p:cNvPr id="47" name="TextBox 46">
            <a:extLst>
              <a:ext uri="{FF2B5EF4-FFF2-40B4-BE49-F238E27FC236}">
                <a16:creationId xmlns:a16="http://schemas.microsoft.com/office/drawing/2014/main" id="{3A817622-B6B2-4116-AC04-1D9BDFF46477}"/>
              </a:ext>
            </a:extLst>
          </p:cNvPr>
          <p:cNvSpPr txBox="1"/>
          <p:nvPr/>
        </p:nvSpPr>
        <p:spPr>
          <a:xfrm>
            <a:off x="10922391" y="236601"/>
            <a:ext cx="1269609" cy="461665"/>
          </a:xfrm>
          <a:prstGeom prst="rect">
            <a:avLst/>
          </a:prstGeom>
          <a:noFill/>
        </p:spPr>
        <p:txBody>
          <a:bodyPr wrap="square">
            <a:spAutoFit/>
          </a:bodyPr>
          <a:lstStyle/>
          <a:p>
            <a:pPr algn="ctr" eaLnBrk="0" fontAlgn="base" hangingPunct="0">
              <a:spcBef>
                <a:spcPct val="0"/>
              </a:spcBef>
              <a:spcAft>
                <a:spcPct val="0"/>
              </a:spcAft>
            </a:pPr>
            <a:r>
              <a:rPr lang="en-US" sz="2400" dirty="0">
                <a:latin typeface="NikoshBAN" panose="02000000000000000000" pitchFamily="2" charset="0"/>
                <a:cs typeface="NikoshBAN" panose="02000000000000000000" pitchFamily="2" charset="0"/>
              </a:rPr>
              <a:t>ক্রেডিট</a:t>
            </a:r>
          </a:p>
        </p:txBody>
      </p:sp>
      <p:graphicFrame>
        <p:nvGraphicFramePr>
          <p:cNvPr id="48" name="Table 48">
            <a:extLst>
              <a:ext uri="{FF2B5EF4-FFF2-40B4-BE49-F238E27FC236}">
                <a16:creationId xmlns:a16="http://schemas.microsoft.com/office/drawing/2014/main" id="{79DB8BCB-7086-4BE4-A9E4-8AFE69E148B1}"/>
              </a:ext>
            </a:extLst>
          </p:cNvPr>
          <p:cNvGraphicFramePr>
            <a:graphicFrameLocks noGrp="1"/>
          </p:cNvGraphicFramePr>
          <p:nvPr/>
        </p:nvGraphicFramePr>
        <p:xfrm>
          <a:off x="130590" y="750697"/>
          <a:ext cx="11926956" cy="827532"/>
        </p:xfrm>
        <a:graphic>
          <a:graphicData uri="http://schemas.openxmlformats.org/drawingml/2006/table">
            <a:tbl>
              <a:tblPr firstRow="1" bandRow="1">
                <a:tableStyleId>{5940675A-B579-460E-94D1-54222C63F5DA}</a:tableStyleId>
              </a:tblPr>
              <a:tblGrid>
                <a:gridCol w="874692">
                  <a:extLst>
                    <a:ext uri="{9D8B030D-6E8A-4147-A177-3AD203B41FA5}">
                      <a16:colId xmlns:a16="http://schemas.microsoft.com/office/drawing/2014/main" val="3524309676"/>
                    </a:ext>
                  </a:extLst>
                </a:gridCol>
                <a:gridCol w="1793336">
                  <a:extLst>
                    <a:ext uri="{9D8B030D-6E8A-4147-A177-3AD203B41FA5}">
                      <a16:colId xmlns:a16="http://schemas.microsoft.com/office/drawing/2014/main" val="1361822046"/>
                    </a:ext>
                  </a:extLst>
                </a:gridCol>
                <a:gridCol w="512618">
                  <a:extLst>
                    <a:ext uri="{9D8B030D-6E8A-4147-A177-3AD203B41FA5}">
                      <a16:colId xmlns:a16="http://schemas.microsoft.com/office/drawing/2014/main" val="2314769299"/>
                    </a:ext>
                  </a:extLst>
                </a:gridCol>
                <a:gridCol w="512619">
                  <a:extLst>
                    <a:ext uri="{9D8B030D-6E8A-4147-A177-3AD203B41FA5}">
                      <a16:colId xmlns:a16="http://schemas.microsoft.com/office/drawing/2014/main" val="3834859890"/>
                    </a:ext>
                  </a:extLst>
                </a:gridCol>
                <a:gridCol w="1191490">
                  <a:extLst>
                    <a:ext uri="{9D8B030D-6E8A-4147-A177-3AD203B41FA5}">
                      <a16:colId xmlns:a16="http://schemas.microsoft.com/office/drawing/2014/main" val="3881854510"/>
                    </a:ext>
                  </a:extLst>
                </a:gridCol>
                <a:gridCol w="1078723">
                  <a:extLst>
                    <a:ext uri="{9D8B030D-6E8A-4147-A177-3AD203B41FA5}">
                      <a16:colId xmlns:a16="http://schemas.microsoft.com/office/drawing/2014/main" val="382769069"/>
                    </a:ext>
                  </a:extLst>
                </a:gridCol>
                <a:gridCol w="781927">
                  <a:extLst>
                    <a:ext uri="{9D8B030D-6E8A-4147-A177-3AD203B41FA5}">
                      <a16:colId xmlns:a16="http://schemas.microsoft.com/office/drawing/2014/main" val="2919031981"/>
                    </a:ext>
                  </a:extLst>
                </a:gridCol>
                <a:gridCol w="1893932">
                  <a:extLst>
                    <a:ext uri="{9D8B030D-6E8A-4147-A177-3AD203B41FA5}">
                      <a16:colId xmlns:a16="http://schemas.microsoft.com/office/drawing/2014/main" val="784708427"/>
                    </a:ext>
                  </a:extLst>
                </a:gridCol>
                <a:gridCol w="554182">
                  <a:extLst>
                    <a:ext uri="{9D8B030D-6E8A-4147-A177-3AD203B41FA5}">
                      <a16:colId xmlns:a16="http://schemas.microsoft.com/office/drawing/2014/main" val="4003761473"/>
                    </a:ext>
                  </a:extLst>
                </a:gridCol>
                <a:gridCol w="374073">
                  <a:extLst>
                    <a:ext uri="{9D8B030D-6E8A-4147-A177-3AD203B41FA5}">
                      <a16:colId xmlns:a16="http://schemas.microsoft.com/office/drawing/2014/main" val="1606128520"/>
                    </a:ext>
                  </a:extLst>
                </a:gridCol>
                <a:gridCol w="1163782">
                  <a:extLst>
                    <a:ext uri="{9D8B030D-6E8A-4147-A177-3AD203B41FA5}">
                      <a16:colId xmlns:a16="http://schemas.microsoft.com/office/drawing/2014/main" val="4188750247"/>
                    </a:ext>
                  </a:extLst>
                </a:gridCol>
                <a:gridCol w="1195582">
                  <a:extLst>
                    <a:ext uri="{9D8B030D-6E8A-4147-A177-3AD203B41FA5}">
                      <a16:colId xmlns:a16="http://schemas.microsoft.com/office/drawing/2014/main" val="1310441945"/>
                    </a:ext>
                  </a:extLst>
                </a:gridCol>
              </a:tblGrid>
              <a:tr h="370840">
                <a:tc>
                  <a:txBody>
                    <a:bodyPr/>
                    <a:lstStyle/>
                    <a:p>
                      <a:pPr marL="0" marR="0" algn="ctr">
                        <a:lnSpc>
                          <a:spcPct val="115000"/>
                        </a:lnSpc>
                        <a:spcBef>
                          <a:spcPts val="0"/>
                        </a:spcBef>
                        <a:spcAft>
                          <a:spcPts val="0"/>
                        </a:spcAft>
                      </a:pP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তারিখ</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বিবরণ</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র:</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নং</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খ:</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পৃ</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নগদ</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ব্যাংক</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তারিখ</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বিবরণ</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ভা</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নং</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খ:</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পৃ</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নগদ</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ব্যাংক</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4556716"/>
                  </a:ext>
                </a:extLst>
              </a:tr>
            </a:tbl>
          </a:graphicData>
        </a:graphic>
      </p:graphicFrame>
      <p:sp>
        <p:nvSpPr>
          <p:cNvPr id="50" name="TextBox 49">
            <a:extLst>
              <a:ext uri="{FF2B5EF4-FFF2-40B4-BE49-F238E27FC236}">
                <a16:creationId xmlns:a16="http://schemas.microsoft.com/office/drawing/2014/main" id="{EAE32732-6FD4-4B87-A2C3-40C74C68DC19}"/>
              </a:ext>
            </a:extLst>
          </p:cNvPr>
          <p:cNvSpPr txBox="1"/>
          <p:nvPr/>
        </p:nvSpPr>
        <p:spPr>
          <a:xfrm>
            <a:off x="150331" y="1511656"/>
            <a:ext cx="5064262" cy="830997"/>
          </a:xfrm>
          <a:prstGeom prst="rect">
            <a:avLst/>
          </a:prstGeom>
          <a:noFill/>
        </p:spPr>
        <p:txBody>
          <a:bodyPr wrap="square">
            <a:spAutoFit/>
          </a:bodyPr>
          <a:lstStyle/>
          <a:p>
            <a:pPr marL="0" marR="0">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2011</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p>
            <a:pPr marL="0" marR="0">
              <a:spcBef>
                <a:spcPts val="0"/>
              </a:spcBef>
              <a:spcAft>
                <a:spcPts val="0"/>
              </a:spcAft>
            </a:pP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মার্চ</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1</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ব্যালেন্স</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ডি</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20,000</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52" name="TextBox 51">
            <a:extLst>
              <a:ext uri="{FF2B5EF4-FFF2-40B4-BE49-F238E27FC236}">
                <a16:creationId xmlns:a16="http://schemas.microsoft.com/office/drawing/2014/main" id="{5F7713DB-857D-4A16-B485-99B89F2A83C0}"/>
              </a:ext>
            </a:extLst>
          </p:cNvPr>
          <p:cNvSpPr txBox="1"/>
          <p:nvPr/>
        </p:nvSpPr>
        <p:spPr>
          <a:xfrm>
            <a:off x="5049672" y="1837301"/>
            <a:ext cx="1099930" cy="503215"/>
          </a:xfrm>
          <a:prstGeom prst="rect">
            <a:avLst/>
          </a:prstGeom>
          <a:noFill/>
        </p:spPr>
        <p:txBody>
          <a:bodyPr wrap="square">
            <a:spAutoFit/>
          </a:bodyPr>
          <a:lstStyle/>
          <a:p>
            <a:pPr marL="0" marR="0" algn="r">
              <a:lnSpc>
                <a:spcPct val="115000"/>
              </a:lnSpc>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44,000</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54" name="TextBox 53">
            <a:extLst>
              <a:ext uri="{FF2B5EF4-FFF2-40B4-BE49-F238E27FC236}">
                <a16:creationId xmlns:a16="http://schemas.microsoft.com/office/drawing/2014/main" id="{49635330-CA20-49FF-8F9A-1FFC8E19FBC2}"/>
              </a:ext>
            </a:extLst>
          </p:cNvPr>
          <p:cNvSpPr txBox="1"/>
          <p:nvPr/>
        </p:nvSpPr>
        <p:spPr>
          <a:xfrm>
            <a:off x="6109252" y="1510260"/>
            <a:ext cx="5064262" cy="830997"/>
          </a:xfrm>
          <a:prstGeom prst="rect">
            <a:avLst/>
          </a:prstGeom>
          <a:noFill/>
        </p:spPr>
        <p:txBody>
          <a:bodyPr wrap="square">
            <a:spAutoFit/>
          </a:bodyPr>
          <a:lstStyle/>
          <a:p>
            <a:pPr marL="0" marR="0">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2011</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p>
            <a:pPr marL="0" marR="0">
              <a:spcBef>
                <a:spcPts val="0"/>
              </a:spcBef>
              <a:spcAft>
                <a:spcPts val="0"/>
              </a:spcAft>
            </a:pP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মার্চ</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2</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ক্রয়</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20,000</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56" name="TextBox 55">
            <a:extLst>
              <a:ext uri="{FF2B5EF4-FFF2-40B4-BE49-F238E27FC236}">
                <a16:creationId xmlns:a16="http://schemas.microsoft.com/office/drawing/2014/main" id="{B9C4868D-D9CE-4CAB-9995-C40C5DCB0F9C}"/>
              </a:ext>
            </a:extLst>
          </p:cNvPr>
          <p:cNvSpPr txBox="1"/>
          <p:nvPr/>
        </p:nvSpPr>
        <p:spPr>
          <a:xfrm>
            <a:off x="196850" y="2245329"/>
            <a:ext cx="4998002" cy="503215"/>
          </a:xfrm>
          <a:prstGeom prst="rect">
            <a:avLst/>
          </a:prstGeom>
          <a:noFill/>
        </p:spPr>
        <p:txBody>
          <a:bodyPr wrap="square">
            <a:spAutoFit/>
          </a:bodyPr>
          <a:lstStyle/>
          <a:p>
            <a:pPr marL="0" marR="0">
              <a:lnSpc>
                <a:spcPct val="115000"/>
              </a:lnSpc>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2</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বিক্রয়</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30,000</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58" name="TextBox 57">
            <a:extLst>
              <a:ext uri="{FF2B5EF4-FFF2-40B4-BE49-F238E27FC236}">
                <a16:creationId xmlns:a16="http://schemas.microsoft.com/office/drawing/2014/main" id="{1D7B0CA5-53D2-4118-A420-B1DB947A9F1B}"/>
              </a:ext>
            </a:extLst>
          </p:cNvPr>
          <p:cNvSpPr txBox="1"/>
          <p:nvPr/>
        </p:nvSpPr>
        <p:spPr>
          <a:xfrm>
            <a:off x="6188765" y="2240335"/>
            <a:ext cx="4733623" cy="503215"/>
          </a:xfrm>
          <a:prstGeom prst="rect">
            <a:avLst/>
          </a:prstGeom>
          <a:noFill/>
        </p:spPr>
        <p:txBody>
          <a:bodyPr wrap="square">
            <a:spAutoFit/>
          </a:bodyPr>
          <a:lstStyle/>
          <a:p>
            <a:pPr marL="0" marR="0">
              <a:lnSpc>
                <a:spcPct val="115000"/>
              </a:lnSpc>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8</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ব্যাংক</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ক</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30,000</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60" name="TextBox 59">
            <a:extLst>
              <a:ext uri="{FF2B5EF4-FFF2-40B4-BE49-F238E27FC236}">
                <a16:creationId xmlns:a16="http://schemas.microsoft.com/office/drawing/2014/main" id="{B253450E-1591-4A8A-90C6-39EB565965DF}"/>
              </a:ext>
            </a:extLst>
          </p:cNvPr>
          <p:cNvSpPr txBox="1"/>
          <p:nvPr/>
        </p:nvSpPr>
        <p:spPr>
          <a:xfrm>
            <a:off x="196850" y="2674066"/>
            <a:ext cx="6096000" cy="503215"/>
          </a:xfrm>
          <a:prstGeom prst="rect">
            <a:avLst/>
          </a:prstGeom>
          <a:noFill/>
        </p:spPr>
        <p:txBody>
          <a:bodyPr wrap="square">
            <a:spAutoFit/>
          </a:bodyPr>
          <a:lstStyle/>
          <a:p>
            <a:pPr marL="0" marR="0">
              <a:lnSpc>
                <a:spcPct val="115000"/>
              </a:lnSpc>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8</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নগদান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ক</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30,000</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62" name="TextBox 61">
            <a:extLst>
              <a:ext uri="{FF2B5EF4-FFF2-40B4-BE49-F238E27FC236}">
                <a16:creationId xmlns:a16="http://schemas.microsoft.com/office/drawing/2014/main" id="{C75F2DBD-1F69-4E62-9070-63A6A58BE7A1}"/>
              </a:ext>
            </a:extLst>
          </p:cNvPr>
          <p:cNvSpPr txBox="1"/>
          <p:nvPr/>
        </p:nvSpPr>
        <p:spPr>
          <a:xfrm>
            <a:off x="6202017" y="2675645"/>
            <a:ext cx="4799883" cy="503215"/>
          </a:xfrm>
          <a:prstGeom prst="rect">
            <a:avLst/>
          </a:prstGeom>
          <a:noFill/>
        </p:spPr>
        <p:txBody>
          <a:bodyPr wrap="square">
            <a:spAutoFit/>
          </a:bodyPr>
          <a:lstStyle/>
          <a:p>
            <a:pPr marL="0" marR="0">
              <a:lnSpc>
                <a:spcPct val="115000"/>
              </a:lnSpc>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10</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বেতন</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10,000</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64" name="TextBox 63">
            <a:extLst>
              <a:ext uri="{FF2B5EF4-FFF2-40B4-BE49-F238E27FC236}">
                <a16:creationId xmlns:a16="http://schemas.microsoft.com/office/drawing/2014/main" id="{8EF29A68-3B91-4D31-9B22-297C4FB18E7E}"/>
              </a:ext>
            </a:extLst>
          </p:cNvPr>
          <p:cNvSpPr txBox="1"/>
          <p:nvPr/>
        </p:nvSpPr>
        <p:spPr>
          <a:xfrm>
            <a:off x="210102" y="3025803"/>
            <a:ext cx="5223289" cy="503215"/>
          </a:xfrm>
          <a:prstGeom prst="rect">
            <a:avLst/>
          </a:prstGeom>
          <a:noFill/>
        </p:spPr>
        <p:txBody>
          <a:bodyPr wrap="square">
            <a:spAutoFit/>
          </a:bodyPr>
          <a:lstStyle/>
          <a:p>
            <a:pPr marL="0" marR="0">
              <a:lnSpc>
                <a:spcPct val="115000"/>
              </a:lnSpc>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14</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ব্যাংক</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ক</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36,000</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66" name="TextBox 65">
            <a:extLst>
              <a:ext uri="{FF2B5EF4-FFF2-40B4-BE49-F238E27FC236}">
                <a16:creationId xmlns:a16="http://schemas.microsoft.com/office/drawing/2014/main" id="{52A5089D-DD80-4CE6-82FF-8B7ECB96F785}"/>
              </a:ext>
            </a:extLst>
          </p:cNvPr>
          <p:cNvSpPr txBox="1"/>
          <p:nvPr/>
        </p:nvSpPr>
        <p:spPr>
          <a:xfrm>
            <a:off x="6188764" y="3053513"/>
            <a:ext cx="5975431" cy="503215"/>
          </a:xfrm>
          <a:prstGeom prst="rect">
            <a:avLst/>
          </a:prstGeom>
          <a:noFill/>
        </p:spPr>
        <p:txBody>
          <a:bodyPr wrap="square">
            <a:spAutoFit/>
          </a:bodyPr>
          <a:lstStyle/>
          <a:p>
            <a:pPr marL="0" marR="0">
              <a:lnSpc>
                <a:spcPct val="115000"/>
              </a:lnSpc>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14</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নগদান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ক</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36,000</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68" name="TextBox 67">
            <a:extLst>
              <a:ext uri="{FF2B5EF4-FFF2-40B4-BE49-F238E27FC236}">
                <a16:creationId xmlns:a16="http://schemas.microsoft.com/office/drawing/2014/main" id="{FEF45170-70B6-4767-BAF2-F7636C52C099}"/>
              </a:ext>
            </a:extLst>
          </p:cNvPr>
          <p:cNvSpPr txBox="1"/>
          <p:nvPr/>
        </p:nvSpPr>
        <p:spPr>
          <a:xfrm>
            <a:off x="6169561" y="3491965"/>
            <a:ext cx="6142382" cy="503215"/>
          </a:xfrm>
          <a:prstGeom prst="rect">
            <a:avLst/>
          </a:prstGeom>
          <a:noFill/>
        </p:spPr>
        <p:txBody>
          <a:bodyPr wrap="square">
            <a:spAutoFit/>
          </a:bodyPr>
          <a:lstStyle/>
          <a:p>
            <a:pPr marL="0" marR="0">
              <a:lnSpc>
                <a:spcPct val="115000"/>
              </a:lnSpc>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14</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উত্তোলন</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8,000</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70" name="TextBox 69">
            <a:extLst>
              <a:ext uri="{FF2B5EF4-FFF2-40B4-BE49-F238E27FC236}">
                <a16:creationId xmlns:a16="http://schemas.microsoft.com/office/drawing/2014/main" id="{CD804614-ED0E-40C8-B119-9BC804D4EA3C}"/>
              </a:ext>
            </a:extLst>
          </p:cNvPr>
          <p:cNvSpPr txBox="1"/>
          <p:nvPr/>
        </p:nvSpPr>
        <p:spPr>
          <a:xfrm>
            <a:off x="188841" y="3475775"/>
            <a:ext cx="6218463" cy="503215"/>
          </a:xfrm>
          <a:prstGeom prst="rect">
            <a:avLst/>
          </a:prstGeom>
          <a:noFill/>
        </p:spPr>
        <p:txBody>
          <a:bodyPr wrap="square">
            <a:spAutoFit/>
          </a:bodyPr>
          <a:lstStyle/>
          <a:p>
            <a:pPr marL="0" marR="0">
              <a:lnSpc>
                <a:spcPct val="115000"/>
              </a:lnSpc>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16</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বিক্রয়</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12,000</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8,000 </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72" name="TextBox 71">
            <a:extLst>
              <a:ext uri="{FF2B5EF4-FFF2-40B4-BE49-F238E27FC236}">
                <a16:creationId xmlns:a16="http://schemas.microsoft.com/office/drawing/2014/main" id="{96CC7B1F-4425-4A60-80F4-A705A1355E45}"/>
              </a:ext>
            </a:extLst>
          </p:cNvPr>
          <p:cNvSpPr txBox="1"/>
          <p:nvPr/>
        </p:nvSpPr>
        <p:spPr>
          <a:xfrm>
            <a:off x="147677" y="3856566"/>
            <a:ext cx="6041087" cy="503215"/>
          </a:xfrm>
          <a:prstGeom prst="rect">
            <a:avLst/>
          </a:prstGeom>
          <a:noFill/>
        </p:spPr>
        <p:txBody>
          <a:bodyPr wrap="square">
            <a:spAutoFit/>
          </a:bodyPr>
          <a:lstStyle/>
          <a:p>
            <a:pPr marL="0" marR="0">
              <a:lnSpc>
                <a:spcPct val="115000"/>
              </a:lnSpc>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30</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নগদান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ক</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32,000</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74" name="TextBox 73">
            <a:extLst>
              <a:ext uri="{FF2B5EF4-FFF2-40B4-BE49-F238E27FC236}">
                <a16:creationId xmlns:a16="http://schemas.microsoft.com/office/drawing/2014/main" id="{C013BE86-BD7D-4EE4-ABF3-598D556977DF}"/>
              </a:ext>
            </a:extLst>
          </p:cNvPr>
          <p:cNvSpPr txBox="1"/>
          <p:nvPr/>
        </p:nvSpPr>
        <p:spPr>
          <a:xfrm>
            <a:off x="6160453" y="3851465"/>
            <a:ext cx="3191800" cy="503215"/>
          </a:xfrm>
          <a:prstGeom prst="rect">
            <a:avLst/>
          </a:prstGeom>
          <a:noFill/>
        </p:spPr>
        <p:txBody>
          <a:bodyPr wrap="square">
            <a:spAutoFit/>
          </a:bodyPr>
          <a:lstStyle/>
          <a:p>
            <a:pPr marL="0" marR="0">
              <a:lnSpc>
                <a:spcPct val="115000"/>
              </a:lnSpc>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30</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ব্যাংক</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ক</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76" name="TextBox 75">
            <a:extLst>
              <a:ext uri="{FF2B5EF4-FFF2-40B4-BE49-F238E27FC236}">
                <a16:creationId xmlns:a16="http://schemas.microsoft.com/office/drawing/2014/main" id="{E8CF194D-A2F7-4791-A836-53B17215876A}"/>
              </a:ext>
            </a:extLst>
          </p:cNvPr>
          <p:cNvSpPr txBox="1"/>
          <p:nvPr/>
        </p:nvSpPr>
        <p:spPr>
          <a:xfrm>
            <a:off x="6185992" y="4210965"/>
            <a:ext cx="5011254" cy="503215"/>
          </a:xfrm>
          <a:prstGeom prst="rect">
            <a:avLst/>
          </a:prstGeom>
          <a:noFill/>
        </p:spPr>
        <p:txBody>
          <a:bodyPr wrap="square">
            <a:spAutoFit/>
          </a:bodyPr>
          <a:lstStyle/>
          <a:p>
            <a:pPr marL="0" marR="0">
              <a:lnSpc>
                <a:spcPct val="115000"/>
              </a:lnSpc>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31</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ব্যালেন্স</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সি</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ডি</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6,000</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78" name="TextBox 77">
            <a:extLst>
              <a:ext uri="{FF2B5EF4-FFF2-40B4-BE49-F238E27FC236}">
                <a16:creationId xmlns:a16="http://schemas.microsoft.com/office/drawing/2014/main" id="{448BF73B-8185-4A1D-87EB-D179109FD5D3}"/>
              </a:ext>
            </a:extLst>
          </p:cNvPr>
          <p:cNvSpPr txBox="1"/>
          <p:nvPr/>
        </p:nvSpPr>
        <p:spPr>
          <a:xfrm>
            <a:off x="11144053" y="4241472"/>
            <a:ext cx="999159" cy="461665"/>
          </a:xfrm>
          <a:prstGeom prst="rect">
            <a:avLst/>
          </a:prstGeom>
          <a:noFill/>
        </p:spPr>
        <p:txBody>
          <a:bodyPr wrap="square">
            <a:spAutoFit/>
          </a:bodyPr>
          <a:lstStyle/>
          <a:p>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70,000</a:t>
            </a:r>
            <a:endParaRPr lang="en-US" sz="2400" dirty="0">
              <a:latin typeface="NikoshBAN" panose="02000000000000000000" pitchFamily="2" charset="0"/>
              <a:cs typeface="NikoshBAN" panose="02000000000000000000" pitchFamily="2" charset="0"/>
            </a:endParaRPr>
          </a:p>
        </p:txBody>
      </p:sp>
      <p:sp>
        <p:nvSpPr>
          <p:cNvPr id="80" name="TextBox 79">
            <a:extLst>
              <a:ext uri="{FF2B5EF4-FFF2-40B4-BE49-F238E27FC236}">
                <a16:creationId xmlns:a16="http://schemas.microsoft.com/office/drawing/2014/main" id="{17C72D6E-D8C1-4AFC-B954-221576CB612F}"/>
              </a:ext>
            </a:extLst>
          </p:cNvPr>
          <p:cNvSpPr txBox="1"/>
          <p:nvPr/>
        </p:nvSpPr>
        <p:spPr>
          <a:xfrm>
            <a:off x="3930452" y="4569116"/>
            <a:ext cx="1019450" cy="503215"/>
          </a:xfrm>
          <a:prstGeom prst="rect">
            <a:avLst/>
          </a:prstGeom>
          <a:noFill/>
        </p:spPr>
        <p:txBody>
          <a:bodyPr wrap="square">
            <a:spAutoFit/>
          </a:bodyPr>
          <a:lstStyle/>
          <a:p>
            <a:pPr marL="0" marR="0" algn="r">
              <a:lnSpc>
                <a:spcPct val="115000"/>
              </a:lnSpc>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98,000</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81" name="TextBox 80">
            <a:extLst>
              <a:ext uri="{FF2B5EF4-FFF2-40B4-BE49-F238E27FC236}">
                <a16:creationId xmlns:a16="http://schemas.microsoft.com/office/drawing/2014/main" id="{146CE030-2B96-4467-82D5-A76043CFCCBC}"/>
              </a:ext>
            </a:extLst>
          </p:cNvPr>
          <p:cNvSpPr txBox="1"/>
          <p:nvPr/>
        </p:nvSpPr>
        <p:spPr>
          <a:xfrm>
            <a:off x="9738018" y="4614015"/>
            <a:ext cx="1019450" cy="503215"/>
          </a:xfrm>
          <a:prstGeom prst="rect">
            <a:avLst/>
          </a:prstGeom>
          <a:noFill/>
        </p:spPr>
        <p:txBody>
          <a:bodyPr wrap="square">
            <a:spAutoFit/>
          </a:bodyPr>
          <a:lstStyle/>
          <a:p>
            <a:pPr marL="0" marR="0" algn="r">
              <a:lnSpc>
                <a:spcPct val="115000"/>
              </a:lnSpc>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98,000</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83" name="TextBox 82">
            <a:extLst>
              <a:ext uri="{FF2B5EF4-FFF2-40B4-BE49-F238E27FC236}">
                <a16:creationId xmlns:a16="http://schemas.microsoft.com/office/drawing/2014/main" id="{9FC52D08-D04A-4112-BB0D-2FB39F53FFEC}"/>
              </a:ext>
            </a:extLst>
          </p:cNvPr>
          <p:cNvSpPr txBox="1"/>
          <p:nvPr/>
        </p:nvSpPr>
        <p:spPr>
          <a:xfrm>
            <a:off x="4999380" y="4569115"/>
            <a:ext cx="1140066" cy="503215"/>
          </a:xfrm>
          <a:prstGeom prst="rect">
            <a:avLst/>
          </a:prstGeom>
          <a:noFill/>
        </p:spPr>
        <p:txBody>
          <a:bodyPr wrap="square">
            <a:spAutoFit/>
          </a:bodyPr>
          <a:lstStyle/>
          <a:p>
            <a:pPr marL="0" marR="0" algn="r">
              <a:lnSpc>
                <a:spcPct val="115000"/>
              </a:lnSpc>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1,14,000</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84" name="TextBox 83">
            <a:extLst>
              <a:ext uri="{FF2B5EF4-FFF2-40B4-BE49-F238E27FC236}">
                <a16:creationId xmlns:a16="http://schemas.microsoft.com/office/drawing/2014/main" id="{8C20420C-ABC0-4958-8912-BBFEB844D07B}"/>
              </a:ext>
            </a:extLst>
          </p:cNvPr>
          <p:cNvSpPr txBox="1"/>
          <p:nvPr/>
        </p:nvSpPr>
        <p:spPr>
          <a:xfrm>
            <a:off x="10964248" y="4587117"/>
            <a:ext cx="1140066" cy="503215"/>
          </a:xfrm>
          <a:prstGeom prst="rect">
            <a:avLst/>
          </a:prstGeom>
          <a:noFill/>
        </p:spPr>
        <p:txBody>
          <a:bodyPr wrap="square">
            <a:spAutoFit/>
          </a:bodyPr>
          <a:lstStyle/>
          <a:p>
            <a:pPr marL="0" marR="0" algn="r">
              <a:lnSpc>
                <a:spcPct val="115000"/>
              </a:lnSpc>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1,14,000</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88" name="TextBox 87">
            <a:extLst>
              <a:ext uri="{FF2B5EF4-FFF2-40B4-BE49-F238E27FC236}">
                <a16:creationId xmlns:a16="http://schemas.microsoft.com/office/drawing/2014/main" id="{6C588565-6151-4552-998A-339A82C3FB4C}"/>
              </a:ext>
            </a:extLst>
          </p:cNvPr>
          <p:cNvSpPr txBox="1"/>
          <p:nvPr/>
        </p:nvSpPr>
        <p:spPr>
          <a:xfrm>
            <a:off x="113201" y="4921738"/>
            <a:ext cx="6072791" cy="503215"/>
          </a:xfrm>
          <a:prstGeom prst="rect">
            <a:avLst/>
          </a:prstGeom>
          <a:noFill/>
        </p:spPr>
        <p:txBody>
          <a:bodyPr wrap="square">
            <a:spAutoFit/>
          </a:bodyPr>
          <a:lstStyle/>
          <a:p>
            <a:pPr marL="0" marR="0">
              <a:lnSpc>
                <a:spcPct val="115000"/>
              </a:lnSpc>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এপ্রিল1</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ব্যালেন্স</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ডি</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6,000    </a:t>
            </a:r>
            <a:r>
              <a:rPr lang="en-US" sz="2400" dirty="0">
                <a:latin typeface="NikoshBAN" panose="02000000000000000000" pitchFamily="2" charset="0"/>
                <a:ea typeface="Vrinda" panose="01010600010101010101" pitchFamily="2"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70,000</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cxnSp>
        <p:nvCxnSpPr>
          <p:cNvPr id="90" name="Straight Connector 89">
            <a:extLst>
              <a:ext uri="{FF2B5EF4-FFF2-40B4-BE49-F238E27FC236}">
                <a16:creationId xmlns:a16="http://schemas.microsoft.com/office/drawing/2014/main" id="{78B5D24B-1EC0-474F-B07A-6ED6C4757D5E}"/>
              </a:ext>
            </a:extLst>
          </p:cNvPr>
          <p:cNvCxnSpPr>
            <a:cxnSpLocks/>
          </p:cNvCxnSpPr>
          <p:nvPr/>
        </p:nvCxnSpPr>
        <p:spPr>
          <a:xfrm>
            <a:off x="130590" y="1578229"/>
            <a:ext cx="0" cy="3777451"/>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0F65DDF7-A5EA-432E-9B2E-461865D7E9C3}"/>
              </a:ext>
            </a:extLst>
          </p:cNvPr>
          <p:cNvCxnSpPr/>
          <p:nvPr/>
        </p:nvCxnSpPr>
        <p:spPr>
          <a:xfrm>
            <a:off x="113201" y="5355680"/>
            <a:ext cx="11926956" cy="0"/>
          </a:xfrm>
          <a:prstGeom prst="line">
            <a:avLst/>
          </a:prstGeom>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00B36E35-81C4-464B-811B-D67C2FB27D7D}"/>
              </a:ext>
            </a:extLst>
          </p:cNvPr>
          <p:cNvCxnSpPr>
            <a:cxnSpLocks/>
          </p:cNvCxnSpPr>
          <p:nvPr/>
        </p:nvCxnSpPr>
        <p:spPr>
          <a:xfrm>
            <a:off x="997527" y="1482550"/>
            <a:ext cx="0" cy="3873130"/>
          </a:xfrm>
          <a:prstGeom prst="line">
            <a:avLst/>
          </a:prstGeom>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66CAC761-940D-4463-8C03-2D9AD50A4AAC}"/>
              </a:ext>
            </a:extLst>
          </p:cNvPr>
          <p:cNvCxnSpPr>
            <a:cxnSpLocks/>
          </p:cNvCxnSpPr>
          <p:nvPr/>
        </p:nvCxnSpPr>
        <p:spPr>
          <a:xfrm>
            <a:off x="2794036" y="1551171"/>
            <a:ext cx="0" cy="3804509"/>
          </a:xfrm>
          <a:prstGeom prst="line">
            <a:avLst/>
          </a:prstGeom>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010D9FCE-5445-4397-914F-683B6C172869}"/>
              </a:ext>
            </a:extLst>
          </p:cNvPr>
          <p:cNvCxnSpPr>
            <a:cxnSpLocks/>
          </p:cNvCxnSpPr>
          <p:nvPr/>
        </p:nvCxnSpPr>
        <p:spPr>
          <a:xfrm>
            <a:off x="3300270" y="1551170"/>
            <a:ext cx="0" cy="3804510"/>
          </a:xfrm>
          <a:prstGeom prst="line">
            <a:avLst/>
          </a:prstGeom>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42E1F6B8-6D2C-4E32-82BB-89C75271183F}"/>
              </a:ext>
            </a:extLst>
          </p:cNvPr>
          <p:cNvCxnSpPr>
            <a:cxnSpLocks/>
          </p:cNvCxnSpPr>
          <p:nvPr/>
        </p:nvCxnSpPr>
        <p:spPr>
          <a:xfrm>
            <a:off x="3816626" y="1565025"/>
            <a:ext cx="0" cy="3790655"/>
          </a:xfrm>
          <a:prstGeom prst="line">
            <a:avLst/>
          </a:prstGeom>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0DE3BC60-BC20-4D40-BCB8-B9809DD56072}"/>
              </a:ext>
            </a:extLst>
          </p:cNvPr>
          <p:cNvCxnSpPr>
            <a:cxnSpLocks/>
          </p:cNvCxnSpPr>
          <p:nvPr/>
        </p:nvCxnSpPr>
        <p:spPr>
          <a:xfrm>
            <a:off x="5005583" y="1564374"/>
            <a:ext cx="0" cy="3791306"/>
          </a:xfrm>
          <a:prstGeom prst="line">
            <a:avLst/>
          </a:prstGeom>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F8033E53-EF93-4BBD-9CFD-81962F4A41CC}"/>
              </a:ext>
            </a:extLst>
          </p:cNvPr>
          <p:cNvCxnSpPr>
            <a:cxnSpLocks/>
          </p:cNvCxnSpPr>
          <p:nvPr/>
        </p:nvCxnSpPr>
        <p:spPr>
          <a:xfrm>
            <a:off x="6094068" y="1578229"/>
            <a:ext cx="0" cy="3777451"/>
          </a:xfrm>
          <a:prstGeom prst="line">
            <a:avLst/>
          </a:prstGeom>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A657A934-43B2-4936-949D-2AE18C803554}"/>
              </a:ext>
            </a:extLst>
          </p:cNvPr>
          <p:cNvCxnSpPr>
            <a:cxnSpLocks/>
          </p:cNvCxnSpPr>
          <p:nvPr/>
        </p:nvCxnSpPr>
        <p:spPr>
          <a:xfrm>
            <a:off x="6878356" y="1391193"/>
            <a:ext cx="0" cy="3964487"/>
          </a:xfrm>
          <a:prstGeom prst="line">
            <a:avLst/>
          </a:prstGeom>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CD137A87-3652-49C0-9ACE-CF1B88EE434D}"/>
              </a:ext>
            </a:extLst>
          </p:cNvPr>
          <p:cNvCxnSpPr>
            <a:cxnSpLocks/>
          </p:cNvCxnSpPr>
          <p:nvPr/>
        </p:nvCxnSpPr>
        <p:spPr>
          <a:xfrm>
            <a:off x="8761254" y="1564374"/>
            <a:ext cx="0" cy="3791306"/>
          </a:xfrm>
          <a:prstGeom prst="line">
            <a:avLst/>
          </a:prstGeom>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C02DC1CB-4DF1-4347-B332-9CD79026DC4F}"/>
              </a:ext>
            </a:extLst>
          </p:cNvPr>
          <p:cNvCxnSpPr>
            <a:cxnSpLocks/>
          </p:cNvCxnSpPr>
          <p:nvPr/>
        </p:nvCxnSpPr>
        <p:spPr>
          <a:xfrm>
            <a:off x="9314170" y="1578229"/>
            <a:ext cx="0" cy="3777451"/>
          </a:xfrm>
          <a:prstGeom prst="line">
            <a:avLst/>
          </a:prstGeom>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10A6FB88-1479-4842-A1C3-577684898FB2}"/>
              </a:ext>
            </a:extLst>
          </p:cNvPr>
          <p:cNvCxnSpPr>
            <a:cxnSpLocks/>
          </p:cNvCxnSpPr>
          <p:nvPr/>
        </p:nvCxnSpPr>
        <p:spPr>
          <a:xfrm>
            <a:off x="9696264" y="1564374"/>
            <a:ext cx="0" cy="3791306"/>
          </a:xfrm>
          <a:prstGeom prst="line">
            <a:avLst/>
          </a:prstGeom>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F6FC9273-E882-4E55-8932-9BD59AAFF571}"/>
              </a:ext>
            </a:extLst>
          </p:cNvPr>
          <p:cNvCxnSpPr>
            <a:cxnSpLocks/>
          </p:cNvCxnSpPr>
          <p:nvPr/>
        </p:nvCxnSpPr>
        <p:spPr>
          <a:xfrm>
            <a:off x="10862256" y="1592084"/>
            <a:ext cx="0" cy="3763596"/>
          </a:xfrm>
          <a:prstGeom prst="line">
            <a:avLst/>
          </a:prstGeom>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F456D638-A932-46E3-B7C7-159901B89AFB}"/>
              </a:ext>
            </a:extLst>
          </p:cNvPr>
          <p:cNvCxnSpPr>
            <a:cxnSpLocks/>
          </p:cNvCxnSpPr>
          <p:nvPr/>
        </p:nvCxnSpPr>
        <p:spPr>
          <a:xfrm>
            <a:off x="12057546" y="1578229"/>
            <a:ext cx="0" cy="3777451"/>
          </a:xfrm>
          <a:prstGeom prst="line">
            <a:avLst/>
          </a:prstGeom>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718F352D-8940-4F04-9BBB-A5BCFE01F451}"/>
              </a:ext>
            </a:extLst>
          </p:cNvPr>
          <p:cNvCxnSpPr/>
          <p:nvPr/>
        </p:nvCxnSpPr>
        <p:spPr>
          <a:xfrm>
            <a:off x="3816626" y="4703137"/>
            <a:ext cx="2277442" cy="0"/>
          </a:xfrm>
          <a:prstGeom prst="line">
            <a:avLst/>
          </a:prstGeom>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268D9839-0BB5-4438-8DF1-F9434F715DEB}"/>
              </a:ext>
            </a:extLst>
          </p:cNvPr>
          <p:cNvCxnSpPr/>
          <p:nvPr/>
        </p:nvCxnSpPr>
        <p:spPr>
          <a:xfrm>
            <a:off x="9696264" y="4714180"/>
            <a:ext cx="2361282" cy="0"/>
          </a:xfrm>
          <a:prstGeom prst="line">
            <a:avLst/>
          </a:prstGeom>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C33FAFD0-FC28-40D9-91F7-75F6455B6EF9}"/>
              </a:ext>
            </a:extLst>
          </p:cNvPr>
          <p:cNvCxnSpPr/>
          <p:nvPr/>
        </p:nvCxnSpPr>
        <p:spPr>
          <a:xfrm>
            <a:off x="3816626" y="4977158"/>
            <a:ext cx="2292626" cy="0"/>
          </a:xfrm>
          <a:prstGeom prst="line">
            <a:avLst/>
          </a:prstGeom>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02B3C40A-2569-4CEF-A6C4-A926338E3934}"/>
              </a:ext>
            </a:extLst>
          </p:cNvPr>
          <p:cNvCxnSpPr/>
          <p:nvPr/>
        </p:nvCxnSpPr>
        <p:spPr>
          <a:xfrm>
            <a:off x="3816626" y="5034100"/>
            <a:ext cx="2277442" cy="0"/>
          </a:xfrm>
          <a:prstGeom prst="line">
            <a:avLst/>
          </a:prstGeom>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4C42200B-0569-447A-809F-137ABC34C3FA}"/>
              </a:ext>
            </a:extLst>
          </p:cNvPr>
          <p:cNvCxnSpPr/>
          <p:nvPr/>
        </p:nvCxnSpPr>
        <p:spPr>
          <a:xfrm>
            <a:off x="9696264" y="5034100"/>
            <a:ext cx="2361282" cy="0"/>
          </a:xfrm>
          <a:prstGeom prst="line">
            <a:avLst/>
          </a:prstGeom>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C8286B7F-BBD6-4FA2-8CED-22AC7287D8B9}"/>
              </a:ext>
            </a:extLst>
          </p:cNvPr>
          <p:cNvCxnSpPr/>
          <p:nvPr/>
        </p:nvCxnSpPr>
        <p:spPr>
          <a:xfrm>
            <a:off x="9738018" y="5090215"/>
            <a:ext cx="2319528" cy="0"/>
          </a:xfrm>
          <a:prstGeom prst="line">
            <a:avLst/>
          </a:prstGeom>
        </p:spPr>
        <p:style>
          <a:lnRef idx="1">
            <a:schemeClr val="dk1"/>
          </a:lnRef>
          <a:fillRef idx="0">
            <a:schemeClr val="dk1"/>
          </a:fillRef>
          <a:effectRef idx="0">
            <a:schemeClr val="dk1"/>
          </a:effectRef>
          <a:fontRef idx="minor">
            <a:schemeClr val="tx1"/>
          </a:fontRef>
        </p:style>
      </p:cxnSp>
      <p:sp>
        <p:nvSpPr>
          <p:cNvPr id="192" name="Rectangle 191">
            <a:extLst>
              <a:ext uri="{FF2B5EF4-FFF2-40B4-BE49-F238E27FC236}">
                <a16:creationId xmlns:a16="http://schemas.microsoft.com/office/drawing/2014/main" id="{BEF472F7-BDD1-4DA9-9AB2-A028066E68AD}"/>
              </a:ext>
            </a:extLst>
          </p:cNvPr>
          <p:cNvSpPr/>
          <p:nvPr/>
        </p:nvSpPr>
        <p:spPr>
          <a:xfrm>
            <a:off x="12335402" y="1859893"/>
            <a:ext cx="2978003" cy="81408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NikoshBAN" panose="02000000000000000000" pitchFamily="2" charset="0"/>
                <a:cs typeface="NikoshBAN" panose="02000000000000000000" pitchFamily="2" charset="0"/>
              </a:rPr>
              <a:t>8. </a:t>
            </a:r>
            <a:r>
              <a:rPr lang="en-US" sz="2400" dirty="0" err="1">
                <a:solidFill>
                  <a:schemeClr val="tx1"/>
                </a:solidFill>
                <a:latin typeface="NikoshBAN" panose="02000000000000000000" pitchFamily="2" charset="0"/>
                <a:cs typeface="NikoshBAN" panose="02000000000000000000" pitchFamily="2" charset="0"/>
              </a:rPr>
              <a:t>ব্যাংক</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ডে</a:t>
            </a:r>
            <a:r>
              <a:rPr lang="en-US" sz="2400" dirty="0">
                <a:solidFill>
                  <a:schemeClr val="tx1"/>
                </a:solidFill>
                <a:latin typeface="NikoshBAN" panose="02000000000000000000" pitchFamily="2" charset="0"/>
                <a:cs typeface="NikoshBAN" panose="02000000000000000000" pitchFamily="2" charset="0"/>
              </a:rPr>
              <a:t>: 30,000</a:t>
            </a:r>
          </a:p>
          <a:p>
            <a:r>
              <a:rPr lang="en-US" sz="2400" dirty="0">
                <a:solidFill>
                  <a:schemeClr val="tx1"/>
                </a:solidFill>
                <a:latin typeface="NikoshBAN" panose="02000000000000000000" pitchFamily="2" charset="0"/>
                <a:cs typeface="NikoshBAN" panose="02000000000000000000" pitchFamily="2" charset="0"/>
              </a:rPr>
              <a:t>        নগদান </a:t>
            </a:r>
            <a:r>
              <a:rPr lang="en-US" sz="2400" dirty="0" err="1">
                <a:solidFill>
                  <a:schemeClr val="tx1"/>
                </a:solidFill>
                <a:latin typeface="NikoshBAN" panose="02000000000000000000" pitchFamily="2" charset="0"/>
                <a:cs typeface="NikoshBAN" panose="02000000000000000000" pitchFamily="2" charset="0"/>
              </a:rPr>
              <a:t>ক্রে</a:t>
            </a:r>
            <a:r>
              <a:rPr lang="en-US" sz="2400" dirty="0">
                <a:solidFill>
                  <a:schemeClr val="tx1"/>
                </a:solidFill>
                <a:latin typeface="NikoshBAN" panose="02000000000000000000" pitchFamily="2" charset="0"/>
                <a:cs typeface="NikoshBAN" panose="02000000000000000000" pitchFamily="2" charset="0"/>
              </a:rPr>
              <a:t>: 30,000</a:t>
            </a:r>
          </a:p>
        </p:txBody>
      </p:sp>
      <p:sp>
        <p:nvSpPr>
          <p:cNvPr id="194" name="Rectangle 193">
            <a:extLst>
              <a:ext uri="{FF2B5EF4-FFF2-40B4-BE49-F238E27FC236}">
                <a16:creationId xmlns:a16="http://schemas.microsoft.com/office/drawing/2014/main" id="{20FF6C04-9A78-4699-A404-72F1B8F58908}"/>
              </a:ext>
            </a:extLst>
          </p:cNvPr>
          <p:cNvSpPr/>
          <p:nvPr/>
        </p:nvSpPr>
        <p:spPr>
          <a:xfrm>
            <a:off x="12401557" y="2211886"/>
            <a:ext cx="2901887" cy="81408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NikoshBAN" panose="02000000000000000000" pitchFamily="2" charset="0"/>
                <a:cs typeface="NikoshBAN" panose="02000000000000000000" pitchFamily="2" charset="0"/>
              </a:rPr>
              <a:t>10. </a:t>
            </a:r>
            <a:r>
              <a:rPr lang="en-US" sz="2400" dirty="0" err="1">
                <a:solidFill>
                  <a:schemeClr val="tx1"/>
                </a:solidFill>
                <a:latin typeface="NikoshBAN" panose="02000000000000000000" pitchFamily="2" charset="0"/>
                <a:cs typeface="NikoshBAN" panose="02000000000000000000" pitchFamily="2" charset="0"/>
              </a:rPr>
              <a:t>বেতন</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ডে</a:t>
            </a:r>
            <a:r>
              <a:rPr lang="en-US" sz="2400" dirty="0">
                <a:solidFill>
                  <a:schemeClr val="tx1"/>
                </a:solidFill>
                <a:latin typeface="NikoshBAN" panose="02000000000000000000" pitchFamily="2" charset="0"/>
                <a:cs typeface="NikoshBAN" panose="02000000000000000000" pitchFamily="2" charset="0"/>
              </a:rPr>
              <a:t>: 10,000</a:t>
            </a:r>
          </a:p>
          <a:p>
            <a:r>
              <a:rPr lang="en-US" sz="2400" dirty="0">
                <a:solidFill>
                  <a:schemeClr val="tx1"/>
                </a:solidFill>
                <a:latin typeface="NikoshBAN" panose="02000000000000000000" pitchFamily="2" charset="0"/>
                <a:cs typeface="NikoshBAN" panose="02000000000000000000" pitchFamily="2" charset="0"/>
              </a:rPr>
              <a:t>          নগদান </a:t>
            </a:r>
            <a:r>
              <a:rPr lang="en-US" sz="2400" dirty="0" err="1">
                <a:solidFill>
                  <a:schemeClr val="tx1"/>
                </a:solidFill>
                <a:latin typeface="NikoshBAN" panose="02000000000000000000" pitchFamily="2" charset="0"/>
                <a:cs typeface="NikoshBAN" panose="02000000000000000000" pitchFamily="2" charset="0"/>
              </a:rPr>
              <a:t>ক্রে</a:t>
            </a:r>
            <a:r>
              <a:rPr lang="en-US" sz="2400" dirty="0">
                <a:solidFill>
                  <a:schemeClr val="tx1"/>
                </a:solidFill>
                <a:latin typeface="NikoshBAN" panose="02000000000000000000" pitchFamily="2" charset="0"/>
                <a:cs typeface="NikoshBAN" panose="02000000000000000000" pitchFamily="2" charset="0"/>
              </a:rPr>
              <a:t>: 10,000</a:t>
            </a:r>
          </a:p>
        </p:txBody>
      </p:sp>
      <p:sp>
        <p:nvSpPr>
          <p:cNvPr id="195" name="Rectangle 194">
            <a:extLst>
              <a:ext uri="{FF2B5EF4-FFF2-40B4-BE49-F238E27FC236}">
                <a16:creationId xmlns:a16="http://schemas.microsoft.com/office/drawing/2014/main" id="{B684C219-48CC-4565-9493-70E3F2E88C19}"/>
              </a:ext>
            </a:extLst>
          </p:cNvPr>
          <p:cNvSpPr/>
          <p:nvPr/>
        </p:nvSpPr>
        <p:spPr>
          <a:xfrm>
            <a:off x="12373459" y="2703796"/>
            <a:ext cx="2901888" cy="81408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NikoshBAN" panose="02000000000000000000" pitchFamily="2" charset="0"/>
                <a:cs typeface="NikoshBAN" panose="02000000000000000000" pitchFamily="2" charset="0"/>
              </a:rPr>
              <a:t>14. নগদান </a:t>
            </a:r>
            <a:r>
              <a:rPr lang="en-US" sz="2400" dirty="0" err="1">
                <a:solidFill>
                  <a:schemeClr val="tx1"/>
                </a:solidFill>
                <a:latin typeface="NikoshBAN" panose="02000000000000000000" pitchFamily="2" charset="0"/>
                <a:cs typeface="NikoshBAN" panose="02000000000000000000" pitchFamily="2" charset="0"/>
              </a:rPr>
              <a:t>ডে</a:t>
            </a:r>
            <a:r>
              <a:rPr lang="en-US" sz="2400" dirty="0">
                <a:solidFill>
                  <a:schemeClr val="tx1"/>
                </a:solidFill>
                <a:latin typeface="NikoshBAN" panose="02000000000000000000" pitchFamily="2" charset="0"/>
                <a:cs typeface="NikoshBAN" panose="02000000000000000000" pitchFamily="2" charset="0"/>
              </a:rPr>
              <a:t>: 36,000</a:t>
            </a:r>
          </a:p>
          <a:p>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ব্যাংক</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ক্রে</a:t>
            </a:r>
            <a:r>
              <a:rPr lang="en-US" sz="2400" dirty="0">
                <a:solidFill>
                  <a:schemeClr val="tx1"/>
                </a:solidFill>
                <a:latin typeface="NikoshBAN" panose="02000000000000000000" pitchFamily="2" charset="0"/>
                <a:cs typeface="NikoshBAN" panose="02000000000000000000" pitchFamily="2" charset="0"/>
              </a:rPr>
              <a:t>: 36,000</a:t>
            </a:r>
          </a:p>
        </p:txBody>
      </p:sp>
      <p:sp>
        <p:nvSpPr>
          <p:cNvPr id="199" name="Rectangle 198">
            <a:extLst>
              <a:ext uri="{FF2B5EF4-FFF2-40B4-BE49-F238E27FC236}">
                <a16:creationId xmlns:a16="http://schemas.microsoft.com/office/drawing/2014/main" id="{1725E51B-3E87-4B39-95E2-7D27F37CBF16}"/>
              </a:ext>
            </a:extLst>
          </p:cNvPr>
          <p:cNvSpPr/>
          <p:nvPr/>
        </p:nvSpPr>
        <p:spPr>
          <a:xfrm>
            <a:off x="-5476398" y="1616769"/>
            <a:ext cx="5380014" cy="10801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2 নগদে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মাল</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ক্রয়</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২০,০০০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এবং</a:t>
            </a:r>
            <a:endPar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endParaRPr>
          </a:p>
          <a:p>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নগদে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মাল</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বিক্রয়</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৩০,000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200" name="Rectangle 199">
            <a:extLst>
              <a:ext uri="{FF2B5EF4-FFF2-40B4-BE49-F238E27FC236}">
                <a16:creationId xmlns:a16="http://schemas.microsoft.com/office/drawing/2014/main" id="{BC25B856-520A-44ED-928C-2F9450191164}"/>
              </a:ext>
            </a:extLst>
          </p:cNvPr>
          <p:cNvSpPr/>
          <p:nvPr/>
        </p:nvSpPr>
        <p:spPr>
          <a:xfrm>
            <a:off x="-5477762" y="1979730"/>
            <a:ext cx="5380014" cy="10801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24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৮  ব্যাংকে জমা দেওয়া হল ৩০,০০০ টাকা।</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201" name="Rectangle 200">
            <a:extLst>
              <a:ext uri="{FF2B5EF4-FFF2-40B4-BE49-F238E27FC236}">
                <a16:creationId xmlns:a16="http://schemas.microsoft.com/office/drawing/2014/main" id="{2A53A801-29C0-4148-B7B8-24C53AB3F42C}"/>
              </a:ext>
            </a:extLst>
          </p:cNvPr>
          <p:cNvSpPr/>
          <p:nvPr/>
        </p:nvSpPr>
        <p:spPr>
          <a:xfrm>
            <a:off x="-5484474" y="2264568"/>
            <a:ext cx="5380014" cy="10801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2400">
                <a:solidFill>
                  <a:srgbClr val="000000"/>
                </a:solidFill>
                <a:effectLst/>
                <a:latin typeface="NikoshBAN" panose="02000000000000000000" pitchFamily="2" charset="0"/>
                <a:ea typeface="Vrinda" panose="01010600010101010101" pitchFamily="2" charset="0"/>
                <a:cs typeface="NikoshBAN" panose="02000000000000000000" pitchFamily="2" charset="0"/>
              </a:rPr>
              <a:t>10  কর্মচারীদের বেতন নগদে ১০,০০০ টাকা প্রদত্ত হল।</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202" name="Rectangle 201">
            <a:extLst>
              <a:ext uri="{FF2B5EF4-FFF2-40B4-BE49-F238E27FC236}">
                <a16:creationId xmlns:a16="http://schemas.microsoft.com/office/drawing/2014/main" id="{CE61977F-BA21-4BD4-9880-37318E8B5350}"/>
              </a:ext>
            </a:extLst>
          </p:cNvPr>
          <p:cNvSpPr/>
          <p:nvPr/>
        </p:nvSpPr>
        <p:spPr>
          <a:xfrm>
            <a:off x="-5467290" y="2584408"/>
            <a:ext cx="5380014" cy="10801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2400">
                <a:solidFill>
                  <a:srgbClr val="000000"/>
                </a:solidFill>
                <a:effectLst/>
                <a:latin typeface="NikoshBAN" panose="02000000000000000000" pitchFamily="2" charset="0"/>
                <a:ea typeface="Vrinda" panose="01010600010101010101" pitchFamily="2" charset="0"/>
                <a:cs typeface="NikoshBAN" panose="02000000000000000000" pitchFamily="2" charset="0"/>
              </a:rPr>
              <a:t>১৪  অফিসের প্রয়োজনে ৩৬,০০০ টাকা এবং ব্যক্তিগত প্রয়োজনে ৮,০০০ টাকা ব্যাংক হতে উত্তোলন</a:t>
            </a:r>
            <a:r>
              <a:rPr lang="en-US" sz="2400">
                <a:solidFill>
                  <a:srgbClr val="000000"/>
                </a:solidFill>
                <a:latin typeface="NikoshBAN" panose="02000000000000000000" pitchFamily="2" charset="0"/>
                <a:ea typeface="Vrinda" panose="01010600010101010101" pitchFamily="2" charset="0"/>
                <a:cs typeface="NikoshBAN" panose="02000000000000000000" pitchFamily="2" charset="0"/>
              </a:rPr>
              <a:t> </a:t>
            </a:r>
            <a:r>
              <a:rPr lang="en-US" sz="2400">
                <a:solidFill>
                  <a:srgbClr val="000000"/>
                </a:solidFill>
                <a:effectLst/>
                <a:latin typeface="NikoshBAN" panose="02000000000000000000" pitchFamily="2" charset="0"/>
                <a:ea typeface="Vrinda" panose="01010600010101010101" pitchFamily="2" charset="0"/>
                <a:cs typeface="NikoshBAN" panose="02000000000000000000" pitchFamily="2" charset="0"/>
              </a:rPr>
              <a:t>করা হল।</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203" name="Rectangle 202">
            <a:extLst>
              <a:ext uri="{FF2B5EF4-FFF2-40B4-BE49-F238E27FC236}">
                <a16:creationId xmlns:a16="http://schemas.microsoft.com/office/drawing/2014/main" id="{ADCBAD9D-321B-4583-95A5-8E0416DBEC6D}"/>
              </a:ext>
            </a:extLst>
          </p:cNvPr>
          <p:cNvSpPr/>
          <p:nvPr/>
        </p:nvSpPr>
        <p:spPr>
          <a:xfrm>
            <a:off x="-5482097" y="2822159"/>
            <a:ext cx="5380014" cy="10801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১৬  ২০,০০০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টাকার</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মাল</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বিক্রি</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করে</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নগদে ১২,০০০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এবং</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অবশিষ্ট</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টাকার</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চেক</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পাওয়া</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গেল</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এবং</a:t>
            </a:r>
            <a:r>
              <a:rPr lang="en-US" sz="2400" dirty="0">
                <a:solidFill>
                  <a:srgbClr val="000000"/>
                </a:solidFill>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চেকখানি</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সঙ্গে</a:t>
            </a:r>
            <a:r>
              <a:rPr lang="en-US" sz="2400" dirty="0">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সঙ্গে</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জমা</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দেওয়া</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হল</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204" name="Rectangle 203">
            <a:extLst>
              <a:ext uri="{FF2B5EF4-FFF2-40B4-BE49-F238E27FC236}">
                <a16:creationId xmlns:a16="http://schemas.microsoft.com/office/drawing/2014/main" id="{18FC59AB-6796-484A-9E87-FC96966208AC}"/>
              </a:ext>
            </a:extLst>
          </p:cNvPr>
          <p:cNvSpPr/>
          <p:nvPr/>
        </p:nvSpPr>
        <p:spPr>
          <a:xfrm>
            <a:off x="-5491315" y="3040326"/>
            <a:ext cx="5380014" cy="10801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৩০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সমাপনি</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নগদ</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উদ্বৃত্ত</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৬,000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রেখে</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অবশিষ্ট</a:t>
            </a:r>
            <a:endPar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endParaRPr>
          </a:p>
          <a:p>
            <a:pPr marL="0" marR="0">
              <a:spcBef>
                <a:spcPts val="0"/>
              </a:spcBef>
              <a:spcAft>
                <a:spcPts val="0"/>
              </a:spcAft>
            </a:pP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জমা</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দাও</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205" name="Rectangle 204">
            <a:extLst>
              <a:ext uri="{FF2B5EF4-FFF2-40B4-BE49-F238E27FC236}">
                <a16:creationId xmlns:a16="http://schemas.microsoft.com/office/drawing/2014/main" id="{9115E3FD-B9E5-4583-BAD2-83148D9CD80A}"/>
              </a:ext>
            </a:extLst>
          </p:cNvPr>
          <p:cNvSpPr/>
          <p:nvPr/>
        </p:nvSpPr>
        <p:spPr>
          <a:xfrm>
            <a:off x="12385874" y="3006200"/>
            <a:ext cx="2877057" cy="81408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NikoshBAN" panose="02000000000000000000" pitchFamily="2" charset="0"/>
                <a:cs typeface="NikoshBAN" panose="02000000000000000000" pitchFamily="2" charset="0"/>
              </a:rPr>
              <a:t>14. </a:t>
            </a:r>
            <a:r>
              <a:rPr lang="en-US" sz="2400" dirty="0" err="1">
                <a:solidFill>
                  <a:schemeClr val="tx1"/>
                </a:solidFill>
                <a:latin typeface="NikoshBAN" panose="02000000000000000000" pitchFamily="2" charset="0"/>
                <a:cs typeface="NikoshBAN" panose="02000000000000000000" pitchFamily="2" charset="0"/>
              </a:rPr>
              <a:t>উত্তোলন</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ডে</a:t>
            </a:r>
            <a:r>
              <a:rPr lang="en-US" sz="2400" dirty="0">
                <a:solidFill>
                  <a:schemeClr val="tx1"/>
                </a:solidFill>
                <a:latin typeface="NikoshBAN" panose="02000000000000000000" pitchFamily="2" charset="0"/>
                <a:cs typeface="NikoshBAN" panose="02000000000000000000" pitchFamily="2" charset="0"/>
              </a:rPr>
              <a:t>: 8,000</a:t>
            </a:r>
          </a:p>
          <a:p>
            <a:r>
              <a:rPr lang="en-US" sz="2400" dirty="0">
                <a:solidFill>
                  <a:schemeClr val="tx1"/>
                </a:solidFill>
                <a:latin typeface="NikoshBAN" panose="02000000000000000000" pitchFamily="2" charset="0"/>
                <a:cs typeface="NikoshBAN" panose="02000000000000000000" pitchFamily="2" charset="0"/>
              </a:rPr>
              <a:t>         নগদান </a:t>
            </a:r>
            <a:r>
              <a:rPr lang="en-US" sz="2400" dirty="0" err="1">
                <a:solidFill>
                  <a:schemeClr val="tx1"/>
                </a:solidFill>
                <a:latin typeface="NikoshBAN" panose="02000000000000000000" pitchFamily="2" charset="0"/>
                <a:cs typeface="NikoshBAN" panose="02000000000000000000" pitchFamily="2" charset="0"/>
              </a:rPr>
              <a:t>ক্রে</a:t>
            </a:r>
            <a:r>
              <a:rPr lang="en-US" sz="2400" dirty="0">
                <a:solidFill>
                  <a:schemeClr val="tx1"/>
                </a:solidFill>
                <a:latin typeface="NikoshBAN" panose="02000000000000000000" pitchFamily="2" charset="0"/>
                <a:cs typeface="NikoshBAN" panose="02000000000000000000" pitchFamily="2" charset="0"/>
              </a:rPr>
              <a:t>:  8,000</a:t>
            </a:r>
          </a:p>
        </p:txBody>
      </p:sp>
      <p:sp>
        <p:nvSpPr>
          <p:cNvPr id="196" name="Rectangle 195">
            <a:extLst>
              <a:ext uri="{FF2B5EF4-FFF2-40B4-BE49-F238E27FC236}">
                <a16:creationId xmlns:a16="http://schemas.microsoft.com/office/drawing/2014/main" id="{A5090431-8F69-4840-812A-F99DAF664796}"/>
              </a:ext>
            </a:extLst>
          </p:cNvPr>
          <p:cNvSpPr/>
          <p:nvPr/>
        </p:nvSpPr>
        <p:spPr>
          <a:xfrm>
            <a:off x="12391867" y="3460027"/>
            <a:ext cx="2812982" cy="81408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NikoshBAN" panose="02000000000000000000" pitchFamily="2" charset="0"/>
                <a:cs typeface="NikoshBAN" panose="02000000000000000000" pitchFamily="2" charset="0"/>
              </a:rPr>
              <a:t>16. নগদান </a:t>
            </a:r>
            <a:r>
              <a:rPr lang="en-US" sz="2000" dirty="0" err="1">
                <a:solidFill>
                  <a:schemeClr val="tx1"/>
                </a:solidFill>
                <a:latin typeface="NikoshBAN" panose="02000000000000000000" pitchFamily="2" charset="0"/>
                <a:cs typeface="NikoshBAN" panose="02000000000000000000" pitchFamily="2" charset="0"/>
              </a:rPr>
              <a:t>ডে</a:t>
            </a:r>
            <a:r>
              <a:rPr lang="en-US" sz="2000" dirty="0">
                <a:solidFill>
                  <a:schemeClr val="tx1"/>
                </a:solidFill>
                <a:latin typeface="NikoshBAN" panose="02000000000000000000" pitchFamily="2" charset="0"/>
                <a:cs typeface="NikoshBAN" panose="02000000000000000000" pitchFamily="2" charset="0"/>
              </a:rPr>
              <a:t>: 12,000</a:t>
            </a:r>
          </a:p>
          <a:p>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ব্যাংক</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ডে</a:t>
            </a:r>
            <a:r>
              <a:rPr lang="en-US" sz="2000" dirty="0">
                <a:solidFill>
                  <a:schemeClr val="tx1"/>
                </a:solidFill>
                <a:latin typeface="NikoshBAN" panose="02000000000000000000" pitchFamily="2" charset="0"/>
                <a:cs typeface="NikoshBAN" panose="02000000000000000000" pitchFamily="2" charset="0"/>
              </a:rPr>
              <a:t>:   8,000</a:t>
            </a:r>
          </a:p>
          <a:p>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বিক্রয়</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ক্রে</a:t>
            </a:r>
            <a:r>
              <a:rPr lang="en-US" sz="2000" dirty="0">
                <a:solidFill>
                  <a:schemeClr val="tx1"/>
                </a:solidFill>
                <a:latin typeface="NikoshBAN" panose="02000000000000000000" pitchFamily="2" charset="0"/>
                <a:cs typeface="NikoshBAN" panose="02000000000000000000" pitchFamily="2" charset="0"/>
              </a:rPr>
              <a:t>: 20,000</a:t>
            </a:r>
          </a:p>
        </p:txBody>
      </p:sp>
      <p:sp>
        <p:nvSpPr>
          <p:cNvPr id="198" name="Rectangle 197">
            <a:extLst>
              <a:ext uri="{FF2B5EF4-FFF2-40B4-BE49-F238E27FC236}">
                <a16:creationId xmlns:a16="http://schemas.microsoft.com/office/drawing/2014/main" id="{9C8FC3B0-9F75-42AC-AFEC-5F3744319058}"/>
              </a:ext>
            </a:extLst>
          </p:cNvPr>
          <p:cNvSpPr/>
          <p:nvPr/>
        </p:nvSpPr>
        <p:spPr>
          <a:xfrm>
            <a:off x="12401557" y="3696028"/>
            <a:ext cx="2930460" cy="81408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NikoshBAN" panose="02000000000000000000" pitchFamily="2" charset="0"/>
                <a:cs typeface="NikoshBAN" panose="02000000000000000000" pitchFamily="2" charset="0"/>
              </a:rPr>
              <a:t>30. </a:t>
            </a:r>
            <a:r>
              <a:rPr lang="en-US" sz="2400" dirty="0" err="1">
                <a:solidFill>
                  <a:schemeClr val="tx1"/>
                </a:solidFill>
                <a:latin typeface="NikoshBAN" panose="02000000000000000000" pitchFamily="2" charset="0"/>
                <a:cs typeface="NikoshBAN" panose="02000000000000000000" pitchFamily="2" charset="0"/>
              </a:rPr>
              <a:t>ব্যাংক</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ডে</a:t>
            </a:r>
            <a:r>
              <a:rPr lang="en-US" sz="2400" dirty="0">
                <a:solidFill>
                  <a:schemeClr val="tx1"/>
                </a:solidFill>
                <a:latin typeface="NikoshBAN" panose="02000000000000000000" pitchFamily="2" charset="0"/>
                <a:cs typeface="NikoshBAN" panose="02000000000000000000" pitchFamily="2" charset="0"/>
              </a:rPr>
              <a:t>: 32,000</a:t>
            </a:r>
          </a:p>
          <a:p>
            <a:r>
              <a:rPr lang="en-US" sz="2400" dirty="0">
                <a:solidFill>
                  <a:schemeClr val="tx1"/>
                </a:solidFill>
                <a:latin typeface="NikoshBAN" panose="02000000000000000000" pitchFamily="2" charset="0"/>
                <a:cs typeface="NikoshBAN" panose="02000000000000000000" pitchFamily="2" charset="0"/>
              </a:rPr>
              <a:t>           নগদান </a:t>
            </a:r>
            <a:r>
              <a:rPr lang="en-US" sz="2400" dirty="0" err="1">
                <a:solidFill>
                  <a:schemeClr val="tx1"/>
                </a:solidFill>
                <a:latin typeface="NikoshBAN" panose="02000000000000000000" pitchFamily="2" charset="0"/>
                <a:cs typeface="NikoshBAN" panose="02000000000000000000" pitchFamily="2" charset="0"/>
              </a:rPr>
              <a:t>ক্রে</a:t>
            </a:r>
            <a:r>
              <a:rPr lang="en-US" sz="2400" dirty="0">
                <a:solidFill>
                  <a:schemeClr val="tx1"/>
                </a:solidFill>
                <a:latin typeface="NikoshBAN" panose="02000000000000000000" pitchFamily="2" charset="0"/>
                <a:cs typeface="NikoshBAN" panose="02000000000000000000" pitchFamily="2" charset="0"/>
              </a:rPr>
              <a:t>: 32,000</a:t>
            </a:r>
          </a:p>
        </p:txBody>
      </p:sp>
      <p:sp>
        <p:nvSpPr>
          <p:cNvPr id="207" name="TextBox 206">
            <a:extLst>
              <a:ext uri="{FF2B5EF4-FFF2-40B4-BE49-F238E27FC236}">
                <a16:creationId xmlns:a16="http://schemas.microsoft.com/office/drawing/2014/main" id="{236EDBA6-258A-43D7-A04D-40F85D7B8E34}"/>
              </a:ext>
            </a:extLst>
          </p:cNvPr>
          <p:cNvSpPr txBox="1"/>
          <p:nvPr/>
        </p:nvSpPr>
        <p:spPr>
          <a:xfrm>
            <a:off x="9782899" y="3880008"/>
            <a:ext cx="1077373" cy="461665"/>
          </a:xfrm>
          <a:prstGeom prst="rect">
            <a:avLst/>
          </a:prstGeom>
          <a:noFill/>
        </p:spPr>
        <p:txBody>
          <a:bodyPr wrap="square">
            <a:spAutoFit/>
          </a:bodyPr>
          <a:lstStyle/>
          <a:p>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32,000</a:t>
            </a:r>
            <a:endParaRPr lang="en-US" sz="2400" dirty="0">
              <a:latin typeface="NikoshBAN" panose="02000000000000000000" pitchFamily="2" charset="0"/>
              <a:cs typeface="NikoshBAN" panose="02000000000000000000" pitchFamily="2" charset="0"/>
            </a:endParaRPr>
          </a:p>
        </p:txBody>
      </p:sp>
      <p:sp>
        <p:nvSpPr>
          <p:cNvPr id="61" name="TextBox 60">
            <a:extLst>
              <a:ext uri="{FF2B5EF4-FFF2-40B4-BE49-F238E27FC236}">
                <a16:creationId xmlns:a16="http://schemas.microsoft.com/office/drawing/2014/main" id="{877CE677-FE02-4976-B266-5129333D3124}"/>
              </a:ext>
            </a:extLst>
          </p:cNvPr>
          <p:cNvSpPr txBox="1"/>
          <p:nvPr/>
        </p:nvSpPr>
        <p:spPr>
          <a:xfrm>
            <a:off x="6565504" y="282238"/>
            <a:ext cx="2938625" cy="523220"/>
          </a:xfrm>
          <a:prstGeom prst="rect">
            <a:avLst/>
          </a:prstGeom>
          <a:noFill/>
        </p:spPr>
        <p:txBody>
          <a:bodyPr wrap="none" rtlCol="0">
            <a:spAutoFit/>
          </a:bodyPr>
          <a:lstStyle/>
          <a:p>
            <a:r>
              <a:rPr lang="en-US" sz="2800" dirty="0">
                <a:solidFill>
                  <a:srgbClr val="F682E5"/>
                </a:solidFill>
                <a:latin typeface="NikoshBAN" panose="02000000000000000000" pitchFamily="2" charset="0"/>
                <a:cs typeface="NikoshBAN" panose="02000000000000000000" pitchFamily="2" charset="0"/>
              </a:rPr>
              <a:t>{নগদান / </a:t>
            </a:r>
            <a:r>
              <a:rPr lang="en-US" sz="2800" dirty="0" err="1">
                <a:solidFill>
                  <a:srgbClr val="F682E5"/>
                </a:solidFill>
                <a:latin typeface="NikoshBAN" panose="02000000000000000000" pitchFamily="2" charset="0"/>
                <a:cs typeface="NikoshBAN" panose="02000000000000000000" pitchFamily="2" charset="0"/>
              </a:rPr>
              <a:t>ব্যাংক</a:t>
            </a:r>
            <a:r>
              <a:rPr lang="en-US" sz="2800" dirty="0">
                <a:solidFill>
                  <a:srgbClr val="F682E5"/>
                </a:solidFill>
                <a:latin typeface="NikoshBAN" panose="02000000000000000000" pitchFamily="2" charset="0"/>
                <a:cs typeface="NikoshBAN" panose="02000000000000000000" pitchFamily="2" charset="0"/>
              </a:rPr>
              <a:t> হিসাব}</a:t>
            </a:r>
          </a:p>
        </p:txBody>
      </p:sp>
    </p:spTree>
    <p:extLst>
      <p:ext uri="{BB962C8B-B14F-4D97-AF65-F5344CB8AC3E}">
        <p14:creationId xmlns:p14="http://schemas.microsoft.com/office/powerpoint/2010/main" val="16388126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1000"/>
                                        <p:tgtEl>
                                          <p:spTgt spid="90"/>
                                        </p:tgtEl>
                                      </p:cBhvr>
                                    </p:animEffect>
                                    <p:anim calcmode="lin" valueType="num">
                                      <p:cBhvr>
                                        <p:cTn id="18" dur="1000" fill="hold"/>
                                        <p:tgtEl>
                                          <p:spTgt spid="90"/>
                                        </p:tgtEl>
                                        <p:attrNameLst>
                                          <p:attrName>ppt_x</p:attrName>
                                        </p:attrNameLst>
                                      </p:cBhvr>
                                      <p:tavLst>
                                        <p:tav tm="0">
                                          <p:val>
                                            <p:strVal val="#ppt_x"/>
                                          </p:val>
                                        </p:tav>
                                        <p:tav tm="100000">
                                          <p:val>
                                            <p:strVal val="#ppt_x"/>
                                          </p:val>
                                        </p:tav>
                                      </p:tavLst>
                                    </p:anim>
                                    <p:anim calcmode="lin" valueType="num">
                                      <p:cBhvr>
                                        <p:cTn id="19" dur="1000" fill="hold"/>
                                        <p:tgtEl>
                                          <p:spTgt spid="9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1000"/>
                                        <p:tgtEl>
                                          <p:spTgt spid="94"/>
                                        </p:tgtEl>
                                      </p:cBhvr>
                                    </p:animEffect>
                                    <p:anim calcmode="lin" valueType="num">
                                      <p:cBhvr>
                                        <p:cTn id="23" dur="1000" fill="hold"/>
                                        <p:tgtEl>
                                          <p:spTgt spid="94"/>
                                        </p:tgtEl>
                                        <p:attrNameLst>
                                          <p:attrName>ppt_x</p:attrName>
                                        </p:attrNameLst>
                                      </p:cBhvr>
                                      <p:tavLst>
                                        <p:tav tm="0">
                                          <p:val>
                                            <p:strVal val="#ppt_x"/>
                                          </p:val>
                                        </p:tav>
                                        <p:tav tm="100000">
                                          <p:val>
                                            <p:strVal val="#ppt_x"/>
                                          </p:val>
                                        </p:tav>
                                      </p:tavLst>
                                    </p:anim>
                                    <p:anim calcmode="lin" valueType="num">
                                      <p:cBhvr>
                                        <p:cTn id="24" dur="1000" fill="hold"/>
                                        <p:tgtEl>
                                          <p:spTgt spid="94"/>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1000"/>
                                        <p:tgtEl>
                                          <p:spTgt spid="96"/>
                                        </p:tgtEl>
                                      </p:cBhvr>
                                    </p:animEffect>
                                    <p:anim calcmode="lin" valueType="num">
                                      <p:cBhvr>
                                        <p:cTn id="28" dur="1000" fill="hold"/>
                                        <p:tgtEl>
                                          <p:spTgt spid="96"/>
                                        </p:tgtEl>
                                        <p:attrNameLst>
                                          <p:attrName>ppt_x</p:attrName>
                                        </p:attrNameLst>
                                      </p:cBhvr>
                                      <p:tavLst>
                                        <p:tav tm="0">
                                          <p:val>
                                            <p:strVal val="#ppt_x"/>
                                          </p:val>
                                        </p:tav>
                                        <p:tav tm="100000">
                                          <p:val>
                                            <p:strVal val="#ppt_x"/>
                                          </p:val>
                                        </p:tav>
                                      </p:tavLst>
                                    </p:anim>
                                    <p:anim calcmode="lin" valueType="num">
                                      <p:cBhvr>
                                        <p:cTn id="29" dur="1000" fill="hold"/>
                                        <p:tgtEl>
                                          <p:spTgt spid="9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fade">
                                      <p:cBhvr>
                                        <p:cTn id="32" dur="1000"/>
                                        <p:tgtEl>
                                          <p:spTgt spid="98"/>
                                        </p:tgtEl>
                                      </p:cBhvr>
                                    </p:animEffect>
                                    <p:anim calcmode="lin" valueType="num">
                                      <p:cBhvr>
                                        <p:cTn id="33" dur="1000" fill="hold"/>
                                        <p:tgtEl>
                                          <p:spTgt spid="98"/>
                                        </p:tgtEl>
                                        <p:attrNameLst>
                                          <p:attrName>ppt_x</p:attrName>
                                        </p:attrNameLst>
                                      </p:cBhvr>
                                      <p:tavLst>
                                        <p:tav tm="0">
                                          <p:val>
                                            <p:strVal val="#ppt_x"/>
                                          </p:val>
                                        </p:tav>
                                        <p:tav tm="100000">
                                          <p:val>
                                            <p:strVal val="#ppt_x"/>
                                          </p:val>
                                        </p:tav>
                                      </p:tavLst>
                                    </p:anim>
                                    <p:anim calcmode="lin" valueType="num">
                                      <p:cBhvr>
                                        <p:cTn id="34" dur="1000" fill="hold"/>
                                        <p:tgtEl>
                                          <p:spTgt spid="9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fade">
                                      <p:cBhvr>
                                        <p:cTn id="37" dur="1000"/>
                                        <p:tgtEl>
                                          <p:spTgt spid="100"/>
                                        </p:tgtEl>
                                      </p:cBhvr>
                                    </p:animEffect>
                                    <p:anim calcmode="lin" valueType="num">
                                      <p:cBhvr>
                                        <p:cTn id="38" dur="1000" fill="hold"/>
                                        <p:tgtEl>
                                          <p:spTgt spid="100"/>
                                        </p:tgtEl>
                                        <p:attrNameLst>
                                          <p:attrName>ppt_x</p:attrName>
                                        </p:attrNameLst>
                                      </p:cBhvr>
                                      <p:tavLst>
                                        <p:tav tm="0">
                                          <p:val>
                                            <p:strVal val="#ppt_x"/>
                                          </p:val>
                                        </p:tav>
                                        <p:tav tm="100000">
                                          <p:val>
                                            <p:strVal val="#ppt_x"/>
                                          </p:val>
                                        </p:tav>
                                      </p:tavLst>
                                    </p:anim>
                                    <p:anim calcmode="lin" valueType="num">
                                      <p:cBhvr>
                                        <p:cTn id="39" dur="1000" fill="hold"/>
                                        <p:tgtEl>
                                          <p:spTgt spid="100"/>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fade">
                                      <p:cBhvr>
                                        <p:cTn id="42" dur="1000"/>
                                        <p:tgtEl>
                                          <p:spTgt spid="102"/>
                                        </p:tgtEl>
                                      </p:cBhvr>
                                    </p:animEffect>
                                    <p:anim calcmode="lin" valueType="num">
                                      <p:cBhvr>
                                        <p:cTn id="43" dur="1000" fill="hold"/>
                                        <p:tgtEl>
                                          <p:spTgt spid="102"/>
                                        </p:tgtEl>
                                        <p:attrNameLst>
                                          <p:attrName>ppt_x</p:attrName>
                                        </p:attrNameLst>
                                      </p:cBhvr>
                                      <p:tavLst>
                                        <p:tav tm="0">
                                          <p:val>
                                            <p:strVal val="#ppt_x"/>
                                          </p:val>
                                        </p:tav>
                                        <p:tav tm="100000">
                                          <p:val>
                                            <p:strVal val="#ppt_x"/>
                                          </p:val>
                                        </p:tav>
                                      </p:tavLst>
                                    </p:anim>
                                    <p:anim calcmode="lin" valueType="num">
                                      <p:cBhvr>
                                        <p:cTn id="44" dur="1000" fill="hold"/>
                                        <p:tgtEl>
                                          <p:spTgt spid="102"/>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fade">
                                      <p:cBhvr>
                                        <p:cTn id="47" dur="1000"/>
                                        <p:tgtEl>
                                          <p:spTgt spid="104"/>
                                        </p:tgtEl>
                                      </p:cBhvr>
                                    </p:animEffect>
                                    <p:anim calcmode="lin" valueType="num">
                                      <p:cBhvr>
                                        <p:cTn id="48" dur="1000" fill="hold"/>
                                        <p:tgtEl>
                                          <p:spTgt spid="104"/>
                                        </p:tgtEl>
                                        <p:attrNameLst>
                                          <p:attrName>ppt_x</p:attrName>
                                        </p:attrNameLst>
                                      </p:cBhvr>
                                      <p:tavLst>
                                        <p:tav tm="0">
                                          <p:val>
                                            <p:strVal val="#ppt_x"/>
                                          </p:val>
                                        </p:tav>
                                        <p:tav tm="100000">
                                          <p:val>
                                            <p:strVal val="#ppt_x"/>
                                          </p:val>
                                        </p:tav>
                                      </p:tavLst>
                                    </p:anim>
                                    <p:anim calcmode="lin" valueType="num">
                                      <p:cBhvr>
                                        <p:cTn id="49" dur="1000" fill="hold"/>
                                        <p:tgtEl>
                                          <p:spTgt spid="104"/>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06"/>
                                        </p:tgtEl>
                                        <p:attrNameLst>
                                          <p:attrName>style.visibility</p:attrName>
                                        </p:attrNameLst>
                                      </p:cBhvr>
                                      <p:to>
                                        <p:strVal val="visible"/>
                                      </p:to>
                                    </p:set>
                                    <p:animEffect transition="in" filter="fade">
                                      <p:cBhvr>
                                        <p:cTn id="52" dur="1000"/>
                                        <p:tgtEl>
                                          <p:spTgt spid="106"/>
                                        </p:tgtEl>
                                      </p:cBhvr>
                                    </p:animEffect>
                                    <p:anim calcmode="lin" valueType="num">
                                      <p:cBhvr>
                                        <p:cTn id="53" dur="1000" fill="hold"/>
                                        <p:tgtEl>
                                          <p:spTgt spid="106"/>
                                        </p:tgtEl>
                                        <p:attrNameLst>
                                          <p:attrName>ppt_x</p:attrName>
                                        </p:attrNameLst>
                                      </p:cBhvr>
                                      <p:tavLst>
                                        <p:tav tm="0">
                                          <p:val>
                                            <p:strVal val="#ppt_x"/>
                                          </p:val>
                                        </p:tav>
                                        <p:tav tm="100000">
                                          <p:val>
                                            <p:strVal val="#ppt_x"/>
                                          </p:val>
                                        </p:tav>
                                      </p:tavLst>
                                    </p:anim>
                                    <p:anim calcmode="lin" valueType="num">
                                      <p:cBhvr>
                                        <p:cTn id="54" dur="1000" fill="hold"/>
                                        <p:tgtEl>
                                          <p:spTgt spid="10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08"/>
                                        </p:tgtEl>
                                        <p:attrNameLst>
                                          <p:attrName>style.visibility</p:attrName>
                                        </p:attrNameLst>
                                      </p:cBhvr>
                                      <p:to>
                                        <p:strVal val="visible"/>
                                      </p:to>
                                    </p:set>
                                    <p:animEffect transition="in" filter="fade">
                                      <p:cBhvr>
                                        <p:cTn id="57" dur="1000"/>
                                        <p:tgtEl>
                                          <p:spTgt spid="108"/>
                                        </p:tgtEl>
                                      </p:cBhvr>
                                    </p:animEffect>
                                    <p:anim calcmode="lin" valueType="num">
                                      <p:cBhvr>
                                        <p:cTn id="58" dur="1000" fill="hold"/>
                                        <p:tgtEl>
                                          <p:spTgt spid="108"/>
                                        </p:tgtEl>
                                        <p:attrNameLst>
                                          <p:attrName>ppt_x</p:attrName>
                                        </p:attrNameLst>
                                      </p:cBhvr>
                                      <p:tavLst>
                                        <p:tav tm="0">
                                          <p:val>
                                            <p:strVal val="#ppt_x"/>
                                          </p:val>
                                        </p:tav>
                                        <p:tav tm="100000">
                                          <p:val>
                                            <p:strVal val="#ppt_x"/>
                                          </p:val>
                                        </p:tav>
                                      </p:tavLst>
                                    </p:anim>
                                    <p:anim calcmode="lin" valueType="num">
                                      <p:cBhvr>
                                        <p:cTn id="59" dur="1000" fill="hold"/>
                                        <p:tgtEl>
                                          <p:spTgt spid="108"/>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110"/>
                                        </p:tgtEl>
                                        <p:attrNameLst>
                                          <p:attrName>style.visibility</p:attrName>
                                        </p:attrNameLst>
                                      </p:cBhvr>
                                      <p:to>
                                        <p:strVal val="visible"/>
                                      </p:to>
                                    </p:set>
                                    <p:animEffect transition="in" filter="fade">
                                      <p:cBhvr>
                                        <p:cTn id="62" dur="1000"/>
                                        <p:tgtEl>
                                          <p:spTgt spid="110"/>
                                        </p:tgtEl>
                                      </p:cBhvr>
                                    </p:animEffect>
                                    <p:anim calcmode="lin" valueType="num">
                                      <p:cBhvr>
                                        <p:cTn id="63" dur="1000" fill="hold"/>
                                        <p:tgtEl>
                                          <p:spTgt spid="110"/>
                                        </p:tgtEl>
                                        <p:attrNameLst>
                                          <p:attrName>ppt_x</p:attrName>
                                        </p:attrNameLst>
                                      </p:cBhvr>
                                      <p:tavLst>
                                        <p:tav tm="0">
                                          <p:val>
                                            <p:strVal val="#ppt_x"/>
                                          </p:val>
                                        </p:tav>
                                        <p:tav tm="100000">
                                          <p:val>
                                            <p:strVal val="#ppt_x"/>
                                          </p:val>
                                        </p:tav>
                                      </p:tavLst>
                                    </p:anim>
                                    <p:anim calcmode="lin" valueType="num">
                                      <p:cBhvr>
                                        <p:cTn id="64" dur="1000" fill="hold"/>
                                        <p:tgtEl>
                                          <p:spTgt spid="110"/>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112"/>
                                        </p:tgtEl>
                                        <p:attrNameLst>
                                          <p:attrName>style.visibility</p:attrName>
                                        </p:attrNameLst>
                                      </p:cBhvr>
                                      <p:to>
                                        <p:strVal val="visible"/>
                                      </p:to>
                                    </p:set>
                                    <p:animEffect transition="in" filter="fade">
                                      <p:cBhvr>
                                        <p:cTn id="67" dur="1000"/>
                                        <p:tgtEl>
                                          <p:spTgt spid="112"/>
                                        </p:tgtEl>
                                      </p:cBhvr>
                                    </p:animEffect>
                                    <p:anim calcmode="lin" valueType="num">
                                      <p:cBhvr>
                                        <p:cTn id="68" dur="1000" fill="hold"/>
                                        <p:tgtEl>
                                          <p:spTgt spid="112"/>
                                        </p:tgtEl>
                                        <p:attrNameLst>
                                          <p:attrName>ppt_x</p:attrName>
                                        </p:attrNameLst>
                                      </p:cBhvr>
                                      <p:tavLst>
                                        <p:tav tm="0">
                                          <p:val>
                                            <p:strVal val="#ppt_x"/>
                                          </p:val>
                                        </p:tav>
                                        <p:tav tm="100000">
                                          <p:val>
                                            <p:strVal val="#ppt_x"/>
                                          </p:val>
                                        </p:tav>
                                      </p:tavLst>
                                    </p:anim>
                                    <p:anim calcmode="lin" valueType="num">
                                      <p:cBhvr>
                                        <p:cTn id="69" dur="1000" fill="hold"/>
                                        <p:tgtEl>
                                          <p:spTgt spid="112"/>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114"/>
                                        </p:tgtEl>
                                        <p:attrNameLst>
                                          <p:attrName>style.visibility</p:attrName>
                                        </p:attrNameLst>
                                      </p:cBhvr>
                                      <p:to>
                                        <p:strVal val="visible"/>
                                      </p:to>
                                    </p:set>
                                    <p:animEffect transition="in" filter="fade">
                                      <p:cBhvr>
                                        <p:cTn id="72" dur="1000"/>
                                        <p:tgtEl>
                                          <p:spTgt spid="114"/>
                                        </p:tgtEl>
                                      </p:cBhvr>
                                    </p:animEffect>
                                    <p:anim calcmode="lin" valueType="num">
                                      <p:cBhvr>
                                        <p:cTn id="73" dur="1000" fill="hold"/>
                                        <p:tgtEl>
                                          <p:spTgt spid="114"/>
                                        </p:tgtEl>
                                        <p:attrNameLst>
                                          <p:attrName>ppt_x</p:attrName>
                                        </p:attrNameLst>
                                      </p:cBhvr>
                                      <p:tavLst>
                                        <p:tav tm="0">
                                          <p:val>
                                            <p:strVal val="#ppt_x"/>
                                          </p:val>
                                        </p:tav>
                                        <p:tav tm="100000">
                                          <p:val>
                                            <p:strVal val="#ppt_x"/>
                                          </p:val>
                                        </p:tav>
                                      </p:tavLst>
                                    </p:anim>
                                    <p:anim calcmode="lin" valueType="num">
                                      <p:cBhvr>
                                        <p:cTn id="74" dur="1000" fill="hold"/>
                                        <p:tgtEl>
                                          <p:spTgt spid="114"/>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116"/>
                                        </p:tgtEl>
                                        <p:attrNameLst>
                                          <p:attrName>style.visibility</p:attrName>
                                        </p:attrNameLst>
                                      </p:cBhvr>
                                      <p:to>
                                        <p:strVal val="visible"/>
                                      </p:to>
                                    </p:set>
                                    <p:animEffect transition="in" filter="fade">
                                      <p:cBhvr>
                                        <p:cTn id="77" dur="1000"/>
                                        <p:tgtEl>
                                          <p:spTgt spid="116"/>
                                        </p:tgtEl>
                                      </p:cBhvr>
                                    </p:animEffect>
                                    <p:anim calcmode="lin" valueType="num">
                                      <p:cBhvr>
                                        <p:cTn id="78" dur="1000" fill="hold"/>
                                        <p:tgtEl>
                                          <p:spTgt spid="116"/>
                                        </p:tgtEl>
                                        <p:attrNameLst>
                                          <p:attrName>ppt_x</p:attrName>
                                        </p:attrNameLst>
                                      </p:cBhvr>
                                      <p:tavLst>
                                        <p:tav tm="0">
                                          <p:val>
                                            <p:strVal val="#ppt_x"/>
                                          </p:val>
                                        </p:tav>
                                        <p:tav tm="100000">
                                          <p:val>
                                            <p:strVal val="#ppt_x"/>
                                          </p:val>
                                        </p:tav>
                                      </p:tavLst>
                                    </p:anim>
                                    <p:anim calcmode="lin" valueType="num">
                                      <p:cBhvr>
                                        <p:cTn id="79" dur="1000" fill="hold"/>
                                        <p:tgtEl>
                                          <p:spTgt spid="116"/>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1000"/>
                                        <p:tgtEl>
                                          <p:spTgt spid="48"/>
                                        </p:tgtEl>
                                      </p:cBhvr>
                                    </p:animEffect>
                                    <p:anim calcmode="lin" valueType="num">
                                      <p:cBhvr>
                                        <p:cTn id="88" dur="1000" fill="hold"/>
                                        <p:tgtEl>
                                          <p:spTgt spid="48"/>
                                        </p:tgtEl>
                                        <p:attrNameLst>
                                          <p:attrName>ppt_x</p:attrName>
                                        </p:attrNameLst>
                                      </p:cBhvr>
                                      <p:tavLst>
                                        <p:tav tm="0">
                                          <p:val>
                                            <p:strVal val="#ppt_x"/>
                                          </p:val>
                                        </p:tav>
                                        <p:tav tm="100000">
                                          <p:val>
                                            <p:strVal val="#ppt_x"/>
                                          </p:val>
                                        </p:tav>
                                      </p:tavLst>
                                    </p:anim>
                                    <p:anim calcmode="lin" valueType="num">
                                      <p:cBhvr>
                                        <p:cTn id="8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repeatCount="indefinite" fill="hold" grpId="0" nodeType="click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fade">
                                      <p:cBhvr>
                                        <p:cTn id="94" dur="2000"/>
                                        <p:tgtEl>
                                          <p:spTgt spid="61"/>
                                        </p:tgtEl>
                                      </p:cBhvr>
                                    </p:animEffect>
                                    <p:anim calcmode="lin" valueType="num">
                                      <p:cBhvr>
                                        <p:cTn id="95" dur="2000" fill="hold"/>
                                        <p:tgtEl>
                                          <p:spTgt spid="61"/>
                                        </p:tgtEl>
                                        <p:attrNameLst>
                                          <p:attrName>ppt_x</p:attrName>
                                        </p:attrNameLst>
                                      </p:cBhvr>
                                      <p:tavLst>
                                        <p:tav tm="0">
                                          <p:val>
                                            <p:strVal val="#ppt_x"/>
                                          </p:val>
                                        </p:tav>
                                        <p:tav tm="100000">
                                          <p:val>
                                            <p:strVal val="#ppt_x"/>
                                          </p:val>
                                        </p:tav>
                                      </p:tavLst>
                                    </p:anim>
                                    <p:anim calcmode="lin" valueType="num">
                                      <p:cBhvr>
                                        <p:cTn id="96" dur="2000" fill="hold"/>
                                        <p:tgtEl>
                                          <p:spTgt spid="61"/>
                                        </p:tgtEl>
                                        <p:attrNameLst>
                                          <p:attrName>ppt_y</p:attrName>
                                        </p:attrNameLst>
                                      </p:cBhvr>
                                      <p:tavLst>
                                        <p:tav tm="0">
                                          <p:val>
                                            <p:strVal val="#ppt_y-.1"/>
                                          </p:val>
                                        </p:tav>
                                        <p:tav tm="100000">
                                          <p:val>
                                            <p:strVal val="#ppt_y"/>
                                          </p:val>
                                        </p:tav>
                                      </p:tavLst>
                                    </p:anim>
                                  </p:childTnLst>
                                </p:cTn>
                              </p:par>
                              <p:par>
                                <p:cTn id="97" presetID="35" presetClass="emph" presetSubtype="0" repeatCount="indefinite" fill="hold" grpId="1" nodeType="withEffect">
                                  <p:stCondLst>
                                    <p:cond delay="0"/>
                                  </p:stCondLst>
                                  <p:childTnLst>
                                    <p:anim calcmode="discrete" valueType="str">
                                      <p:cBhvr>
                                        <p:cTn id="98" dur="2000" fill="hold"/>
                                        <p:tgtEl>
                                          <p:spTgt spid="61"/>
                                        </p:tgtEl>
                                        <p:attrNameLst>
                                          <p:attrName>style.visibility</p:attrName>
                                        </p:attrNameLst>
                                      </p:cBhvr>
                                      <p:tavLst>
                                        <p:tav tm="0">
                                          <p:val>
                                            <p:strVal val="hidden"/>
                                          </p:val>
                                        </p:tav>
                                        <p:tav tm="50000">
                                          <p:val>
                                            <p:strVal val="visible"/>
                                          </p:val>
                                        </p:tav>
                                      </p:tavLst>
                                    </p:anim>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1000"/>
                                        <p:tgtEl>
                                          <p:spTgt spid="50"/>
                                        </p:tgtEl>
                                      </p:cBhvr>
                                    </p:animEffect>
                                    <p:anim calcmode="lin" valueType="num">
                                      <p:cBhvr>
                                        <p:cTn id="104" dur="1000" fill="hold"/>
                                        <p:tgtEl>
                                          <p:spTgt spid="50"/>
                                        </p:tgtEl>
                                        <p:attrNameLst>
                                          <p:attrName>ppt_x</p:attrName>
                                        </p:attrNameLst>
                                      </p:cBhvr>
                                      <p:tavLst>
                                        <p:tav tm="0">
                                          <p:val>
                                            <p:strVal val="#ppt_x"/>
                                          </p:val>
                                        </p:tav>
                                        <p:tav tm="100000">
                                          <p:val>
                                            <p:strVal val="#ppt_x"/>
                                          </p:val>
                                        </p:tav>
                                      </p:tavLst>
                                    </p:anim>
                                    <p:anim calcmode="lin" valueType="num">
                                      <p:cBhvr>
                                        <p:cTn id="105" dur="1000" fill="hold"/>
                                        <p:tgtEl>
                                          <p:spTgt spid="50"/>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fade">
                                      <p:cBhvr>
                                        <p:cTn id="108" dur="1000"/>
                                        <p:tgtEl>
                                          <p:spTgt spid="52"/>
                                        </p:tgtEl>
                                      </p:cBhvr>
                                    </p:animEffect>
                                    <p:anim calcmode="lin" valueType="num">
                                      <p:cBhvr>
                                        <p:cTn id="109" dur="1000" fill="hold"/>
                                        <p:tgtEl>
                                          <p:spTgt spid="52"/>
                                        </p:tgtEl>
                                        <p:attrNameLst>
                                          <p:attrName>ppt_x</p:attrName>
                                        </p:attrNameLst>
                                      </p:cBhvr>
                                      <p:tavLst>
                                        <p:tav tm="0">
                                          <p:val>
                                            <p:strVal val="#ppt_x"/>
                                          </p:val>
                                        </p:tav>
                                        <p:tav tm="100000">
                                          <p:val>
                                            <p:strVal val="#ppt_x"/>
                                          </p:val>
                                        </p:tav>
                                      </p:tavLst>
                                    </p:anim>
                                    <p:anim calcmode="lin" valueType="num">
                                      <p:cBhvr>
                                        <p:cTn id="110"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63" presetClass="path" presetSubtype="0" accel="50000" decel="50000" fill="hold" grpId="0" nodeType="clickEffect">
                                  <p:stCondLst>
                                    <p:cond delay="0"/>
                                  </p:stCondLst>
                                  <p:childTnLst>
                                    <p:animMotion origin="layout" path="M -4.375E-6 -1.85185E-6 L 0.478 0.57199 " pathEditMode="relative" rAng="0" ptsTypes="AA">
                                      <p:cBhvr>
                                        <p:cTn id="114" dur="2000" fill="hold"/>
                                        <p:tgtEl>
                                          <p:spTgt spid="199"/>
                                        </p:tgtEl>
                                        <p:attrNameLst>
                                          <p:attrName>ppt_x</p:attrName>
                                          <p:attrName>ppt_y</p:attrName>
                                        </p:attrNameLst>
                                      </p:cBhvr>
                                      <p:rCtr x="23893" y="28588"/>
                                    </p:animMotion>
                                  </p:childTnLst>
                                </p:cTn>
                              </p:par>
                            </p:childTnLst>
                          </p:cTn>
                        </p:par>
                      </p:childTnLst>
                    </p:cTn>
                  </p:par>
                  <p:par>
                    <p:cTn id="115" fill="hold">
                      <p:stCondLst>
                        <p:cond delay="indefinite"/>
                      </p:stCondLst>
                      <p:childTnLst>
                        <p:par>
                          <p:cTn id="116" fill="hold">
                            <p:stCondLst>
                              <p:cond delay="0"/>
                            </p:stCondLst>
                            <p:childTnLst>
                              <p:par>
                                <p:cTn id="117" presetID="35" presetClass="path" presetSubtype="0" accel="50000" decel="50000" fill="hold" grpId="0" nodeType="clickEffect">
                                  <p:stCondLst>
                                    <p:cond delay="0"/>
                                  </p:stCondLst>
                                  <p:childTnLst>
                                    <p:animMotion origin="layout" path="M -6.25E-7 -1.85185E-6 L -0.41068 0.63241 " pathEditMode="relative" rAng="0" ptsTypes="AA">
                                      <p:cBhvr>
                                        <p:cTn id="118" dur="2000" fill="hold"/>
                                        <p:tgtEl>
                                          <p:spTgt spid="180"/>
                                        </p:tgtEl>
                                        <p:attrNameLst>
                                          <p:attrName>ppt_x</p:attrName>
                                          <p:attrName>ppt_y</p:attrName>
                                        </p:attrNameLst>
                                      </p:cBhvr>
                                      <p:rCtr x="-20534" y="31620"/>
                                    </p:animMotion>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1000"/>
                                        <p:tgtEl>
                                          <p:spTgt spid="54"/>
                                        </p:tgtEl>
                                      </p:cBhvr>
                                    </p:animEffect>
                                    <p:anim calcmode="lin" valueType="num">
                                      <p:cBhvr>
                                        <p:cTn id="124" dur="1000" fill="hold"/>
                                        <p:tgtEl>
                                          <p:spTgt spid="54"/>
                                        </p:tgtEl>
                                        <p:attrNameLst>
                                          <p:attrName>ppt_x</p:attrName>
                                        </p:attrNameLst>
                                      </p:cBhvr>
                                      <p:tavLst>
                                        <p:tav tm="0">
                                          <p:val>
                                            <p:strVal val="#ppt_x"/>
                                          </p:val>
                                        </p:tav>
                                        <p:tav tm="100000">
                                          <p:val>
                                            <p:strVal val="#ppt_x"/>
                                          </p:val>
                                        </p:tav>
                                      </p:tavLst>
                                    </p:anim>
                                    <p:anim calcmode="lin" valueType="num">
                                      <p:cBhvr>
                                        <p:cTn id="12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35" presetClass="path" presetSubtype="0" accel="50000" decel="50000" fill="hold" grpId="0" nodeType="clickEffect">
                                  <p:stCondLst>
                                    <p:cond delay="0"/>
                                  </p:stCondLst>
                                  <p:childTnLst>
                                    <p:animMotion origin="layout" path="M -1.66667E-6 -1.11111E-6 L -0.42083 0.5919 " pathEditMode="relative" rAng="0" ptsTypes="AA">
                                      <p:cBhvr>
                                        <p:cTn id="129" dur="2000" fill="hold"/>
                                        <p:tgtEl>
                                          <p:spTgt spid="191"/>
                                        </p:tgtEl>
                                        <p:attrNameLst>
                                          <p:attrName>ppt_x</p:attrName>
                                          <p:attrName>ppt_y</p:attrName>
                                        </p:attrNameLst>
                                      </p:cBhvr>
                                      <p:rCtr x="-21042" y="29583"/>
                                    </p:animMotion>
                                  </p:childTnLst>
                                </p:cTn>
                              </p:par>
                            </p:childTnLst>
                          </p:cTn>
                        </p:par>
                      </p:childTnLst>
                    </p:cTn>
                  </p:par>
                  <p:par>
                    <p:cTn id="130" fill="hold">
                      <p:stCondLst>
                        <p:cond delay="indefinite"/>
                      </p:stCondLst>
                      <p:childTnLst>
                        <p:par>
                          <p:cTn id="131" fill="hold">
                            <p:stCondLst>
                              <p:cond delay="0"/>
                            </p:stCondLst>
                            <p:childTnLst>
                              <p:par>
                                <p:cTn id="132" presetID="47" presetClass="entr" presetSubtype="0" fill="hold" grpId="0" nodeType="clickEffect">
                                  <p:stCondLst>
                                    <p:cond delay="0"/>
                                  </p:stCondLst>
                                  <p:childTnLst>
                                    <p:set>
                                      <p:cBhvr>
                                        <p:cTn id="133" dur="1" fill="hold">
                                          <p:stCondLst>
                                            <p:cond delay="0"/>
                                          </p:stCondLst>
                                        </p:cTn>
                                        <p:tgtEl>
                                          <p:spTgt spid="56"/>
                                        </p:tgtEl>
                                        <p:attrNameLst>
                                          <p:attrName>style.visibility</p:attrName>
                                        </p:attrNameLst>
                                      </p:cBhvr>
                                      <p:to>
                                        <p:strVal val="visible"/>
                                      </p:to>
                                    </p:set>
                                    <p:animEffect transition="in" filter="fade">
                                      <p:cBhvr>
                                        <p:cTn id="134" dur="1000"/>
                                        <p:tgtEl>
                                          <p:spTgt spid="56"/>
                                        </p:tgtEl>
                                      </p:cBhvr>
                                    </p:animEffect>
                                    <p:anim calcmode="lin" valueType="num">
                                      <p:cBhvr>
                                        <p:cTn id="135" dur="1000" fill="hold"/>
                                        <p:tgtEl>
                                          <p:spTgt spid="56"/>
                                        </p:tgtEl>
                                        <p:attrNameLst>
                                          <p:attrName>ppt_x</p:attrName>
                                        </p:attrNameLst>
                                      </p:cBhvr>
                                      <p:tavLst>
                                        <p:tav tm="0">
                                          <p:val>
                                            <p:strVal val="#ppt_x"/>
                                          </p:val>
                                        </p:tav>
                                        <p:tav tm="100000">
                                          <p:val>
                                            <p:strVal val="#ppt_x"/>
                                          </p:val>
                                        </p:tav>
                                      </p:tavLst>
                                    </p:anim>
                                    <p:anim calcmode="lin" valueType="num">
                                      <p:cBhvr>
                                        <p:cTn id="13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63" presetClass="path" presetSubtype="0" accel="50000" decel="50000" fill="hold" grpId="0" nodeType="clickEffect">
                                  <p:stCondLst>
                                    <p:cond delay="0"/>
                                  </p:stCondLst>
                                  <p:childTnLst>
                                    <p:animMotion origin="layout" path="M -4.16667E-6 -1.11111E-6 L 0.46498 0.52315 " pathEditMode="relative" rAng="0" ptsTypes="AA">
                                      <p:cBhvr>
                                        <p:cTn id="140" dur="2000" fill="hold"/>
                                        <p:tgtEl>
                                          <p:spTgt spid="200"/>
                                        </p:tgtEl>
                                        <p:attrNameLst>
                                          <p:attrName>ppt_x</p:attrName>
                                          <p:attrName>ppt_y</p:attrName>
                                        </p:attrNameLst>
                                      </p:cBhvr>
                                      <p:rCtr x="23242" y="26157"/>
                                    </p:animMotion>
                                  </p:childTnLst>
                                </p:cTn>
                              </p:par>
                            </p:childTnLst>
                          </p:cTn>
                        </p:par>
                      </p:childTnLst>
                    </p:cTn>
                  </p:par>
                  <p:par>
                    <p:cTn id="141" fill="hold">
                      <p:stCondLst>
                        <p:cond delay="indefinite"/>
                      </p:stCondLst>
                      <p:childTnLst>
                        <p:par>
                          <p:cTn id="142" fill="hold">
                            <p:stCondLst>
                              <p:cond delay="0"/>
                            </p:stCondLst>
                            <p:childTnLst>
                              <p:par>
                                <p:cTn id="143" presetID="35" presetClass="path" presetSubtype="0" accel="50000" decel="50000" fill="hold" grpId="0" nodeType="clickEffect">
                                  <p:stCondLst>
                                    <p:cond delay="0"/>
                                  </p:stCondLst>
                                  <p:childTnLst>
                                    <p:animMotion origin="layout" path="M -4.16667E-6 4.44444E-6 L -0.42239 0.55069 " pathEditMode="relative" rAng="0" ptsTypes="AA">
                                      <p:cBhvr>
                                        <p:cTn id="144" dur="2000" fill="hold"/>
                                        <p:tgtEl>
                                          <p:spTgt spid="192"/>
                                        </p:tgtEl>
                                        <p:attrNameLst>
                                          <p:attrName>ppt_x</p:attrName>
                                          <p:attrName>ppt_y</p:attrName>
                                        </p:attrNameLst>
                                      </p:cBhvr>
                                      <p:rCtr x="-21120" y="27523"/>
                                    </p:animMotion>
                                  </p:childTnLst>
                                </p:cTn>
                              </p:par>
                            </p:childTnLst>
                          </p:cTn>
                        </p:par>
                      </p:childTnLst>
                    </p:cTn>
                  </p:par>
                  <p:par>
                    <p:cTn id="145" fill="hold">
                      <p:stCondLst>
                        <p:cond delay="indefinite"/>
                      </p:stCondLst>
                      <p:childTnLst>
                        <p:par>
                          <p:cTn id="146" fill="hold">
                            <p:stCondLst>
                              <p:cond delay="0"/>
                            </p:stCondLst>
                            <p:childTnLst>
                              <p:par>
                                <p:cTn id="147" presetID="42" presetClass="entr" presetSubtype="0" fill="hold" grpId="0" nodeType="click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fade">
                                      <p:cBhvr>
                                        <p:cTn id="149" dur="1000"/>
                                        <p:tgtEl>
                                          <p:spTgt spid="58"/>
                                        </p:tgtEl>
                                      </p:cBhvr>
                                    </p:animEffect>
                                    <p:anim calcmode="lin" valueType="num">
                                      <p:cBhvr>
                                        <p:cTn id="150" dur="1000" fill="hold"/>
                                        <p:tgtEl>
                                          <p:spTgt spid="58"/>
                                        </p:tgtEl>
                                        <p:attrNameLst>
                                          <p:attrName>ppt_x</p:attrName>
                                        </p:attrNameLst>
                                      </p:cBhvr>
                                      <p:tavLst>
                                        <p:tav tm="0">
                                          <p:val>
                                            <p:strVal val="#ppt_x"/>
                                          </p:val>
                                        </p:tav>
                                        <p:tav tm="100000">
                                          <p:val>
                                            <p:strVal val="#ppt_x"/>
                                          </p:val>
                                        </p:tav>
                                      </p:tavLst>
                                    </p:anim>
                                    <p:anim calcmode="lin" valueType="num">
                                      <p:cBhvr>
                                        <p:cTn id="15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2" presetClass="entr" presetSubtype="0" fill="hold" grpId="0" nodeType="clickEffect">
                                  <p:stCondLst>
                                    <p:cond delay="0"/>
                                  </p:stCondLst>
                                  <p:childTnLst>
                                    <p:set>
                                      <p:cBhvr>
                                        <p:cTn id="155" dur="1" fill="hold">
                                          <p:stCondLst>
                                            <p:cond delay="0"/>
                                          </p:stCondLst>
                                        </p:cTn>
                                        <p:tgtEl>
                                          <p:spTgt spid="60"/>
                                        </p:tgtEl>
                                        <p:attrNameLst>
                                          <p:attrName>style.visibility</p:attrName>
                                        </p:attrNameLst>
                                      </p:cBhvr>
                                      <p:to>
                                        <p:strVal val="visible"/>
                                      </p:to>
                                    </p:set>
                                    <p:animEffect transition="in" filter="fade">
                                      <p:cBhvr>
                                        <p:cTn id="156" dur="1000"/>
                                        <p:tgtEl>
                                          <p:spTgt spid="60"/>
                                        </p:tgtEl>
                                      </p:cBhvr>
                                    </p:animEffect>
                                    <p:anim calcmode="lin" valueType="num">
                                      <p:cBhvr>
                                        <p:cTn id="157" dur="1000" fill="hold"/>
                                        <p:tgtEl>
                                          <p:spTgt spid="60"/>
                                        </p:tgtEl>
                                        <p:attrNameLst>
                                          <p:attrName>ppt_x</p:attrName>
                                        </p:attrNameLst>
                                      </p:cBhvr>
                                      <p:tavLst>
                                        <p:tav tm="0">
                                          <p:val>
                                            <p:strVal val="#ppt_x"/>
                                          </p:val>
                                        </p:tav>
                                        <p:tav tm="100000">
                                          <p:val>
                                            <p:strVal val="#ppt_x"/>
                                          </p:val>
                                        </p:tav>
                                      </p:tavLst>
                                    </p:anim>
                                    <p:anim calcmode="lin" valueType="num">
                                      <p:cBhvr>
                                        <p:cTn id="15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63" presetClass="path" presetSubtype="0" accel="50000" decel="50000" fill="hold" grpId="0" nodeType="clickEffect">
                                  <p:stCondLst>
                                    <p:cond delay="0"/>
                                  </p:stCondLst>
                                  <p:childTnLst>
                                    <p:animMotion origin="layout" path="M -3.33333E-6 3.7037E-6 L 0.47162 0.47129 " pathEditMode="relative" rAng="0" ptsTypes="AA">
                                      <p:cBhvr>
                                        <p:cTn id="162" dur="2000" fill="hold"/>
                                        <p:tgtEl>
                                          <p:spTgt spid="201"/>
                                        </p:tgtEl>
                                        <p:attrNameLst>
                                          <p:attrName>ppt_x</p:attrName>
                                          <p:attrName>ppt_y</p:attrName>
                                        </p:attrNameLst>
                                      </p:cBhvr>
                                      <p:rCtr x="23581" y="23565"/>
                                    </p:animMotion>
                                  </p:childTnLst>
                                </p:cTn>
                              </p:par>
                            </p:childTnLst>
                          </p:cTn>
                        </p:par>
                      </p:childTnLst>
                    </p:cTn>
                  </p:par>
                  <p:par>
                    <p:cTn id="163" fill="hold">
                      <p:stCondLst>
                        <p:cond delay="indefinite"/>
                      </p:stCondLst>
                      <p:childTnLst>
                        <p:par>
                          <p:cTn id="164" fill="hold">
                            <p:stCondLst>
                              <p:cond delay="0"/>
                            </p:stCondLst>
                            <p:childTnLst>
                              <p:par>
                                <p:cTn id="165" presetID="35" presetClass="path" presetSubtype="0" accel="50000" decel="50000" fill="hold" grpId="0" nodeType="clickEffect">
                                  <p:stCondLst>
                                    <p:cond delay="0"/>
                                  </p:stCondLst>
                                  <p:childTnLst>
                                    <p:animMotion origin="layout" path="M 2.08333E-6 -2.96296E-6 L -0.41537 0.49375 " pathEditMode="relative" rAng="0" ptsTypes="AA">
                                      <p:cBhvr>
                                        <p:cTn id="166" dur="2000" fill="hold"/>
                                        <p:tgtEl>
                                          <p:spTgt spid="194"/>
                                        </p:tgtEl>
                                        <p:attrNameLst>
                                          <p:attrName>ppt_x</p:attrName>
                                          <p:attrName>ppt_y</p:attrName>
                                        </p:attrNameLst>
                                      </p:cBhvr>
                                      <p:rCtr x="-20768" y="24676"/>
                                    </p:animMotion>
                                  </p:childTnLst>
                                </p:cTn>
                              </p:par>
                            </p:childTnLst>
                          </p:cTn>
                        </p:par>
                      </p:childTnLst>
                    </p:cTn>
                  </p:par>
                  <p:par>
                    <p:cTn id="167" fill="hold">
                      <p:stCondLst>
                        <p:cond delay="indefinite"/>
                      </p:stCondLst>
                      <p:childTnLst>
                        <p:par>
                          <p:cTn id="168" fill="hold">
                            <p:stCondLst>
                              <p:cond delay="0"/>
                            </p:stCondLst>
                            <p:childTnLst>
                              <p:par>
                                <p:cTn id="169" presetID="47" presetClass="entr" presetSubtype="0" fill="hold" grpId="0" nodeType="clickEffect">
                                  <p:stCondLst>
                                    <p:cond delay="0"/>
                                  </p:stCondLst>
                                  <p:childTnLst>
                                    <p:set>
                                      <p:cBhvr>
                                        <p:cTn id="170" dur="1" fill="hold">
                                          <p:stCondLst>
                                            <p:cond delay="0"/>
                                          </p:stCondLst>
                                        </p:cTn>
                                        <p:tgtEl>
                                          <p:spTgt spid="62"/>
                                        </p:tgtEl>
                                        <p:attrNameLst>
                                          <p:attrName>style.visibility</p:attrName>
                                        </p:attrNameLst>
                                      </p:cBhvr>
                                      <p:to>
                                        <p:strVal val="visible"/>
                                      </p:to>
                                    </p:set>
                                    <p:animEffect transition="in" filter="fade">
                                      <p:cBhvr>
                                        <p:cTn id="171" dur="1000"/>
                                        <p:tgtEl>
                                          <p:spTgt spid="62"/>
                                        </p:tgtEl>
                                      </p:cBhvr>
                                    </p:animEffect>
                                    <p:anim calcmode="lin" valueType="num">
                                      <p:cBhvr>
                                        <p:cTn id="172" dur="1000" fill="hold"/>
                                        <p:tgtEl>
                                          <p:spTgt spid="62"/>
                                        </p:tgtEl>
                                        <p:attrNameLst>
                                          <p:attrName>ppt_x</p:attrName>
                                        </p:attrNameLst>
                                      </p:cBhvr>
                                      <p:tavLst>
                                        <p:tav tm="0">
                                          <p:val>
                                            <p:strVal val="#ppt_x"/>
                                          </p:val>
                                        </p:tav>
                                        <p:tav tm="100000">
                                          <p:val>
                                            <p:strVal val="#ppt_x"/>
                                          </p:val>
                                        </p:tav>
                                      </p:tavLst>
                                    </p:anim>
                                    <p:anim calcmode="lin" valueType="num">
                                      <p:cBhvr>
                                        <p:cTn id="17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63" presetClass="path" presetSubtype="0" accel="50000" decel="50000" fill="hold" grpId="0" nodeType="clickEffect">
                                  <p:stCondLst>
                                    <p:cond delay="0"/>
                                  </p:stCondLst>
                                  <p:childTnLst>
                                    <p:animMotion origin="layout" path="M 4.375E-6 4.44444E-6 L 0.47018 0.43078 " pathEditMode="relative" rAng="0" ptsTypes="AA">
                                      <p:cBhvr>
                                        <p:cTn id="177" dur="2000" fill="hold"/>
                                        <p:tgtEl>
                                          <p:spTgt spid="202"/>
                                        </p:tgtEl>
                                        <p:attrNameLst>
                                          <p:attrName>ppt_x</p:attrName>
                                          <p:attrName>ppt_y</p:attrName>
                                        </p:attrNameLst>
                                      </p:cBhvr>
                                      <p:rCtr x="23503" y="21528"/>
                                    </p:animMotion>
                                  </p:childTnLst>
                                </p:cTn>
                              </p:par>
                            </p:childTnLst>
                          </p:cTn>
                        </p:par>
                      </p:childTnLst>
                    </p:cTn>
                  </p:par>
                  <p:par>
                    <p:cTn id="178" fill="hold">
                      <p:stCondLst>
                        <p:cond delay="indefinite"/>
                      </p:stCondLst>
                      <p:childTnLst>
                        <p:par>
                          <p:cTn id="179" fill="hold">
                            <p:stCondLst>
                              <p:cond delay="0"/>
                            </p:stCondLst>
                            <p:childTnLst>
                              <p:par>
                                <p:cTn id="180" presetID="35" presetClass="path" presetSubtype="0" accel="50000" decel="50000" fill="hold" grpId="0" nodeType="clickEffect">
                                  <p:stCondLst>
                                    <p:cond delay="0"/>
                                  </p:stCondLst>
                                  <p:childTnLst>
                                    <p:animMotion origin="layout" path="M -4.16667E-6 -2.22222E-6 L -0.41015 0.43125 " pathEditMode="relative" rAng="0" ptsTypes="AA">
                                      <p:cBhvr>
                                        <p:cTn id="181" dur="2000" fill="hold"/>
                                        <p:tgtEl>
                                          <p:spTgt spid="195"/>
                                        </p:tgtEl>
                                        <p:attrNameLst>
                                          <p:attrName>ppt_x</p:attrName>
                                          <p:attrName>ppt_y</p:attrName>
                                        </p:attrNameLst>
                                      </p:cBhvr>
                                      <p:rCtr x="-20508" y="21551"/>
                                    </p:animMotion>
                                  </p:childTnLst>
                                </p:cTn>
                              </p:par>
                            </p:childTnLst>
                          </p:cTn>
                        </p:par>
                      </p:childTnLst>
                    </p:cTn>
                  </p:par>
                  <p:par>
                    <p:cTn id="182" fill="hold">
                      <p:stCondLst>
                        <p:cond delay="indefinite"/>
                      </p:stCondLst>
                      <p:childTnLst>
                        <p:par>
                          <p:cTn id="183" fill="hold">
                            <p:stCondLst>
                              <p:cond delay="0"/>
                            </p:stCondLst>
                            <p:childTnLst>
                              <p:par>
                                <p:cTn id="184" presetID="50" presetClass="entr" presetSubtype="0" decel="100000" fill="hold" grpId="0" nodeType="clickEffect">
                                  <p:stCondLst>
                                    <p:cond delay="0"/>
                                  </p:stCondLst>
                                  <p:childTnLst>
                                    <p:set>
                                      <p:cBhvr>
                                        <p:cTn id="185" dur="1" fill="hold">
                                          <p:stCondLst>
                                            <p:cond delay="0"/>
                                          </p:stCondLst>
                                        </p:cTn>
                                        <p:tgtEl>
                                          <p:spTgt spid="66"/>
                                        </p:tgtEl>
                                        <p:attrNameLst>
                                          <p:attrName>style.visibility</p:attrName>
                                        </p:attrNameLst>
                                      </p:cBhvr>
                                      <p:to>
                                        <p:strVal val="visible"/>
                                      </p:to>
                                    </p:set>
                                    <p:anim calcmode="lin" valueType="num">
                                      <p:cBhvr>
                                        <p:cTn id="186" dur="1000" fill="hold"/>
                                        <p:tgtEl>
                                          <p:spTgt spid="66"/>
                                        </p:tgtEl>
                                        <p:attrNameLst>
                                          <p:attrName>ppt_w</p:attrName>
                                        </p:attrNameLst>
                                      </p:cBhvr>
                                      <p:tavLst>
                                        <p:tav tm="0">
                                          <p:val>
                                            <p:strVal val="#ppt_w+.3"/>
                                          </p:val>
                                        </p:tav>
                                        <p:tav tm="100000">
                                          <p:val>
                                            <p:strVal val="#ppt_w"/>
                                          </p:val>
                                        </p:tav>
                                      </p:tavLst>
                                    </p:anim>
                                    <p:anim calcmode="lin" valueType="num">
                                      <p:cBhvr>
                                        <p:cTn id="187" dur="1000" fill="hold"/>
                                        <p:tgtEl>
                                          <p:spTgt spid="66"/>
                                        </p:tgtEl>
                                        <p:attrNameLst>
                                          <p:attrName>ppt_h</p:attrName>
                                        </p:attrNameLst>
                                      </p:cBhvr>
                                      <p:tavLst>
                                        <p:tav tm="0">
                                          <p:val>
                                            <p:strVal val="#ppt_h"/>
                                          </p:val>
                                        </p:tav>
                                        <p:tav tm="100000">
                                          <p:val>
                                            <p:strVal val="#ppt_h"/>
                                          </p:val>
                                        </p:tav>
                                      </p:tavLst>
                                    </p:anim>
                                    <p:animEffect transition="in" filter="fade">
                                      <p:cBhvr>
                                        <p:cTn id="188" dur="1000"/>
                                        <p:tgtEl>
                                          <p:spTgt spid="66"/>
                                        </p:tgtEl>
                                      </p:cBhvr>
                                    </p:animEffect>
                                  </p:childTnLst>
                                </p:cTn>
                              </p:par>
                            </p:childTnLst>
                          </p:cTn>
                        </p:par>
                      </p:childTnLst>
                    </p:cTn>
                  </p:par>
                  <p:par>
                    <p:cTn id="189" fill="hold">
                      <p:stCondLst>
                        <p:cond delay="indefinite"/>
                      </p:stCondLst>
                      <p:childTnLst>
                        <p:par>
                          <p:cTn id="190" fill="hold">
                            <p:stCondLst>
                              <p:cond delay="0"/>
                            </p:stCondLst>
                            <p:childTnLst>
                              <p:par>
                                <p:cTn id="191" presetID="50" presetClass="entr" presetSubtype="0" decel="100000" fill="hold" grpId="0" nodeType="clickEffect">
                                  <p:stCondLst>
                                    <p:cond delay="0"/>
                                  </p:stCondLst>
                                  <p:childTnLst>
                                    <p:set>
                                      <p:cBhvr>
                                        <p:cTn id="192" dur="1" fill="hold">
                                          <p:stCondLst>
                                            <p:cond delay="0"/>
                                          </p:stCondLst>
                                        </p:cTn>
                                        <p:tgtEl>
                                          <p:spTgt spid="64"/>
                                        </p:tgtEl>
                                        <p:attrNameLst>
                                          <p:attrName>style.visibility</p:attrName>
                                        </p:attrNameLst>
                                      </p:cBhvr>
                                      <p:to>
                                        <p:strVal val="visible"/>
                                      </p:to>
                                    </p:set>
                                    <p:anim calcmode="lin" valueType="num">
                                      <p:cBhvr>
                                        <p:cTn id="193" dur="1000" fill="hold"/>
                                        <p:tgtEl>
                                          <p:spTgt spid="64"/>
                                        </p:tgtEl>
                                        <p:attrNameLst>
                                          <p:attrName>ppt_w</p:attrName>
                                        </p:attrNameLst>
                                      </p:cBhvr>
                                      <p:tavLst>
                                        <p:tav tm="0">
                                          <p:val>
                                            <p:strVal val="#ppt_w+.3"/>
                                          </p:val>
                                        </p:tav>
                                        <p:tav tm="100000">
                                          <p:val>
                                            <p:strVal val="#ppt_w"/>
                                          </p:val>
                                        </p:tav>
                                      </p:tavLst>
                                    </p:anim>
                                    <p:anim calcmode="lin" valueType="num">
                                      <p:cBhvr>
                                        <p:cTn id="194" dur="1000" fill="hold"/>
                                        <p:tgtEl>
                                          <p:spTgt spid="64"/>
                                        </p:tgtEl>
                                        <p:attrNameLst>
                                          <p:attrName>ppt_h</p:attrName>
                                        </p:attrNameLst>
                                      </p:cBhvr>
                                      <p:tavLst>
                                        <p:tav tm="0">
                                          <p:val>
                                            <p:strVal val="#ppt_h"/>
                                          </p:val>
                                        </p:tav>
                                        <p:tav tm="100000">
                                          <p:val>
                                            <p:strVal val="#ppt_h"/>
                                          </p:val>
                                        </p:tav>
                                      </p:tavLst>
                                    </p:anim>
                                    <p:animEffect transition="in" filter="fade">
                                      <p:cBhvr>
                                        <p:cTn id="195" dur="1000"/>
                                        <p:tgtEl>
                                          <p:spTgt spid="64"/>
                                        </p:tgtEl>
                                      </p:cBhvr>
                                    </p:animEffect>
                                  </p:childTnLst>
                                </p:cTn>
                              </p:par>
                            </p:childTnLst>
                          </p:cTn>
                        </p:par>
                      </p:childTnLst>
                    </p:cTn>
                  </p:par>
                  <p:par>
                    <p:cTn id="196" fill="hold">
                      <p:stCondLst>
                        <p:cond delay="indefinite"/>
                      </p:stCondLst>
                      <p:childTnLst>
                        <p:par>
                          <p:cTn id="197" fill="hold">
                            <p:stCondLst>
                              <p:cond delay="0"/>
                            </p:stCondLst>
                            <p:childTnLst>
                              <p:par>
                                <p:cTn id="198" presetID="35" presetClass="path" presetSubtype="0" accel="50000" decel="50000" fill="hold" grpId="0" nodeType="clickEffect">
                                  <p:stCondLst>
                                    <p:cond delay="0"/>
                                  </p:stCondLst>
                                  <p:childTnLst>
                                    <p:animMotion origin="layout" path="M -4.16667E-6 4.81481E-6 L -0.40872 0.37986 " pathEditMode="relative" rAng="0" ptsTypes="AA">
                                      <p:cBhvr>
                                        <p:cTn id="199" dur="2000" fill="hold"/>
                                        <p:tgtEl>
                                          <p:spTgt spid="205"/>
                                        </p:tgtEl>
                                        <p:attrNameLst>
                                          <p:attrName>ppt_x</p:attrName>
                                          <p:attrName>ppt_y</p:attrName>
                                        </p:attrNameLst>
                                      </p:cBhvr>
                                      <p:rCtr x="-20443" y="18981"/>
                                    </p:animMotion>
                                  </p:childTnLst>
                                </p:cTn>
                              </p:par>
                            </p:childTnLst>
                          </p:cTn>
                        </p:par>
                      </p:childTnLst>
                    </p:cTn>
                  </p:par>
                  <p:par>
                    <p:cTn id="200" fill="hold">
                      <p:stCondLst>
                        <p:cond delay="indefinite"/>
                      </p:stCondLst>
                      <p:childTnLst>
                        <p:par>
                          <p:cTn id="201" fill="hold">
                            <p:stCondLst>
                              <p:cond delay="0"/>
                            </p:stCondLst>
                            <p:childTnLst>
                              <p:par>
                                <p:cTn id="202" presetID="55" presetClass="entr" presetSubtype="0" fill="hold" grpId="0" nodeType="clickEffect">
                                  <p:stCondLst>
                                    <p:cond delay="0"/>
                                  </p:stCondLst>
                                  <p:childTnLst>
                                    <p:set>
                                      <p:cBhvr>
                                        <p:cTn id="203" dur="1" fill="hold">
                                          <p:stCondLst>
                                            <p:cond delay="0"/>
                                          </p:stCondLst>
                                        </p:cTn>
                                        <p:tgtEl>
                                          <p:spTgt spid="68"/>
                                        </p:tgtEl>
                                        <p:attrNameLst>
                                          <p:attrName>style.visibility</p:attrName>
                                        </p:attrNameLst>
                                      </p:cBhvr>
                                      <p:to>
                                        <p:strVal val="visible"/>
                                      </p:to>
                                    </p:set>
                                    <p:anim calcmode="lin" valueType="num">
                                      <p:cBhvr>
                                        <p:cTn id="204" dur="1000" fill="hold"/>
                                        <p:tgtEl>
                                          <p:spTgt spid="68"/>
                                        </p:tgtEl>
                                        <p:attrNameLst>
                                          <p:attrName>ppt_w</p:attrName>
                                        </p:attrNameLst>
                                      </p:cBhvr>
                                      <p:tavLst>
                                        <p:tav tm="0">
                                          <p:val>
                                            <p:strVal val="#ppt_w*0.70"/>
                                          </p:val>
                                        </p:tav>
                                        <p:tav tm="100000">
                                          <p:val>
                                            <p:strVal val="#ppt_w"/>
                                          </p:val>
                                        </p:tav>
                                      </p:tavLst>
                                    </p:anim>
                                    <p:anim calcmode="lin" valueType="num">
                                      <p:cBhvr>
                                        <p:cTn id="205" dur="1000" fill="hold"/>
                                        <p:tgtEl>
                                          <p:spTgt spid="68"/>
                                        </p:tgtEl>
                                        <p:attrNameLst>
                                          <p:attrName>ppt_h</p:attrName>
                                        </p:attrNameLst>
                                      </p:cBhvr>
                                      <p:tavLst>
                                        <p:tav tm="0">
                                          <p:val>
                                            <p:strVal val="#ppt_h"/>
                                          </p:val>
                                        </p:tav>
                                        <p:tav tm="100000">
                                          <p:val>
                                            <p:strVal val="#ppt_h"/>
                                          </p:val>
                                        </p:tav>
                                      </p:tavLst>
                                    </p:anim>
                                    <p:animEffect transition="in" filter="fade">
                                      <p:cBhvr>
                                        <p:cTn id="206" dur="1000"/>
                                        <p:tgtEl>
                                          <p:spTgt spid="68"/>
                                        </p:tgtEl>
                                      </p:cBhvr>
                                    </p:animEffect>
                                  </p:childTnLst>
                                </p:cTn>
                              </p:par>
                            </p:childTnLst>
                          </p:cTn>
                        </p:par>
                      </p:childTnLst>
                    </p:cTn>
                  </p:par>
                  <p:par>
                    <p:cTn id="207" fill="hold">
                      <p:stCondLst>
                        <p:cond delay="indefinite"/>
                      </p:stCondLst>
                      <p:childTnLst>
                        <p:par>
                          <p:cTn id="208" fill="hold">
                            <p:stCondLst>
                              <p:cond delay="0"/>
                            </p:stCondLst>
                            <p:childTnLst>
                              <p:par>
                                <p:cTn id="209" presetID="63" presetClass="path" presetSubtype="0" accel="50000" decel="50000" fill="hold" grpId="0" nodeType="clickEffect">
                                  <p:stCondLst>
                                    <p:cond delay="0"/>
                                  </p:stCondLst>
                                  <p:childTnLst>
                                    <p:animMotion origin="layout" path="M -3.75E-6 2.22222E-6 L 0.47136 0.40023 " pathEditMode="relative" rAng="0" ptsTypes="AA">
                                      <p:cBhvr>
                                        <p:cTn id="210" dur="2000" fill="hold"/>
                                        <p:tgtEl>
                                          <p:spTgt spid="203"/>
                                        </p:tgtEl>
                                        <p:attrNameLst>
                                          <p:attrName>ppt_x</p:attrName>
                                          <p:attrName>ppt_y</p:attrName>
                                        </p:attrNameLst>
                                      </p:cBhvr>
                                      <p:rCtr x="23568" y="20000"/>
                                    </p:animMotion>
                                  </p:childTnLst>
                                </p:cTn>
                              </p:par>
                            </p:childTnLst>
                          </p:cTn>
                        </p:par>
                      </p:childTnLst>
                    </p:cTn>
                  </p:par>
                  <p:par>
                    <p:cTn id="211" fill="hold">
                      <p:stCondLst>
                        <p:cond delay="indefinite"/>
                      </p:stCondLst>
                      <p:childTnLst>
                        <p:par>
                          <p:cTn id="212" fill="hold">
                            <p:stCondLst>
                              <p:cond delay="0"/>
                            </p:stCondLst>
                            <p:childTnLst>
                              <p:par>
                                <p:cTn id="213" presetID="35" presetClass="path" presetSubtype="0" accel="50000" decel="50000" fill="hold" grpId="0" nodeType="clickEffect">
                                  <p:stCondLst>
                                    <p:cond delay="0"/>
                                  </p:stCondLst>
                                  <p:childTnLst>
                                    <p:animMotion origin="layout" path="M -8.33333E-7 1.11111E-6 L -0.40742 0.32106 " pathEditMode="relative" rAng="0" ptsTypes="AA">
                                      <p:cBhvr>
                                        <p:cTn id="214" dur="2000" fill="hold"/>
                                        <p:tgtEl>
                                          <p:spTgt spid="196"/>
                                        </p:tgtEl>
                                        <p:attrNameLst>
                                          <p:attrName>ppt_x</p:attrName>
                                          <p:attrName>ppt_y</p:attrName>
                                        </p:attrNameLst>
                                      </p:cBhvr>
                                      <p:rCtr x="-20378" y="16042"/>
                                    </p:animMotion>
                                  </p:childTnLst>
                                </p:cTn>
                              </p:par>
                            </p:childTnLst>
                          </p:cTn>
                        </p:par>
                      </p:childTnLst>
                    </p:cTn>
                  </p:par>
                  <p:par>
                    <p:cTn id="215" fill="hold">
                      <p:stCondLst>
                        <p:cond delay="indefinite"/>
                      </p:stCondLst>
                      <p:childTnLst>
                        <p:par>
                          <p:cTn id="216" fill="hold">
                            <p:stCondLst>
                              <p:cond delay="0"/>
                            </p:stCondLst>
                            <p:childTnLst>
                              <p:par>
                                <p:cTn id="217" presetID="42" presetClass="entr" presetSubtype="0" fill="hold" grpId="0" nodeType="clickEffect">
                                  <p:stCondLst>
                                    <p:cond delay="0"/>
                                  </p:stCondLst>
                                  <p:childTnLst>
                                    <p:set>
                                      <p:cBhvr>
                                        <p:cTn id="218" dur="1" fill="hold">
                                          <p:stCondLst>
                                            <p:cond delay="0"/>
                                          </p:stCondLst>
                                        </p:cTn>
                                        <p:tgtEl>
                                          <p:spTgt spid="70"/>
                                        </p:tgtEl>
                                        <p:attrNameLst>
                                          <p:attrName>style.visibility</p:attrName>
                                        </p:attrNameLst>
                                      </p:cBhvr>
                                      <p:to>
                                        <p:strVal val="visible"/>
                                      </p:to>
                                    </p:set>
                                    <p:animEffect transition="in" filter="fade">
                                      <p:cBhvr>
                                        <p:cTn id="219" dur="1000"/>
                                        <p:tgtEl>
                                          <p:spTgt spid="70"/>
                                        </p:tgtEl>
                                      </p:cBhvr>
                                    </p:animEffect>
                                    <p:anim calcmode="lin" valueType="num">
                                      <p:cBhvr>
                                        <p:cTn id="220" dur="1000" fill="hold"/>
                                        <p:tgtEl>
                                          <p:spTgt spid="70"/>
                                        </p:tgtEl>
                                        <p:attrNameLst>
                                          <p:attrName>ppt_x</p:attrName>
                                        </p:attrNameLst>
                                      </p:cBhvr>
                                      <p:tavLst>
                                        <p:tav tm="0">
                                          <p:val>
                                            <p:strVal val="#ppt_x"/>
                                          </p:val>
                                        </p:tav>
                                        <p:tav tm="100000">
                                          <p:val>
                                            <p:strVal val="#ppt_x"/>
                                          </p:val>
                                        </p:tav>
                                      </p:tavLst>
                                    </p:anim>
                                    <p:anim calcmode="lin" valueType="num">
                                      <p:cBhvr>
                                        <p:cTn id="221"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222" fill="hold">
                      <p:stCondLst>
                        <p:cond delay="indefinite"/>
                      </p:stCondLst>
                      <p:childTnLst>
                        <p:par>
                          <p:cTn id="223" fill="hold">
                            <p:stCondLst>
                              <p:cond delay="0"/>
                            </p:stCondLst>
                            <p:childTnLst>
                              <p:par>
                                <p:cTn id="224" presetID="63" presetClass="path" presetSubtype="0" accel="50000" decel="50000" fill="hold" grpId="0" nodeType="clickEffect">
                                  <p:stCondLst>
                                    <p:cond delay="0"/>
                                  </p:stCondLst>
                                  <p:childTnLst>
                                    <p:animMotion origin="layout" path="M -2.5E-6 -7.40741E-7 L 0.46602 0.3581 " pathEditMode="relative" rAng="0" ptsTypes="AA">
                                      <p:cBhvr>
                                        <p:cTn id="225" dur="2000" fill="hold"/>
                                        <p:tgtEl>
                                          <p:spTgt spid="204"/>
                                        </p:tgtEl>
                                        <p:attrNameLst>
                                          <p:attrName>ppt_x</p:attrName>
                                          <p:attrName>ppt_y</p:attrName>
                                        </p:attrNameLst>
                                      </p:cBhvr>
                                      <p:rCtr x="23294" y="17894"/>
                                    </p:animMotion>
                                  </p:childTnLst>
                                </p:cTn>
                              </p:par>
                            </p:childTnLst>
                          </p:cTn>
                        </p:par>
                      </p:childTnLst>
                    </p:cTn>
                  </p:par>
                  <p:par>
                    <p:cTn id="226" fill="hold">
                      <p:stCondLst>
                        <p:cond delay="indefinite"/>
                      </p:stCondLst>
                      <p:childTnLst>
                        <p:par>
                          <p:cTn id="227" fill="hold">
                            <p:stCondLst>
                              <p:cond delay="0"/>
                            </p:stCondLst>
                            <p:childTnLst>
                              <p:par>
                                <p:cTn id="228" presetID="50" presetClass="entr" presetSubtype="0" decel="100000" fill="hold" nodeType="clickEffect">
                                  <p:stCondLst>
                                    <p:cond delay="0"/>
                                  </p:stCondLst>
                                  <p:childTnLst>
                                    <p:set>
                                      <p:cBhvr>
                                        <p:cTn id="229" dur="1" fill="hold">
                                          <p:stCondLst>
                                            <p:cond delay="0"/>
                                          </p:stCondLst>
                                        </p:cTn>
                                        <p:tgtEl>
                                          <p:spTgt spid="152"/>
                                        </p:tgtEl>
                                        <p:attrNameLst>
                                          <p:attrName>style.visibility</p:attrName>
                                        </p:attrNameLst>
                                      </p:cBhvr>
                                      <p:to>
                                        <p:strVal val="visible"/>
                                      </p:to>
                                    </p:set>
                                    <p:anim calcmode="lin" valueType="num">
                                      <p:cBhvr>
                                        <p:cTn id="230" dur="1000" fill="hold"/>
                                        <p:tgtEl>
                                          <p:spTgt spid="152"/>
                                        </p:tgtEl>
                                        <p:attrNameLst>
                                          <p:attrName>ppt_w</p:attrName>
                                        </p:attrNameLst>
                                      </p:cBhvr>
                                      <p:tavLst>
                                        <p:tav tm="0">
                                          <p:val>
                                            <p:strVal val="#ppt_w+.3"/>
                                          </p:val>
                                        </p:tav>
                                        <p:tav tm="100000">
                                          <p:val>
                                            <p:strVal val="#ppt_w"/>
                                          </p:val>
                                        </p:tav>
                                      </p:tavLst>
                                    </p:anim>
                                    <p:anim calcmode="lin" valueType="num">
                                      <p:cBhvr>
                                        <p:cTn id="231" dur="1000" fill="hold"/>
                                        <p:tgtEl>
                                          <p:spTgt spid="152"/>
                                        </p:tgtEl>
                                        <p:attrNameLst>
                                          <p:attrName>ppt_h</p:attrName>
                                        </p:attrNameLst>
                                      </p:cBhvr>
                                      <p:tavLst>
                                        <p:tav tm="0">
                                          <p:val>
                                            <p:strVal val="#ppt_h"/>
                                          </p:val>
                                        </p:tav>
                                        <p:tav tm="100000">
                                          <p:val>
                                            <p:strVal val="#ppt_h"/>
                                          </p:val>
                                        </p:tav>
                                      </p:tavLst>
                                    </p:anim>
                                    <p:animEffect transition="in" filter="fade">
                                      <p:cBhvr>
                                        <p:cTn id="232" dur="1000"/>
                                        <p:tgtEl>
                                          <p:spTgt spid="152"/>
                                        </p:tgtEl>
                                      </p:cBhvr>
                                    </p:animEffect>
                                  </p:childTnLst>
                                </p:cTn>
                              </p:par>
                              <p:par>
                                <p:cTn id="233" presetID="50" presetClass="entr" presetSubtype="0" decel="100000" fill="hold" nodeType="withEffect">
                                  <p:stCondLst>
                                    <p:cond delay="0"/>
                                  </p:stCondLst>
                                  <p:childTnLst>
                                    <p:set>
                                      <p:cBhvr>
                                        <p:cTn id="234" dur="1" fill="hold">
                                          <p:stCondLst>
                                            <p:cond delay="0"/>
                                          </p:stCondLst>
                                        </p:cTn>
                                        <p:tgtEl>
                                          <p:spTgt spid="159"/>
                                        </p:tgtEl>
                                        <p:attrNameLst>
                                          <p:attrName>style.visibility</p:attrName>
                                        </p:attrNameLst>
                                      </p:cBhvr>
                                      <p:to>
                                        <p:strVal val="visible"/>
                                      </p:to>
                                    </p:set>
                                    <p:anim calcmode="lin" valueType="num">
                                      <p:cBhvr>
                                        <p:cTn id="235" dur="1000" fill="hold"/>
                                        <p:tgtEl>
                                          <p:spTgt spid="159"/>
                                        </p:tgtEl>
                                        <p:attrNameLst>
                                          <p:attrName>ppt_w</p:attrName>
                                        </p:attrNameLst>
                                      </p:cBhvr>
                                      <p:tavLst>
                                        <p:tav tm="0">
                                          <p:val>
                                            <p:strVal val="#ppt_w+.3"/>
                                          </p:val>
                                        </p:tav>
                                        <p:tav tm="100000">
                                          <p:val>
                                            <p:strVal val="#ppt_w"/>
                                          </p:val>
                                        </p:tav>
                                      </p:tavLst>
                                    </p:anim>
                                    <p:anim calcmode="lin" valueType="num">
                                      <p:cBhvr>
                                        <p:cTn id="236" dur="1000" fill="hold"/>
                                        <p:tgtEl>
                                          <p:spTgt spid="159"/>
                                        </p:tgtEl>
                                        <p:attrNameLst>
                                          <p:attrName>ppt_h</p:attrName>
                                        </p:attrNameLst>
                                      </p:cBhvr>
                                      <p:tavLst>
                                        <p:tav tm="0">
                                          <p:val>
                                            <p:strVal val="#ppt_h"/>
                                          </p:val>
                                        </p:tav>
                                        <p:tav tm="100000">
                                          <p:val>
                                            <p:strVal val="#ppt_h"/>
                                          </p:val>
                                        </p:tav>
                                      </p:tavLst>
                                    </p:anim>
                                    <p:animEffect transition="in" filter="fade">
                                      <p:cBhvr>
                                        <p:cTn id="237" dur="1000"/>
                                        <p:tgtEl>
                                          <p:spTgt spid="159"/>
                                        </p:tgtEl>
                                      </p:cBhvr>
                                    </p:animEffect>
                                  </p:childTnLst>
                                </p:cTn>
                              </p:par>
                              <p:par>
                                <p:cTn id="238" presetID="50" presetClass="entr" presetSubtype="0" decel="100000" fill="hold" nodeType="withEffect">
                                  <p:stCondLst>
                                    <p:cond delay="0"/>
                                  </p:stCondLst>
                                  <p:childTnLst>
                                    <p:set>
                                      <p:cBhvr>
                                        <p:cTn id="239" dur="1" fill="hold">
                                          <p:stCondLst>
                                            <p:cond delay="0"/>
                                          </p:stCondLst>
                                        </p:cTn>
                                        <p:tgtEl>
                                          <p:spTgt spid="163"/>
                                        </p:tgtEl>
                                        <p:attrNameLst>
                                          <p:attrName>style.visibility</p:attrName>
                                        </p:attrNameLst>
                                      </p:cBhvr>
                                      <p:to>
                                        <p:strVal val="visible"/>
                                      </p:to>
                                    </p:set>
                                    <p:anim calcmode="lin" valueType="num">
                                      <p:cBhvr>
                                        <p:cTn id="240" dur="1000" fill="hold"/>
                                        <p:tgtEl>
                                          <p:spTgt spid="163"/>
                                        </p:tgtEl>
                                        <p:attrNameLst>
                                          <p:attrName>ppt_w</p:attrName>
                                        </p:attrNameLst>
                                      </p:cBhvr>
                                      <p:tavLst>
                                        <p:tav tm="0">
                                          <p:val>
                                            <p:strVal val="#ppt_w+.3"/>
                                          </p:val>
                                        </p:tav>
                                        <p:tav tm="100000">
                                          <p:val>
                                            <p:strVal val="#ppt_w"/>
                                          </p:val>
                                        </p:tav>
                                      </p:tavLst>
                                    </p:anim>
                                    <p:anim calcmode="lin" valueType="num">
                                      <p:cBhvr>
                                        <p:cTn id="241" dur="1000" fill="hold"/>
                                        <p:tgtEl>
                                          <p:spTgt spid="163"/>
                                        </p:tgtEl>
                                        <p:attrNameLst>
                                          <p:attrName>ppt_h</p:attrName>
                                        </p:attrNameLst>
                                      </p:cBhvr>
                                      <p:tavLst>
                                        <p:tav tm="0">
                                          <p:val>
                                            <p:strVal val="#ppt_h"/>
                                          </p:val>
                                        </p:tav>
                                        <p:tav tm="100000">
                                          <p:val>
                                            <p:strVal val="#ppt_h"/>
                                          </p:val>
                                        </p:tav>
                                      </p:tavLst>
                                    </p:anim>
                                    <p:animEffect transition="in" filter="fade">
                                      <p:cBhvr>
                                        <p:cTn id="242" dur="1000"/>
                                        <p:tgtEl>
                                          <p:spTgt spid="163"/>
                                        </p:tgtEl>
                                      </p:cBhvr>
                                    </p:animEffect>
                                  </p:childTnLst>
                                </p:cTn>
                              </p:par>
                              <p:par>
                                <p:cTn id="243" presetID="50" presetClass="entr" presetSubtype="0" decel="100000" fill="hold" nodeType="withEffect">
                                  <p:stCondLst>
                                    <p:cond delay="0"/>
                                  </p:stCondLst>
                                  <p:childTnLst>
                                    <p:set>
                                      <p:cBhvr>
                                        <p:cTn id="244" dur="1" fill="hold">
                                          <p:stCondLst>
                                            <p:cond delay="0"/>
                                          </p:stCondLst>
                                        </p:cTn>
                                        <p:tgtEl>
                                          <p:spTgt spid="157"/>
                                        </p:tgtEl>
                                        <p:attrNameLst>
                                          <p:attrName>style.visibility</p:attrName>
                                        </p:attrNameLst>
                                      </p:cBhvr>
                                      <p:to>
                                        <p:strVal val="visible"/>
                                      </p:to>
                                    </p:set>
                                    <p:anim calcmode="lin" valueType="num">
                                      <p:cBhvr>
                                        <p:cTn id="245" dur="1000" fill="hold"/>
                                        <p:tgtEl>
                                          <p:spTgt spid="157"/>
                                        </p:tgtEl>
                                        <p:attrNameLst>
                                          <p:attrName>ppt_w</p:attrName>
                                        </p:attrNameLst>
                                      </p:cBhvr>
                                      <p:tavLst>
                                        <p:tav tm="0">
                                          <p:val>
                                            <p:strVal val="#ppt_w+.3"/>
                                          </p:val>
                                        </p:tav>
                                        <p:tav tm="100000">
                                          <p:val>
                                            <p:strVal val="#ppt_w"/>
                                          </p:val>
                                        </p:tav>
                                      </p:tavLst>
                                    </p:anim>
                                    <p:anim calcmode="lin" valueType="num">
                                      <p:cBhvr>
                                        <p:cTn id="246" dur="1000" fill="hold"/>
                                        <p:tgtEl>
                                          <p:spTgt spid="157"/>
                                        </p:tgtEl>
                                        <p:attrNameLst>
                                          <p:attrName>ppt_h</p:attrName>
                                        </p:attrNameLst>
                                      </p:cBhvr>
                                      <p:tavLst>
                                        <p:tav tm="0">
                                          <p:val>
                                            <p:strVal val="#ppt_h"/>
                                          </p:val>
                                        </p:tav>
                                        <p:tav tm="100000">
                                          <p:val>
                                            <p:strVal val="#ppt_h"/>
                                          </p:val>
                                        </p:tav>
                                      </p:tavLst>
                                    </p:anim>
                                    <p:animEffect transition="in" filter="fade">
                                      <p:cBhvr>
                                        <p:cTn id="247" dur="1000"/>
                                        <p:tgtEl>
                                          <p:spTgt spid="157"/>
                                        </p:tgtEl>
                                      </p:cBhvr>
                                    </p:animEffect>
                                  </p:childTnLst>
                                </p:cTn>
                              </p:par>
                              <p:par>
                                <p:cTn id="248" presetID="50" presetClass="entr" presetSubtype="0" decel="100000" fill="hold" nodeType="withEffect">
                                  <p:stCondLst>
                                    <p:cond delay="0"/>
                                  </p:stCondLst>
                                  <p:childTnLst>
                                    <p:set>
                                      <p:cBhvr>
                                        <p:cTn id="249" dur="1" fill="hold">
                                          <p:stCondLst>
                                            <p:cond delay="0"/>
                                          </p:stCondLst>
                                        </p:cTn>
                                        <p:tgtEl>
                                          <p:spTgt spid="165"/>
                                        </p:tgtEl>
                                        <p:attrNameLst>
                                          <p:attrName>style.visibility</p:attrName>
                                        </p:attrNameLst>
                                      </p:cBhvr>
                                      <p:to>
                                        <p:strVal val="visible"/>
                                      </p:to>
                                    </p:set>
                                    <p:anim calcmode="lin" valueType="num">
                                      <p:cBhvr>
                                        <p:cTn id="250" dur="1000" fill="hold"/>
                                        <p:tgtEl>
                                          <p:spTgt spid="165"/>
                                        </p:tgtEl>
                                        <p:attrNameLst>
                                          <p:attrName>ppt_w</p:attrName>
                                        </p:attrNameLst>
                                      </p:cBhvr>
                                      <p:tavLst>
                                        <p:tav tm="0">
                                          <p:val>
                                            <p:strVal val="#ppt_w+.3"/>
                                          </p:val>
                                        </p:tav>
                                        <p:tav tm="100000">
                                          <p:val>
                                            <p:strVal val="#ppt_w"/>
                                          </p:val>
                                        </p:tav>
                                      </p:tavLst>
                                    </p:anim>
                                    <p:anim calcmode="lin" valueType="num">
                                      <p:cBhvr>
                                        <p:cTn id="251" dur="1000" fill="hold"/>
                                        <p:tgtEl>
                                          <p:spTgt spid="165"/>
                                        </p:tgtEl>
                                        <p:attrNameLst>
                                          <p:attrName>ppt_h</p:attrName>
                                        </p:attrNameLst>
                                      </p:cBhvr>
                                      <p:tavLst>
                                        <p:tav tm="0">
                                          <p:val>
                                            <p:strVal val="#ppt_h"/>
                                          </p:val>
                                        </p:tav>
                                        <p:tav tm="100000">
                                          <p:val>
                                            <p:strVal val="#ppt_h"/>
                                          </p:val>
                                        </p:tav>
                                      </p:tavLst>
                                    </p:anim>
                                    <p:animEffect transition="in" filter="fade">
                                      <p:cBhvr>
                                        <p:cTn id="252" dur="1000"/>
                                        <p:tgtEl>
                                          <p:spTgt spid="165"/>
                                        </p:tgtEl>
                                      </p:cBhvr>
                                    </p:animEffect>
                                  </p:childTnLst>
                                </p:cTn>
                              </p:par>
                              <p:par>
                                <p:cTn id="253" presetID="50" presetClass="entr" presetSubtype="0" decel="100000" fill="hold" nodeType="withEffect">
                                  <p:stCondLst>
                                    <p:cond delay="0"/>
                                  </p:stCondLst>
                                  <p:childTnLst>
                                    <p:set>
                                      <p:cBhvr>
                                        <p:cTn id="254" dur="1" fill="hold">
                                          <p:stCondLst>
                                            <p:cond delay="0"/>
                                          </p:stCondLst>
                                        </p:cTn>
                                        <p:tgtEl>
                                          <p:spTgt spid="167"/>
                                        </p:tgtEl>
                                        <p:attrNameLst>
                                          <p:attrName>style.visibility</p:attrName>
                                        </p:attrNameLst>
                                      </p:cBhvr>
                                      <p:to>
                                        <p:strVal val="visible"/>
                                      </p:to>
                                    </p:set>
                                    <p:anim calcmode="lin" valueType="num">
                                      <p:cBhvr>
                                        <p:cTn id="255" dur="1000" fill="hold"/>
                                        <p:tgtEl>
                                          <p:spTgt spid="167"/>
                                        </p:tgtEl>
                                        <p:attrNameLst>
                                          <p:attrName>ppt_w</p:attrName>
                                        </p:attrNameLst>
                                      </p:cBhvr>
                                      <p:tavLst>
                                        <p:tav tm="0">
                                          <p:val>
                                            <p:strVal val="#ppt_w+.3"/>
                                          </p:val>
                                        </p:tav>
                                        <p:tav tm="100000">
                                          <p:val>
                                            <p:strVal val="#ppt_w"/>
                                          </p:val>
                                        </p:tav>
                                      </p:tavLst>
                                    </p:anim>
                                    <p:anim calcmode="lin" valueType="num">
                                      <p:cBhvr>
                                        <p:cTn id="256" dur="1000" fill="hold"/>
                                        <p:tgtEl>
                                          <p:spTgt spid="167"/>
                                        </p:tgtEl>
                                        <p:attrNameLst>
                                          <p:attrName>ppt_h</p:attrName>
                                        </p:attrNameLst>
                                      </p:cBhvr>
                                      <p:tavLst>
                                        <p:tav tm="0">
                                          <p:val>
                                            <p:strVal val="#ppt_h"/>
                                          </p:val>
                                        </p:tav>
                                        <p:tav tm="100000">
                                          <p:val>
                                            <p:strVal val="#ppt_h"/>
                                          </p:val>
                                        </p:tav>
                                      </p:tavLst>
                                    </p:anim>
                                    <p:animEffect transition="in" filter="fade">
                                      <p:cBhvr>
                                        <p:cTn id="257" dur="1000"/>
                                        <p:tgtEl>
                                          <p:spTgt spid="167"/>
                                        </p:tgtEl>
                                      </p:cBhvr>
                                    </p:animEffect>
                                  </p:childTnLst>
                                </p:cTn>
                              </p:par>
                            </p:childTnLst>
                          </p:cTn>
                        </p:par>
                      </p:childTnLst>
                    </p:cTn>
                  </p:par>
                  <p:par>
                    <p:cTn id="258" fill="hold">
                      <p:stCondLst>
                        <p:cond delay="indefinite"/>
                      </p:stCondLst>
                      <p:childTnLst>
                        <p:par>
                          <p:cTn id="259" fill="hold">
                            <p:stCondLst>
                              <p:cond delay="0"/>
                            </p:stCondLst>
                            <p:childTnLst>
                              <p:par>
                                <p:cTn id="260" presetID="42" presetClass="entr" presetSubtype="0" fill="hold" grpId="0" nodeType="clickEffect">
                                  <p:stCondLst>
                                    <p:cond delay="0"/>
                                  </p:stCondLst>
                                  <p:childTnLst>
                                    <p:set>
                                      <p:cBhvr>
                                        <p:cTn id="261" dur="1" fill="hold">
                                          <p:stCondLst>
                                            <p:cond delay="0"/>
                                          </p:stCondLst>
                                        </p:cTn>
                                        <p:tgtEl>
                                          <p:spTgt spid="81"/>
                                        </p:tgtEl>
                                        <p:attrNameLst>
                                          <p:attrName>style.visibility</p:attrName>
                                        </p:attrNameLst>
                                      </p:cBhvr>
                                      <p:to>
                                        <p:strVal val="visible"/>
                                      </p:to>
                                    </p:set>
                                    <p:animEffect transition="in" filter="fade">
                                      <p:cBhvr>
                                        <p:cTn id="262" dur="1000"/>
                                        <p:tgtEl>
                                          <p:spTgt spid="81"/>
                                        </p:tgtEl>
                                      </p:cBhvr>
                                    </p:animEffect>
                                    <p:anim calcmode="lin" valueType="num">
                                      <p:cBhvr>
                                        <p:cTn id="263" dur="1000" fill="hold"/>
                                        <p:tgtEl>
                                          <p:spTgt spid="81"/>
                                        </p:tgtEl>
                                        <p:attrNameLst>
                                          <p:attrName>ppt_x</p:attrName>
                                        </p:attrNameLst>
                                      </p:cBhvr>
                                      <p:tavLst>
                                        <p:tav tm="0">
                                          <p:val>
                                            <p:strVal val="#ppt_x"/>
                                          </p:val>
                                        </p:tav>
                                        <p:tav tm="100000">
                                          <p:val>
                                            <p:strVal val="#ppt_x"/>
                                          </p:val>
                                        </p:tav>
                                      </p:tavLst>
                                    </p:anim>
                                    <p:anim calcmode="lin" valueType="num">
                                      <p:cBhvr>
                                        <p:cTn id="264" dur="1000" fill="hold"/>
                                        <p:tgtEl>
                                          <p:spTgt spid="81"/>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80"/>
                                        </p:tgtEl>
                                        <p:attrNameLst>
                                          <p:attrName>style.visibility</p:attrName>
                                        </p:attrNameLst>
                                      </p:cBhvr>
                                      <p:to>
                                        <p:strVal val="visible"/>
                                      </p:to>
                                    </p:set>
                                    <p:animEffect transition="in" filter="fade">
                                      <p:cBhvr>
                                        <p:cTn id="267" dur="1000"/>
                                        <p:tgtEl>
                                          <p:spTgt spid="80"/>
                                        </p:tgtEl>
                                      </p:cBhvr>
                                    </p:animEffect>
                                    <p:anim calcmode="lin" valueType="num">
                                      <p:cBhvr>
                                        <p:cTn id="268" dur="1000" fill="hold"/>
                                        <p:tgtEl>
                                          <p:spTgt spid="80"/>
                                        </p:tgtEl>
                                        <p:attrNameLst>
                                          <p:attrName>ppt_x</p:attrName>
                                        </p:attrNameLst>
                                      </p:cBhvr>
                                      <p:tavLst>
                                        <p:tav tm="0">
                                          <p:val>
                                            <p:strVal val="#ppt_x"/>
                                          </p:val>
                                        </p:tav>
                                        <p:tav tm="100000">
                                          <p:val>
                                            <p:strVal val="#ppt_x"/>
                                          </p:val>
                                        </p:tav>
                                      </p:tavLst>
                                    </p:anim>
                                    <p:anim calcmode="lin" valueType="num">
                                      <p:cBhvr>
                                        <p:cTn id="269"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270" fill="hold">
                      <p:stCondLst>
                        <p:cond delay="indefinite"/>
                      </p:stCondLst>
                      <p:childTnLst>
                        <p:par>
                          <p:cTn id="271" fill="hold">
                            <p:stCondLst>
                              <p:cond delay="0"/>
                            </p:stCondLst>
                            <p:childTnLst>
                              <p:par>
                                <p:cTn id="272" presetID="42" presetClass="entr" presetSubtype="0" fill="hold" grpId="0" nodeType="clickEffect">
                                  <p:stCondLst>
                                    <p:cond delay="0"/>
                                  </p:stCondLst>
                                  <p:childTnLst>
                                    <p:set>
                                      <p:cBhvr>
                                        <p:cTn id="273" dur="1" fill="hold">
                                          <p:stCondLst>
                                            <p:cond delay="0"/>
                                          </p:stCondLst>
                                        </p:cTn>
                                        <p:tgtEl>
                                          <p:spTgt spid="76"/>
                                        </p:tgtEl>
                                        <p:attrNameLst>
                                          <p:attrName>style.visibility</p:attrName>
                                        </p:attrNameLst>
                                      </p:cBhvr>
                                      <p:to>
                                        <p:strVal val="visible"/>
                                      </p:to>
                                    </p:set>
                                    <p:animEffect transition="in" filter="fade">
                                      <p:cBhvr>
                                        <p:cTn id="274" dur="1000"/>
                                        <p:tgtEl>
                                          <p:spTgt spid="76"/>
                                        </p:tgtEl>
                                      </p:cBhvr>
                                    </p:animEffect>
                                    <p:anim calcmode="lin" valueType="num">
                                      <p:cBhvr>
                                        <p:cTn id="275" dur="1000" fill="hold"/>
                                        <p:tgtEl>
                                          <p:spTgt spid="76"/>
                                        </p:tgtEl>
                                        <p:attrNameLst>
                                          <p:attrName>ppt_x</p:attrName>
                                        </p:attrNameLst>
                                      </p:cBhvr>
                                      <p:tavLst>
                                        <p:tav tm="0">
                                          <p:val>
                                            <p:strVal val="#ppt_x"/>
                                          </p:val>
                                        </p:tav>
                                        <p:tav tm="100000">
                                          <p:val>
                                            <p:strVal val="#ppt_x"/>
                                          </p:val>
                                        </p:tav>
                                      </p:tavLst>
                                    </p:anim>
                                    <p:anim calcmode="lin" valueType="num">
                                      <p:cBhvr>
                                        <p:cTn id="276"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77" fill="hold">
                      <p:stCondLst>
                        <p:cond delay="indefinite"/>
                      </p:stCondLst>
                      <p:childTnLst>
                        <p:par>
                          <p:cTn id="278" fill="hold">
                            <p:stCondLst>
                              <p:cond delay="0"/>
                            </p:stCondLst>
                            <p:childTnLst>
                              <p:par>
                                <p:cTn id="279" presetID="50" presetClass="entr" presetSubtype="0" decel="100000" fill="hold" grpId="0" nodeType="clickEffect">
                                  <p:stCondLst>
                                    <p:cond delay="0"/>
                                  </p:stCondLst>
                                  <p:childTnLst>
                                    <p:set>
                                      <p:cBhvr>
                                        <p:cTn id="280" dur="1" fill="hold">
                                          <p:stCondLst>
                                            <p:cond delay="0"/>
                                          </p:stCondLst>
                                        </p:cTn>
                                        <p:tgtEl>
                                          <p:spTgt spid="207"/>
                                        </p:tgtEl>
                                        <p:attrNameLst>
                                          <p:attrName>style.visibility</p:attrName>
                                        </p:attrNameLst>
                                      </p:cBhvr>
                                      <p:to>
                                        <p:strVal val="visible"/>
                                      </p:to>
                                    </p:set>
                                    <p:anim calcmode="lin" valueType="num">
                                      <p:cBhvr>
                                        <p:cTn id="281" dur="1000" fill="hold"/>
                                        <p:tgtEl>
                                          <p:spTgt spid="207"/>
                                        </p:tgtEl>
                                        <p:attrNameLst>
                                          <p:attrName>ppt_w</p:attrName>
                                        </p:attrNameLst>
                                      </p:cBhvr>
                                      <p:tavLst>
                                        <p:tav tm="0">
                                          <p:val>
                                            <p:strVal val="#ppt_w+.3"/>
                                          </p:val>
                                        </p:tav>
                                        <p:tav tm="100000">
                                          <p:val>
                                            <p:strVal val="#ppt_w"/>
                                          </p:val>
                                        </p:tav>
                                      </p:tavLst>
                                    </p:anim>
                                    <p:anim calcmode="lin" valueType="num">
                                      <p:cBhvr>
                                        <p:cTn id="282" dur="1000" fill="hold"/>
                                        <p:tgtEl>
                                          <p:spTgt spid="207"/>
                                        </p:tgtEl>
                                        <p:attrNameLst>
                                          <p:attrName>ppt_h</p:attrName>
                                        </p:attrNameLst>
                                      </p:cBhvr>
                                      <p:tavLst>
                                        <p:tav tm="0">
                                          <p:val>
                                            <p:strVal val="#ppt_h"/>
                                          </p:val>
                                        </p:tav>
                                        <p:tav tm="100000">
                                          <p:val>
                                            <p:strVal val="#ppt_h"/>
                                          </p:val>
                                        </p:tav>
                                      </p:tavLst>
                                    </p:anim>
                                    <p:animEffect transition="in" filter="fade">
                                      <p:cBhvr>
                                        <p:cTn id="283" dur="1000"/>
                                        <p:tgtEl>
                                          <p:spTgt spid="207"/>
                                        </p:tgtEl>
                                      </p:cBhvr>
                                    </p:animEffect>
                                  </p:childTnLst>
                                </p:cTn>
                              </p:par>
                            </p:childTnLst>
                          </p:cTn>
                        </p:par>
                      </p:childTnLst>
                    </p:cTn>
                  </p:par>
                  <p:par>
                    <p:cTn id="284" fill="hold">
                      <p:stCondLst>
                        <p:cond delay="indefinite"/>
                      </p:stCondLst>
                      <p:childTnLst>
                        <p:par>
                          <p:cTn id="285" fill="hold">
                            <p:stCondLst>
                              <p:cond delay="0"/>
                            </p:stCondLst>
                            <p:childTnLst>
                              <p:par>
                                <p:cTn id="286" presetID="35" presetClass="path" presetSubtype="0" accel="50000" decel="50000" fill="hold" grpId="0" nodeType="clickEffect">
                                  <p:stCondLst>
                                    <p:cond delay="0"/>
                                  </p:stCondLst>
                                  <p:childTnLst>
                                    <p:animMotion origin="layout" path="M 2.08333E-7 1.85185E-6 L -0.41224 0.28055 " pathEditMode="relative" rAng="0" ptsTypes="AA">
                                      <p:cBhvr>
                                        <p:cTn id="287" dur="2000" fill="hold"/>
                                        <p:tgtEl>
                                          <p:spTgt spid="198"/>
                                        </p:tgtEl>
                                        <p:attrNameLst>
                                          <p:attrName>ppt_x</p:attrName>
                                          <p:attrName>ppt_y</p:attrName>
                                        </p:attrNameLst>
                                      </p:cBhvr>
                                      <p:rCtr x="-20612" y="14028"/>
                                    </p:animMotion>
                                  </p:childTnLst>
                                </p:cTn>
                              </p:par>
                            </p:childTnLst>
                          </p:cTn>
                        </p:par>
                      </p:childTnLst>
                    </p:cTn>
                  </p:par>
                  <p:par>
                    <p:cTn id="288" fill="hold">
                      <p:stCondLst>
                        <p:cond delay="indefinite"/>
                      </p:stCondLst>
                      <p:childTnLst>
                        <p:par>
                          <p:cTn id="289" fill="hold">
                            <p:stCondLst>
                              <p:cond delay="0"/>
                            </p:stCondLst>
                            <p:childTnLst>
                              <p:par>
                                <p:cTn id="290" presetID="42" presetClass="entr" presetSubtype="0" fill="hold" grpId="0" nodeType="clickEffect">
                                  <p:stCondLst>
                                    <p:cond delay="0"/>
                                  </p:stCondLst>
                                  <p:childTnLst>
                                    <p:set>
                                      <p:cBhvr>
                                        <p:cTn id="291" dur="1" fill="hold">
                                          <p:stCondLst>
                                            <p:cond delay="0"/>
                                          </p:stCondLst>
                                        </p:cTn>
                                        <p:tgtEl>
                                          <p:spTgt spid="74"/>
                                        </p:tgtEl>
                                        <p:attrNameLst>
                                          <p:attrName>style.visibility</p:attrName>
                                        </p:attrNameLst>
                                      </p:cBhvr>
                                      <p:to>
                                        <p:strVal val="visible"/>
                                      </p:to>
                                    </p:set>
                                    <p:animEffect transition="in" filter="fade">
                                      <p:cBhvr>
                                        <p:cTn id="292" dur="1000"/>
                                        <p:tgtEl>
                                          <p:spTgt spid="74"/>
                                        </p:tgtEl>
                                      </p:cBhvr>
                                    </p:animEffect>
                                    <p:anim calcmode="lin" valueType="num">
                                      <p:cBhvr>
                                        <p:cTn id="293" dur="1000" fill="hold"/>
                                        <p:tgtEl>
                                          <p:spTgt spid="74"/>
                                        </p:tgtEl>
                                        <p:attrNameLst>
                                          <p:attrName>ppt_x</p:attrName>
                                        </p:attrNameLst>
                                      </p:cBhvr>
                                      <p:tavLst>
                                        <p:tav tm="0">
                                          <p:val>
                                            <p:strVal val="#ppt_x"/>
                                          </p:val>
                                        </p:tav>
                                        <p:tav tm="100000">
                                          <p:val>
                                            <p:strVal val="#ppt_x"/>
                                          </p:val>
                                        </p:tav>
                                      </p:tavLst>
                                    </p:anim>
                                    <p:anim calcmode="lin" valueType="num">
                                      <p:cBhvr>
                                        <p:cTn id="29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95" fill="hold">
                      <p:stCondLst>
                        <p:cond delay="indefinite"/>
                      </p:stCondLst>
                      <p:childTnLst>
                        <p:par>
                          <p:cTn id="296" fill="hold">
                            <p:stCondLst>
                              <p:cond delay="0"/>
                            </p:stCondLst>
                            <p:childTnLst>
                              <p:par>
                                <p:cTn id="297" presetID="42" presetClass="entr" presetSubtype="0" fill="hold" grpId="0" nodeType="clickEffect">
                                  <p:stCondLst>
                                    <p:cond delay="0"/>
                                  </p:stCondLst>
                                  <p:childTnLst>
                                    <p:set>
                                      <p:cBhvr>
                                        <p:cTn id="298" dur="1" fill="hold">
                                          <p:stCondLst>
                                            <p:cond delay="0"/>
                                          </p:stCondLst>
                                        </p:cTn>
                                        <p:tgtEl>
                                          <p:spTgt spid="72"/>
                                        </p:tgtEl>
                                        <p:attrNameLst>
                                          <p:attrName>style.visibility</p:attrName>
                                        </p:attrNameLst>
                                      </p:cBhvr>
                                      <p:to>
                                        <p:strVal val="visible"/>
                                      </p:to>
                                    </p:set>
                                    <p:animEffect transition="in" filter="fade">
                                      <p:cBhvr>
                                        <p:cTn id="299" dur="1000"/>
                                        <p:tgtEl>
                                          <p:spTgt spid="72"/>
                                        </p:tgtEl>
                                      </p:cBhvr>
                                    </p:animEffect>
                                    <p:anim calcmode="lin" valueType="num">
                                      <p:cBhvr>
                                        <p:cTn id="300" dur="1000" fill="hold"/>
                                        <p:tgtEl>
                                          <p:spTgt spid="72"/>
                                        </p:tgtEl>
                                        <p:attrNameLst>
                                          <p:attrName>ppt_x</p:attrName>
                                        </p:attrNameLst>
                                      </p:cBhvr>
                                      <p:tavLst>
                                        <p:tav tm="0">
                                          <p:val>
                                            <p:strVal val="#ppt_x"/>
                                          </p:val>
                                        </p:tav>
                                        <p:tav tm="100000">
                                          <p:val>
                                            <p:strVal val="#ppt_x"/>
                                          </p:val>
                                        </p:tav>
                                      </p:tavLst>
                                    </p:anim>
                                    <p:anim calcmode="lin" valueType="num">
                                      <p:cBhvr>
                                        <p:cTn id="301"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302" fill="hold">
                      <p:stCondLst>
                        <p:cond delay="indefinite"/>
                      </p:stCondLst>
                      <p:childTnLst>
                        <p:par>
                          <p:cTn id="303" fill="hold">
                            <p:stCondLst>
                              <p:cond delay="0"/>
                            </p:stCondLst>
                            <p:childTnLst>
                              <p:par>
                                <p:cTn id="304" presetID="42" presetClass="entr" presetSubtype="0" fill="hold" grpId="0" nodeType="clickEffect">
                                  <p:stCondLst>
                                    <p:cond delay="0"/>
                                  </p:stCondLst>
                                  <p:childTnLst>
                                    <p:set>
                                      <p:cBhvr>
                                        <p:cTn id="305" dur="1" fill="hold">
                                          <p:stCondLst>
                                            <p:cond delay="0"/>
                                          </p:stCondLst>
                                        </p:cTn>
                                        <p:tgtEl>
                                          <p:spTgt spid="83"/>
                                        </p:tgtEl>
                                        <p:attrNameLst>
                                          <p:attrName>style.visibility</p:attrName>
                                        </p:attrNameLst>
                                      </p:cBhvr>
                                      <p:to>
                                        <p:strVal val="visible"/>
                                      </p:to>
                                    </p:set>
                                    <p:animEffect transition="in" filter="fade">
                                      <p:cBhvr>
                                        <p:cTn id="306" dur="1000"/>
                                        <p:tgtEl>
                                          <p:spTgt spid="83"/>
                                        </p:tgtEl>
                                      </p:cBhvr>
                                    </p:animEffect>
                                    <p:anim calcmode="lin" valueType="num">
                                      <p:cBhvr>
                                        <p:cTn id="307" dur="1000" fill="hold"/>
                                        <p:tgtEl>
                                          <p:spTgt spid="83"/>
                                        </p:tgtEl>
                                        <p:attrNameLst>
                                          <p:attrName>ppt_x</p:attrName>
                                        </p:attrNameLst>
                                      </p:cBhvr>
                                      <p:tavLst>
                                        <p:tav tm="0">
                                          <p:val>
                                            <p:strVal val="#ppt_x"/>
                                          </p:val>
                                        </p:tav>
                                        <p:tav tm="100000">
                                          <p:val>
                                            <p:strVal val="#ppt_x"/>
                                          </p:val>
                                        </p:tav>
                                      </p:tavLst>
                                    </p:anim>
                                    <p:anim calcmode="lin" valueType="num">
                                      <p:cBhvr>
                                        <p:cTn id="308" dur="1000" fill="hold"/>
                                        <p:tgtEl>
                                          <p:spTgt spid="83"/>
                                        </p:tgtEl>
                                        <p:attrNameLst>
                                          <p:attrName>ppt_y</p:attrName>
                                        </p:attrNameLst>
                                      </p:cBhvr>
                                      <p:tavLst>
                                        <p:tav tm="0">
                                          <p:val>
                                            <p:strVal val="#ppt_y+.1"/>
                                          </p:val>
                                        </p:tav>
                                        <p:tav tm="100000">
                                          <p:val>
                                            <p:strVal val="#ppt_y"/>
                                          </p:val>
                                        </p:tav>
                                      </p:tavLst>
                                    </p:anim>
                                  </p:childTnLst>
                                </p:cTn>
                              </p:par>
                              <p:par>
                                <p:cTn id="309" presetID="42" presetClass="entr" presetSubtype="0" fill="hold" grpId="0" nodeType="withEffect">
                                  <p:stCondLst>
                                    <p:cond delay="0"/>
                                  </p:stCondLst>
                                  <p:childTnLst>
                                    <p:set>
                                      <p:cBhvr>
                                        <p:cTn id="310" dur="1" fill="hold">
                                          <p:stCondLst>
                                            <p:cond delay="0"/>
                                          </p:stCondLst>
                                        </p:cTn>
                                        <p:tgtEl>
                                          <p:spTgt spid="84"/>
                                        </p:tgtEl>
                                        <p:attrNameLst>
                                          <p:attrName>style.visibility</p:attrName>
                                        </p:attrNameLst>
                                      </p:cBhvr>
                                      <p:to>
                                        <p:strVal val="visible"/>
                                      </p:to>
                                    </p:set>
                                    <p:animEffect transition="in" filter="fade">
                                      <p:cBhvr>
                                        <p:cTn id="311" dur="1000"/>
                                        <p:tgtEl>
                                          <p:spTgt spid="84"/>
                                        </p:tgtEl>
                                      </p:cBhvr>
                                    </p:animEffect>
                                    <p:anim calcmode="lin" valueType="num">
                                      <p:cBhvr>
                                        <p:cTn id="312" dur="1000" fill="hold"/>
                                        <p:tgtEl>
                                          <p:spTgt spid="84"/>
                                        </p:tgtEl>
                                        <p:attrNameLst>
                                          <p:attrName>ppt_x</p:attrName>
                                        </p:attrNameLst>
                                      </p:cBhvr>
                                      <p:tavLst>
                                        <p:tav tm="0">
                                          <p:val>
                                            <p:strVal val="#ppt_x"/>
                                          </p:val>
                                        </p:tav>
                                        <p:tav tm="100000">
                                          <p:val>
                                            <p:strVal val="#ppt_x"/>
                                          </p:val>
                                        </p:tav>
                                      </p:tavLst>
                                    </p:anim>
                                    <p:anim calcmode="lin" valueType="num">
                                      <p:cBhvr>
                                        <p:cTn id="313"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314" fill="hold">
                      <p:stCondLst>
                        <p:cond delay="indefinite"/>
                      </p:stCondLst>
                      <p:childTnLst>
                        <p:par>
                          <p:cTn id="315" fill="hold">
                            <p:stCondLst>
                              <p:cond delay="0"/>
                            </p:stCondLst>
                            <p:childTnLst>
                              <p:par>
                                <p:cTn id="316" presetID="47" presetClass="entr" presetSubtype="0" fill="hold" grpId="0" nodeType="clickEffect">
                                  <p:stCondLst>
                                    <p:cond delay="0"/>
                                  </p:stCondLst>
                                  <p:childTnLst>
                                    <p:set>
                                      <p:cBhvr>
                                        <p:cTn id="317" dur="1" fill="hold">
                                          <p:stCondLst>
                                            <p:cond delay="0"/>
                                          </p:stCondLst>
                                        </p:cTn>
                                        <p:tgtEl>
                                          <p:spTgt spid="78"/>
                                        </p:tgtEl>
                                        <p:attrNameLst>
                                          <p:attrName>style.visibility</p:attrName>
                                        </p:attrNameLst>
                                      </p:cBhvr>
                                      <p:to>
                                        <p:strVal val="visible"/>
                                      </p:to>
                                    </p:set>
                                    <p:animEffect transition="in" filter="fade">
                                      <p:cBhvr>
                                        <p:cTn id="318" dur="1000"/>
                                        <p:tgtEl>
                                          <p:spTgt spid="78"/>
                                        </p:tgtEl>
                                      </p:cBhvr>
                                    </p:animEffect>
                                    <p:anim calcmode="lin" valueType="num">
                                      <p:cBhvr>
                                        <p:cTn id="319" dur="1000" fill="hold"/>
                                        <p:tgtEl>
                                          <p:spTgt spid="78"/>
                                        </p:tgtEl>
                                        <p:attrNameLst>
                                          <p:attrName>ppt_x</p:attrName>
                                        </p:attrNameLst>
                                      </p:cBhvr>
                                      <p:tavLst>
                                        <p:tav tm="0">
                                          <p:val>
                                            <p:strVal val="#ppt_x"/>
                                          </p:val>
                                        </p:tav>
                                        <p:tav tm="100000">
                                          <p:val>
                                            <p:strVal val="#ppt_x"/>
                                          </p:val>
                                        </p:tav>
                                      </p:tavLst>
                                    </p:anim>
                                    <p:anim calcmode="lin" valueType="num">
                                      <p:cBhvr>
                                        <p:cTn id="320"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321" fill="hold">
                      <p:stCondLst>
                        <p:cond delay="indefinite"/>
                      </p:stCondLst>
                      <p:childTnLst>
                        <p:par>
                          <p:cTn id="322" fill="hold">
                            <p:stCondLst>
                              <p:cond delay="0"/>
                            </p:stCondLst>
                            <p:childTnLst>
                              <p:par>
                                <p:cTn id="323" presetID="42" presetClass="entr" presetSubtype="0" fill="hold" grpId="0" nodeType="clickEffect">
                                  <p:stCondLst>
                                    <p:cond delay="0"/>
                                  </p:stCondLst>
                                  <p:childTnLst>
                                    <p:set>
                                      <p:cBhvr>
                                        <p:cTn id="324" dur="1" fill="hold">
                                          <p:stCondLst>
                                            <p:cond delay="0"/>
                                          </p:stCondLst>
                                        </p:cTn>
                                        <p:tgtEl>
                                          <p:spTgt spid="88"/>
                                        </p:tgtEl>
                                        <p:attrNameLst>
                                          <p:attrName>style.visibility</p:attrName>
                                        </p:attrNameLst>
                                      </p:cBhvr>
                                      <p:to>
                                        <p:strVal val="visible"/>
                                      </p:to>
                                    </p:set>
                                    <p:animEffect transition="in" filter="fade">
                                      <p:cBhvr>
                                        <p:cTn id="325" dur="1000"/>
                                        <p:tgtEl>
                                          <p:spTgt spid="88"/>
                                        </p:tgtEl>
                                      </p:cBhvr>
                                    </p:animEffect>
                                    <p:anim calcmode="lin" valueType="num">
                                      <p:cBhvr>
                                        <p:cTn id="326" dur="1000" fill="hold"/>
                                        <p:tgtEl>
                                          <p:spTgt spid="88"/>
                                        </p:tgtEl>
                                        <p:attrNameLst>
                                          <p:attrName>ppt_x</p:attrName>
                                        </p:attrNameLst>
                                      </p:cBhvr>
                                      <p:tavLst>
                                        <p:tav tm="0">
                                          <p:val>
                                            <p:strVal val="#ppt_x"/>
                                          </p:val>
                                        </p:tav>
                                        <p:tav tm="100000">
                                          <p:val>
                                            <p:strVal val="#ppt_x"/>
                                          </p:val>
                                        </p:tav>
                                      </p:tavLst>
                                    </p:anim>
                                    <p:anim calcmode="lin" valueType="num">
                                      <p:cBhvr>
                                        <p:cTn id="327"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P spid="191" grpId="0" animBg="1"/>
      <p:bldP spid="45" grpId="0"/>
      <p:bldP spid="47" grpId="0"/>
      <p:bldP spid="50" grpId="0"/>
      <p:bldP spid="52" grpId="0"/>
      <p:bldP spid="54" grpId="0"/>
      <p:bldP spid="56" grpId="0"/>
      <p:bldP spid="58" grpId="0"/>
      <p:bldP spid="60" grpId="0"/>
      <p:bldP spid="62" grpId="0"/>
      <p:bldP spid="64" grpId="0"/>
      <p:bldP spid="66" grpId="0"/>
      <p:bldP spid="68" grpId="0"/>
      <p:bldP spid="70" grpId="0"/>
      <p:bldP spid="72" grpId="0"/>
      <p:bldP spid="74" grpId="0"/>
      <p:bldP spid="76" grpId="0"/>
      <p:bldP spid="78" grpId="0"/>
      <p:bldP spid="80" grpId="0"/>
      <p:bldP spid="81" grpId="0"/>
      <p:bldP spid="83" grpId="0"/>
      <p:bldP spid="84" grpId="0"/>
      <p:bldP spid="88" grpId="0"/>
      <p:bldP spid="192" grpId="0" animBg="1"/>
      <p:bldP spid="194" grpId="0" animBg="1"/>
      <p:bldP spid="195" grpId="0" animBg="1"/>
      <p:bldP spid="199" grpId="0" animBg="1"/>
      <p:bldP spid="200" grpId="0" animBg="1"/>
      <p:bldP spid="201" grpId="0" animBg="1"/>
      <p:bldP spid="202" grpId="0" animBg="1"/>
      <p:bldP spid="203" grpId="0" animBg="1"/>
      <p:bldP spid="204" grpId="0" animBg="1"/>
      <p:bldP spid="205" grpId="0" animBg="1"/>
      <p:bldP spid="196" grpId="0" animBg="1"/>
      <p:bldP spid="198" grpId="0" animBg="1"/>
      <p:bldP spid="207" grpId="0"/>
      <p:bldP spid="61" grpId="0"/>
      <p:bldP spid="6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a:extLst>
              <a:ext uri="{FF2B5EF4-FFF2-40B4-BE49-F238E27FC236}">
                <a16:creationId xmlns:a16="http://schemas.microsoft.com/office/drawing/2014/main" id="{7949F556-AF0D-4455-AFC2-01B94B4369EB}"/>
              </a:ext>
            </a:extLst>
          </p:cNvPr>
          <p:cNvGraphicFramePr>
            <a:graphicFrameLocks noGrp="1"/>
          </p:cNvGraphicFramePr>
          <p:nvPr/>
        </p:nvGraphicFramePr>
        <p:xfrm>
          <a:off x="104632" y="566015"/>
          <a:ext cx="11982736" cy="4130864"/>
        </p:xfrm>
        <a:graphic>
          <a:graphicData uri="http://schemas.openxmlformats.org/drawingml/2006/table">
            <a:tbl>
              <a:tblPr firstRow="1" firstCol="1" bandRow="1"/>
              <a:tblGrid>
                <a:gridCol w="870972">
                  <a:extLst>
                    <a:ext uri="{9D8B030D-6E8A-4147-A177-3AD203B41FA5}">
                      <a16:colId xmlns:a16="http://schemas.microsoft.com/office/drawing/2014/main" val="1550581379"/>
                    </a:ext>
                  </a:extLst>
                </a:gridCol>
                <a:gridCol w="2071995">
                  <a:extLst>
                    <a:ext uri="{9D8B030D-6E8A-4147-A177-3AD203B41FA5}">
                      <a16:colId xmlns:a16="http://schemas.microsoft.com/office/drawing/2014/main" val="1717196088"/>
                    </a:ext>
                  </a:extLst>
                </a:gridCol>
                <a:gridCol w="585613">
                  <a:extLst>
                    <a:ext uri="{9D8B030D-6E8A-4147-A177-3AD203B41FA5}">
                      <a16:colId xmlns:a16="http://schemas.microsoft.com/office/drawing/2014/main" val="2997049384"/>
                    </a:ext>
                  </a:extLst>
                </a:gridCol>
                <a:gridCol w="493932">
                  <a:extLst>
                    <a:ext uri="{9D8B030D-6E8A-4147-A177-3AD203B41FA5}">
                      <a16:colId xmlns:a16="http://schemas.microsoft.com/office/drawing/2014/main" val="3496002951"/>
                    </a:ext>
                  </a:extLst>
                </a:gridCol>
                <a:gridCol w="945463">
                  <a:extLst>
                    <a:ext uri="{9D8B030D-6E8A-4147-A177-3AD203B41FA5}">
                      <a16:colId xmlns:a16="http://schemas.microsoft.com/office/drawing/2014/main" val="1703970269"/>
                    </a:ext>
                  </a:extLst>
                </a:gridCol>
                <a:gridCol w="972967">
                  <a:extLst>
                    <a:ext uri="{9D8B030D-6E8A-4147-A177-3AD203B41FA5}">
                      <a16:colId xmlns:a16="http://schemas.microsoft.com/office/drawing/2014/main" val="1960813963"/>
                    </a:ext>
                  </a:extLst>
                </a:gridCol>
                <a:gridCol w="870972">
                  <a:extLst>
                    <a:ext uri="{9D8B030D-6E8A-4147-A177-3AD203B41FA5}">
                      <a16:colId xmlns:a16="http://schemas.microsoft.com/office/drawing/2014/main" val="2647504546"/>
                    </a:ext>
                  </a:extLst>
                </a:gridCol>
                <a:gridCol w="2258795">
                  <a:extLst>
                    <a:ext uri="{9D8B030D-6E8A-4147-A177-3AD203B41FA5}">
                      <a16:colId xmlns:a16="http://schemas.microsoft.com/office/drawing/2014/main" val="1646084030"/>
                    </a:ext>
                  </a:extLst>
                </a:gridCol>
                <a:gridCol w="500808">
                  <a:extLst>
                    <a:ext uri="{9D8B030D-6E8A-4147-A177-3AD203B41FA5}">
                      <a16:colId xmlns:a16="http://schemas.microsoft.com/office/drawing/2014/main" val="948523409"/>
                    </a:ext>
                  </a:extLst>
                </a:gridCol>
                <a:gridCol w="491641">
                  <a:extLst>
                    <a:ext uri="{9D8B030D-6E8A-4147-A177-3AD203B41FA5}">
                      <a16:colId xmlns:a16="http://schemas.microsoft.com/office/drawing/2014/main" val="4280345289"/>
                    </a:ext>
                  </a:extLst>
                </a:gridCol>
                <a:gridCol w="946611">
                  <a:extLst>
                    <a:ext uri="{9D8B030D-6E8A-4147-A177-3AD203B41FA5}">
                      <a16:colId xmlns:a16="http://schemas.microsoft.com/office/drawing/2014/main" val="2018552766"/>
                    </a:ext>
                  </a:extLst>
                </a:gridCol>
                <a:gridCol w="972967">
                  <a:extLst>
                    <a:ext uri="{9D8B030D-6E8A-4147-A177-3AD203B41FA5}">
                      <a16:colId xmlns:a16="http://schemas.microsoft.com/office/drawing/2014/main" val="3065232458"/>
                    </a:ext>
                  </a:extLst>
                </a:gridCol>
              </a:tblGrid>
              <a:tr h="671003">
                <a:tc>
                  <a:txBody>
                    <a:bodyPr/>
                    <a:lstStyle/>
                    <a:p>
                      <a:pPr marL="0" marR="0" algn="ctr">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তারিখ</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বিবরণ</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র:</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নং</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খ:</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পৃ</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নগদ</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ব্যাংক</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তারিখ</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বিবরণ</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ভা</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নং</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খ:</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পৃ</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নগদ</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effectLst/>
                          <a:latin typeface="NikoshBAN" panose="02000000000000000000" pitchFamily="2" charset="0"/>
                          <a:ea typeface="Vrinda" panose="01010600010101010101" pitchFamily="2" charset="0"/>
                          <a:cs typeface="NikoshBAN" panose="02000000000000000000" pitchFamily="2" charset="0"/>
                        </a:rPr>
                        <a:t>ব্যাংক</a:t>
                      </a:r>
                      <a:endParaRPr lang="en-US" sz="180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1800">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endParaRPr lang="en-US" sz="1800">
                        <a:effectLst/>
                        <a:latin typeface="NikoshBAN" panose="02000000000000000000" pitchFamily="2" charset="0"/>
                        <a:ea typeface="Arial" panose="020B0604020202020204" pitchFamily="34"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2603545"/>
                  </a:ext>
                </a:extLst>
              </a:tr>
              <a:tr h="3440123">
                <a:tc>
                  <a:txBody>
                    <a:bodyPr/>
                    <a:lstStyle/>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2011</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মার্চ</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1</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   2</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   8</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 14</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 16</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 30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এপ্রিল1</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ব্যালেন্স</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ডি</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বিক্রয়</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নগদান </a:t>
                      </a: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ব্যাংক</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বিক্রয়</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নগদান </a:t>
                      </a: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ব্যালেন্স</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ডি</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ক</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ক</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ক</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a:effectLst/>
                        <a:latin typeface="NikoshBAN" panose="02000000000000000000" pitchFamily="2" charset="0"/>
                        <a:ea typeface="Arial" panose="020B0604020202020204" pitchFamily="34"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20,000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30,000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36,000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12,000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98,000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6,000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44,000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30,000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8,000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32,000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1,14,000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70,000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2011</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মার্চ</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2</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   8</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 10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 14</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 14</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 30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 31</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ক্রয়</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ব্যাংক</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বেতন</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নগদান </a:t>
                      </a: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উত্তোলন</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ব্যাংক</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ব্যালেন্স</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সি</a:t>
                      </a: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r>
                        <a:rPr lang="en-US" sz="18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ডি</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ক</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ক</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ক</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20,000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30,000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10,000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32,000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6,000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98,000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36,000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8,000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70,000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1,14,000</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18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1800" dirty="0">
                        <a:effectLst/>
                        <a:latin typeface="NikoshBAN" panose="02000000000000000000" pitchFamily="2" charset="0"/>
                        <a:ea typeface="Arial" panose="020B0604020202020204" pitchFamily="34" charset="0"/>
                        <a:cs typeface="NikoshBAN" panose="02000000000000000000" pitchFamily="2" charset="0"/>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243928"/>
                  </a:ext>
                </a:extLst>
              </a:tr>
            </a:tbl>
          </a:graphicData>
        </a:graphic>
      </p:graphicFrame>
      <p:cxnSp>
        <p:nvCxnSpPr>
          <p:cNvPr id="22" name="Straight Connector 21">
            <a:extLst>
              <a:ext uri="{FF2B5EF4-FFF2-40B4-BE49-F238E27FC236}">
                <a16:creationId xmlns:a16="http://schemas.microsoft.com/office/drawing/2014/main" id="{517258A8-6DA2-40F8-A5C1-018E3A733413}"/>
              </a:ext>
            </a:extLst>
          </p:cNvPr>
          <p:cNvCxnSpPr>
            <a:cxnSpLocks/>
          </p:cNvCxnSpPr>
          <p:nvPr/>
        </p:nvCxnSpPr>
        <p:spPr>
          <a:xfrm>
            <a:off x="4136890" y="3836740"/>
            <a:ext cx="1907194" cy="0"/>
          </a:xfrm>
          <a:prstGeom prst="line">
            <a:avLst/>
          </a:prstGeom>
          <a:noFill/>
          <a:ln w="9525" cap="flat" cmpd="sng" algn="ctr">
            <a:solidFill>
              <a:sysClr val="windowText" lastClr="000000">
                <a:shade val="95000"/>
                <a:satMod val="105000"/>
              </a:sysClr>
            </a:solidFill>
            <a:prstDash val="solid"/>
          </a:ln>
          <a:effectLst/>
        </p:spPr>
      </p:cxnSp>
      <p:cxnSp>
        <p:nvCxnSpPr>
          <p:cNvPr id="23" name="Straight Connector 22">
            <a:extLst>
              <a:ext uri="{FF2B5EF4-FFF2-40B4-BE49-F238E27FC236}">
                <a16:creationId xmlns:a16="http://schemas.microsoft.com/office/drawing/2014/main" id="{0671AF9D-7453-4C0C-B2EE-C6F015A231D9}"/>
              </a:ext>
            </a:extLst>
          </p:cNvPr>
          <p:cNvCxnSpPr>
            <a:cxnSpLocks/>
          </p:cNvCxnSpPr>
          <p:nvPr/>
        </p:nvCxnSpPr>
        <p:spPr>
          <a:xfrm>
            <a:off x="4134724" y="4017715"/>
            <a:ext cx="1909360" cy="0"/>
          </a:xfrm>
          <a:prstGeom prst="line">
            <a:avLst/>
          </a:prstGeom>
          <a:noFill/>
          <a:ln w="9525" cap="flat" cmpd="sng" algn="ctr">
            <a:solidFill>
              <a:sysClr val="windowText" lastClr="000000">
                <a:shade val="95000"/>
                <a:satMod val="105000"/>
              </a:sysClr>
            </a:solidFill>
            <a:prstDash val="solid"/>
          </a:ln>
          <a:effectLst/>
        </p:spPr>
      </p:cxnSp>
      <p:cxnSp>
        <p:nvCxnSpPr>
          <p:cNvPr id="24" name="Straight Connector 23">
            <a:extLst>
              <a:ext uri="{FF2B5EF4-FFF2-40B4-BE49-F238E27FC236}">
                <a16:creationId xmlns:a16="http://schemas.microsoft.com/office/drawing/2014/main" id="{98F6D403-ADD7-4DCF-9B64-141247D6AA34}"/>
              </a:ext>
            </a:extLst>
          </p:cNvPr>
          <p:cNvCxnSpPr>
            <a:cxnSpLocks/>
          </p:cNvCxnSpPr>
          <p:nvPr/>
        </p:nvCxnSpPr>
        <p:spPr>
          <a:xfrm>
            <a:off x="4134724" y="4047878"/>
            <a:ext cx="1909360" cy="0"/>
          </a:xfrm>
          <a:prstGeom prst="line">
            <a:avLst/>
          </a:prstGeom>
          <a:noFill/>
          <a:ln w="9525" cap="flat" cmpd="sng" algn="ctr">
            <a:solidFill>
              <a:sysClr val="windowText" lastClr="000000">
                <a:shade val="95000"/>
                <a:satMod val="105000"/>
              </a:sysClr>
            </a:solidFill>
            <a:prstDash val="solid"/>
          </a:ln>
          <a:effectLst/>
        </p:spPr>
      </p:cxnSp>
      <p:cxnSp>
        <p:nvCxnSpPr>
          <p:cNvPr id="25" name="Straight Connector 24">
            <a:extLst>
              <a:ext uri="{FF2B5EF4-FFF2-40B4-BE49-F238E27FC236}">
                <a16:creationId xmlns:a16="http://schemas.microsoft.com/office/drawing/2014/main" id="{80E4E55E-1D9C-4CE6-A7D4-E91F3DF56622}"/>
              </a:ext>
            </a:extLst>
          </p:cNvPr>
          <p:cNvCxnSpPr>
            <a:cxnSpLocks/>
          </p:cNvCxnSpPr>
          <p:nvPr/>
        </p:nvCxnSpPr>
        <p:spPr>
          <a:xfrm>
            <a:off x="10166684" y="3821455"/>
            <a:ext cx="1920684" cy="0"/>
          </a:xfrm>
          <a:prstGeom prst="line">
            <a:avLst/>
          </a:prstGeom>
          <a:noFill/>
          <a:ln w="9525" cap="flat" cmpd="sng" algn="ctr">
            <a:solidFill>
              <a:sysClr val="windowText" lastClr="000000">
                <a:shade val="95000"/>
                <a:satMod val="105000"/>
              </a:sysClr>
            </a:solidFill>
            <a:prstDash val="solid"/>
          </a:ln>
          <a:effectLst/>
        </p:spPr>
      </p:cxnSp>
      <p:cxnSp>
        <p:nvCxnSpPr>
          <p:cNvPr id="26" name="Straight Connector 25">
            <a:extLst>
              <a:ext uri="{FF2B5EF4-FFF2-40B4-BE49-F238E27FC236}">
                <a16:creationId xmlns:a16="http://schemas.microsoft.com/office/drawing/2014/main" id="{7F7F0DC1-1776-46C3-B553-96A8B0CE4D62}"/>
              </a:ext>
            </a:extLst>
          </p:cNvPr>
          <p:cNvCxnSpPr>
            <a:cxnSpLocks/>
          </p:cNvCxnSpPr>
          <p:nvPr/>
        </p:nvCxnSpPr>
        <p:spPr>
          <a:xfrm>
            <a:off x="10170695" y="4032593"/>
            <a:ext cx="1916673" cy="0"/>
          </a:xfrm>
          <a:prstGeom prst="line">
            <a:avLst/>
          </a:prstGeom>
          <a:noFill/>
          <a:ln w="9525" cap="flat" cmpd="sng" algn="ctr">
            <a:solidFill>
              <a:sysClr val="windowText" lastClr="000000">
                <a:shade val="95000"/>
                <a:satMod val="105000"/>
              </a:sysClr>
            </a:solidFill>
            <a:prstDash val="solid"/>
          </a:ln>
          <a:effectLst/>
        </p:spPr>
      </p:cxnSp>
      <p:cxnSp>
        <p:nvCxnSpPr>
          <p:cNvPr id="27" name="Straight Connector 26">
            <a:extLst>
              <a:ext uri="{FF2B5EF4-FFF2-40B4-BE49-F238E27FC236}">
                <a16:creationId xmlns:a16="http://schemas.microsoft.com/office/drawing/2014/main" id="{B23D30DD-A32C-433B-B5DD-82D20364DAFA}"/>
              </a:ext>
            </a:extLst>
          </p:cNvPr>
          <p:cNvCxnSpPr>
            <a:cxnSpLocks/>
          </p:cNvCxnSpPr>
          <p:nvPr/>
        </p:nvCxnSpPr>
        <p:spPr>
          <a:xfrm>
            <a:off x="10166684" y="4021775"/>
            <a:ext cx="1920684" cy="0"/>
          </a:xfrm>
          <a:prstGeom prst="line">
            <a:avLst/>
          </a:prstGeom>
        </p:spPr>
        <p:style>
          <a:lnRef idx="1">
            <a:schemeClr val="dk1"/>
          </a:lnRef>
          <a:fillRef idx="0">
            <a:schemeClr val="dk1"/>
          </a:fillRef>
          <a:effectRef idx="0">
            <a:schemeClr val="dk1"/>
          </a:effectRef>
          <a:fontRef idx="minor">
            <a:schemeClr val="tx1"/>
          </a:fontRef>
        </p:style>
      </p:cxnSp>
      <p:sp>
        <p:nvSpPr>
          <p:cNvPr id="28" name="Rectangle 13">
            <a:extLst>
              <a:ext uri="{FF2B5EF4-FFF2-40B4-BE49-F238E27FC236}">
                <a16:creationId xmlns:a16="http://schemas.microsoft.com/office/drawing/2014/main" id="{966E9B44-34B1-427E-A783-E162364D2605}"/>
              </a:ext>
            </a:extLst>
          </p:cNvPr>
          <p:cNvSpPr>
            <a:spLocks noChangeArrowheads="1"/>
          </p:cNvSpPr>
          <p:nvPr/>
        </p:nvSpPr>
        <p:spPr bwMode="auto">
          <a:xfrm>
            <a:off x="5008557" y="-30582"/>
            <a:ext cx="24145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rgbClr val="000000"/>
                </a:solidFill>
                <a:effectLst/>
                <a:latin typeface="NikoshBAN" panose="02000000000000000000" pitchFamily="2" charset="0"/>
                <a:ea typeface="Vrinda" panose="01010600010101010101" pitchFamily="2" charset="0"/>
                <a:cs typeface="NikoshBAN" panose="02000000000000000000" pitchFamily="2" charset="0"/>
              </a:rPr>
              <a:t>মেসার্স</a:t>
            </a:r>
            <a:r>
              <a:rPr kumimoji="0" lang="en-US" altLang="en-US" b="0" i="0" u="none" strike="noStrike" cap="none" normalizeH="0" baseline="0" dirty="0">
                <a:ln>
                  <a:noFill/>
                </a:ln>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kumimoji="0" lang="en-US" altLang="en-US" b="0" i="0" u="none" strike="noStrike" cap="none" normalizeH="0" baseline="0" dirty="0" err="1">
                <a:ln>
                  <a:noFill/>
                </a:ln>
                <a:solidFill>
                  <a:srgbClr val="000000"/>
                </a:solidFill>
                <a:effectLst/>
                <a:latin typeface="NikoshBAN" panose="02000000000000000000" pitchFamily="2" charset="0"/>
                <a:ea typeface="Vrinda" panose="01010600010101010101" pitchFamily="2" charset="0"/>
                <a:cs typeface="NikoshBAN" panose="02000000000000000000" pitchFamily="2" charset="0"/>
              </a:rPr>
              <a:t>মাহবুব</a:t>
            </a:r>
            <a:r>
              <a:rPr kumimoji="0" lang="en-US" altLang="en-US" b="0" i="0" u="none" strike="noStrike" cap="none" normalizeH="0" baseline="0" dirty="0">
                <a:ln>
                  <a:noFill/>
                </a:ln>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kumimoji="0" lang="en-US" altLang="en-US" b="0" i="0" u="none" strike="noStrike" cap="none" normalizeH="0" baseline="0" dirty="0" err="1">
                <a:ln>
                  <a:noFill/>
                </a:ln>
                <a:solidFill>
                  <a:srgbClr val="000000"/>
                </a:solidFill>
                <a:effectLst/>
                <a:latin typeface="NikoshBAN" panose="02000000000000000000" pitchFamily="2" charset="0"/>
                <a:ea typeface="Vrinda" panose="01010600010101010101" pitchFamily="2" charset="0"/>
                <a:cs typeface="NikoshBAN" panose="02000000000000000000" pitchFamily="2" charset="0"/>
              </a:rPr>
              <a:t>এন্ড</a:t>
            </a:r>
            <a:r>
              <a:rPr kumimoji="0" lang="en-US" altLang="en-US" b="0" i="0" u="none" strike="noStrike" cap="none" normalizeH="0" baseline="0" dirty="0">
                <a:ln>
                  <a:noFill/>
                </a:ln>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kumimoji="0" lang="en-US" altLang="en-US" b="0" i="0" u="none" strike="noStrike" cap="none" normalizeH="0" baseline="0" dirty="0" err="1">
                <a:ln>
                  <a:noFill/>
                </a:ln>
                <a:solidFill>
                  <a:srgbClr val="000000"/>
                </a:solidFill>
                <a:effectLst/>
                <a:latin typeface="NikoshBAN" panose="02000000000000000000" pitchFamily="2" charset="0"/>
                <a:ea typeface="Vrinda" panose="01010600010101010101" pitchFamily="2" charset="0"/>
                <a:cs typeface="NikoshBAN" panose="02000000000000000000" pitchFamily="2" charset="0"/>
              </a:rPr>
              <a:t>কোং</a:t>
            </a:r>
            <a:endParaRPr kumimoji="0" lang="en-US" altLang="en-US" b="0" i="0" u="none" strike="noStrike" cap="none" normalizeH="0" baseline="0" dirty="0">
              <a:ln>
                <a:noFill/>
              </a:ln>
              <a:solidFill>
                <a:schemeClr val="tx1"/>
              </a:solidFill>
              <a:effectLst/>
              <a:latin typeface="NikoshBAN" panose="02000000000000000000" pitchFamily="2" charset="0"/>
              <a:cs typeface="NikoshBAN" panose="02000000000000000000"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দু’ঘরা</a:t>
            </a:r>
            <a:r>
              <a:rPr kumimoji="0" lang="en-US" altLang="en-US" b="0" i="0" u="none" strike="noStrike" cap="none" normalizeH="0" baseline="0" dirty="0">
                <a:ln>
                  <a:noFill/>
                </a:ln>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নগদান </a:t>
            </a:r>
            <a:r>
              <a:rPr kumimoji="0" lang="en-US" altLang="en-US" b="0" i="0" u="none" strike="noStrike" cap="none" normalizeH="0" baseline="0" dirty="0" err="1">
                <a:ln>
                  <a:noFill/>
                </a:ln>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বই</a:t>
            </a:r>
            <a:endParaRPr kumimoji="0" lang="en-US" altLang="en-US" b="0" i="0" u="none" strike="noStrike" cap="none" normalizeH="0" baseline="0" dirty="0">
              <a:ln>
                <a:noFill/>
              </a:ln>
              <a:solidFill>
                <a:schemeClr val="tx1"/>
              </a:solidFill>
              <a:effectLst/>
              <a:latin typeface="NikoshBAN" panose="02000000000000000000" pitchFamily="2" charset="0"/>
              <a:cs typeface="NikoshBAN" panose="02000000000000000000" pitchFamily="2" charset="0"/>
            </a:endParaRPr>
          </a:p>
        </p:txBody>
      </p:sp>
      <p:sp>
        <p:nvSpPr>
          <p:cNvPr id="54" name="TextBox 53">
            <a:extLst>
              <a:ext uri="{FF2B5EF4-FFF2-40B4-BE49-F238E27FC236}">
                <a16:creationId xmlns:a16="http://schemas.microsoft.com/office/drawing/2014/main" id="{A5F77DAF-B748-46A3-BB57-5E00AD40B02F}"/>
              </a:ext>
            </a:extLst>
          </p:cNvPr>
          <p:cNvSpPr txBox="1"/>
          <p:nvPr/>
        </p:nvSpPr>
        <p:spPr>
          <a:xfrm>
            <a:off x="0" y="4641061"/>
            <a:ext cx="892643" cy="503215"/>
          </a:xfrm>
          <a:prstGeom prst="rect">
            <a:avLst/>
          </a:prstGeom>
          <a:noFill/>
        </p:spPr>
        <p:txBody>
          <a:bodyPr wrap="square">
            <a:spAutoFit/>
          </a:bodyPr>
          <a:lstStyle/>
          <a:p>
            <a:pPr marL="0" marR="0">
              <a:lnSpc>
                <a:spcPct val="115000"/>
              </a:lnSpc>
              <a:spcBef>
                <a:spcPts val="0"/>
              </a:spcBef>
              <a:spcAft>
                <a:spcPts val="500"/>
              </a:spcAft>
            </a:pP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গণনাঃ</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56" name="TextBox 55">
            <a:extLst>
              <a:ext uri="{FF2B5EF4-FFF2-40B4-BE49-F238E27FC236}">
                <a16:creationId xmlns:a16="http://schemas.microsoft.com/office/drawing/2014/main" id="{3B60F74E-1471-442E-B3A8-921CDB7FCD0C}"/>
              </a:ext>
            </a:extLst>
          </p:cNvPr>
          <p:cNvSpPr txBox="1"/>
          <p:nvPr/>
        </p:nvSpPr>
        <p:spPr>
          <a:xfrm>
            <a:off x="753570" y="4657211"/>
            <a:ext cx="3955477" cy="461665"/>
          </a:xfrm>
          <a:prstGeom prst="rect">
            <a:avLst/>
          </a:prstGeom>
          <a:noFill/>
        </p:spPr>
        <p:txBody>
          <a:bodyPr wrap="square">
            <a:spAutoFit/>
          </a:bodyPr>
          <a:lstStyle/>
          <a:p>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৩০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তারিখে</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জমাকৃত</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অর্থ</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নির্ণয়: </a:t>
            </a:r>
            <a:endParaRPr lang="en-US" sz="2400" dirty="0">
              <a:latin typeface="NikoshBAN" panose="02000000000000000000" pitchFamily="2" charset="0"/>
              <a:cs typeface="NikoshBAN" panose="02000000000000000000" pitchFamily="2" charset="0"/>
            </a:endParaRPr>
          </a:p>
        </p:txBody>
      </p:sp>
      <p:sp>
        <p:nvSpPr>
          <p:cNvPr id="58" name="TextBox 57">
            <a:extLst>
              <a:ext uri="{FF2B5EF4-FFF2-40B4-BE49-F238E27FC236}">
                <a16:creationId xmlns:a16="http://schemas.microsoft.com/office/drawing/2014/main" id="{368F9CB1-3F20-4CCD-A2F2-F82368B274BE}"/>
              </a:ext>
            </a:extLst>
          </p:cNvPr>
          <p:cNvSpPr txBox="1"/>
          <p:nvPr/>
        </p:nvSpPr>
        <p:spPr>
          <a:xfrm>
            <a:off x="4709047" y="4657211"/>
            <a:ext cx="980661" cy="461665"/>
          </a:xfrm>
          <a:prstGeom prst="rect">
            <a:avLst/>
          </a:prstGeom>
          <a:noFill/>
        </p:spPr>
        <p:txBody>
          <a:bodyPr wrap="square">
            <a:spAutoFit/>
          </a:bodyPr>
          <a:lstStyle/>
          <a:p>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60" name="TextBox 59">
            <a:extLst>
              <a:ext uri="{FF2B5EF4-FFF2-40B4-BE49-F238E27FC236}">
                <a16:creationId xmlns:a16="http://schemas.microsoft.com/office/drawing/2014/main" id="{15A0202A-D794-46B8-A4E3-9144C57962CE}"/>
              </a:ext>
            </a:extLst>
          </p:cNvPr>
          <p:cNvSpPr txBox="1"/>
          <p:nvPr/>
        </p:nvSpPr>
        <p:spPr>
          <a:xfrm>
            <a:off x="2164778" y="4960581"/>
            <a:ext cx="3339548" cy="503215"/>
          </a:xfrm>
          <a:prstGeom prst="rect">
            <a:avLst/>
          </a:prstGeom>
          <a:noFill/>
        </p:spPr>
        <p:txBody>
          <a:bodyPr wrap="square">
            <a:spAutoFit/>
          </a:bodyPr>
          <a:lstStyle/>
          <a:p>
            <a:pPr marL="0" marR="0">
              <a:lnSpc>
                <a:spcPct val="115000"/>
              </a:lnSpc>
              <a:spcBef>
                <a:spcPts val="0"/>
              </a:spcBef>
              <a:spcAft>
                <a:spcPts val="0"/>
              </a:spcAft>
            </a:pP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মোট</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নগদ</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প্রাপ্তি</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98,000</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62" name="TextBox 61">
            <a:extLst>
              <a:ext uri="{FF2B5EF4-FFF2-40B4-BE49-F238E27FC236}">
                <a16:creationId xmlns:a16="http://schemas.microsoft.com/office/drawing/2014/main" id="{D582E479-98F2-4592-B90C-D9B55AC9A75E}"/>
              </a:ext>
            </a:extLst>
          </p:cNvPr>
          <p:cNvSpPr txBox="1"/>
          <p:nvPr/>
        </p:nvSpPr>
        <p:spPr>
          <a:xfrm>
            <a:off x="2192074" y="5352142"/>
            <a:ext cx="3339548" cy="503215"/>
          </a:xfrm>
          <a:prstGeom prst="rect">
            <a:avLst/>
          </a:prstGeom>
          <a:noFill/>
        </p:spPr>
        <p:txBody>
          <a:bodyPr wrap="square">
            <a:spAutoFit/>
          </a:bodyPr>
          <a:lstStyle/>
          <a:p>
            <a:pPr marL="0" marR="0">
              <a:lnSpc>
                <a:spcPct val="115000"/>
              </a:lnSpc>
              <a:spcBef>
                <a:spcPts val="0"/>
              </a:spcBef>
              <a:spcAft>
                <a:spcPts val="0"/>
              </a:spcAft>
            </a:pP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বাদ-নগদ</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প্রদান</a:t>
            </a:r>
            <a:r>
              <a:rPr lang="en-US" sz="2400" dirty="0">
                <a:solidFill>
                  <a:srgbClr val="000000"/>
                </a:solidFill>
                <a:effectLst/>
                <a:latin typeface="NikoshBAN" panose="02000000000000000000" pitchFamily="2" charset="0"/>
                <a:ea typeface="Arial" panose="020B0604020202020204" pitchFamily="34" charset="0"/>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৬০,০০০</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64" name="TextBox 63">
            <a:extLst>
              <a:ext uri="{FF2B5EF4-FFF2-40B4-BE49-F238E27FC236}">
                <a16:creationId xmlns:a16="http://schemas.microsoft.com/office/drawing/2014/main" id="{84DD4448-5880-45F8-A78F-056A4163657F}"/>
              </a:ext>
            </a:extLst>
          </p:cNvPr>
          <p:cNvSpPr txBox="1"/>
          <p:nvPr/>
        </p:nvSpPr>
        <p:spPr>
          <a:xfrm>
            <a:off x="4471844" y="5660848"/>
            <a:ext cx="1073426" cy="503215"/>
          </a:xfrm>
          <a:prstGeom prst="rect">
            <a:avLst/>
          </a:prstGeom>
          <a:noFill/>
        </p:spPr>
        <p:txBody>
          <a:bodyPr wrap="square">
            <a:spAutoFit/>
          </a:bodyPr>
          <a:lstStyle/>
          <a:p>
            <a:pPr marL="0" marR="0">
              <a:lnSpc>
                <a:spcPct val="115000"/>
              </a:lnSpc>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৩৮,০০০ </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66" name="TextBox 65">
            <a:extLst>
              <a:ext uri="{FF2B5EF4-FFF2-40B4-BE49-F238E27FC236}">
                <a16:creationId xmlns:a16="http://schemas.microsoft.com/office/drawing/2014/main" id="{2CDEE27C-4842-4D2D-91D5-CFDF34C686EE}"/>
              </a:ext>
            </a:extLst>
          </p:cNvPr>
          <p:cNvSpPr txBox="1"/>
          <p:nvPr/>
        </p:nvSpPr>
        <p:spPr>
          <a:xfrm>
            <a:off x="2178426" y="5975438"/>
            <a:ext cx="3286538" cy="503215"/>
          </a:xfrm>
          <a:prstGeom prst="rect">
            <a:avLst/>
          </a:prstGeom>
          <a:noFill/>
        </p:spPr>
        <p:txBody>
          <a:bodyPr wrap="square">
            <a:spAutoFit/>
          </a:bodyPr>
          <a:lstStyle/>
          <a:p>
            <a:pPr marL="0" marR="0">
              <a:lnSpc>
                <a:spcPct val="115000"/>
              </a:lnSpc>
              <a:spcBef>
                <a:spcPts val="0"/>
              </a:spcBef>
              <a:spcAft>
                <a:spcPts val="0"/>
              </a:spcAft>
            </a:pP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বাদ</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হাতে</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রাখা</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নগদ</a:t>
            </a:r>
            <a:r>
              <a:rPr lang="en-US" sz="2400" dirty="0">
                <a:solidFill>
                  <a:srgbClr val="000000"/>
                </a:solidFill>
                <a:effectLst/>
                <a:latin typeface="NikoshBAN" panose="02000000000000000000" pitchFamily="2" charset="0"/>
                <a:ea typeface="Arial" panose="020B0604020202020204" pitchFamily="34" charset="0"/>
                <a:cs typeface="NikoshBAN" panose="02000000000000000000" pitchFamily="2" charset="0"/>
              </a:rPr>
              <a:t>        </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৬,০০০</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68" name="TextBox 67">
            <a:extLst>
              <a:ext uri="{FF2B5EF4-FFF2-40B4-BE49-F238E27FC236}">
                <a16:creationId xmlns:a16="http://schemas.microsoft.com/office/drawing/2014/main" id="{7B95FF40-4BE6-4B4E-AD9C-52BBDD781BA7}"/>
              </a:ext>
            </a:extLst>
          </p:cNvPr>
          <p:cNvSpPr txBox="1"/>
          <p:nvPr/>
        </p:nvSpPr>
        <p:spPr>
          <a:xfrm>
            <a:off x="2057572" y="6320135"/>
            <a:ext cx="3644348" cy="461665"/>
          </a:xfrm>
          <a:prstGeom prst="rect">
            <a:avLst/>
          </a:prstGeom>
          <a:noFill/>
        </p:spPr>
        <p:txBody>
          <a:bodyPr wrap="square">
            <a:spAutoFit/>
          </a:bodyPr>
          <a:lstStyle/>
          <a:p>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জমাকৃত</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অর্থ</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৩২,০০০</a:t>
            </a:r>
            <a:endParaRPr lang="en-US" sz="2400" dirty="0">
              <a:latin typeface="NikoshBAN" panose="02000000000000000000" pitchFamily="2" charset="0"/>
              <a:cs typeface="NikoshBAN" panose="02000000000000000000" pitchFamily="2" charset="0"/>
            </a:endParaRPr>
          </a:p>
        </p:txBody>
      </p:sp>
      <p:cxnSp>
        <p:nvCxnSpPr>
          <p:cNvPr id="85" name="Straight Connector 84">
            <a:extLst>
              <a:ext uri="{FF2B5EF4-FFF2-40B4-BE49-F238E27FC236}">
                <a16:creationId xmlns:a16="http://schemas.microsoft.com/office/drawing/2014/main" id="{C3B29005-FCDD-4F77-8A26-A6FA2BE9F81C}"/>
              </a:ext>
            </a:extLst>
          </p:cNvPr>
          <p:cNvCxnSpPr/>
          <p:nvPr/>
        </p:nvCxnSpPr>
        <p:spPr>
          <a:xfrm>
            <a:off x="4471844" y="5774076"/>
            <a:ext cx="993120" cy="0"/>
          </a:xfrm>
          <a:prstGeom prst="line">
            <a:avLst/>
          </a:prstGeom>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48B35787-F69C-4525-B830-36027B85991E}"/>
              </a:ext>
            </a:extLst>
          </p:cNvPr>
          <p:cNvCxnSpPr/>
          <p:nvPr/>
        </p:nvCxnSpPr>
        <p:spPr>
          <a:xfrm>
            <a:off x="4420474" y="6422875"/>
            <a:ext cx="1230076" cy="0"/>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C9D35C24-A5FA-402A-B4E2-B909DF4C76C6}"/>
              </a:ext>
            </a:extLst>
          </p:cNvPr>
          <p:cNvCxnSpPr/>
          <p:nvPr/>
        </p:nvCxnSpPr>
        <p:spPr>
          <a:xfrm>
            <a:off x="4471844" y="6709025"/>
            <a:ext cx="1032482" cy="0"/>
          </a:xfrm>
          <a:prstGeom prst="line">
            <a:avLst/>
          </a:prstGeom>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54B43B32-56A9-4209-9442-96EF3A44AF98}"/>
              </a:ext>
            </a:extLst>
          </p:cNvPr>
          <p:cNvCxnSpPr/>
          <p:nvPr/>
        </p:nvCxnSpPr>
        <p:spPr>
          <a:xfrm>
            <a:off x="4420474" y="6750978"/>
            <a:ext cx="1083852" cy="0"/>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Arrow Connector 2">
            <a:extLst>
              <a:ext uri="{FF2B5EF4-FFF2-40B4-BE49-F238E27FC236}">
                <a16:creationId xmlns:a16="http://schemas.microsoft.com/office/drawing/2014/main" id="{5B05BEF2-5199-4519-938C-84EEDCDDA87C}"/>
              </a:ext>
            </a:extLst>
          </p:cNvPr>
          <p:cNvCxnSpPr>
            <a:cxnSpLocks/>
            <a:endCxn id="60" idx="3"/>
          </p:cNvCxnSpPr>
          <p:nvPr/>
        </p:nvCxnSpPr>
        <p:spPr>
          <a:xfrm flipH="1">
            <a:off x="5504326" y="3883216"/>
            <a:ext cx="4921788" cy="13289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Circle: Hollow 6">
            <a:extLst>
              <a:ext uri="{FF2B5EF4-FFF2-40B4-BE49-F238E27FC236}">
                <a16:creationId xmlns:a16="http://schemas.microsoft.com/office/drawing/2014/main" id="{AE470A98-1E0A-45AA-BDB5-8C185C3767EC}"/>
              </a:ext>
            </a:extLst>
          </p:cNvPr>
          <p:cNvSpPr/>
          <p:nvPr/>
        </p:nvSpPr>
        <p:spPr>
          <a:xfrm>
            <a:off x="10166684" y="1182679"/>
            <a:ext cx="1193626" cy="1744171"/>
          </a:xfrm>
          <a:prstGeom prst="donut">
            <a:avLst>
              <a:gd name="adj" fmla="val 7946"/>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a:extLst>
              <a:ext uri="{FF2B5EF4-FFF2-40B4-BE49-F238E27FC236}">
                <a16:creationId xmlns:a16="http://schemas.microsoft.com/office/drawing/2014/main" id="{5A3D4E30-1F09-4CC5-9AB7-BBD5897C05FA}"/>
              </a:ext>
            </a:extLst>
          </p:cNvPr>
          <p:cNvCxnSpPr/>
          <p:nvPr/>
        </p:nvCxnSpPr>
        <p:spPr>
          <a:xfrm flipH="1">
            <a:off x="5464964" y="2504049"/>
            <a:ext cx="4701720" cy="30007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D703DFD-F97C-46CF-80F8-58B91FCA4950}"/>
              </a:ext>
            </a:extLst>
          </p:cNvPr>
          <p:cNvCxnSpPr>
            <a:endCxn id="66" idx="3"/>
          </p:cNvCxnSpPr>
          <p:nvPr/>
        </p:nvCxnSpPr>
        <p:spPr>
          <a:xfrm flipH="1">
            <a:off x="5464964" y="3615397"/>
            <a:ext cx="5071738" cy="26116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Frame 13">
            <a:extLst>
              <a:ext uri="{FF2B5EF4-FFF2-40B4-BE49-F238E27FC236}">
                <a16:creationId xmlns:a16="http://schemas.microsoft.com/office/drawing/2014/main" id="{EA7AADA8-5CA6-40AA-B0E3-E726A4A54C06}"/>
              </a:ext>
            </a:extLst>
          </p:cNvPr>
          <p:cNvSpPr/>
          <p:nvPr/>
        </p:nvSpPr>
        <p:spPr>
          <a:xfrm>
            <a:off x="10166684" y="2975008"/>
            <a:ext cx="1062124" cy="559287"/>
          </a:xfrm>
          <a:prstGeom prst="fram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Left-Up 14">
            <a:extLst>
              <a:ext uri="{FF2B5EF4-FFF2-40B4-BE49-F238E27FC236}">
                <a16:creationId xmlns:a16="http://schemas.microsoft.com/office/drawing/2014/main" id="{7BC63DD2-557C-4522-8B10-A37B902406DC}"/>
              </a:ext>
            </a:extLst>
          </p:cNvPr>
          <p:cNvSpPr/>
          <p:nvPr/>
        </p:nvSpPr>
        <p:spPr>
          <a:xfrm>
            <a:off x="5629427" y="3534295"/>
            <a:ext cx="5730883" cy="3204698"/>
          </a:xfrm>
          <a:prstGeom prst="leftUpArrow">
            <a:avLst>
              <a:gd name="adj1" fmla="val 1592"/>
              <a:gd name="adj2" fmla="val 4896"/>
              <a:gd name="adj3" fmla="val 9473"/>
            </a:avLst>
          </a:prstGeom>
          <a:solidFill>
            <a:srgbClr val="F70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34202"/>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1000"/>
                                        <p:tgtEl>
                                          <p:spTgt spid="60"/>
                                        </p:tgtEl>
                                      </p:cBhvr>
                                    </p:animEffect>
                                    <p:anim calcmode="lin" valueType="num">
                                      <p:cBhvr>
                                        <p:cTn id="30" dur="1000" fill="hold"/>
                                        <p:tgtEl>
                                          <p:spTgt spid="60"/>
                                        </p:tgtEl>
                                        <p:attrNameLst>
                                          <p:attrName>ppt_x</p:attrName>
                                        </p:attrNameLst>
                                      </p:cBhvr>
                                      <p:tavLst>
                                        <p:tav tm="0">
                                          <p:val>
                                            <p:strVal val="#ppt_x"/>
                                          </p:val>
                                        </p:tav>
                                        <p:tav tm="100000">
                                          <p:val>
                                            <p:strVal val="#ppt_x"/>
                                          </p:val>
                                        </p:tav>
                                      </p:tavLst>
                                    </p:anim>
                                    <p:anim calcmode="lin" valueType="num">
                                      <p:cBhvr>
                                        <p:cTn id="3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1000"/>
                                        <p:tgtEl>
                                          <p:spTgt spid="62"/>
                                        </p:tgtEl>
                                      </p:cBhvr>
                                    </p:animEffect>
                                    <p:anim calcmode="lin" valueType="num">
                                      <p:cBhvr>
                                        <p:cTn id="37" dur="1000" fill="hold"/>
                                        <p:tgtEl>
                                          <p:spTgt spid="62"/>
                                        </p:tgtEl>
                                        <p:attrNameLst>
                                          <p:attrName>ppt_x</p:attrName>
                                        </p:attrNameLst>
                                      </p:cBhvr>
                                      <p:tavLst>
                                        <p:tav tm="0">
                                          <p:val>
                                            <p:strVal val="#ppt_x"/>
                                          </p:val>
                                        </p:tav>
                                        <p:tav tm="100000">
                                          <p:val>
                                            <p:strVal val="#ppt_x"/>
                                          </p:val>
                                        </p:tav>
                                      </p:tavLst>
                                    </p:anim>
                                    <p:anim calcmode="lin" valueType="num">
                                      <p:cBhvr>
                                        <p:cTn id="38" dur="1000" fill="hold"/>
                                        <p:tgtEl>
                                          <p:spTgt spid="62"/>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fade">
                                      <p:cBhvr>
                                        <p:cTn id="51" dur="1000"/>
                                        <p:tgtEl>
                                          <p:spTgt spid="85"/>
                                        </p:tgtEl>
                                      </p:cBhvr>
                                    </p:animEffect>
                                    <p:anim calcmode="lin" valueType="num">
                                      <p:cBhvr>
                                        <p:cTn id="52" dur="1000" fill="hold"/>
                                        <p:tgtEl>
                                          <p:spTgt spid="85"/>
                                        </p:tgtEl>
                                        <p:attrNameLst>
                                          <p:attrName>ppt_x</p:attrName>
                                        </p:attrNameLst>
                                      </p:cBhvr>
                                      <p:tavLst>
                                        <p:tav tm="0">
                                          <p:val>
                                            <p:strVal val="#ppt_x"/>
                                          </p:val>
                                        </p:tav>
                                        <p:tav tm="100000">
                                          <p:val>
                                            <p:strVal val="#ppt_x"/>
                                          </p:val>
                                        </p:tav>
                                      </p:tavLst>
                                    </p:anim>
                                    <p:anim calcmode="lin" valueType="num">
                                      <p:cBhvr>
                                        <p:cTn id="53" dur="1000" fill="hold"/>
                                        <p:tgtEl>
                                          <p:spTgt spid="8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1000"/>
                                        <p:tgtEl>
                                          <p:spTgt spid="64"/>
                                        </p:tgtEl>
                                      </p:cBhvr>
                                    </p:animEffect>
                                    <p:anim calcmode="lin" valueType="num">
                                      <p:cBhvr>
                                        <p:cTn id="57" dur="1000" fill="hold"/>
                                        <p:tgtEl>
                                          <p:spTgt spid="64"/>
                                        </p:tgtEl>
                                        <p:attrNameLst>
                                          <p:attrName>ppt_x</p:attrName>
                                        </p:attrNameLst>
                                      </p:cBhvr>
                                      <p:tavLst>
                                        <p:tav tm="0">
                                          <p:val>
                                            <p:strVal val="#ppt_x"/>
                                          </p:val>
                                        </p:tav>
                                        <p:tav tm="100000">
                                          <p:val>
                                            <p:strVal val="#ppt_x"/>
                                          </p:val>
                                        </p:tav>
                                      </p:tavLst>
                                    </p:anim>
                                    <p:anim calcmode="lin" valueType="num">
                                      <p:cBhvr>
                                        <p:cTn id="58"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1000"/>
                                        <p:tgtEl>
                                          <p:spTgt spid="66"/>
                                        </p:tgtEl>
                                      </p:cBhvr>
                                    </p:animEffect>
                                    <p:anim calcmode="lin" valueType="num">
                                      <p:cBhvr>
                                        <p:cTn id="64" dur="1000" fill="hold"/>
                                        <p:tgtEl>
                                          <p:spTgt spid="66"/>
                                        </p:tgtEl>
                                        <p:attrNameLst>
                                          <p:attrName>ppt_x</p:attrName>
                                        </p:attrNameLst>
                                      </p:cBhvr>
                                      <p:tavLst>
                                        <p:tav tm="0">
                                          <p:val>
                                            <p:strVal val="#ppt_x"/>
                                          </p:val>
                                        </p:tav>
                                        <p:tav tm="100000">
                                          <p:val>
                                            <p:strVal val="#ppt_x"/>
                                          </p:val>
                                        </p:tav>
                                      </p:tavLst>
                                    </p:anim>
                                    <p:anim calcmode="lin" valueType="num">
                                      <p:cBhvr>
                                        <p:cTn id="65" dur="1000" fill="hold"/>
                                        <p:tgtEl>
                                          <p:spTgt spid="66"/>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1000"/>
                                        <p:tgtEl>
                                          <p:spTgt spid="68"/>
                                        </p:tgtEl>
                                      </p:cBhvr>
                                    </p:animEffect>
                                    <p:anim calcmode="lin" valueType="num">
                                      <p:cBhvr>
                                        <p:cTn id="76" dur="1000" fill="hold"/>
                                        <p:tgtEl>
                                          <p:spTgt spid="68"/>
                                        </p:tgtEl>
                                        <p:attrNameLst>
                                          <p:attrName>ppt_x</p:attrName>
                                        </p:attrNameLst>
                                      </p:cBhvr>
                                      <p:tavLst>
                                        <p:tav tm="0">
                                          <p:val>
                                            <p:strVal val="#ppt_x"/>
                                          </p:val>
                                        </p:tav>
                                        <p:tav tm="100000">
                                          <p:val>
                                            <p:strVal val="#ppt_x"/>
                                          </p:val>
                                        </p:tav>
                                      </p:tavLst>
                                    </p:anim>
                                    <p:anim calcmode="lin" valueType="num">
                                      <p:cBhvr>
                                        <p:cTn id="77" dur="1000" fill="hold"/>
                                        <p:tgtEl>
                                          <p:spTgt spid="6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1000"/>
                                        <p:tgtEl>
                                          <p:spTgt spid="15"/>
                                        </p:tgtEl>
                                      </p:cBhvr>
                                    </p:animEffect>
                                    <p:anim calcmode="lin" valueType="num">
                                      <p:cBhvr>
                                        <p:cTn id="81" dur="1000" fill="hold"/>
                                        <p:tgtEl>
                                          <p:spTgt spid="15"/>
                                        </p:tgtEl>
                                        <p:attrNameLst>
                                          <p:attrName>ppt_x</p:attrName>
                                        </p:attrNameLst>
                                      </p:cBhvr>
                                      <p:tavLst>
                                        <p:tav tm="0">
                                          <p:val>
                                            <p:strVal val="#ppt_x"/>
                                          </p:val>
                                        </p:tav>
                                        <p:tav tm="100000">
                                          <p:val>
                                            <p:strVal val="#ppt_x"/>
                                          </p:val>
                                        </p:tav>
                                      </p:tavLst>
                                    </p:anim>
                                    <p:anim calcmode="lin" valueType="num">
                                      <p:cBhvr>
                                        <p:cTn id="82" dur="1000" fill="hold"/>
                                        <p:tgtEl>
                                          <p:spTgt spid="15"/>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anim calcmode="lin" valueType="num">
                                      <p:cBhvr>
                                        <p:cTn id="86" dur="1000" fill="hold"/>
                                        <p:tgtEl>
                                          <p:spTgt spid="14"/>
                                        </p:tgtEl>
                                        <p:attrNameLst>
                                          <p:attrName>ppt_x</p:attrName>
                                        </p:attrNameLst>
                                      </p:cBhvr>
                                      <p:tavLst>
                                        <p:tav tm="0">
                                          <p:val>
                                            <p:strVal val="#ppt_x"/>
                                          </p:val>
                                        </p:tav>
                                        <p:tav tm="100000">
                                          <p:val>
                                            <p:strVal val="#ppt_x"/>
                                          </p:val>
                                        </p:tav>
                                      </p:tavLst>
                                    </p:anim>
                                    <p:anim calcmode="lin" valueType="num">
                                      <p:cBhvr>
                                        <p:cTn id="87" dur="1000" fill="hold"/>
                                        <p:tgtEl>
                                          <p:spTgt spid="1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91"/>
                                        </p:tgtEl>
                                        <p:attrNameLst>
                                          <p:attrName>style.visibility</p:attrName>
                                        </p:attrNameLst>
                                      </p:cBhvr>
                                      <p:to>
                                        <p:strVal val="visible"/>
                                      </p:to>
                                    </p:set>
                                    <p:animEffect transition="in" filter="fade">
                                      <p:cBhvr>
                                        <p:cTn id="95" dur="1000"/>
                                        <p:tgtEl>
                                          <p:spTgt spid="91"/>
                                        </p:tgtEl>
                                      </p:cBhvr>
                                    </p:animEffect>
                                    <p:anim calcmode="lin" valueType="num">
                                      <p:cBhvr>
                                        <p:cTn id="96" dur="1000" fill="hold"/>
                                        <p:tgtEl>
                                          <p:spTgt spid="91"/>
                                        </p:tgtEl>
                                        <p:attrNameLst>
                                          <p:attrName>ppt_x</p:attrName>
                                        </p:attrNameLst>
                                      </p:cBhvr>
                                      <p:tavLst>
                                        <p:tav tm="0">
                                          <p:val>
                                            <p:strVal val="#ppt_x"/>
                                          </p:val>
                                        </p:tav>
                                        <p:tav tm="100000">
                                          <p:val>
                                            <p:strVal val="#ppt_x"/>
                                          </p:val>
                                        </p:tav>
                                      </p:tavLst>
                                    </p:anim>
                                    <p:anim calcmode="lin" valueType="num">
                                      <p:cBhvr>
                                        <p:cTn id="97" dur="1000" fill="hold"/>
                                        <p:tgtEl>
                                          <p:spTgt spid="91"/>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89"/>
                                        </p:tgtEl>
                                        <p:attrNameLst>
                                          <p:attrName>style.visibility</p:attrName>
                                        </p:attrNameLst>
                                      </p:cBhvr>
                                      <p:to>
                                        <p:strVal val="visible"/>
                                      </p:to>
                                    </p:set>
                                    <p:animEffect transition="in" filter="fade">
                                      <p:cBhvr>
                                        <p:cTn id="100" dur="1000"/>
                                        <p:tgtEl>
                                          <p:spTgt spid="89"/>
                                        </p:tgtEl>
                                      </p:cBhvr>
                                    </p:animEffect>
                                    <p:anim calcmode="lin" valueType="num">
                                      <p:cBhvr>
                                        <p:cTn id="101" dur="1000" fill="hold"/>
                                        <p:tgtEl>
                                          <p:spTgt spid="89"/>
                                        </p:tgtEl>
                                        <p:attrNameLst>
                                          <p:attrName>ppt_x</p:attrName>
                                        </p:attrNameLst>
                                      </p:cBhvr>
                                      <p:tavLst>
                                        <p:tav tm="0">
                                          <p:val>
                                            <p:strVal val="#ppt_x"/>
                                          </p:val>
                                        </p:tav>
                                        <p:tav tm="100000">
                                          <p:val>
                                            <p:strVal val="#ppt_x"/>
                                          </p:val>
                                        </p:tav>
                                      </p:tavLst>
                                    </p:anim>
                                    <p:anim calcmode="lin" valueType="num">
                                      <p:cBhvr>
                                        <p:cTn id="10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p:bldP spid="58" grpId="0"/>
      <p:bldP spid="60" grpId="0"/>
      <p:bldP spid="62" grpId="0"/>
      <p:bldP spid="64" grpId="0"/>
      <p:bldP spid="66" grpId="0"/>
      <p:bldP spid="68" grpId="0"/>
      <p:bldP spid="7"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341316" y="161366"/>
            <a:ext cx="2855935" cy="874059"/>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NikoshBAN" panose="02000000000000000000" pitchFamily="2" charset="0"/>
                <a:cs typeface="NikoshBAN" panose="02000000000000000000" pitchFamily="2" charset="0"/>
              </a:rPr>
              <a:t>দলীয়</a:t>
            </a:r>
            <a:r>
              <a:rPr lang="en-US" sz="4000" dirty="0">
                <a:solidFill>
                  <a:srgbClr val="002060"/>
                </a:solidFill>
                <a:latin typeface="NikoshBAN" panose="02000000000000000000" pitchFamily="2" charset="0"/>
                <a:cs typeface="NikoshBAN" panose="02000000000000000000" pitchFamily="2" charset="0"/>
              </a:rPr>
              <a:t> </a:t>
            </a:r>
            <a:r>
              <a:rPr lang="en-US" sz="4000" dirty="0" err="1">
                <a:solidFill>
                  <a:srgbClr val="002060"/>
                </a:solidFill>
                <a:latin typeface="NikoshBAN" panose="02000000000000000000" pitchFamily="2" charset="0"/>
                <a:cs typeface="NikoshBAN" panose="02000000000000000000" pitchFamily="2" charset="0"/>
              </a:rPr>
              <a:t>কাজ</a:t>
            </a:r>
            <a:endParaRPr lang="en-US" sz="4000" dirty="0">
              <a:solidFill>
                <a:srgbClr val="002060"/>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C6DA4A51-2CA7-40A6-B1F1-77A32C3102F6}"/>
              </a:ext>
            </a:extLst>
          </p:cNvPr>
          <p:cNvSpPr txBox="1"/>
          <p:nvPr/>
        </p:nvSpPr>
        <p:spPr>
          <a:xfrm>
            <a:off x="421341" y="1154728"/>
            <a:ext cx="11349318" cy="5262979"/>
          </a:xfrm>
          <a:prstGeom prst="rect">
            <a:avLst/>
          </a:prstGeom>
          <a:noFill/>
        </p:spPr>
        <p:txBody>
          <a:bodyPr wrap="square">
            <a:spAutoFit/>
          </a:bodyPr>
          <a:lstStyle/>
          <a:p>
            <a:r>
              <a:rPr lang="as-IN" sz="2800" dirty="0">
                <a:latin typeface="NikoshBAN" panose="02000000000000000000" pitchFamily="2" charset="0"/>
                <a:cs typeface="NikoshBAN" panose="02000000000000000000" pitchFamily="2" charset="0"/>
              </a:rPr>
              <a:t>সুলতানা রাজিয়া একজন খুচরা পণ্যের ব্যবসায়ী। নিম্নোক্ত লেনদেনগুলো ২০১</a:t>
            </a:r>
            <a:r>
              <a:rPr lang="en-US" sz="2800" dirty="0">
                <a:latin typeface="NikoshBAN" panose="02000000000000000000" pitchFamily="2" charset="0"/>
                <a:cs typeface="NikoshBAN" panose="02000000000000000000" pitchFamily="2" charset="0"/>
              </a:rPr>
              <a:t>5</a:t>
            </a:r>
            <a:r>
              <a:rPr lang="as-IN" sz="2800" dirty="0">
                <a:latin typeface="NikoshBAN" panose="02000000000000000000" pitchFamily="2" charset="0"/>
                <a:cs typeface="NikoshBAN" panose="02000000000000000000" pitchFamily="2" charset="0"/>
              </a:rPr>
              <a:t> সালের নভেম্বর মাসের</a:t>
            </a:r>
            <a:r>
              <a:rPr lang="en-US" sz="2800" dirty="0">
                <a:latin typeface="NikoshBAN" panose="02000000000000000000" pitchFamily="2" charset="0"/>
                <a:cs typeface="NikoshBAN" panose="02000000000000000000" pitchFamily="2" charset="0"/>
              </a:rPr>
              <a:t>।</a:t>
            </a:r>
            <a:endParaRPr lang="as-IN" sz="2800" dirty="0">
              <a:latin typeface="NikoshBAN" panose="02000000000000000000" pitchFamily="2" charset="0"/>
              <a:cs typeface="NikoshBAN" panose="02000000000000000000" pitchFamily="2" charset="0"/>
            </a:endParaRPr>
          </a:p>
          <a:p>
            <a:r>
              <a:rPr lang="as-IN" sz="2800" dirty="0">
                <a:latin typeface="NikoshBAN" panose="02000000000000000000" pitchFamily="2" charset="0"/>
                <a:cs typeface="NikoshBAN" panose="02000000000000000000" pitchFamily="2" charset="0"/>
              </a:rPr>
              <a:t>নভেঃ  ১ হাতে নগদ ও ব্যাংকে জমা যথাক্রমে ৭০০০ টাকা ও ৫০০০ টাকা ।</a:t>
            </a:r>
          </a:p>
          <a:p>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২   পণ্য ক্রয় বাবদ চেক প্রাপ্তি  ৪০০০ টাকা ।</a:t>
            </a:r>
          </a:p>
          <a:p>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৪   চেক মারফত পণ্য বিক্রয় ৬০০০ টাকা  ।</a:t>
            </a:r>
          </a:p>
          <a:p>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৭   ব্যাংক হতে উত্তোলন ৩০০০ টাকা</a:t>
            </a:r>
          </a:p>
          <a:p>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১০  প্রাপ্য বিলের অর্থ ব্যাংক  কর্তৃক আদায় ২০০০ টাকা ।</a:t>
            </a:r>
          </a:p>
          <a:p>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১৩ সাঈদের নিকট হতে পাওনা বাবদ চেক প্রাপ্তি ৮০০০ টাকা ।</a:t>
            </a:r>
          </a:p>
          <a:p>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২০ আসবাবপত্র ক্রয় বাবদ নগদ ৩০০০ টাকা এবং ২০০০ টাকার চেক প্রদান।</a:t>
            </a:r>
          </a:p>
          <a:p>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২৬  মালিক কর্তৃক উত্তোলন ১৫০০ টাকা</a:t>
            </a:r>
          </a:p>
          <a:p>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৩০  ব্যাংক সুদ মঞ্জুর করল  ৫০০ টাকা</a:t>
            </a:r>
          </a:p>
          <a:p>
            <a:r>
              <a:rPr lang="as-IN" sz="2800" dirty="0">
                <a:latin typeface="NikoshBAN" panose="02000000000000000000" pitchFamily="2" charset="0"/>
                <a:cs typeface="NikoshBAN" panose="02000000000000000000" pitchFamily="2" charset="0"/>
              </a:rPr>
              <a:t>লেনদেন সমূহ দুইঘরা নগদান বইতে লিপিবদ্ধ কর এবং মাসের শেষ তারিখের উদ্বৃত্ত ও ব্যাংক জমার পরিমাণ নির্ণয় কর। </a:t>
            </a:r>
          </a:p>
        </p:txBody>
      </p:sp>
    </p:spTree>
    <p:extLst>
      <p:ext uri="{BB962C8B-B14F-4D97-AF65-F5344CB8AC3E}">
        <p14:creationId xmlns:p14="http://schemas.microsoft.com/office/powerpoint/2010/main" val="1532023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912D979-460B-4717-B715-677792E60702}"/>
              </a:ext>
            </a:extLst>
          </p:cNvPr>
          <p:cNvSpPr txBox="1"/>
          <p:nvPr/>
        </p:nvSpPr>
        <p:spPr>
          <a:xfrm>
            <a:off x="4730003" y="232654"/>
            <a:ext cx="2356597" cy="707886"/>
          </a:xfrm>
          <a:prstGeom prst="rect">
            <a:avLst/>
          </a:prstGeom>
          <a:noFill/>
        </p:spPr>
        <p:txBody>
          <a:bodyPr wrap="square">
            <a:spAutoFit/>
          </a:bodyPr>
          <a:lstStyle/>
          <a:p>
            <a:pPr algn="ctr"/>
            <a:r>
              <a:rPr lang="en-US" sz="4000" dirty="0">
                <a:solidFill>
                  <a:srgbClr val="00B050"/>
                </a:solidFill>
                <a:latin typeface="NikoshBAN" panose="02000000000000000000" pitchFamily="2" charset="0"/>
                <a:cs typeface="NikoshBAN" panose="02000000000000000000" pitchFamily="2" charset="0"/>
              </a:rPr>
              <a:t>একক </a:t>
            </a:r>
            <a:r>
              <a:rPr lang="en-US" sz="4000" dirty="0" err="1">
                <a:solidFill>
                  <a:srgbClr val="00B050"/>
                </a:solidFill>
                <a:latin typeface="NikoshBAN" panose="02000000000000000000" pitchFamily="2" charset="0"/>
                <a:cs typeface="NikoshBAN" panose="02000000000000000000" pitchFamily="2" charset="0"/>
              </a:rPr>
              <a:t>কাজ</a:t>
            </a:r>
            <a:r>
              <a:rPr lang="en-US" sz="4000" dirty="0">
                <a:solidFill>
                  <a:srgbClr val="00B050"/>
                </a:solidFill>
                <a:latin typeface="NikoshBAN" panose="02000000000000000000" pitchFamily="2" charset="0"/>
                <a:cs typeface="NikoshBAN" panose="02000000000000000000" pitchFamily="2" charset="0"/>
              </a:rPr>
              <a:t> </a:t>
            </a:r>
          </a:p>
        </p:txBody>
      </p:sp>
      <p:sp>
        <p:nvSpPr>
          <p:cNvPr id="8" name="TextBox 7">
            <a:extLst>
              <a:ext uri="{FF2B5EF4-FFF2-40B4-BE49-F238E27FC236}">
                <a16:creationId xmlns:a16="http://schemas.microsoft.com/office/drawing/2014/main" id="{86FDB668-6D8A-49B7-80AA-A4D932C6B876}"/>
              </a:ext>
            </a:extLst>
          </p:cNvPr>
          <p:cNvSpPr txBox="1"/>
          <p:nvPr/>
        </p:nvSpPr>
        <p:spPr>
          <a:xfrm>
            <a:off x="596156" y="1151982"/>
            <a:ext cx="7539314" cy="1569660"/>
          </a:xfrm>
          <a:prstGeom prst="rect">
            <a:avLst/>
          </a:prstGeom>
          <a:noFill/>
        </p:spPr>
        <p:txBody>
          <a:bodyPr wrap="square">
            <a:spAutoFit/>
          </a:bodyPr>
          <a:lstStyle/>
          <a:p>
            <a:pPr>
              <a:buClr>
                <a:srgbClr val="FF0000"/>
              </a:buClr>
              <a:buFont typeface="Wingdings" panose="05000000000000000000" pitchFamily="2" charset="2"/>
              <a:buChar char="q"/>
            </a:pPr>
            <a:r>
              <a:rPr lang="en-US" sz="3200" dirty="0">
                <a:latin typeface="NikoshBAN" panose="02000000000000000000" pitchFamily="2" charset="0"/>
                <a:cs typeface="NikoshBAN" pitchFamily="2" charset="0"/>
              </a:rPr>
              <a:t>এক</a:t>
            </a:r>
            <a:r>
              <a:rPr lang="bn-BD" sz="3200" dirty="0">
                <a:latin typeface="NikoshBAN" panose="02000000000000000000" pitchFamily="2" charset="0"/>
                <a:cs typeface="NikoshBAN" pitchFamily="2" charset="0"/>
              </a:rPr>
              <a:t>ঘরা নগদান বই কি? </a:t>
            </a:r>
            <a:endParaRPr lang="en-US" sz="3200" dirty="0">
              <a:latin typeface="NikoshBAN" panose="02000000000000000000" pitchFamily="2" charset="0"/>
              <a:cs typeface="NikoshBAN" pitchFamily="2" charset="0"/>
            </a:endParaRPr>
          </a:p>
          <a:p>
            <a:pPr>
              <a:buClr>
                <a:srgbClr val="FF0000"/>
              </a:buClr>
              <a:buFont typeface="Wingdings" panose="05000000000000000000" pitchFamily="2" charset="2"/>
              <a:buChar char="q"/>
            </a:pPr>
            <a:r>
              <a:rPr lang="bn-BD" sz="3200" dirty="0">
                <a:latin typeface="NikoshBAN" pitchFamily="2" charset="0"/>
                <a:cs typeface="NikoshBAN" pitchFamily="2" charset="0"/>
              </a:rPr>
              <a:t>কন্ট্রা এন্ট্রি বা বিপরীত দাখিলা কী তা বিশ্লষণ কর।</a:t>
            </a:r>
          </a:p>
          <a:p>
            <a:pPr>
              <a:buClr>
                <a:srgbClr val="FF0000"/>
              </a:buClr>
              <a:buFont typeface="Wingdings" panose="05000000000000000000" pitchFamily="2" charset="2"/>
              <a:buChar char="q"/>
            </a:pPr>
            <a:r>
              <a:rPr lang="bn-BD" sz="3200" dirty="0">
                <a:latin typeface="NikoshBAN" pitchFamily="2" charset="0"/>
                <a:cs typeface="NikoshBAN" pitchFamily="2" charset="0"/>
              </a:rPr>
              <a:t>তিনঘরা নগদান বই কি?</a:t>
            </a:r>
            <a:endParaRPr lang="en-US" sz="3200" dirty="0">
              <a:latin typeface="NikoshBAN" panose="02000000000000000000" pitchFamily="2" charset="0"/>
              <a:cs typeface="NikoshBAN" pitchFamily="2" charset="0"/>
            </a:endParaRPr>
          </a:p>
        </p:txBody>
      </p:sp>
    </p:spTree>
    <p:extLst>
      <p:ext uri="{BB962C8B-B14F-4D97-AF65-F5344CB8AC3E}">
        <p14:creationId xmlns:p14="http://schemas.microsoft.com/office/powerpoint/2010/main" val="2394551250"/>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98BFF3-10AD-4D08-90EC-62851F26670B}"/>
              </a:ext>
            </a:extLst>
          </p:cNvPr>
          <p:cNvSpPr txBox="1"/>
          <p:nvPr/>
        </p:nvSpPr>
        <p:spPr>
          <a:xfrm>
            <a:off x="4487957" y="134471"/>
            <a:ext cx="2159373" cy="707886"/>
          </a:xfrm>
          <a:prstGeom prst="rect">
            <a:avLst/>
          </a:prstGeom>
          <a:noFill/>
        </p:spPr>
        <p:txBody>
          <a:bodyPr wrap="square">
            <a:spAutoFit/>
          </a:bodyPr>
          <a:lstStyle/>
          <a:p>
            <a:pPr algn="ctr"/>
            <a:r>
              <a:rPr lang="en-US" sz="4000" dirty="0" err="1">
                <a:solidFill>
                  <a:srgbClr val="FF33CC"/>
                </a:solidFill>
                <a:latin typeface="NikoshBAN" panose="02000000000000000000" pitchFamily="2" charset="0"/>
                <a:cs typeface="NikoshBAN" panose="02000000000000000000" pitchFamily="2" charset="0"/>
              </a:rPr>
              <a:t>মূল্যায়ণ</a:t>
            </a:r>
            <a:endParaRPr lang="en-US" sz="4000" dirty="0">
              <a:solidFill>
                <a:srgbClr val="FF33CC"/>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C4D6B153-2A83-420B-ADEB-B98CADEE7426}"/>
              </a:ext>
            </a:extLst>
          </p:cNvPr>
          <p:cNvSpPr txBox="1"/>
          <p:nvPr/>
        </p:nvSpPr>
        <p:spPr>
          <a:xfrm>
            <a:off x="591670" y="1026956"/>
            <a:ext cx="10219765" cy="3046988"/>
          </a:xfrm>
          <a:prstGeom prst="rect">
            <a:avLst/>
          </a:prstGeom>
          <a:noFill/>
        </p:spPr>
        <p:txBody>
          <a:bodyPr wrap="square">
            <a:spAutoFit/>
          </a:bodyPr>
          <a:lstStyle/>
          <a:p>
            <a:r>
              <a:rPr lang="as-IN" sz="3200" dirty="0">
                <a:latin typeface="NikoshBAN" panose="02000000000000000000" pitchFamily="2" charset="0"/>
                <a:cs typeface="NikoshBAN" panose="02000000000000000000" pitchFamily="2" charset="0"/>
              </a:rPr>
              <a:t>১। নগদান বই কি?</a:t>
            </a:r>
          </a:p>
          <a:p>
            <a:r>
              <a:rPr lang="en-US" sz="3200" dirty="0">
                <a:latin typeface="NikoshBAN" panose="02000000000000000000" pitchFamily="2" charset="0"/>
                <a:cs typeface="NikoshBAN" panose="02000000000000000000" pitchFamily="2" charset="0"/>
              </a:rPr>
              <a:t>২। </a:t>
            </a:r>
            <a:r>
              <a:rPr lang="en-US" sz="3200" dirty="0" err="1">
                <a:latin typeface="NikoshBAN" panose="02000000000000000000" pitchFamily="2" charset="0"/>
                <a:cs typeface="NikoshBAN" panose="02000000000000000000" pitchFamily="2" charset="0"/>
              </a:rPr>
              <a:t>খুচরা</a:t>
            </a:r>
            <a:r>
              <a:rPr lang="en-US" sz="3200" dirty="0">
                <a:latin typeface="NikoshBAN" panose="02000000000000000000" pitchFamily="2" charset="0"/>
                <a:cs typeface="NikoshBAN" panose="02000000000000000000" pitchFamily="2" charset="0"/>
              </a:rPr>
              <a:t> নগদান বহি </a:t>
            </a:r>
            <a:r>
              <a:rPr lang="en-US" sz="3200" dirty="0" err="1">
                <a:latin typeface="NikoshBAN" panose="02000000000000000000" pitchFamily="2" charset="0"/>
                <a:cs typeface="NikoshBAN" panose="02000000000000000000" pitchFamily="2" charset="0"/>
              </a:rPr>
              <a:t>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প্রকার</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a:t>
            </a:r>
          </a:p>
          <a:p>
            <a:r>
              <a:rPr lang="en-US" sz="3200" dirty="0">
                <a:latin typeface="NikoshBAN" panose="02000000000000000000" pitchFamily="2" charset="0"/>
                <a:cs typeface="NikoshBAN" panose="02000000000000000000" pitchFamily="2" charset="0"/>
              </a:rPr>
              <a:t>৩</a:t>
            </a:r>
            <a:r>
              <a:rPr lang="as-IN" sz="3200" dirty="0">
                <a:latin typeface="NikoshBAN" panose="02000000000000000000" pitchFamily="2" charset="0"/>
                <a:cs typeface="NikoshBAN" panose="02000000000000000000" pitchFamily="2" charset="0"/>
              </a:rPr>
              <a:t>। দুইঘর নগদান বই কি?</a:t>
            </a:r>
          </a:p>
          <a:p>
            <a:r>
              <a:rPr lang="en-US" sz="3200" dirty="0">
                <a:latin typeface="NikoshBAN" panose="02000000000000000000" pitchFamily="2" charset="0"/>
                <a:cs typeface="NikoshBAN" panose="02000000000000000000" pitchFamily="2" charset="0"/>
              </a:rPr>
              <a:t>৪</a:t>
            </a:r>
            <a:r>
              <a:rPr lang="as-IN" sz="3200" dirty="0">
                <a:latin typeface="NikoshBAN" panose="02000000000000000000" pitchFamily="2" charset="0"/>
                <a:cs typeface="NikoshBAN" panose="02000000000000000000" pitchFamily="2" charset="0"/>
              </a:rPr>
              <a:t>। তিনঘরা নগদান বই কি?</a:t>
            </a:r>
          </a:p>
          <a:p>
            <a:r>
              <a:rPr lang="en-US" sz="3200" dirty="0">
                <a:latin typeface="NikoshBAN" panose="02000000000000000000" pitchFamily="2" charset="0"/>
                <a:cs typeface="NikoshBAN" panose="02000000000000000000" pitchFamily="2" charset="0"/>
              </a:rPr>
              <a:t>৫</a:t>
            </a:r>
            <a:r>
              <a:rPr lang="as-IN" sz="3200" dirty="0">
                <a:latin typeface="NikoshBAN" panose="02000000000000000000" pitchFamily="2" charset="0"/>
                <a:cs typeface="NikoshBAN" panose="02000000000000000000" pitchFamily="2" charset="0"/>
              </a:rPr>
              <a:t>। কন্ট্রা দাখিলা কি?</a:t>
            </a:r>
          </a:p>
          <a:p>
            <a:r>
              <a:rPr lang="en-US" sz="3200" dirty="0">
                <a:latin typeface="NikoshBAN" panose="02000000000000000000" pitchFamily="2" charset="0"/>
                <a:cs typeface="NikoshBAN" panose="02000000000000000000" pitchFamily="2" charset="0"/>
              </a:rPr>
              <a:t>৬</a:t>
            </a:r>
            <a:r>
              <a:rPr lang="as-IN" sz="3200" dirty="0">
                <a:latin typeface="NikoshBAN" panose="02000000000000000000" pitchFamily="2" charset="0"/>
                <a:cs typeface="NikoshBAN" panose="02000000000000000000" pitchFamily="2" charset="0"/>
              </a:rPr>
              <a:t>। ব্যাংক সংক্রান্ত লেনদেন গুলি কি কি?</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030886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27B05C-06A4-49B4-9B1F-6106E639CE99}"/>
              </a:ext>
            </a:extLst>
          </p:cNvPr>
          <p:cNvSpPr txBox="1"/>
          <p:nvPr/>
        </p:nvSpPr>
        <p:spPr>
          <a:xfrm>
            <a:off x="4472269" y="89624"/>
            <a:ext cx="2116789" cy="707886"/>
          </a:xfrm>
          <a:prstGeom prst="rect">
            <a:avLst/>
          </a:prstGeom>
          <a:noFill/>
        </p:spPr>
        <p:txBody>
          <a:bodyPr wrap="square">
            <a:spAutoFit/>
          </a:bodyPr>
          <a:lstStyle/>
          <a:p>
            <a:pPr algn="ctr" eaLnBrk="0" fontAlgn="base" hangingPunct="0">
              <a:spcBef>
                <a:spcPct val="0"/>
              </a:spcBef>
              <a:spcAft>
                <a:spcPct val="0"/>
              </a:spcAft>
            </a:pPr>
            <a:r>
              <a:rPr lang="bn-BD" sz="4000" dirty="0">
                <a:solidFill>
                  <a:srgbClr val="2D2DB9"/>
                </a:solidFill>
                <a:latin typeface="NikoshBAN" panose="02000000000000000000" pitchFamily="2" charset="0"/>
                <a:cs typeface="NikoshBAN" panose="02000000000000000000" pitchFamily="2" charset="0"/>
              </a:rPr>
              <a:t>বাড়ির কাজ</a:t>
            </a:r>
            <a:endParaRPr lang="en-US" sz="4000" dirty="0">
              <a:solidFill>
                <a:schemeClr val="tx1"/>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0D2D04D8-0C52-4F5A-A970-55AE1348D0F0}"/>
              </a:ext>
            </a:extLst>
          </p:cNvPr>
          <p:cNvSpPr txBox="1"/>
          <p:nvPr/>
        </p:nvSpPr>
        <p:spPr>
          <a:xfrm>
            <a:off x="454959" y="797510"/>
            <a:ext cx="8890747" cy="5262979"/>
          </a:xfrm>
          <a:prstGeom prst="rect">
            <a:avLst/>
          </a:prstGeom>
          <a:noFill/>
        </p:spPr>
        <p:txBody>
          <a:bodyPr wrap="square">
            <a:spAutoFit/>
          </a:bodyPr>
          <a:lstStyle/>
          <a:p>
            <a:pPr eaLnBrk="0" fontAlgn="base" hangingPunct="0">
              <a:spcBef>
                <a:spcPct val="0"/>
              </a:spcBef>
              <a:spcAft>
                <a:spcPct val="0"/>
              </a:spcAft>
            </a:pPr>
            <a:r>
              <a:rPr lang="bn-BD" sz="2400" dirty="0">
                <a:latin typeface="NikoshBAN" panose="02000000000000000000" pitchFamily="2" charset="0"/>
                <a:cs typeface="NikoshBAN" panose="02000000000000000000" pitchFamily="2" charset="0"/>
              </a:rPr>
              <a:t>যমুনা ট্রেডার্সের ২০১</a:t>
            </a:r>
            <a:r>
              <a:rPr lang="en-US" sz="2400" dirty="0">
                <a:latin typeface="NikoshBAN" panose="02000000000000000000" pitchFamily="2" charset="0"/>
                <a:cs typeface="NikoshBAN" panose="02000000000000000000" pitchFamily="2" charset="0"/>
              </a:rPr>
              <a:t>9</a:t>
            </a:r>
            <a:r>
              <a:rPr lang="bn-BD" sz="2400" dirty="0">
                <a:latin typeface="NikoshBAN" panose="02000000000000000000" pitchFamily="2" charset="0"/>
                <a:cs typeface="NikoshBAN" panose="02000000000000000000" pitchFamily="2" charset="0"/>
              </a:rPr>
              <a:t> সালের ডিসেম্বর মাসের লেনদেন সমূহ নিম্নরূপঃ</a:t>
            </a:r>
            <a:endParaRPr lang="en-US" sz="2400" dirty="0">
              <a:latin typeface="NikoshBAN" panose="02000000000000000000" pitchFamily="2" charset="0"/>
              <a:cs typeface="NikoshBAN" panose="02000000000000000000" pitchFamily="2" charset="0"/>
            </a:endParaRPr>
          </a:p>
          <a:p>
            <a:pPr eaLnBrk="0" fontAlgn="base" hangingPunct="0">
              <a:spcBef>
                <a:spcPct val="0"/>
              </a:spcBef>
              <a:spcAft>
                <a:spcPct val="0"/>
              </a:spcAft>
            </a:pPr>
            <a:r>
              <a:rPr lang="bn-BD" sz="2400" dirty="0">
                <a:latin typeface="NikoshBAN" panose="02000000000000000000" pitchFamily="2" charset="0"/>
                <a:cs typeface="NikoshBAN" panose="02000000000000000000" pitchFamily="2" charset="0"/>
              </a:rPr>
              <a:t>ডিসে   ১     নগদ ২০,০০০ টাকা নিয়ে কারবার আরম্ভ করলেন।</a:t>
            </a:r>
            <a:endParaRPr lang="en-US" sz="2400" dirty="0">
              <a:latin typeface="NikoshBAN" panose="02000000000000000000" pitchFamily="2" charset="0"/>
              <a:cs typeface="NikoshBAN" panose="02000000000000000000" pitchFamily="2" charset="0"/>
            </a:endParaRPr>
          </a:p>
          <a:p>
            <a:pPr eaLnBrk="0" fontAlgn="base" hangingPunct="0">
              <a:spcBef>
                <a:spcPct val="0"/>
              </a:spcBef>
              <a:spcAft>
                <a:spcPct val="0"/>
              </a:spcAft>
            </a:pPr>
            <a:r>
              <a:rPr lang="en-US"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   ৫     নগদে পণ্য ক্রয়  ১০,০০০ টাকা ।</a:t>
            </a:r>
            <a:endParaRPr lang="en-US" sz="2400" dirty="0">
              <a:latin typeface="NikoshBAN" panose="02000000000000000000" pitchFamily="2" charset="0"/>
              <a:cs typeface="NikoshBAN" panose="02000000000000000000" pitchFamily="2" charset="0"/>
            </a:endParaRPr>
          </a:p>
          <a:p>
            <a:pPr eaLnBrk="0" fontAlgn="base" hangingPunct="0">
              <a:spcBef>
                <a:spcPct val="0"/>
              </a:spcBef>
              <a:spcAft>
                <a:spcPct val="0"/>
              </a:spcAft>
            </a:pPr>
            <a:r>
              <a:rPr lang="en-US"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   ১২    কবিরের নিকট পণ্য বিক্রয়  ১৫,০০০ টাকা ।</a:t>
            </a:r>
            <a:endParaRPr lang="en-US" sz="2400" dirty="0">
              <a:latin typeface="NikoshBAN" panose="02000000000000000000" pitchFamily="2" charset="0"/>
              <a:cs typeface="NikoshBAN" panose="02000000000000000000" pitchFamily="2" charset="0"/>
            </a:endParaRPr>
          </a:p>
          <a:p>
            <a:pPr eaLnBrk="0" fontAlgn="base" hangingPunct="0">
              <a:spcBef>
                <a:spcPct val="0"/>
              </a:spcBef>
              <a:spcAft>
                <a:spcPct val="0"/>
              </a:spcAft>
            </a:pPr>
            <a:r>
              <a:rPr lang="en-US"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   ২০    মালিকের ব্যক্তিগত প্রয়োজনে পণ্য উত্তোলন  ২,০০০  টাকা</a:t>
            </a:r>
            <a:r>
              <a:rPr lang="en-US" sz="2400" dirty="0">
                <a:latin typeface="NikoshBAN" panose="02000000000000000000" pitchFamily="2" charset="0"/>
                <a:cs typeface="NikoshBAN" panose="02000000000000000000" pitchFamily="2" charset="0"/>
              </a:rPr>
              <a:t>।</a:t>
            </a:r>
          </a:p>
          <a:p>
            <a:pPr eaLnBrk="0" fontAlgn="base" hangingPunct="0">
              <a:spcBef>
                <a:spcPct val="0"/>
              </a:spcBef>
              <a:spcAft>
                <a:spcPct val="0"/>
              </a:spcAft>
            </a:pPr>
            <a:r>
              <a:rPr lang="en-US"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   ২৫    মাছুমের নিকট থেকে ৪,০০০ টাকার চেক পেয়ে নিথুকে প্রদান ।</a:t>
            </a:r>
            <a:endParaRPr lang="en-US" sz="2400" dirty="0">
              <a:latin typeface="NikoshBAN" panose="02000000000000000000" pitchFamily="2" charset="0"/>
              <a:cs typeface="NikoshBAN" panose="02000000000000000000" pitchFamily="2" charset="0"/>
            </a:endParaRPr>
          </a:p>
          <a:p>
            <a:pPr eaLnBrk="0" fontAlgn="base" hangingPunct="0">
              <a:spcBef>
                <a:spcPct val="0"/>
              </a:spcBef>
              <a:spcAft>
                <a:spcPct val="0"/>
              </a:spcAft>
            </a:pPr>
            <a:r>
              <a:rPr lang="en-US"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   ২৮   </a:t>
            </a:r>
            <a:r>
              <a:rPr lang="en-US"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মাসুম  ২,০০০ টাকা দেনা পরিশোধ না করে নিঃস্ব অবস্থায় মারা গেছেন</a:t>
            </a:r>
            <a:r>
              <a:rPr lang="en-US" sz="2400" dirty="0">
                <a:latin typeface="NikoshBAN" panose="02000000000000000000" pitchFamily="2" charset="0"/>
                <a:cs typeface="NikoshBAN" panose="02000000000000000000" pitchFamily="2" charset="0"/>
              </a:rPr>
              <a:t>।</a:t>
            </a:r>
          </a:p>
          <a:p>
            <a:pPr eaLnBrk="0" fontAlgn="base" hangingPunct="0">
              <a:spcBef>
                <a:spcPct val="0"/>
              </a:spcBef>
              <a:spcAft>
                <a:spcPct val="0"/>
              </a:spcAft>
            </a:pPr>
            <a:r>
              <a:rPr lang="en-US"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   ২৯    মালিকের ব্যক্তিগত প্রয়োজনে ২,০০০ টাকা উত্তোলন করেন ।</a:t>
            </a:r>
            <a:endParaRPr lang="en-US" sz="2400" dirty="0">
              <a:latin typeface="NikoshBAN" panose="02000000000000000000" pitchFamily="2" charset="0"/>
              <a:cs typeface="NikoshBAN" panose="02000000000000000000" pitchFamily="2" charset="0"/>
            </a:endParaRPr>
          </a:p>
          <a:p>
            <a:pPr eaLnBrk="0" fontAlgn="base" hangingPunct="0">
              <a:spcBef>
                <a:spcPct val="0"/>
              </a:spcBef>
              <a:spcAft>
                <a:spcPct val="0"/>
              </a:spcAft>
            </a:pPr>
            <a:r>
              <a:rPr lang="en-US"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   ৩০   </a:t>
            </a:r>
            <a:r>
              <a:rPr lang="en-US"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পথিকের নিকট থেকে মাল ক্রয় নগদে ৫,০০০ টাকা ।</a:t>
            </a:r>
            <a:endParaRPr lang="en-US" sz="2400" dirty="0">
              <a:latin typeface="NikoshBAN" panose="02000000000000000000" pitchFamily="2" charset="0"/>
              <a:cs typeface="NikoshBAN" panose="02000000000000000000" pitchFamily="2" charset="0"/>
            </a:endParaRPr>
          </a:p>
          <a:p>
            <a:pPr eaLnBrk="0" fontAlgn="base" hangingPunct="0">
              <a:spcBef>
                <a:spcPct val="0"/>
              </a:spcBef>
              <a:spcAft>
                <a:spcPct val="0"/>
              </a:spcAft>
            </a:pPr>
            <a:r>
              <a:rPr lang="en-US"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   ৩১    মালিক ব্যক্তিগত প্রয়োজনে উত্তোলন করেন ৩,০০০ টাকা ।</a:t>
            </a:r>
            <a:endParaRPr lang="en-US" sz="2400" dirty="0">
              <a:latin typeface="NikoshBAN" panose="02000000000000000000" pitchFamily="2" charset="0"/>
              <a:cs typeface="NikoshBAN" panose="02000000000000000000" pitchFamily="2" charset="0"/>
            </a:endParaRPr>
          </a:p>
          <a:p>
            <a:pPr eaLnBrk="0" fontAlgn="base" hangingPunct="0">
              <a:spcBef>
                <a:spcPct val="0"/>
              </a:spcBef>
              <a:spcAft>
                <a:spcPct val="0"/>
              </a:spcAft>
            </a:pPr>
            <a:r>
              <a:rPr lang="en-US"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   ৩১    সুদ প্রদান ৫০০ টাকা</a:t>
            </a:r>
            <a:r>
              <a:rPr lang="en-US" sz="2400" dirty="0">
                <a:latin typeface="NikoshBAN" panose="02000000000000000000" pitchFamily="2" charset="0"/>
                <a:cs typeface="NikoshBAN" panose="02000000000000000000" pitchFamily="2" charset="0"/>
              </a:rPr>
              <a:t>।</a:t>
            </a:r>
            <a:r>
              <a:rPr lang="bn-BD" sz="2400" dirty="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a:p>
            <a:pPr eaLnBrk="0" fontAlgn="base" hangingPunct="0">
              <a:spcBef>
                <a:spcPct val="0"/>
              </a:spcBef>
              <a:spcAft>
                <a:spcPct val="0"/>
              </a:spcAft>
            </a:pPr>
            <a:r>
              <a:rPr lang="bn-BD" sz="2400" dirty="0">
                <a:latin typeface="NikoshBAN" panose="02000000000000000000" pitchFamily="2" charset="0"/>
                <a:cs typeface="NikoshBAN" panose="02000000000000000000" pitchFamily="2" charset="0"/>
              </a:rPr>
              <a:t>ক) যে সমস্ত লেনদেন নগদান বইয়ে অন্তর্ভুক্ত হবে না তার পরিমাণ নির্ণয় কর।</a:t>
            </a:r>
            <a:endParaRPr lang="en-US" sz="2400" dirty="0">
              <a:latin typeface="NikoshBAN" panose="02000000000000000000" pitchFamily="2" charset="0"/>
              <a:cs typeface="NikoshBAN" panose="02000000000000000000" pitchFamily="2" charset="0"/>
            </a:endParaRPr>
          </a:p>
          <a:p>
            <a:pPr eaLnBrk="0" fontAlgn="base" hangingPunct="0">
              <a:spcBef>
                <a:spcPct val="0"/>
              </a:spcBef>
              <a:spcAft>
                <a:spcPct val="0"/>
              </a:spcAft>
            </a:pPr>
            <a:r>
              <a:rPr lang="bn-BD" sz="2400" dirty="0">
                <a:latin typeface="NikoshBAN" panose="02000000000000000000" pitchFamily="2" charset="0"/>
                <a:cs typeface="NikoshBAN" panose="02000000000000000000" pitchFamily="2" charset="0"/>
              </a:rPr>
              <a:t>খ) যে সমস্ত লেনদেন নগদান বইয়ে অন্তর্ভুক্ত হবে না তাদের জাবেদা দাখিলা দাও।</a:t>
            </a:r>
            <a:endParaRPr lang="en-US" sz="2400" dirty="0">
              <a:latin typeface="NikoshBAN" panose="02000000000000000000" pitchFamily="2" charset="0"/>
              <a:cs typeface="NikoshBAN" panose="02000000000000000000" pitchFamily="2" charset="0"/>
            </a:endParaRPr>
          </a:p>
          <a:p>
            <a:pPr eaLnBrk="0" fontAlgn="base" hangingPunct="0">
              <a:spcBef>
                <a:spcPct val="0"/>
              </a:spcBef>
              <a:spcAft>
                <a:spcPct val="0"/>
              </a:spcAft>
            </a:pPr>
            <a:r>
              <a:rPr lang="bn-BD" sz="2400" dirty="0">
                <a:latin typeface="NikoshBAN" panose="02000000000000000000" pitchFamily="2" charset="0"/>
                <a:cs typeface="NikoshBAN" panose="02000000000000000000" pitchFamily="2" charset="0"/>
              </a:rPr>
              <a:t>গ) উপরোক্ত তথ্যের আলোকে যমুনা ট্রেডার্সের একটি উপযুক্ত নগদান বই প্রস্তুত কর। </a:t>
            </a:r>
            <a:endParaRPr lang="en-US" sz="24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F7C32C75-3BCE-406B-BDDD-7BEE57E34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627" y="89624"/>
            <a:ext cx="4168138" cy="27509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66568465"/>
      </p:ext>
    </p:extLst>
  </p:cSld>
  <p:clrMapOvr>
    <a:masterClrMapping/>
  </p:clrMapOvr>
  <mc:AlternateContent xmlns:mc="http://schemas.openxmlformats.org/markup-compatibility/2006" xmlns:p14="http://schemas.microsoft.com/office/powerpoint/2010/main">
    <mc:Choice Requires="p14">
      <p:transition spd="slow" p14:dur="15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3414890" y="90558"/>
            <a:ext cx="4575559" cy="2693773"/>
          </a:xfrm>
          <a:prstGeom prst="wedgeEllipseCallou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a:solidFill>
                  <a:srgbClr val="FFFF00"/>
                </a:solidFill>
                <a:latin typeface="NikoshBAN" panose="02000000000000000000" pitchFamily="2" charset="0"/>
                <a:cs typeface="NikoshBAN" panose="02000000000000000000" pitchFamily="2" charset="0"/>
              </a:rPr>
              <a:t>পরবর্তী</a:t>
            </a:r>
            <a:r>
              <a:rPr lang="en-US" sz="6600" dirty="0">
                <a:solidFill>
                  <a:srgbClr val="FFFF00"/>
                </a:solidFill>
                <a:latin typeface="NikoshBAN" panose="02000000000000000000" pitchFamily="2" charset="0"/>
                <a:cs typeface="NikoshBAN" panose="02000000000000000000" pitchFamily="2" charset="0"/>
              </a:rPr>
              <a:t> </a:t>
            </a:r>
            <a:r>
              <a:rPr lang="en-US" sz="6600" dirty="0" err="1">
                <a:solidFill>
                  <a:srgbClr val="FFFF00"/>
                </a:solidFill>
                <a:latin typeface="NikoshBAN" panose="02000000000000000000" pitchFamily="2" charset="0"/>
                <a:cs typeface="NikoshBAN" panose="02000000000000000000" pitchFamily="2" charset="0"/>
              </a:rPr>
              <a:t>পাঠ</a:t>
            </a:r>
            <a:endParaRPr lang="en-US" sz="6600" dirty="0">
              <a:solidFill>
                <a:srgbClr val="FFFF00"/>
              </a:solidFill>
              <a:latin typeface="NikoshBAN" panose="02000000000000000000" pitchFamily="2" charset="0"/>
              <a:cs typeface="NikoshBAN" panose="02000000000000000000" pitchFamily="2" charset="0"/>
            </a:endParaRPr>
          </a:p>
        </p:txBody>
      </p:sp>
      <p:sp>
        <p:nvSpPr>
          <p:cNvPr id="3" name="Flowchart: Process 2"/>
          <p:cNvSpPr/>
          <p:nvPr/>
        </p:nvSpPr>
        <p:spPr>
          <a:xfrm>
            <a:off x="1533378" y="3228650"/>
            <a:ext cx="9566030" cy="1948261"/>
          </a:xfrm>
          <a:prstGeom prst="flowChartProcess">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0000"/>
                </a:solidFill>
                <a:latin typeface="NikoshBAN" panose="02000000000000000000" pitchFamily="2" charset="0"/>
                <a:cs typeface="NikoshBAN" panose="02000000000000000000" pitchFamily="2" charset="0"/>
              </a:rPr>
              <a:t>তিন ঘরা নগদান বহি</a:t>
            </a:r>
          </a:p>
          <a:p>
            <a:pPr algn="ctr"/>
            <a:r>
              <a:rPr lang="en-US" sz="5400" dirty="0">
                <a:solidFill>
                  <a:srgbClr val="FF0000"/>
                </a:solidFill>
                <a:latin typeface="NikoshBAN" panose="02000000000000000000" pitchFamily="2" charset="0"/>
                <a:cs typeface="NikoshBAN" panose="02000000000000000000" pitchFamily="2" charset="0"/>
              </a:rPr>
              <a:t>Treble Column Cash Book</a:t>
            </a:r>
          </a:p>
        </p:txBody>
      </p:sp>
    </p:spTree>
    <p:extLst>
      <p:ext uri="{BB962C8B-B14F-4D97-AF65-F5344CB8AC3E}">
        <p14:creationId xmlns:p14="http://schemas.microsoft.com/office/powerpoint/2010/main" val="626636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1353" y="2565540"/>
            <a:ext cx="11873131" cy="1726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cene3d>
              <a:camera prst="isometricOffAxis1Right"/>
              <a:lightRig rig="harsh" dir="t"/>
            </a:scene3d>
            <a:sp3d extrusionH="57150" prstMaterial="matte">
              <a:bevelT w="63500" h="12700" prst="slope"/>
              <a:contourClr>
                <a:schemeClr val="bg1">
                  <a:lumMod val="65000"/>
                </a:schemeClr>
              </a:contourClr>
            </a:sp3d>
          </a:bodyPr>
          <a:lstStyle/>
          <a:p>
            <a:pPr algn="ctr" eaLnBrk="0" fontAlgn="base" hangingPunct="0">
              <a:spcBef>
                <a:spcPct val="0"/>
              </a:spcBef>
              <a:spcAft>
                <a:spcPct val="0"/>
              </a:spcAft>
            </a:pPr>
            <a:r>
              <a:rPr lang="bn-BD" sz="19900" b="1" i="1" dirty="0">
                <a:ln/>
                <a:solidFill>
                  <a:schemeClr val="accent1">
                    <a:lumMod val="60000"/>
                    <a:lumOff val="40000"/>
                  </a:schemeClr>
                </a:solidFill>
                <a:effectLst>
                  <a:outerShdw blurRad="50800" dist="38100" dir="10800000" algn="r" rotWithShape="0">
                    <a:prstClr val="black">
                      <a:alpha val="40000"/>
                    </a:prstClr>
                  </a:outerShdw>
                </a:effectLst>
                <a:latin typeface="NikoshBAN" panose="02000000000000000000" pitchFamily="2" charset="0"/>
                <a:cs typeface="NikoshBAN" panose="02000000000000000000" pitchFamily="2" charset="0"/>
              </a:rPr>
              <a:t>ধন্যবাদ </a:t>
            </a:r>
            <a:r>
              <a:rPr lang="bn-BD" sz="19900" b="1" i="1" dirty="0">
                <a:ln/>
                <a:solidFill>
                  <a:schemeClr val="accent3"/>
                </a:solidFill>
                <a:effectLst>
                  <a:outerShdw blurRad="50800" dist="38100" dir="10800000" algn="r" rotWithShape="0">
                    <a:prstClr val="black">
                      <a:alpha val="40000"/>
                    </a:prstClr>
                  </a:outerShdw>
                </a:effectLst>
                <a:latin typeface="NikoshBAN" panose="02000000000000000000" pitchFamily="2" charset="0"/>
                <a:cs typeface="NikoshBAN" panose="02000000000000000000" pitchFamily="2" charset="0"/>
              </a:rPr>
              <a:t>শিক্ষার্থীরা</a:t>
            </a:r>
            <a:endParaRPr lang="en-US" sz="19900" b="1" dirty="0">
              <a:ln/>
              <a:solidFill>
                <a:schemeClr val="accent3"/>
              </a:solidFill>
              <a:effectLst>
                <a:outerShdw blurRad="50800" dist="38100" dir="10800000" algn="r" rotWithShape="0">
                  <a:prstClr val="black">
                    <a:alpha val="40000"/>
                  </a:prst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51407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bg>
      <p:bgPr shadeToTitle="1">
        <a:gradFill flip="none" rotWithShape="1">
          <a:gsLst>
            <a:gs pos="96000">
              <a:srgbClr val="F83463">
                <a:alpha val="60000"/>
              </a:srgbClr>
            </a:gs>
            <a:gs pos="37000">
              <a:srgbClr val="002060"/>
            </a:gs>
            <a:gs pos="66000">
              <a:schemeClr val="accent5">
                <a:lumMod val="95000"/>
                <a:lumOff val="5000"/>
              </a:schemeClr>
            </a:gs>
            <a:gs pos="100000">
              <a:srgbClr val="F583D7"/>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F01DC4-FC25-426E-B590-5444447F85C5}"/>
              </a:ext>
            </a:extLst>
          </p:cNvPr>
          <p:cNvGrpSpPr/>
          <p:nvPr/>
        </p:nvGrpSpPr>
        <p:grpSpPr>
          <a:xfrm>
            <a:off x="126609" y="168812"/>
            <a:ext cx="1800665" cy="2043333"/>
            <a:chOff x="1783008" y="2181464"/>
            <a:chExt cx="3276600" cy="3543300"/>
          </a:xfrm>
          <a:effectLst>
            <a:outerShdw blurRad="50800" dist="152400" dir="2700000" algn="tl" rotWithShape="0">
              <a:prstClr val="black">
                <a:alpha val="40000"/>
              </a:prstClr>
            </a:outerShdw>
          </a:effectLst>
        </p:grpSpPr>
        <p:sp>
          <p:nvSpPr>
            <p:cNvPr id="3" name="Rectangle 2">
              <a:extLst>
                <a:ext uri="{FF2B5EF4-FFF2-40B4-BE49-F238E27FC236}">
                  <a16:creationId xmlns:a16="http://schemas.microsoft.com/office/drawing/2014/main" id="{99A4E16F-0F71-42BE-BAD7-A44F1074D31A}"/>
                </a:ext>
              </a:extLst>
            </p:cNvPr>
            <p:cNvSpPr/>
            <p:nvPr/>
          </p:nvSpPr>
          <p:spPr>
            <a:xfrm>
              <a:off x="1783008" y="2181464"/>
              <a:ext cx="3276600" cy="354330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Autofit/>
            </a:bodyPr>
            <a:lstStyle/>
            <a:p>
              <a:pPr algn="ctr" eaLnBrk="0" fontAlgn="base" hangingPunct="0">
                <a:spcBef>
                  <a:spcPct val="0"/>
                </a:spcBef>
                <a:spcAft>
                  <a:spcPct val="0"/>
                </a:spcAft>
              </a:pPr>
              <a:endParaRPr lang="en-US">
                <a:solidFill>
                  <a:schemeClr val="tx1"/>
                </a:solidFill>
                <a:latin typeface="Arial" panose="020B0604020202020204" pitchFamily="34" charset="0"/>
              </a:endParaRPr>
            </a:p>
          </p:txBody>
        </p:sp>
        <p:pic>
          <p:nvPicPr>
            <p:cNvPr id="4" name="Picture 3">
              <a:extLst>
                <a:ext uri="{FF2B5EF4-FFF2-40B4-BE49-F238E27FC236}">
                  <a16:creationId xmlns:a16="http://schemas.microsoft.com/office/drawing/2014/main" id="{78DF1EB9-C5C6-48F8-9592-4E91ABA50E3D}"/>
                </a:ext>
              </a:extLst>
            </p:cNvPr>
            <p:cNvPicPr>
              <a:picLocks noChangeAspect="1"/>
            </p:cNvPicPr>
            <p:nvPr/>
          </p:nvPicPr>
          <p:blipFill>
            <a:blip r:embed="rId2"/>
            <a:stretch>
              <a:fillRect/>
            </a:stretch>
          </p:blipFill>
          <p:spPr>
            <a:xfrm>
              <a:off x="1949880" y="2315019"/>
              <a:ext cx="2942857" cy="3276190"/>
            </a:xfrm>
            <a:prstGeom prst="rect">
              <a:avLst/>
            </a:prstGeom>
          </p:spPr>
        </p:pic>
      </p:grpSp>
      <p:sp>
        <p:nvSpPr>
          <p:cNvPr id="7" name="TextBox 6">
            <a:extLst>
              <a:ext uri="{FF2B5EF4-FFF2-40B4-BE49-F238E27FC236}">
                <a16:creationId xmlns:a16="http://schemas.microsoft.com/office/drawing/2014/main" id="{3625A822-B125-426F-82C1-C22A0E48DFA0}"/>
              </a:ext>
            </a:extLst>
          </p:cNvPr>
          <p:cNvSpPr txBox="1"/>
          <p:nvPr/>
        </p:nvSpPr>
        <p:spPr>
          <a:xfrm>
            <a:off x="2182251" y="1370934"/>
            <a:ext cx="7433603" cy="3046988"/>
          </a:xfrm>
          <a:prstGeom prst="rect">
            <a:avLst/>
          </a:prstGeom>
          <a:noFill/>
        </p:spPr>
        <p:txBody>
          <a:bodyPr wrap="square">
            <a:spAutoFit/>
            <a:scene3d>
              <a:camera prst="orthographicFront"/>
              <a:lightRig rig="threePt" dir="t"/>
            </a:scene3d>
            <a:sp3d extrusionH="57150">
              <a:bevelT w="38100" h="38100" prst="slope"/>
            </a:sp3d>
          </a:bodyPr>
          <a:lstStyle/>
          <a:p>
            <a:pPr algn="ctr"/>
            <a:r>
              <a:rPr lang="en-US" sz="9600" b="1" dirty="0">
                <a:solidFill>
                  <a:srgbClr val="00FF00"/>
                </a:solidFill>
                <a:latin typeface="NikoshBAN" panose="02000000000000000000" pitchFamily="2" charset="0"/>
                <a:cs typeface="NikoshBAN" panose="02000000000000000000" pitchFamily="2" charset="0"/>
              </a:rPr>
              <a:t>নগদান বহি</a:t>
            </a:r>
          </a:p>
          <a:p>
            <a:pPr algn="ctr"/>
            <a:r>
              <a:rPr lang="en-US" sz="9600" b="1" dirty="0">
                <a:solidFill>
                  <a:srgbClr val="00FF00"/>
                </a:solidFill>
                <a:latin typeface="NikoshBAN" panose="02000000000000000000" pitchFamily="2" charset="0"/>
                <a:cs typeface="NikoshBAN" panose="02000000000000000000" pitchFamily="2" charset="0"/>
              </a:rPr>
              <a:t>Cash Book</a:t>
            </a:r>
            <a:endParaRPr lang="en-US" sz="9600" b="1" dirty="0">
              <a:solidFill>
                <a:srgbClr val="00FF00"/>
              </a:solidFill>
            </a:endParaRPr>
          </a:p>
        </p:txBody>
      </p:sp>
      <p:sp>
        <p:nvSpPr>
          <p:cNvPr id="8" name="TextBox 7">
            <a:extLst>
              <a:ext uri="{FF2B5EF4-FFF2-40B4-BE49-F238E27FC236}">
                <a16:creationId xmlns:a16="http://schemas.microsoft.com/office/drawing/2014/main" id="{ACD3CCDD-ADF2-4F46-B8DB-647FCD05B746}"/>
              </a:ext>
            </a:extLst>
          </p:cNvPr>
          <p:cNvSpPr txBox="1"/>
          <p:nvPr/>
        </p:nvSpPr>
        <p:spPr>
          <a:xfrm>
            <a:off x="8020012" y="6092057"/>
            <a:ext cx="3711272" cy="584775"/>
          </a:xfrm>
          <a:prstGeom prst="rect">
            <a:avLst/>
          </a:prstGeom>
          <a:noFill/>
        </p:spPr>
        <p:txBody>
          <a:bodyPr wrap="none" rtlCol="0">
            <a:spAutoFit/>
          </a:bodyPr>
          <a:lstStyle/>
          <a:p>
            <a:r>
              <a:rPr lang="en-US" sz="3200" dirty="0">
                <a:solidFill>
                  <a:srgbClr val="7030A0"/>
                </a:solidFill>
                <a:latin typeface="SumeshwariMJ" pitchFamily="2" charset="0"/>
              </a:rPr>
              <a:t>শ্রেণি: একাদশ-দ্বাদশ</a:t>
            </a:r>
          </a:p>
        </p:txBody>
      </p:sp>
      <p:sp>
        <p:nvSpPr>
          <p:cNvPr id="9" name="TextBox 8">
            <a:extLst>
              <a:ext uri="{FF2B5EF4-FFF2-40B4-BE49-F238E27FC236}">
                <a16:creationId xmlns:a16="http://schemas.microsoft.com/office/drawing/2014/main" id="{1E614C92-A4BC-47E6-BDF1-68DE25771B6C}"/>
              </a:ext>
            </a:extLst>
          </p:cNvPr>
          <p:cNvSpPr txBox="1"/>
          <p:nvPr/>
        </p:nvSpPr>
        <p:spPr>
          <a:xfrm>
            <a:off x="460716" y="6030502"/>
            <a:ext cx="4589585" cy="707886"/>
          </a:xfrm>
          <a:prstGeom prst="rect">
            <a:avLst/>
          </a:prstGeom>
          <a:noFill/>
        </p:spPr>
        <p:txBody>
          <a:bodyPr wrap="square">
            <a:spAutoFit/>
          </a:bodyPr>
          <a:lstStyle/>
          <a:p>
            <a:r>
              <a:rPr lang="en-US" sz="4000" dirty="0">
                <a:solidFill>
                  <a:srgbClr val="FFFF00"/>
                </a:solidFill>
                <a:latin typeface="NikoshBAN" panose="02000000000000000000" pitchFamily="2" charset="0"/>
                <a:cs typeface="NikoshBAN" panose="02000000000000000000" pitchFamily="2" charset="0"/>
              </a:rPr>
              <a:t>কন্ট্রা বা বিপরীত দাখিলা কি </a:t>
            </a:r>
            <a:endParaRPr lang="en-US" sz="4000" dirty="0">
              <a:solidFill>
                <a:srgbClr val="FFFF00"/>
              </a:solidFill>
            </a:endParaRPr>
          </a:p>
        </p:txBody>
      </p:sp>
      <p:sp>
        <p:nvSpPr>
          <p:cNvPr id="6" name="TextBox 5">
            <a:extLst>
              <a:ext uri="{FF2B5EF4-FFF2-40B4-BE49-F238E27FC236}">
                <a16:creationId xmlns:a16="http://schemas.microsoft.com/office/drawing/2014/main" id="{5C1D38BD-F0AE-498C-9F8B-B865AD52864C}"/>
              </a:ext>
            </a:extLst>
          </p:cNvPr>
          <p:cNvSpPr txBox="1"/>
          <p:nvPr/>
        </p:nvSpPr>
        <p:spPr>
          <a:xfrm>
            <a:off x="3657600" y="4417922"/>
            <a:ext cx="5088637" cy="1015663"/>
          </a:xfrm>
          <a:prstGeom prst="rect">
            <a:avLst/>
          </a:prstGeom>
          <a:noFill/>
        </p:spPr>
        <p:txBody>
          <a:bodyPr wrap="none" rtlCol="0">
            <a:spAutoFit/>
          </a:bodyPr>
          <a:lstStyle/>
          <a:p>
            <a:r>
              <a:rPr lang="en-US" sz="6000" dirty="0">
                <a:solidFill>
                  <a:srgbClr val="F583D7"/>
                </a:solidFill>
              </a:rPr>
              <a:t>Double Column</a:t>
            </a:r>
          </a:p>
        </p:txBody>
      </p:sp>
    </p:spTree>
    <p:extLst>
      <p:ext uri="{BB962C8B-B14F-4D97-AF65-F5344CB8AC3E}">
        <p14:creationId xmlns:p14="http://schemas.microsoft.com/office/powerpoint/2010/main" val="85959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p:nvPr/>
        </p:nvSpPr>
        <p:spPr>
          <a:xfrm>
            <a:off x="3539878" y="533742"/>
            <a:ext cx="4094636" cy="1143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sz="5400" dirty="0" err="1">
                <a:solidFill>
                  <a:srgbClr val="FF0000"/>
                </a:solidFill>
                <a:latin typeface="NikoshBAN" panose="02000000000000000000" pitchFamily="2" charset="0"/>
                <a:cs typeface="NikoshBAN" panose="02000000000000000000" pitchFamily="2" charset="0"/>
              </a:rPr>
              <a:t>শিক্ষক</a:t>
            </a:r>
            <a:r>
              <a:rPr lang="en-US" sz="5400" dirty="0">
                <a:solidFill>
                  <a:srgbClr val="FF0000"/>
                </a:solidFill>
                <a:latin typeface="NikoshBAN" panose="02000000000000000000" pitchFamily="2" charset="0"/>
                <a:cs typeface="NikoshBAN" panose="02000000000000000000" pitchFamily="2" charset="0"/>
              </a:rPr>
              <a:t> </a:t>
            </a:r>
            <a:r>
              <a:rPr lang="en-US" sz="5400" dirty="0" err="1">
                <a:solidFill>
                  <a:srgbClr val="FF0000"/>
                </a:solidFill>
                <a:latin typeface="NikoshBAN" panose="02000000000000000000" pitchFamily="2" charset="0"/>
                <a:cs typeface="NikoshBAN" panose="02000000000000000000" pitchFamily="2" charset="0"/>
              </a:rPr>
              <a:t>পরিচিতি</a:t>
            </a:r>
            <a:endParaRPr lang="en-US" sz="54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6682154" y="1967938"/>
            <a:ext cx="4951828" cy="3756826"/>
          </a:xfrm>
          <a:prstGeom prst="rect">
            <a:avLst/>
          </a:prstGeom>
          <a:solidFill>
            <a:srgbClr val="00B050"/>
          </a:solidFill>
          <a:ln>
            <a:noFill/>
          </a:ln>
          <a:effectLst>
            <a:outerShdw blurRad="50800" dist="152400" dir="2700000" algn="tl" rotWithShape="0">
              <a:prstClr val="black">
                <a:alpha val="40000"/>
              </a:prstClr>
            </a:outerShd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defRPr/>
            </a:pPr>
            <a:r>
              <a:rPr lang="en-US" sz="3200" dirty="0">
                <a:solidFill>
                  <a:srgbClr val="002060"/>
                </a:solidFill>
                <a:latin typeface="NikoshBAN" panose="02000000000000000000" pitchFamily="2" charset="0"/>
                <a:cs typeface="NikoshBAN" panose="02000000000000000000" pitchFamily="2" charset="0"/>
              </a:rPr>
              <a:t>তপন </a:t>
            </a:r>
            <a:r>
              <a:rPr lang="en-US" sz="3200" dirty="0" err="1">
                <a:solidFill>
                  <a:srgbClr val="002060"/>
                </a:solidFill>
                <a:latin typeface="NikoshBAN" panose="02000000000000000000" pitchFamily="2" charset="0"/>
                <a:cs typeface="NikoshBAN" panose="02000000000000000000" pitchFamily="2" charset="0"/>
              </a:rPr>
              <a:t>কুমার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মন্ডল</a:t>
            </a:r>
            <a:endParaRPr lang="en-US" sz="3200" dirty="0">
              <a:solidFill>
                <a:srgbClr val="002060"/>
              </a:solidFill>
              <a:latin typeface="NikoshBAN" panose="02000000000000000000" pitchFamily="2" charset="0"/>
              <a:cs typeface="NikoshBAN" panose="02000000000000000000" pitchFamily="2" charset="0"/>
            </a:endParaRPr>
          </a:p>
          <a:p>
            <a:pPr algn="ctr" eaLnBrk="0" fontAlgn="base" hangingPunct="0">
              <a:spcBef>
                <a:spcPct val="0"/>
              </a:spcBef>
              <a:spcAft>
                <a:spcPct val="0"/>
              </a:spcAft>
              <a:defRPr/>
            </a:pPr>
            <a:r>
              <a:rPr lang="en-US" sz="3200" dirty="0">
                <a:solidFill>
                  <a:srgbClr val="002060"/>
                </a:solidFill>
                <a:latin typeface="NikoshBAN" panose="02000000000000000000" pitchFamily="2" charset="0"/>
                <a:cs typeface="NikoshBAN" panose="02000000000000000000" pitchFamily="2" charset="0"/>
              </a:rPr>
              <a:t>সহকারী অধ্যাপক, হিসাববিজ্ঞান</a:t>
            </a:r>
          </a:p>
          <a:p>
            <a:pPr algn="ctr" eaLnBrk="0" fontAlgn="base" hangingPunct="0">
              <a:spcBef>
                <a:spcPct val="0"/>
              </a:spcBef>
              <a:spcAft>
                <a:spcPct val="0"/>
              </a:spcAft>
              <a:defRPr/>
            </a:pPr>
            <a:r>
              <a:rPr lang="en-US" sz="3200" dirty="0" err="1">
                <a:solidFill>
                  <a:srgbClr val="002060"/>
                </a:solidFill>
                <a:latin typeface="NikoshBAN" panose="02000000000000000000" pitchFamily="2" charset="0"/>
                <a:cs typeface="NikoshBAN" panose="02000000000000000000" pitchFamily="2" charset="0"/>
              </a:rPr>
              <a:t>আলাউদ্দিন</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আহমেদ</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ডিগ্রী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কলেজ</a:t>
            </a:r>
            <a:endParaRPr lang="en-US" sz="3200" dirty="0">
              <a:solidFill>
                <a:srgbClr val="002060"/>
              </a:solidFill>
              <a:latin typeface="NikoshBAN" panose="02000000000000000000" pitchFamily="2" charset="0"/>
              <a:cs typeface="NikoshBAN" panose="02000000000000000000" pitchFamily="2" charset="0"/>
            </a:endParaRPr>
          </a:p>
          <a:p>
            <a:pPr algn="ctr" eaLnBrk="0" fontAlgn="base" hangingPunct="0">
              <a:spcBef>
                <a:spcPct val="0"/>
              </a:spcBef>
              <a:spcAft>
                <a:spcPct val="0"/>
              </a:spcAft>
              <a:defRPr/>
            </a:pPr>
            <a:r>
              <a:rPr lang="en-US" sz="3200" dirty="0" err="1">
                <a:solidFill>
                  <a:srgbClr val="002060"/>
                </a:solidFill>
                <a:latin typeface="NikoshBAN" panose="02000000000000000000" pitchFamily="2" charset="0"/>
                <a:cs typeface="NikoshBAN" panose="02000000000000000000" pitchFamily="2" charset="0"/>
              </a:rPr>
              <a:t>চড়াইকোল</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কুমারখালী</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কুষ্টিয়া</a:t>
            </a:r>
            <a:r>
              <a:rPr lang="en-US" sz="3200" dirty="0">
                <a:solidFill>
                  <a:srgbClr val="002060"/>
                </a:solidFill>
                <a:latin typeface="NikoshBAN" panose="02000000000000000000" pitchFamily="2" charset="0"/>
                <a:cs typeface="NikoshBAN" panose="02000000000000000000" pitchFamily="2" charset="0"/>
              </a:rPr>
              <a:t>।</a:t>
            </a:r>
          </a:p>
          <a:p>
            <a:pPr algn="ctr" eaLnBrk="0" fontAlgn="base" hangingPunct="0">
              <a:spcBef>
                <a:spcPct val="0"/>
              </a:spcBef>
              <a:spcAft>
                <a:spcPct val="0"/>
              </a:spcAft>
              <a:defRPr/>
            </a:pPr>
            <a:r>
              <a:rPr lang="en-US" sz="3200" dirty="0" err="1">
                <a:solidFill>
                  <a:srgbClr val="002060"/>
                </a:solidFill>
                <a:latin typeface="NikoshBAN" panose="02000000000000000000" pitchFamily="2" charset="0"/>
                <a:cs typeface="NikoshBAN" panose="02000000000000000000" pitchFamily="2" charset="0"/>
              </a:rPr>
              <a:t>মোবা</a:t>
            </a:r>
            <a:r>
              <a:rPr lang="en-US" sz="3200" dirty="0">
                <a:solidFill>
                  <a:srgbClr val="002060"/>
                </a:solidFill>
                <a:latin typeface="NikoshBAN" panose="02000000000000000000" pitchFamily="2" charset="0"/>
                <a:cs typeface="NikoshBAN" panose="02000000000000000000" pitchFamily="2" charset="0"/>
              </a:rPr>
              <a:t>: 01716250757</a:t>
            </a:r>
          </a:p>
          <a:p>
            <a:pPr algn="ctr" eaLnBrk="0" fontAlgn="base" hangingPunct="0">
              <a:spcBef>
                <a:spcPct val="0"/>
              </a:spcBef>
              <a:spcAft>
                <a:spcPct val="0"/>
              </a:spcAft>
              <a:defRPr/>
            </a:pPr>
            <a:r>
              <a:rPr lang="en-US" sz="3200" dirty="0">
                <a:solidFill>
                  <a:srgbClr val="002060"/>
                </a:solidFill>
                <a:latin typeface="Times New Roman" panose="02020603050405020304" pitchFamily="18" charset="0"/>
                <a:cs typeface="Times New Roman" panose="02020603050405020304" pitchFamily="18" charset="0"/>
              </a:rPr>
              <a:t>Email- tapanmondol72@gmail.com</a:t>
            </a:r>
          </a:p>
        </p:txBody>
      </p:sp>
      <p:grpSp>
        <p:nvGrpSpPr>
          <p:cNvPr id="6" name="Group 5">
            <a:extLst>
              <a:ext uri="{FF2B5EF4-FFF2-40B4-BE49-F238E27FC236}">
                <a16:creationId xmlns:a16="http://schemas.microsoft.com/office/drawing/2014/main" id="{A262B7C1-3FC2-4F11-A117-61B8CF918E73}"/>
              </a:ext>
            </a:extLst>
          </p:cNvPr>
          <p:cNvGrpSpPr/>
          <p:nvPr/>
        </p:nvGrpSpPr>
        <p:grpSpPr>
          <a:xfrm>
            <a:off x="1557925" y="2181464"/>
            <a:ext cx="3276600" cy="3543300"/>
            <a:chOff x="1783008" y="2181464"/>
            <a:chExt cx="3276600" cy="3543300"/>
          </a:xfrm>
          <a:effectLst>
            <a:outerShdw blurRad="50800" dist="152400" dir="2700000" algn="tl" rotWithShape="0">
              <a:prstClr val="black">
                <a:alpha val="40000"/>
              </a:prstClr>
            </a:outerShdw>
          </a:effectLst>
        </p:grpSpPr>
        <p:sp>
          <p:nvSpPr>
            <p:cNvPr id="5" name="Rectangle 4"/>
            <p:cNvSpPr/>
            <p:nvPr/>
          </p:nvSpPr>
          <p:spPr>
            <a:xfrm>
              <a:off x="1783008" y="2181464"/>
              <a:ext cx="3276600" cy="354330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Autofit/>
            </a:bodyPr>
            <a:lstStyle/>
            <a:p>
              <a:pPr algn="ctr" eaLnBrk="0" fontAlgn="base" hangingPunct="0">
                <a:spcBef>
                  <a:spcPct val="0"/>
                </a:spcBef>
                <a:spcAft>
                  <a:spcPct val="0"/>
                </a:spcAft>
              </a:pPr>
              <a:endParaRPr lang="en-US">
                <a:solidFill>
                  <a:schemeClr val="tx1"/>
                </a:solidFill>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1949880" y="2315019"/>
              <a:ext cx="2942857" cy="3276190"/>
            </a:xfrm>
            <a:prstGeom prst="rect">
              <a:avLst/>
            </a:prstGeom>
          </p:spPr>
        </p:pic>
      </p:grpSp>
      <p:sp>
        <p:nvSpPr>
          <p:cNvPr id="7" name="Arrow: Right 6">
            <a:extLst>
              <a:ext uri="{FF2B5EF4-FFF2-40B4-BE49-F238E27FC236}">
                <a16:creationId xmlns:a16="http://schemas.microsoft.com/office/drawing/2014/main" id="{EE10798C-988B-46EC-8377-C7783D2202AC}"/>
              </a:ext>
            </a:extLst>
          </p:cNvPr>
          <p:cNvSpPr/>
          <p:nvPr/>
        </p:nvSpPr>
        <p:spPr>
          <a:xfrm>
            <a:off x="5047921" y="3325846"/>
            <a:ext cx="1420837" cy="1041009"/>
          </a:xfrm>
          <a:prstGeom prst="rightArrow">
            <a:avLst/>
          </a:prstGeom>
          <a:solidFill>
            <a:schemeClr val="accent6">
              <a:lumMod val="75000"/>
            </a:schemeClr>
          </a:solidFill>
          <a:ln>
            <a:noFill/>
          </a:ln>
          <a:scene3d>
            <a:camera prst="orthographicFront"/>
            <a:lightRig rig="harsh"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matte">
              <a:bevelT w="63500" h="12700" prst="angle"/>
              <a:contourClr>
                <a:schemeClr val="bg1">
                  <a:lumMod val="65000"/>
                </a:schemeClr>
              </a:contourClr>
            </a:sp3d>
          </a:bodyPr>
          <a:lstStyle/>
          <a:p>
            <a:pPr algn="ctr"/>
            <a:endParaRPr lang="en-US" b="1">
              <a:ln/>
              <a:solidFill>
                <a:schemeClr val="accent3"/>
              </a:solidFill>
            </a:endParaRPr>
          </a:p>
        </p:txBody>
      </p:sp>
    </p:spTree>
    <p:extLst>
      <p:ext uri="{BB962C8B-B14F-4D97-AF65-F5344CB8AC3E}">
        <p14:creationId xmlns:p14="http://schemas.microsoft.com/office/powerpoint/2010/main" val="356629477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000"/>
                            </p:stCondLst>
                            <p:childTnLst>
                              <p:par>
                                <p:cTn id="9" presetID="53" presetClass="entr" presetSubtype="16"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2500"/>
                            </p:stCondLst>
                            <p:childTnLst>
                              <p:par>
                                <p:cTn id="15" presetID="55"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par>
                          <p:cTn id="20" fill="hold">
                            <p:stCondLst>
                              <p:cond delay="3500"/>
                            </p:stCondLst>
                            <p:childTnLst>
                              <p:par>
                                <p:cTn id="21" presetID="35" presetClass="emph" presetSubtype="0" repeatCount="indefinite" fill="hold" grpId="1" nodeType="afterEffect">
                                  <p:stCondLst>
                                    <p:cond delay="0"/>
                                  </p:stCondLst>
                                  <p:childTnLst>
                                    <p:anim calcmode="discrete" valueType="str">
                                      <p:cBhvr>
                                        <p:cTn id="22"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207636" y="498831"/>
            <a:ext cx="4787900" cy="14319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sz="8000" dirty="0">
                <a:solidFill>
                  <a:srgbClr val="FF33CC"/>
                </a:solidFill>
                <a:latin typeface="NikoshBAN" panose="02000000000000000000" pitchFamily="2" charset="0"/>
                <a:cs typeface="NikoshBAN" panose="02000000000000000000" pitchFamily="2" charset="0"/>
              </a:rPr>
              <a:t>পাঠ পরিচিতি</a:t>
            </a:r>
            <a:endParaRPr lang="en-US" sz="80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416616" y="2669021"/>
            <a:ext cx="8763000" cy="338343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sz="6600" dirty="0">
                <a:solidFill>
                  <a:srgbClr val="002060"/>
                </a:solidFill>
                <a:latin typeface="NikoshBAN" panose="02000000000000000000" pitchFamily="2" charset="0"/>
                <a:cs typeface="NikoshBAN" panose="02000000000000000000" pitchFamily="2" charset="0"/>
              </a:rPr>
              <a:t>শ্রেণী: একাদশ-দ্বাদশ</a:t>
            </a:r>
          </a:p>
          <a:p>
            <a:pPr algn="ctr" eaLnBrk="0" fontAlgn="base" hangingPunct="0">
              <a:spcBef>
                <a:spcPct val="0"/>
              </a:spcBef>
              <a:spcAft>
                <a:spcPct val="0"/>
              </a:spcAft>
            </a:pPr>
            <a:r>
              <a:rPr lang="en-US" sz="6600" dirty="0">
                <a:solidFill>
                  <a:srgbClr val="002060"/>
                </a:solidFill>
                <a:latin typeface="NikoshBAN" panose="02000000000000000000" pitchFamily="2" charset="0"/>
                <a:cs typeface="NikoshBAN" panose="02000000000000000000" pitchFamily="2" charset="0"/>
              </a:rPr>
              <a:t>বিষয়: হিসাববিজ্ঞান 1ম পত্র</a:t>
            </a:r>
          </a:p>
          <a:p>
            <a:pPr algn="ctr" eaLnBrk="0" fontAlgn="base" hangingPunct="0">
              <a:spcBef>
                <a:spcPct val="0"/>
              </a:spcBef>
              <a:spcAft>
                <a:spcPct val="0"/>
              </a:spcAft>
            </a:pPr>
            <a:r>
              <a:rPr lang="en-US" sz="6600" dirty="0">
                <a:solidFill>
                  <a:srgbClr val="002060"/>
                </a:solidFill>
                <a:latin typeface="NikoshBAN" panose="02000000000000000000" pitchFamily="2" charset="0"/>
                <a:cs typeface="NikoshBAN" panose="02000000000000000000" pitchFamily="2" charset="0"/>
              </a:rPr>
              <a:t>অধ্যায়: 2য় (হিসাবের বইসমূহ)</a:t>
            </a:r>
          </a:p>
        </p:txBody>
      </p:sp>
    </p:spTree>
    <p:extLst>
      <p:ext uri="{BB962C8B-B14F-4D97-AF65-F5344CB8AC3E}">
        <p14:creationId xmlns:p14="http://schemas.microsoft.com/office/powerpoint/2010/main" val="36575308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jpg"/>
          <p:cNvPicPr>
            <a:picLocks noChangeAspect="1"/>
          </p:cNvPicPr>
          <p:nvPr/>
        </p:nvPicPr>
        <p:blipFill>
          <a:blip r:embed="rId2"/>
          <a:stretch>
            <a:fillRect/>
          </a:stretch>
        </p:blipFill>
        <p:spPr>
          <a:xfrm>
            <a:off x="201704" y="1376775"/>
            <a:ext cx="5384148" cy="2992129"/>
          </a:xfrm>
          <a:prstGeom prst="rect">
            <a:avLst/>
          </a:prstGeom>
          <a:solidFill>
            <a:schemeClr val="accent2">
              <a:lumMod val="40000"/>
              <a:lumOff val="60000"/>
            </a:schemeClr>
          </a:solidFill>
        </p:spPr>
      </p:pic>
      <p:sp>
        <p:nvSpPr>
          <p:cNvPr id="5" name="Rectangle 4"/>
          <p:cNvSpPr/>
          <p:nvPr/>
        </p:nvSpPr>
        <p:spPr>
          <a:xfrm>
            <a:off x="3925753" y="5326508"/>
            <a:ext cx="3320197" cy="6858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rgbClr val="FF0000"/>
                </a:solidFill>
                <a:latin typeface="NikoshBAN" pitchFamily="2" charset="0"/>
                <a:cs typeface="NikoshBAN" pitchFamily="2" charset="0"/>
              </a:rPr>
              <a:t>নগদ লেনদেন</a:t>
            </a:r>
            <a:endParaRPr lang="en-US" sz="4400" dirty="0">
              <a:solidFill>
                <a:srgbClr val="FF0000"/>
              </a:solidFill>
              <a:latin typeface="NikoshBAN" pitchFamily="2" charset="0"/>
              <a:cs typeface="NikoshBAN" pitchFamily="2" charset="0"/>
            </a:endParaRPr>
          </a:p>
        </p:txBody>
      </p:sp>
      <p:grpSp>
        <p:nvGrpSpPr>
          <p:cNvPr id="3" name="Group 2">
            <a:extLst>
              <a:ext uri="{FF2B5EF4-FFF2-40B4-BE49-F238E27FC236}">
                <a16:creationId xmlns:a16="http://schemas.microsoft.com/office/drawing/2014/main" id="{A2F0EC99-7812-468B-9A59-F856E7EA6C16}"/>
              </a:ext>
            </a:extLst>
          </p:cNvPr>
          <p:cNvGrpSpPr/>
          <p:nvPr/>
        </p:nvGrpSpPr>
        <p:grpSpPr>
          <a:xfrm>
            <a:off x="6274190" y="1376775"/>
            <a:ext cx="5716105" cy="2992129"/>
            <a:chOff x="5866228" y="1195755"/>
            <a:chExt cx="6124068" cy="3173150"/>
          </a:xfrm>
        </p:grpSpPr>
        <p:sp>
          <p:nvSpPr>
            <p:cNvPr id="2" name="Rectangle 1">
              <a:extLst>
                <a:ext uri="{FF2B5EF4-FFF2-40B4-BE49-F238E27FC236}">
                  <a16:creationId xmlns:a16="http://schemas.microsoft.com/office/drawing/2014/main" id="{D4A73A38-6AA6-47BA-839C-C47A727B4445}"/>
                </a:ext>
              </a:extLst>
            </p:cNvPr>
            <p:cNvSpPr/>
            <p:nvPr/>
          </p:nvSpPr>
          <p:spPr>
            <a:xfrm>
              <a:off x="5866228" y="1195755"/>
              <a:ext cx="6124068" cy="3173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descr="85.jpg">
              <a:extLst>
                <a:ext uri="{FF2B5EF4-FFF2-40B4-BE49-F238E27FC236}">
                  <a16:creationId xmlns:a16="http://schemas.microsoft.com/office/drawing/2014/main" id="{9E4AABC7-0FB4-4270-AE20-56A9DF86FA8C}"/>
                </a:ext>
              </a:extLst>
            </p:cNvPr>
            <p:cNvPicPr>
              <a:picLocks noChangeAspect="1"/>
            </p:cNvPicPr>
            <p:nvPr/>
          </p:nvPicPr>
          <p:blipFill rotWithShape="1">
            <a:blip r:embed="rId3"/>
            <a:srcRect b="9786"/>
            <a:stretch/>
          </p:blipFill>
          <p:spPr>
            <a:xfrm>
              <a:off x="5963500" y="1286265"/>
              <a:ext cx="5929524" cy="2992129"/>
            </a:xfrm>
            <a:prstGeom prst="rect">
              <a:avLst/>
            </a:prstGeom>
            <a:ln>
              <a:noFill/>
            </a:ln>
          </p:spPr>
        </p:pic>
      </p:grpSp>
      <p:sp>
        <p:nvSpPr>
          <p:cNvPr id="8" name="TextBox 7">
            <a:extLst>
              <a:ext uri="{FF2B5EF4-FFF2-40B4-BE49-F238E27FC236}">
                <a16:creationId xmlns:a16="http://schemas.microsoft.com/office/drawing/2014/main" id="{12B67AA0-7986-4EBB-BEB4-DB97DF593EAD}"/>
              </a:ext>
            </a:extLst>
          </p:cNvPr>
          <p:cNvSpPr txBox="1"/>
          <p:nvPr/>
        </p:nvSpPr>
        <p:spPr>
          <a:xfrm>
            <a:off x="3381829" y="65536"/>
            <a:ext cx="4022912" cy="769441"/>
          </a:xfrm>
          <a:prstGeom prst="rect">
            <a:avLst/>
          </a:prstGeom>
          <a:noFill/>
        </p:spPr>
        <p:txBody>
          <a:bodyPr wrap="square">
            <a:spAutoFit/>
          </a:bodyPr>
          <a:lstStyle/>
          <a:p>
            <a:pPr algn="ctr"/>
            <a:r>
              <a:rPr lang="en-US" sz="4400" dirty="0">
                <a:solidFill>
                  <a:srgbClr val="7030A0"/>
                </a:solidFill>
                <a:latin typeface="NikoshBAN" panose="02000000000000000000" pitchFamily="2" charset="0"/>
                <a:cs typeface="NikoshBAN" panose="02000000000000000000" pitchFamily="2" charset="0"/>
              </a:rPr>
              <a:t>ছবিগুলো লক্ষ্য কর-</a:t>
            </a:r>
          </a:p>
        </p:txBody>
      </p:sp>
    </p:spTree>
    <p:extLst>
      <p:ext uri="{BB962C8B-B14F-4D97-AF65-F5344CB8AC3E}">
        <p14:creationId xmlns:p14="http://schemas.microsoft.com/office/powerpoint/2010/main" val="82814248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1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ll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3336" y="143414"/>
            <a:ext cx="4503737"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receving money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2247" y="106906"/>
            <a:ext cx="465137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receving mone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3337" y="3489868"/>
            <a:ext cx="4503738" cy="325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22247" y="3485272"/>
            <a:ext cx="4651374" cy="325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8792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1000"/>
                                        <p:tgtEl>
                                          <p:spTgt spid="3"/>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par>
                          <p:cTn id="16" fill="hold">
                            <p:stCondLst>
                              <p:cond delay="3000"/>
                            </p:stCondLst>
                            <p:childTnLst>
                              <p:par>
                                <p:cTn id="17" presetID="22" presetClass="entr" presetSubtype="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6924" y="3306766"/>
            <a:ext cx="4703762" cy="334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6877" y="3414713"/>
            <a:ext cx="46482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314" y="95253"/>
            <a:ext cx="46482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36925" y="95253"/>
            <a:ext cx="4703762"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52181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arn(inVertical)">
                                      <p:cBhvr>
                                        <p:cTn id="7" dur="1000"/>
                                        <p:tgtEl>
                                          <p:spTgt spid="5124"/>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125"/>
                                        </p:tgtEl>
                                        <p:attrNameLst>
                                          <p:attrName>style.visibility</p:attrName>
                                        </p:attrNameLst>
                                      </p:cBhvr>
                                      <p:to>
                                        <p:strVal val="visible"/>
                                      </p:to>
                                    </p:set>
                                    <p:animEffect transition="in" filter="barn(outVertical)">
                                      <p:cBhvr>
                                        <p:cTn id="11" dur="1000"/>
                                        <p:tgtEl>
                                          <p:spTgt spid="512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barn(inVertical)">
                                      <p:cBhvr>
                                        <p:cTn id="15" dur="1000"/>
                                        <p:tgtEl>
                                          <p:spTgt spid="5123"/>
                                        </p:tgtEl>
                                      </p:cBhvr>
                                    </p:animEffect>
                                  </p:childTnLst>
                                </p:cTn>
                              </p:par>
                            </p:childTnLst>
                          </p:cTn>
                        </p:par>
                        <p:par>
                          <p:cTn id="16" fill="hold">
                            <p:stCondLst>
                              <p:cond delay="3000"/>
                            </p:stCondLst>
                            <p:childTnLst>
                              <p:par>
                                <p:cTn id="17" presetID="16" presetClass="entr" presetSubtype="37" fill="hold" nodeType="after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barn(outVertical)">
                                      <p:cBhvr>
                                        <p:cTn id="19"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16423" y="112544"/>
            <a:ext cx="7436223" cy="11564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latin typeface="NikoshBAN" panose="02000000000000000000" pitchFamily="2" charset="0"/>
                <a:cs typeface="NikoshBAN" panose="02000000000000000000" pitchFamily="2" charset="0"/>
              </a:rPr>
              <a:t>যে</a:t>
            </a:r>
            <a:r>
              <a:rPr lang="en-US" sz="3600" dirty="0">
                <a:solidFill>
                  <a:srgbClr val="FF0000"/>
                </a:solidFill>
                <a:latin typeface="NikoshBAN" panose="02000000000000000000" pitchFamily="2" charset="0"/>
                <a:cs typeface="NikoshBAN" panose="02000000000000000000" pitchFamily="2" charset="0"/>
              </a:rPr>
              <a:t> </a:t>
            </a:r>
            <a:r>
              <a:rPr lang="en-US" sz="3600" dirty="0" err="1">
                <a:solidFill>
                  <a:srgbClr val="FF0000"/>
                </a:solidFill>
                <a:latin typeface="NikoshBAN" panose="02000000000000000000" pitchFamily="2" charset="0"/>
                <a:cs typeface="NikoshBAN" panose="02000000000000000000" pitchFamily="2" charset="0"/>
              </a:rPr>
              <a:t>ছবি</a:t>
            </a:r>
            <a:r>
              <a:rPr lang="en-US" sz="3600" dirty="0">
                <a:solidFill>
                  <a:srgbClr val="FF0000"/>
                </a:solidFill>
                <a:latin typeface="NikoshBAN" panose="02000000000000000000" pitchFamily="2" charset="0"/>
                <a:cs typeface="NikoshBAN" panose="02000000000000000000" pitchFamily="2" charset="0"/>
              </a:rPr>
              <a:t> </a:t>
            </a:r>
            <a:r>
              <a:rPr lang="en-US" sz="3600" dirty="0" err="1">
                <a:solidFill>
                  <a:srgbClr val="FF0000"/>
                </a:solidFill>
                <a:latin typeface="NikoshBAN" panose="02000000000000000000" pitchFamily="2" charset="0"/>
                <a:cs typeface="NikoshBAN" panose="02000000000000000000" pitchFamily="2" charset="0"/>
              </a:rPr>
              <a:t>গুলো</a:t>
            </a:r>
            <a:r>
              <a:rPr lang="en-US" sz="3600" dirty="0">
                <a:solidFill>
                  <a:srgbClr val="FF0000"/>
                </a:solidFill>
                <a:latin typeface="NikoshBAN" panose="02000000000000000000" pitchFamily="2" charset="0"/>
                <a:cs typeface="NikoshBAN" panose="02000000000000000000" pitchFamily="2" charset="0"/>
              </a:rPr>
              <a:t> </a:t>
            </a:r>
            <a:r>
              <a:rPr lang="en-US" sz="3600" dirty="0" err="1">
                <a:solidFill>
                  <a:srgbClr val="FF0000"/>
                </a:solidFill>
                <a:latin typeface="NikoshBAN" panose="02000000000000000000" pitchFamily="2" charset="0"/>
                <a:cs typeface="NikoshBAN" panose="02000000000000000000" pitchFamily="2" charset="0"/>
              </a:rPr>
              <a:t>দেখলে</a:t>
            </a:r>
            <a:r>
              <a:rPr lang="en-US" sz="3600" dirty="0">
                <a:solidFill>
                  <a:srgbClr val="FF0000"/>
                </a:solidFill>
                <a:latin typeface="NikoshBAN" panose="02000000000000000000" pitchFamily="2" charset="0"/>
                <a:cs typeface="NikoshBAN" panose="02000000000000000000" pitchFamily="2" charset="0"/>
              </a:rPr>
              <a:t> </a:t>
            </a:r>
            <a:r>
              <a:rPr lang="en-US" sz="3600" dirty="0" err="1">
                <a:solidFill>
                  <a:srgbClr val="FF0000"/>
                </a:solidFill>
                <a:latin typeface="NikoshBAN" panose="02000000000000000000" pitchFamily="2" charset="0"/>
                <a:cs typeface="NikoshBAN" panose="02000000000000000000" pitchFamily="2" charset="0"/>
              </a:rPr>
              <a:t>তা</a:t>
            </a:r>
            <a:r>
              <a:rPr lang="en-US" sz="3600" dirty="0">
                <a:solidFill>
                  <a:srgbClr val="FF0000"/>
                </a:solidFill>
                <a:latin typeface="NikoshBAN" panose="02000000000000000000" pitchFamily="2" charset="0"/>
                <a:cs typeface="NikoshBAN" panose="02000000000000000000" pitchFamily="2" charset="0"/>
              </a:rPr>
              <a:t> </a:t>
            </a:r>
            <a:r>
              <a:rPr lang="en-US" sz="3600" dirty="0" err="1">
                <a:solidFill>
                  <a:srgbClr val="FF0000"/>
                </a:solidFill>
                <a:latin typeface="NikoshBAN" panose="02000000000000000000" pitchFamily="2" charset="0"/>
                <a:cs typeface="NikoshBAN" panose="02000000000000000000" pitchFamily="2" charset="0"/>
              </a:rPr>
              <a:t>সবই</a:t>
            </a:r>
            <a:r>
              <a:rPr lang="en-US" sz="3600" dirty="0">
                <a:solidFill>
                  <a:srgbClr val="FF0000"/>
                </a:solidFill>
                <a:latin typeface="NikoshBAN" panose="02000000000000000000" pitchFamily="2" charset="0"/>
                <a:cs typeface="NikoshBAN" panose="02000000000000000000" pitchFamily="2" charset="0"/>
              </a:rPr>
              <a:t> </a:t>
            </a:r>
            <a:r>
              <a:rPr lang="en-US" sz="3600" dirty="0" err="1">
                <a:solidFill>
                  <a:srgbClr val="FF0000"/>
                </a:solidFill>
                <a:latin typeface="NikoshBAN" panose="02000000000000000000" pitchFamily="2" charset="0"/>
                <a:cs typeface="NikoshBAN" panose="02000000000000000000" pitchFamily="2" charset="0"/>
              </a:rPr>
              <a:t>নগদ</a:t>
            </a:r>
            <a:r>
              <a:rPr lang="en-US" sz="3600" dirty="0">
                <a:solidFill>
                  <a:srgbClr val="FF0000"/>
                </a:solidFill>
                <a:latin typeface="NikoshBAN" panose="02000000000000000000" pitchFamily="2" charset="0"/>
                <a:cs typeface="NikoshBAN" panose="02000000000000000000" pitchFamily="2" charset="0"/>
              </a:rPr>
              <a:t> </a:t>
            </a:r>
            <a:r>
              <a:rPr lang="en-US" sz="3600" dirty="0" err="1">
                <a:solidFill>
                  <a:srgbClr val="FF0000"/>
                </a:solidFill>
                <a:latin typeface="NikoshBAN" panose="02000000000000000000" pitchFamily="2" charset="0"/>
                <a:cs typeface="NikoshBAN" panose="02000000000000000000" pitchFamily="2" charset="0"/>
              </a:rPr>
              <a:t>লেনদেন</a:t>
            </a:r>
            <a:r>
              <a:rPr lang="en-US" sz="3600" dirty="0">
                <a:solidFill>
                  <a:srgbClr val="FF0000"/>
                </a:solidFill>
                <a:latin typeface="NikoshBAN" panose="02000000000000000000" pitchFamily="2" charset="0"/>
                <a:cs typeface="NikoshBAN" panose="02000000000000000000" pitchFamily="2" charset="0"/>
              </a:rPr>
              <a:t> </a:t>
            </a:r>
            <a:r>
              <a:rPr lang="en-US" sz="3600" dirty="0" err="1">
                <a:solidFill>
                  <a:srgbClr val="FF0000"/>
                </a:solidFill>
                <a:latin typeface="NikoshBAN" panose="02000000000000000000" pitchFamily="2" charset="0"/>
                <a:cs typeface="NikoshBAN" panose="02000000000000000000" pitchFamily="2" charset="0"/>
              </a:rPr>
              <a:t>সংক্রান্ত</a:t>
            </a:r>
            <a:endParaRPr lang="en-US" sz="3600" dirty="0">
              <a:solidFill>
                <a:srgbClr val="FF0000"/>
              </a:solidFill>
              <a:latin typeface="NikoshBAN" panose="02000000000000000000" pitchFamily="2" charset="0"/>
              <a:cs typeface="NikoshBAN" panose="02000000000000000000" pitchFamily="2" charset="0"/>
            </a:endParaRPr>
          </a:p>
        </p:txBody>
      </p:sp>
      <p:sp>
        <p:nvSpPr>
          <p:cNvPr id="4" name="Rectangle 3"/>
          <p:cNvSpPr/>
          <p:nvPr/>
        </p:nvSpPr>
        <p:spPr>
          <a:xfrm>
            <a:off x="307145" y="1404701"/>
            <a:ext cx="11577710" cy="11564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3200" dirty="0" err="1">
                <a:solidFill>
                  <a:schemeClr val="tx1"/>
                </a:solidFill>
                <a:latin typeface="NikoshBAN" panose="02000000000000000000" pitchFamily="2" charset="0"/>
                <a:cs typeface="NikoshBAN" panose="02000000000000000000" pitchFamily="2" charset="0"/>
              </a:rPr>
              <a:t>এই</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নগদ</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লেনদেন</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গুলো</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একটি</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বইতে</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লিপিবদ্ধ</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করা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হয়</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বইটি</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বিশেষ</a:t>
            </a:r>
            <a:r>
              <a:rPr lang="en-US" sz="3200" dirty="0">
                <a:solidFill>
                  <a:schemeClr val="tx1"/>
                </a:solidFill>
                <a:latin typeface="NikoshBAN" panose="02000000000000000000" pitchFamily="2" charset="0"/>
                <a:cs typeface="NikoshBAN" panose="02000000000000000000" pitchFamily="2" charset="0"/>
              </a:rPr>
              <a:t> জাবেদা’ </a:t>
            </a:r>
            <a:r>
              <a:rPr lang="en-US" sz="3200" dirty="0" err="1">
                <a:solidFill>
                  <a:schemeClr val="tx1"/>
                </a:solidFill>
                <a:latin typeface="NikoshBAN" panose="02000000000000000000" pitchFamily="2" charset="0"/>
                <a:cs typeface="NikoshBAN" panose="02000000000000000000" pitchFamily="2" charset="0"/>
              </a:rPr>
              <a:t>এবং</a:t>
            </a:r>
            <a:r>
              <a:rPr lang="en-US" sz="3200" dirty="0">
                <a:solidFill>
                  <a:schemeClr val="tx1"/>
                </a:solidFill>
                <a:latin typeface="NikoshBAN" panose="02000000000000000000" pitchFamily="2" charset="0"/>
                <a:cs typeface="NikoshBAN" panose="02000000000000000000" pitchFamily="2" charset="0"/>
              </a:rPr>
              <a:t> ‘জাবেদা ও খতিয়ান </a:t>
            </a:r>
            <a:r>
              <a:rPr lang="en-US" sz="3200" dirty="0" err="1">
                <a:solidFill>
                  <a:schemeClr val="tx1"/>
                </a:solidFill>
                <a:latin typeface="NikoshBAN" panose="02000000000000000000" pitchFamily="2" charset="0"/>
                <a:cs typeface="NikoshBAN" panose="02000000000000000000" pitchFamily="2" charset="0"/>
              </a:rPr>
              <a:t>উভয়ই</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নামে</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পরিচিত</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বইটির</a:t>
            </a:r>
            <a:r>
              <a:rPr lang="en-US" sz="3200" dirty="0">
                <a:solidFill>
                  <a:schemeClr val="tx1"/>
                </a:solidFill>
                <a:latin typeface="NikoshBAN" panose="02000000000000000000" pitchFamily="2" charset="0"/>
                <a:cs typeface="NikoshBAN" panose="02000000000000000000" pitchFamily="2" charset="0"/>
              </a:rPr>
              <a:t> নাম </a:t>
            </a:r>
            <a:r>
              <a:rPr lang="en-US" sz="3200" dirty="0" err="1">
                <a:solidFill>
                  <a:schemeClr val="tx1"/>
                </a:solidFill>
                <a:latin typeface="NikoshBAN" panose="02000000000000000000" pitchFamily="2" charset="0"/>
                <a:cs typeface="NikoshBAN" panose="02000000000000000000" pitchFamily="2" charset="0"/>
              </a:rPr>
              <a:t>কি</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তোমরা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জান</a:t>
            </a:r>
            <a:r>
              <a:rPr lang="en-US" sz="3200" dirty="0">
                <a:solidFill>
                  <a:schemeClr val="tx1"/>
                </a:solidFill>
                <a:latin typeface="NikoshBAN" panose="02000000000000000000" pitchFamily="2" charset="0"/>
                <a:cs typeface="NikoshBAN" panose="02000000000000000000" pitchFamily="2" charset="0"/>
              </a:rPr>
              <a:t>?</a:t>
            </a:r>
          </a:p>
        </p:txBody>
      </p:sp>
      <p:pic>
        <p:nvPicPr>
          <p:cNvPr id="5" name="Content Placeholder 3" descr="316.png"/>
          <p:cNvPicPr>
            <a:picLocks noChangeAspect="1"/>
          </p:cNvPicPr>
          <p:nvPr/>
        </p:nvPicPr>
        <p:blipFill>
          <a:blip r:embed="rId2"/>
          <a:stretch>
            <a:fillRect/>
          </a:stretch>
        </p:blipFill>
        <p:spPr>
          <a:xfrm>
            <a:off x="307144" y="2851812"/>
            <a:ext cx="11762935" cy="3724834"/>
          </a:xfrm>
          <a:prstGeom prst="rect">
            <a:avLst/>
          </a:prstGeom>
          <a:solidFill>
            <a:schemeClr val="accent6">
              <a:lumMod val="40000"/>
              <a:lumOff val="60000"/>
            </a:schemeClr>
          </a:solidFill>
        </p:spPr>
      </p:pic>
      <p:sp>
        <p:nvSpPr>
          <p:cNvPr id="2" name="Rectangle 1">
            <a:extLst>
              <a:ext uri="{FF2B5EF4-FFF2-40B4-BE49-F238E27FC236}">
                <a16:creationId xmlns:a16="http://schemas.microsoft.com/office/drawing/2014/main" id="{E5F557B4-2BE7-45B2-B9EE-303C92A829C3}"/>
              </a:ext>
            </a:extLst>
          </p:cNvPr>
          <p:cNvSpPr/>
          <p:nvPr/>
        </p:nvSpPr>
        <p:spPr>
          <a:xfrm>
            <a:off x="5908431" y="2903913"/>
            <a:ext cx="464234" cy="45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1989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unched Tape 5"/>
          <p:cNvSpPr/>
          <p:nvPr/>
        </p:nvSpPr>
        <p:spPr>
          <a:xfrm>
            <a:off x="2134393" y="1785925"/>
            <a:ext cx="7923213" cy="4306888"/>
          </a:xfrm>
          <a:prstGeom prst="flowChartPunchedTap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sz="7200" dirty="0">
                <a:solidFill>
                  <a:srgbClr val="FF33CC"/>
                </a:solidFill>
                <a:latin typeface="NikoshBAN" panose="02000000000000000000" pitchFamily="2" charset="0"/>
              </a:rPr>
              <a:t>নগদান বহি</a:t>
            </a:r>
          </a:p>
          <a:p>
            <a:pPr algn="ctr" eaLnBrk="0" fontAlgn="base" hangingPunct="0">
              <a:spcBef>
                <a:spcPct val="0"/>
              </a:spcBef>
              <a:spcAft>
                <a:spcPct val="0"/>
              </a:spcAft>
            </a:pPr>
            <a:r>
              <a:rPr lang="en-US" sz="7200" dirty="0">
                <a:solidFill>
                  <a:srgbClr val="FF33CC"/>
                </a:solidFill>
                <a:latin typeface="NikoshBAN" panose="02000000000000000000" pitchFamily="2" charset="0"/>
              </a:rPr>
              <a:t>Cash Book</a:t>
            </a:r>
            <a:endParaRPr lang="en-US" sz="7200" dirty="0">
              <a:solidFill>
                <a:schemeClr val="tx1"/>
              </a:solidFill>
              <a:latin typeface="Arial" panose="020B0604020202020204" pitchFamily="34" charset="0"/>
            </a:endParaRPr>
          </a:p>
        </p:txBody>
      </p:sp>
      <p:sp>
        <p:nvSpPr>
          <p:cNvPr id="7" name="TextBox 6">
            <a:extLst>
              <a:ext uri="{FF2B5EF4-FFF2-40B4-BE49-F238E27FC236}">
                <a16:creationId xmlns:a16="http://schemas.microsoft.com/office/drawing/2014/main" id="{5A550E63-8B56-445F-8093-E2965F15A9A3}"/>
              </a:ext>
            </a:extLst>
          </p:cNvPr>
          <p:cNvSpPr txBox="1"/>
          <p:nvPr/>
        </p:nvSpPr>
        <p:spPr>
          <a:xfrm>
            <a:off x="3066760" y="234515"/>
            <a:ext cx="5008099" cy="1323439"/>
          </a:xfrm>
          <a:prstGeom prst="rect">
            <a:avLst/>
          </a:prstGeom>
          <a:noFill/>
        </p:spPr>
        <p:txBody>
          <a:bodyPr wrap="square">
            <a:spAutoFit/>
          </a:bodyPr>
          <a:lstStyle/>
          <a:p>
            <a:pPr algn="ctr" eaLnBrk="0" fontAlgn="base" hangingPunct="0">
              <a:spcBef>
                <a:spcPct val="0"/>
              </a:spcBef>
              <a:spcAft>
                <a:spcPct val="0"/>
              </a:spcAft>
            </a:pPr>
            <a:r>
              <a:rPr lang="en-US" sz="8000" dirty="0">
                <a:solidFill>
                  <a:srgbClr val="00B050"/>
                </a:solidFill>
                <a:latin typeface="NikoshBAN" panose="02000000000000000000" pitchFamily="2" charset="0"/>
                <a:cs typeface="NikoshBAN" panose="02000000000000000000" pitchFamily="2" charset="0"/>
              </a:rPr>
              <a:t>আজকের পাঠ</a:t>
            </a:r>
          </a:p>
        </p:txBody>
      </p:sp>
    </p:spTree>
    <p:extLst>
      <p:ext uri="{BB962C8B-B14F-4D97-AF65-F5344CB8AC3E}">
        <p14:creationId xmlns:p14="http://schemas.microsoft.com/office/powerpoint/2010/main" val="4286225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heme6">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6" id="{71F52594-FF54-4C14-A3F1-02B6F57A75E5}" vid="{709A81A9-FA18-4AEB-A9F7-0E5D4D0BCDEE}"/>
    </a:ext>
  </a:extLst>
</a:theme>
</file>

<file path=ppt/theme/theme3.xml><?xml version="1.0" encoding="utf-8"?>
<a:theme xmlns:a="http://schemas.openxmlformats.org/drawingml/2006/main" name="Theme1">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ln>
          <a:noFill/>
        </a:ln>
      </a:spPr>
      <a:bodyPr rtlCol="0" anchor="ctr"/>
      <a:lstStyle>
        <a:defPPr algn="ctr">
          <a:defRPr dirty="0" err="1" smtClean="0">
            <a:solidFill>
              <a:schemeClr val="tx1"/>
            </a:solidFill>
          </a:defRPr>
        </a:defPPr>
      </a:lstStyle>
      <a:style>
        <a:lnRef idx="3">
          <a:schemeClr val="lt1"/>
        </a:lnRef>
        <a:fillRef idx="1">
          <a:schemeClr val="accent1"/>
        </a:fillRef>
        <a:effectRef idx="1">
          <a:schemeClr val="accent1"/>
        </a:effectRef>
        <a:fontRef idx="minor">
          <a:schemeClr val="lt1"/>
        </a:fontRef>
      </a:style>
    </a:spDef>
    <a:lnDef>
      <a:spPr>
        <a:ln>
          <a:solidFill>
            <a:schemeClr val="tx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Theme1" id="{0C15A1BE-80A7-49B9-8115-B54615966188}" vid="{B908C0D0-606B-47A8-BE39-44FA5B12E607}"/>
    </a:ext>
  </a:extLst>
</a:theme>
</file>

<file path=ppt/theme/theme4.xml><?xml version="1.0" encoding="utf-8"?>
<a:theme xmlns:a="http://schemas.openxmlformats.org/drawingml/2006/main" name="Theme2">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ED838CC4-560C-4911-8F64-AB771694A730}" vid="{1928AA29-EC6C-4129-99F5-4C43EDE8891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Theme6</Template>
  <TotalTime>1388</TotalTime>
  <Words>1850</Words>
  <Application>Microsoft Office PowerPoint</Application>
  <PresentationFormat>Widescreen</PresentationFormat>
  <Paragraphs>396</Paragraphs>
  <Slides>29</Slides>
  <Notes>3</Notes>
  <HiddenSlides>1</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29</vt:i4>
      </vt:variant>
    </vt:vector>
  </HeadingPairs>
  <TitlesOfParts>
    <vt:vector size="47" baseType="lpstr">
      <vt:lpstr>Arial</vt:lpstr>
      <vt:lpstr>Calibri</vt:lpstr>
      <vt:lpstr>Century Gothic</vt:lpstr>
      <vt:lpstr>Century Schoolbook</vt:lpstr>
      <vt:lpstr>Corbel</vt:lpstr>
      <vt:lpstr>Courier New</vt:lpstr>
      <vt:lpstr>NikoshBAN</vt:lpstr>
      <vt:lpstr>Palatino Linotype</vt:lpstr>
      <vt:lpstr>Segoe Print</vt:lpstr>
      <vt:lpstr>SumeshwariMJ</vt:lpstr>
      <vt:lpstr>Times New Roman</vt:lpstr>
      <vt:lpstr>Vrinda</vt:lpstr>
      <vt:lpstr>Wingdings</vt:lpstr>
      <vt:lpstr>Wingdings 2</vt:lpstr>
      <vt:lpstr>Frame</vt:lpstr>
      <vt:lpstr>Theme6</vt:lpstr>
      <vt:lpstr>Theme1</vt:lpstr>
      <vt:lpstr>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Tapan</dc:creator>
  <cp:lastModifiedBy>Windows User</cp:lastModifiedBy>
  <cp:revision>282</cp:revision>
  <dcterms:created xsi:type="dcterms:W3CDTF">2016-09-01T17:18:29Z</dcterms:created>
  <dcterms:modified xsi:type="dcterms:W3CDTF">2022-04-10T18:00:28Z</dcterms:modified>
</cp:coreProperties>
</file>