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9" r:id="rId2"/>
    <p:sldId id="256" r:id="rId3"/>
    <p:sldId id="27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12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06F2C-227C-431F-85C6-556A060AD88A}" type="datetimeFigureOut">
              <a:rPr lang="en-US" smtClean="0"/>
              <a:t>12-Apr-22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1EDB1-EB60-49A7-8E7B-659B13D7A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465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1EDB1-EB60-49A7-8E7B-659B13D7AF4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793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1EDB1-EB60-49A7-8E7B-659B13D7AF4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35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12-Apr-22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12-Apr-22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12-Apr-22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"/>
            <a:ext cx="7620000" cy="6705600"/>
          </a:xfrm>
          <a:prstGeom prst="rect">
            <a:avLst/>
          </a:prstGeom>
          <a:noFill/>
        </p:spPr>
        <p:txBody>
          <a:bodyPr wrap="square" rtlCol="0">
            <a:prstTxWarp prst="textCirclePour">
              <a:avLst/>
            </a:prstTxWarp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  WELCOME</a:t>
            </a:r>
            <a:r>
              <a:rPr lang="en-US" sz="1400" b="1" dirty="0"/>
              <a:t> </a:t>
            </a:r>
            <a:r>
              <a:rPr lang="en-US" sz="1400" b="1" dirty="0">
                <a:solidFill>
                  <a:srgbClr val="0070C0"/>
                </a:solidFill>
              </a:rPr>
              <a:t>DEAR</a:t>
            </a:r>
            <a:r>
              <a:rPr lang="en-US" sz="1400" b="1" dirty="0"/>
              <a:t> </a:t>
            </a:r>
            <a:r>
              <a:rPr lang="en-US" sz="1400" b="1" dirty="0">
                <a:solidFill>
                  <a:srgbClr val="7030A0"/>
                </a:solidFill>
              </a:rPr>
              <a:t>STUDENTS</a:t>
            </a:r>
            <a:r>
              <a:rPr lang="bn-IN" sz="1400" b="1" dirty="0">
                <a:solidFill>
                  <a:srgbClr val="7030A0"/>
                </a:solidFill>
              </a:rPr>
              <a:t>  </a:t>
            </a:r>
            <a:endParaRPr lang="en-US" sz="1400" b="1" dirty="0">
              <a:solidFill>
                <a:srgbClr val="7030A0"/>
              </a:solidFill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5271BB9C-844A-4B3A-9ECA-9BF0448934CE}"/>
              </a:ext>
            </a:extLst>
          </p:cNvPr>
          <p:cNvSpPr/>
          <p:nvPr/>
        </p:nvSpPr>
        <p:spPr>
          <a:xfrm rot="17564862">
            <a:off x="1132104" y="2859910"/>
            <a:ext cx="455817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0A1EB7F-4CD1-46B1-96F6-AA8A0C8F8E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600200"/>
            <a:ext cx="4114800" cy="3581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942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622518"/>
            <a:ext cx="7162800" cy="1815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6</a:t>
            </a:r>
            <a:r>
              <a:rPr lang="en-US" sz="36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. </a:t>
            </a:r>
            <a:r>
              <a:rPr lang="en-US" sz="4000" u="sng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I am </a:t>
            </a:r>
            <a:r>
              <a:rPr lang="en-US" sz="3200" u="sng" dirty="0" err="1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এর</a:t>
            </a:r>
            <a:r>
              <a:rPr lang="en-US" sz="3600" u="sng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Tag </a:t>
            </a:r>
            <a:r>
              <a:rPr lang="en-US" sz="4000" u="sng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aren't I?</a:t>
            </a:r>
            <a:br>
              <a:rPr lang="en-US" sz="3600" u="sng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</a:br>
            <a:r>
              <a:rPr lang="en-US" sz="3600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a. I am late, </a:t>
            </a:r>
            <a:r>
              <a:rPr lang="en-US" sz="3600" u="sng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aren't I?</a:t>
            </a:r>
            <a:br>
              <a:rPr lang="en-US" sz="3600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</a:br>
            <a:r>
              <a:rPr lang="en-US" sz="3600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b. I am tired, </a:t>
            </a:r>
            <a:r>
              <a:rPr lang="en-US" sz="3600" u="sng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aren't I?</a:t>
            </a:r>
            <a:endParaRPr lang="en-US" sz="3600" dirty="0">
              <a:solidFill>
                <a:srgbClr val="7030A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2565499"/>
            <a:ext cx="7162800" cy="261610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N.B: 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Non-standard British English-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এ </a:t>
            </a:r>
            <a:r>
              <a:rPr lang="en-US" sz="3200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I am</a:t>
            </a:r>
            <a:r>
              <a:rPr lang="bn-BD" sz="3200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not</a:t>
            </a:r>
            <a:r>
              <a:rPr lang="bn-BD" sz="2800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হলো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ain't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I?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কিন্তু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Standard British English-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এ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এর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ব্যবহার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নেই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American English-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এ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এর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ব্যবহার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আছে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I'm me,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ain't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I?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ain't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I?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ব্যবহার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করব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না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00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685800"/>
            <a:ext cx="7620000" cy="2985433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7. Question Tag-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এ </a:t>
            </a:r>
            <a:r>
              <a:rPr lang="en-US" sz="32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There </a:t>
            </a:r>
            <a:r>
              <a:rPr lang="en-US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Subject</a:t>
            </a:r>
            <a:r>
              <a:rPr lang="en-US" sz="32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হিসেবে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ব্যবহূত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হলে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r>
              <a:rPr lang="bn-BD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b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</a:b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 a. There is something wrong, </a:t>
            </a:r>
            <a:r>
              <a:rPr lang="en-US" sz="3200" u="sng" dirty="0">
                <a:latin typeface="Kalpurush" panose="02000600000000000000" pitchFamily="2" charset="0"/>
                <a:cs typeface="Kalpurush" panose="02000600000000000000" pitchFamily="2" charset="0"/>
              </a:rPr>
              <a:t>isn't there?</a:t>
            </a:r>
            <a:br>
              <a:rPr lang="en-US" sz="3200" u="sng" dirty="0">
                <a:latin typeface="Kalpurush" panose="02000600000000000000" pitchFamily="2" charset="0"/>
                <a:cs typeface="Kalpurush" panose="02000600000000000000" pitchFamily="2" charset="0"/>
              </a:rPr>
            </a:b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 b. There weren't any problem, </a:t>
            </a:r>
            <a:r>
              <a:rPr lang="en-US" sz="3200" u="sng" dirty="0">
                <a:latin typeface="Kalpurush" panose="02000600000000000000" pitchFamily="2" charset="0"/>
                <a:cs typeface="Kalpurush" panose="02000600000000000000" pitchFamily="2" charset="0"/>
              </a:rPr>
              <a:t>were there?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3733800"/>
            <a:ext cx="7620000" cy="2554545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8. Non auxiliary-</a:t>
            </a:r>
            <a:r>
              <a:rPr lang="en-US" sz="32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have/has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কে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দুভাবে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Tag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যায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়—</a:t>
            </a:r>
            <a:b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</a:b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 a. K</a:t>
            </a:r>
            <a:r>
              <a:rPr lang="bn-BD" sz="3200" dirty="0">
                <a:latin typeface="Kalpurush" panose="02000600000000000000" pitchFamily="2" charset="0"/>
                <a:cs typeface="Kalpurush" panose="02000600000000000000" pitchFamily="2" charset="0"/>
              </a:rPr>
              <a:t>amal 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has a </a:t>
            </a:r>
            <a:r>
              <a:rPr lang="bn-BD" sz="3200" dirty="0">
                <a:latin typeface="Kalpurush" panose="02000600000000000000" pitchFamily="2" charset="0"/>
                <a:cs typeface="Kalpurush" panose="02000600000000000000" pitchFamily="2" charset="0"/>
              </a:rPr>
              <a:t>car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200" u="sng" dirty="0">
                <a:latin typeface="Kalpurush" panose="02000600000000000000" pitchFamily="2" charset="0"/>
                <a:cs typeface="Kalpurush" panose="02000600000000000000" pitchFamily="2" charset="0"/>
              </a:rPr>
              <a:t>hasn't/doesn't he?</a:t>
            </a:r>
            <a:b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</a:b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 b. They have a red cow, </a:t>
            </a:r>
            <a:r>
              <a:rPr lang="en-US" sz="3200" u="sng" dirty="0">
                <a:latin typeface="Kalpurush" panose="02000600000000000000" pitchFamily="2" charset="0"/>
                <a:cs typeface="Kalpurush" panose="02000600000000000000" pitchFamily="2" charset="0"/>
              </a:rPr>
              <a:t>haven't/don't they?</a:t>
            </a:r>
          </a:p>
        </p:txBody>
      </p:sp>
    </p:spTree>
    <p:extLst>
      <p:ext uri="{BB962C8B-B14F-4D97-AF65-F5344CB8AC3E}">
        <p14:creationId xmlns:p14="http://schemas.microsoft.com/office/powerpoint/2010/main" val="4147206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304800"/>
            <a:ext cx="8001000" cy="30469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9. Everybody/Everyone/anybody/anyone/ somebody/someone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প্রভৃতি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Subject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এর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পরে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is/was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থাকলে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aren't/weren't they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হবে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যেমন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- </a:t>
            </a:r>
            <a:b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</a:b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 a. Everybody is liable to error, </a:t>
            </a:r>
            <a:r>
              <a:rPr lang="en-US" sz="3200" u="sng" dirty="0">
                <a:latin typeface="Kalpurush" panose="02000600000000000000" pitchFamily="2" charset="0"/>
                <a:cs typeface="Kalpurush" panose="02000600000000000000" pitchFamily="2" charset="0"/>
              </a:rPr>
              <a:t>aren't they?   </a:t>
            </a:r>
          </a:p>
          <a:p>
            <a:r>
              <a:rPr lang="en-US" sz="3200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    </a:t>
            </a:r>
            <a:r>
              <a:rPr lang="en-US" sz="3200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[Subject they </a:t>
            </a:r>
            <a:r>
              <a:rPr lang="en-US" sz="2400" dirty="0" err="1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হওয়ার</a:t>
            </a:r>
            <a:r>
              <a:rPr lang="en-US" sz="2400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কারণে</a:t>
            </a:r>
            <a:r>
              <a:rPr lang="en-US" sz="2400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is-‘are’ </a:t>
            </a:r>
            <a:r>
              <a:rPr lang="en-US" sz="2400" dirty="0" err="1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হয়েছে</a:t>
            </a:r>
            <a:r>
              <a:rPr lang="en-US" sz="2400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।]</a:t>
            </a:r>
            <a:br>
              <a:rPr lang="en-US" sz="3200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</a:b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 b. Anyone is allowed, </a:t>
            </a:r>
            <a:r>
              <a:rPr lang="en-US" sz="3200" u="sng" dirty="0">
                <a:latin typeface="Kalpurush" panose="02000600000000000000" pitchFamily="2" charset="0"/>
                <a:cs typeface="Kalpurush" panose="02000600000000000000" pitchFamily="2" charset="0"/>
              </a:rPr>
              <a:t>aren't they?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200" y="3429000"/>
            <a:ext cx="7467600" cy="28623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কিন্তু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উক্ত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Subject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গুলোর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পরে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s/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es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যুক্ত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verb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থাকলেও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Subject 'they'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হওয়ার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কারণে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doesn't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না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হয়ে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don't they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হবে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b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</a:b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 a. Everyone likes me, </a:t>
            </a:r>
            <a:r>
              <a:rPr lang="en-US" sz="2800" u="sng" dirty="0">
                <a:latin typeface="Kalpurush" panose="02000600000000000000" pitchFamily="2" charset="0"/>
                <a:cs typeface="Kalpurush" panose="02000600000000000000" pitchFamily="2" charset="0"/>
              </a:rPr>
              <a:t>don't they?</a:t>
            </a:r>
            <a:br>
              <a:rPr lang="en-US" sz="2800" u="sng" dirty="0">
                <a:latin typeface="Kalpurush" panose="02000600000000000000" pitchFamily="2" charset="0"/>
                <a:cs typeface="Kalpurush" panose="02000600000000000000" pitchFamily="2" charset="0"/>
              </a:rPr>
            </a:b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 b. Somebody came the other day, </a:t>
            </a:r>
            <a:r>
              <a:rPr lang="en-US" sz="2800" u="sng" dirty="0">
                <a:latin typeface="Kalpurush" panose="02000600000000000000" pitchFamily="2" charset="0"/>
                <a:cs typeface="Kalpurush" panose="02000600000000000000" pitchFamily="2" charset="0"/>
              </a:rPr>
              <a:t>didn't they?</a:t>
            </a:r>
          </a:p>
        </p:txBody>
      </p:sp>
    </p:spTree>
    <p:extLst>
      <p:ext uri="{BB962C8B-B14F-4D97-AF65-F5344CB8AC3E}">
        <p14:creationId xmlns:p14="http://schemas.microsoft.com/office/powerpoint/2010/main" val="198918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228600"/>
            <a:ext cx="7620000" cy="29238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10. Nobody/no one/none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প্রভৃতি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subject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এর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পরে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is/was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থাকলে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Tag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are/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were+they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হবে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—</a:t>
            </a:r>
            <a:b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</a:b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 a. None is present today, </a:t>
            </a:r>
            <a:r>
              <a:rPr lang="en-US" sz="3200" u="sng" dirty="0">
                <a:latin typeface="Kalpurush" panose="02000600000000000000" pitchFamily="2" charset="0"/>
                <a:cs typeface="Kalpurush" panose="02000600000000000000" pitchFamily="2" charset="0"/>
              </a:rPr>
              <a:t>are they?</a:t>
            </a:r>
            <a:br>
              <a:rPr lang="en-US" sz="3200" u="sng" dirty="0">
                <a:latin typeface="Kalpurush" panose="02000600000000000000" pitchFamily="2" charset="0"/>
                <a:cs typeface="Kalpurush" panose="02000600000000000000" pitchFamily="2" charset="0"/>
              </a:rPr>
            </a:b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 b. No one was against the rule, </a:t>
            </a:r>
            <a:r>
              <a:rPr lang="en-US" sz="3200" u="sng" dirty="0">
                <a:latin typeface="Kalpurush" panose="02000600000000000000" pitchFamily="2" charset="0"/>
                <a:cs typeface="Kalpurush" panose="02000600000000000000" pitchFamily="2" charset="0"/>
              </a:rPr>
              <a:t>were they?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0" y="3200400"/>
            <a:ext cx="7620000" cy="30469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কিন্তু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ওই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Subject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গুলোর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পরে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s/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es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যুক্ত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verb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থাকলেও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Tag‘</a:t>
            </a:r>
            <a:r>
              <a:rPr lang="bn-BD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doesn't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না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হয়ে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’do they?’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হবে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bn-BD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200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              (</a:t>
            </a:r>
            <a:r>
              <a:rPr lang="en-US" sz="2400" dirty="0" err="1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কারন</a:t>
            </a:r>
            <a:r>
              <a:rPr lang="en-US" sz="3200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does they?’ </a:t>
            </a:r>
            <a:r>
              <a:rPr lang="en-US" sz="2400" dirty="0" err="1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হয</a:t>
            </a:r>
            <a:r>
              <a:rPr lang="en-US" sz="2400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় </a:t>
            </a:r>
            <a:r>
              <a:rPr lang="en-US" sz="2400" dirty="0" err="1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না</a:t>
            </a:r>
            <a:r>
              <a:rPr lang="en-US" sz="2400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) </a:t>
            </a:r>
            <a:br>
              <a:rPr lang="en-US" sz="3200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</a:b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 a. Nobody likes a liar, do they?</a:t>
            </a:r>
            <a:b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</a:b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 b. Nobody phoned me, did they? </a:t>
            </a:r>
          </a:p>
          <a:p>
            <a:r>
              <a:rPr lang="en-US" sz="3200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           </a:t>
            </a:r>
            <a:r>
              <a:rPr lang="en-US" sz="2400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[</a:t>
            </a:r>
            <a:r>
              <a:rPr lang="en-US" sz="3200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phoned past </a:t>
            </a:r>
            <a:r>
              <a:rPr lang="en-US" sz="2400" dirty="0" err="1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তাই</a:t>
            </a:r>
            <a:r>
              <a:rPr lang="en-US" sz="3200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did </a:t>
            </a:r>
            <a:r>
              <a:rPr lang="en-US" sz="2400" dirty="0" err="1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হয়েছে</a:t>
            </a:r>
            <a:r>
              <a:rPr lang="en-US" sz="2400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]</a:t>
            </a:r>
            <a:endParaRPr lang="en-US" sz="3200" dirty="0">
              <a:solidFill>
                <a:srgbClr val="C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91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685800"/>
            <a:ext cx="8686800" cy="273921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Righ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/>
              <a:t>11. Everything/Anything/something subject </a:t>
            </a:r>
            <a:r>
              <a:rPr lang="en-US" sz="2400" dirty="0" err="1"/>
              <a:t>হলে</a:t>
            </a:r>
            <a:r>
              <a:rPr lang="en-US" sz="2400" dirty="0"/>
              <a:t> </a:t>
            </a:r>
            <a:r>
              <a:rPr lang="en-US" sz="2400" dirty="0" err="1"/>
              <a:t>হ্যাঁ-বোধক</a:t>
            </a:r>
            <a:r>
              <a:rPr lang="en-US" sz="2400" dirty="0"/>
              <a:t> </a:t>
            </a:r>
            <a:r>
              <a:rPr lang="en-US" sz="2400" dirty="0" err="1"/>
              <a:t>বাক্যের</a:t>
            </a:r>
            <a:r>
              <a:rPr lang="en-US" sz="2400" dirty="0"/>
              <a:t> </a:t>
            </a:r>
            <a:r>
              <a:rPr lang="en-US" sz="2800" dirty="0"/>
              <a:t>Tag </a:t>
            </a:r>
            <a:r>
              <a:rPr lang="en-US" sz="2400" dirty="0" err="1"/>
              <a:t>করতে</a:t>
            </a:r>
            <a:r>
              <a:rPr lang="en-US" sz="2800" dirty="0"/>
              <a:t> Negative verb-</a:t>
            </a:r>
            <a:r>
              <a:rPr lang="en-US" sz="2400" dirty="0" err="1"/>
              <a:t>এর</a:t>
            </a:r>
            <a:r>
              <a:rPr lang="en-US" sz="2800" dirty="0"/>
              <a:t> short form-</a:t>
            </a:r>
            <a:r>
              <a:rPr lang="en-US" sz="2400" dirty="0" err="1"/>
              <a:t>এর</a:t>
            </a:r>
            <a:r>
              <a:rPr lang="en-US" sz="2400" dirty="0"/>
              <a:t> </a:t>
            </a:r>
            <a:r>
              <a:rPr lang="en-US" sz="2400" dirty="0" err="1"/>
              <a:t>পরে</a:t>
            </a:r>
            <a:r>
              <a:rPr lang="en-US" sz="2800" dirty="0"/>
              <a:t> </a:t>
            </a:r>
            <a:r>
              <a:rPr lang="en-US" sz="3200" dirty="0"/>
              <a:t>it </a:t>
            </a:r>
            <a:r>
              <a:rPr lang="en-US" sz="2400" dirty="0" err="1"/>
              <a:t>ব্যবহূত</a:t>
            </a:r>
            <a:r>
              <a:rPr lang="en-US" sz="2400" dirty="0"/>
              <a:t> </a:t>
            </a:r>
            <a:r>
              <a:rPr lang="en-US" sz="2400" dirty="0" err="1"/>
              <a:t>হয</a:t>
            </a:r>
            <a:r>
              <a:rPr lang="en-US" sz="2400" dirty="0"/>
              <a:t>়: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/>
              <a:t>  a. Everything is all right, </a:t>
            </a:r>
            <a:r>
              <a:rPr lang="en-US" sz="2800" u="sng" dirty="0"/>
              <a:t>isn't it?</a:t>
            </a:r>
            <a:br>
              <a:rPr lang="en-US" sz="2800" dirty="0"/>
            </a:br>
            <a:r>
              <a:rPr lang="en-US" sz="2800" dirty="0"/>
              <a:t>  b. Everything has gone bad, </a:t>
            </a:r>
            <a:r>
              <a:rPr lang="en-US" sz="2800" u="sng" dirty="0"/>
              <a:t>hasn't it?</a:t>
            </a:r>
            <a:br>
              <a:rPr lang="en-US" sz="2800" dirty="0"/>
            </a:br>
            <a:r>
              <a:rPr lang="en-US" sz="2800" dirty="0"/>
              <a:t>  c. Something is better than nothing, </a:t>
            </a:r>
            <a:r>
              <a:rPr lang="en-US" sz="2800" u="sng" dirty="0"/>
              <a:t>isn't it?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533400" y="3581400"/>
            <a:ext cx="8229600" cy="2667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 startAt="12"/>
            </a:pPr>
            <a:r>
              <a:rPr lang="en-US" sz="3200" dirty="0"/>
              <a:t>Imperative sentence  </a:t>
            </a:r>
            <a:r>
              <a:rPr lang="en-US" sz="2400" dirty="0"/>
              <a:t>এ</a:t>
            </a:r>
            <a:r>
              <a:rPr lang="en-US" sz="3200" dirty="0"/>
              <a:t> Tag </a:t>
            </a:r>
            <a:r>
              <a:rPr lang="en-US" sz="2400" dirty="0" err="1"/>
              <a:t>হয়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will you? / won’t you?</a:t>
            </a:r>
            <a:r>
              <a:rPr lang="en-US" sz="3200" dirty="0"/>
              <a:t>  </a:t>
            </a:r>
            <a:r>
              <a:rPr lang="en-US" sz="2400" dirty="0" err="1"/>
              <a:t>তবে</a:t>
            </a:r>
            <a:r>
              <a:rPr lang="en-US" sz="2400" dirty="0"/>
              <a:t> </a:t>
            </a:r>
            <a:r>
              <a:rPr lang="en-US" sz="2800" dirty="0"/>
              <a:t>Let’s / Let us </a:t>
            </a:r>
            <a:r>
              <a:rPr lang="en-US" sz="2400" dirty="0" err="1"/>
              <a:t>থাকলে</a:t>
            </a:r>
            <a:r>
              <a:rPr lang="en-US" sz="2400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shall we? </a:t>
            </a:r>
            <a:r>
              <a:rPr lang="en-US" sz="2400" dirty="0" err="1"/>
              <a:t>হয়</a:t>
            </a:r>
            <a:r>
              <a:rPr lang="en-US" sz="2400" dirty="0"/>
              <a:t>। </a:t>
            </a:r>
          </a:p>
          <a:p>
            <a:r>
              <a:rPr lang="en-US" sz="2400" dirty="0" err="1"/>
              <a:t>যেমনঃ</a:t>
            </a:r>
            <a:r>
              <a:rPr lang="en-US" sz="2400" dirty="0"/>
              <a:t> </a:t>
            </a:r>
            <a:r>
              <a:rPr lang="en-US" sz="2800" dirty="0"/>
              <a:t>1. Please go home, </a:t>
            </a:r>
            <a:r>
              <a:rPr lang="en-US" sz="2800" u="sng" dirty="0"/>
              <a:t>will you?</a:t>
            </a:r>
          </a:p>
          <a:p>
            <a:r>
              <a:rPr lang="en-US" sz="2800" dirty="0"/>
              <a:t>	2. Don’t make a noise, </a:t>
            </a:r>
            <a:r>
              <a:rPr lang="en-US" sz="2800" u="sng" dirty="0"/>
              <a:t>will you? </a:t>
            </a:r>
          </a:p>
          <a:p>
            <a:r>
              <a:rPr lang="en-US" sz="2800" dirty="0"/>
              <a:t>	3. Let’s go for a walk, </a:t>
            </a:r>
            <a:r>
              <a:rPr lang="en-US" sz="2800" u="sng" dirty="0"/>
              <a:t>shall we?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5139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1"/>
            <a:ext cx="9906000" cy="6858000"/>
          </a:xfrm>
        </p:spPr>
      </p:pic>
      <p:sp>
        <p:nvSpPr>
          <p:cNvPr id="2" name="Rectangle 1"/>
          <p:cNvSpPr/>
          <p:nvPr/>
        </p:nvSpPr>
        <p:spPr>
          <a:xfrm>
            <a:off x="1321047" y="2101885"/>
            <a:ext cx="6501908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RightUp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15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</a:t>
            </a:r>
            <a:endParaRPr lang="en-US" sz="115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125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7873" y="4419600"/>
            <a:ext cx="5950527" cy="206484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0000"/>
                </a:solidFill>
              </a:rPr>
              <a:t>Subject:- English 2nd Paper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   Topic:- </a:t>
            </a:r>
            <a:r>
              <a:rPr lang="en-US" sz="3600" b="1" dirty="0">
                <a:solidFill>
                  <a:srgbClr val="FFFF00"/>
                </a:solidFill>
              </a:rPr>
              <a:t>TAG QUESTION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304800" y="1219200"/>
            <a:ext cx="7924800" cy="2895600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0000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MD.KHALILUR RAHMAN</a:t>
            </a:r>
          </a:p>
          <a:p>
            <a:r>
              <a:rPr lang="en-US" sz="2400" b="1" dirty="0">
                <a:solidFill>
                  <a:srgbClr val="FFFF00"/>
                </a:solidFill>
                <a:highlight>
                  <a:srgbClr val="0000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2400" b="1" dirty="0" err="1">
                <a:solidFill>
                  <a:srgbClr val="FFFF00"/>
                </a:solidFill>
                <a:highlight>
                  <a:srgbClr val="0000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Assaistant</a:t>
            </a:r>
            <a:r>
              <a:rPr lang="en-US" sz="2400" b="1" dirty="0">
                <a:solidFill>
                  <a:srgbClr val="FFFF00"/>
                </a:solidFill>
                <a:highlight>
                  <a:srgbClr val="0000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Teacher (English)</a:t>
            </a:r>
          </a:p>
          <a:p>
            <a:r>
              <a:rPr lang="en-US" sz="2400" b="1" dirty="0">
                <a:solidFill>
                  <a:srgbClr val="FFFF00"/>
                </a:solidFill>
                <a:highlight>
                  <a:srgbClr val="0000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2800" b="1" dirty="0" err="1">
                <a:solidFill>
                  <a:srgbClr val="FFFF00"/>
                </a:solidFill>
                <a:highlight>
                  <a:srgbClr val="0000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Atgharia</a:t>
            </a:r>
            <a:r>
              <a:rPr lang="en-US" sz="2800" b="1" dirty="0">
                <a:solidFill>
                  <a:srgbClr val="FFFF00"/>
                </a:solidFill>
                <a:highlight>
                  <a:srgbClr val="0000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High School</a:t>
            </a:r>
            <a:r>
              <a:rPr lang="en-US" sz="2400" b="1" dirty="0">
                <a:solidFill>
                  <a:srgbClr val="FFFF00"/>
                </a:solidFill>
                <a:highlight>
                  <a:srgbClr val="0000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</a:p>
          <a:p>
            <a:r>
              <a:rPr lang="en-US" sz="2400" b="1" dirty="0">
                <a:solidFill>
                  <a:srgbClr val="FFFF00"/>
                </a:solidFill>
                <a:highlight>
                  <a:srgbClr val="0000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   Haripur, </a:t>
            </a:r>
            <a:r>
              <a:rPr lang="en-US" sz="2400" b="1" dirty="0" err="1">
                <a:solidFill>
                  <a:srgbClr val="FFFF00"/>
                </a:solidFill>
                <a:highlight>
                  <a:srgbClr val="0000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Thakurgoan</a:t>
            </a:r>
            <a:r>
              <a:rPr lang="en-US" sz="2400" b="1" dirty="0">
                <a:solidFill>
                  <a:srgbClr val="FFFF00"/>
                </a:solidFill>
                <a:highlight>
                  <a:srgbClr val="0000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.</a:t>
            </a:r>
          </a:p>
          <a:p>
            <a:r>
              <a:rPr lang="en-US" sz="2400" b="1" dirty="0">
                <a:solidFill>
                  <a:srgbClr val="FFFF00"/>
                </a:solidFill>
                <a:highlight>
                  <a:srgbClr val="0000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    Mobile: 01718911086</a:t>
            </a:r>
          </a:p>
          <a:p>
            <a:pPr algn="ctr"/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239982"/>
            <a:ext cx="2566115" cy="28956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extBox 1"/>
          <p:cNvSpPr txBox="1"/>
          <p:nvPr/>
        </p:nvSpPr>
        <p:spPr>
          <a:xfrm>
            <a:off x="1295400" y="20782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B050"/>
                </a:solidFill>
              </a:rPr>
              <a:t>INTRODUCTION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71600" y="4267200"/>
            <a:ext cx="327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Class:--IX--X</a:t>
            </a:r>
          </a:p>
        </p:txBody>
      </p:sp>
    </p:spTree>
    <p:extLst>
      <p:ext uri="{BB962C8B-B14F-4D97-AF65-F5344CB8AC3E}">
        <p14:creationId xmlns:p14="http://schemas.microsoft.com/office/powerpoint/2010/main" val="399854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88889E-6 2.59259E-6 L 3.88889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38889E-6 2.59259E-6 L 1.38889E-6 -0.07222 " pathEditMode="relative" rAng="0" ptsTypes="AA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22222E-6 2.22222E-6 L -2.22222E-6 -0.07222 " pathEditMode="relative" rAng="0" ptsTypes="AA">
                                      <p:cBhvr>
                                        <p:cTn id="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77778E-6 3.33333E-6 L -2.77778E-6 -0.07223 " pathEditMode="relative" rAng="0" ptsTypes="AA">
                                      <p:cBhvr>
                                        <p:cTn id="3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05556E-6 1.11111E-6 L -3.05556E-6 -0.07222 " pathEditMode="relative" rAng="0" ptsTypes="AA">
                                      <p:cBhvr>
                                        <p:cTn id="4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533400"/>
            <a:ext cx="5638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Out comes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2135749"/>
            <a:ext cx="8915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নবম</a:t>
            </a:r>
            <a:r>
              <a:rPr lang="en-US" sz="44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44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দশম</a:t>
            </a:r>
            <a:r>
              <a:rPr lang="en-US" sz="44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শ্রেণীর</a:t>
            </a:r>
            <a:r>
              <a:rPr lang="en-US" sz="44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শিক্ষার্থীরা</a:t>
            </a:r>
            <a:r>
              <a:rPr lang="en-US" sz="44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r>
              <a:rPr lang="en-US" sz="48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English 2</a:t>
            </a:r>
            <a:r>
              <a:rPr lang="en-US" sz="4800" b="1" baseline="30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nd</a:t>
            </a:r>
            <a:r>
              <a:rPr lang="en-US" sz="48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paper </a:t>
            </a:r>
            <a:r>
              <a:rPr lang="en-US" sz="44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48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Tag Question </a:t>
            </a:r>
            <a:r>
              <a:rPr lang="en-US" sz="44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এর</a:t>
            </a:r>
            <a:r>
              <a:rPr lang="en-US" sz="44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Ruls</a:t>
            </a:r>
            <a:r>
              <a:rPr lang="bn-IN" sz="48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চর্চা</a:t>
            </a:r>
            <a:r>
              <a:rPr lang="en-US" sz="44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44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44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34155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35436" y="533400"/>
            <a:ext cx="3255764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/>
              <a:t>Tag questions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1066800" y="1220450"/>
            <a:ext cx="6934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2800" dirty="0">
                <a:latin typeface="Kalpurush" panose="02000600000000000000" pitchFamily="2" charset="0"/>
                <a:cs typeface="Kalpurush" panose="02000600000000000000" pitchFamily="2" charset="0"/>
              </a:rPr>
              <a:t>প্রিয় নবম ও দশম শ্রেণির শিক্ষার্থী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রা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bn-IN" sz="2800" dirty="0">
                <a:latin typeface="Kalpurush" panose="02000600000000000000" pitchFamily="2" charset="0"/>
                <a:cs typeface="Kalpurush" panose="02000600000000000000" pitchFamily="2" charset="0"/>
              </a:rPr>
              <a:t>আজ আমরা 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English 2nd Paper-</a:t>
            </a:r>
            <a:r>
              <a:rPr lang="bn-IN" sz="2800">
                <a:latin typeface="Kalpurush" panose="02000600000000000000" pitchFamily="2" charset="0"/>
                <a:cs typeface="Kalpurush" panose="02000600000000000000" pitchFamily="2" charset="0"/>
              </a:rPr>
              <a:t>এর  </a:t>
            </a:r>
            <a:r>
              <a:rPr lang="en-US" sz="32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Tag questions-</a:t>
            </a:r>
            <a:r>
              <a:rPr lang="bn-IN" sz="2800" dirty="0">
                <a:latin typeface="Kalpurush" panose="02000600000000000000" pitchFamily="2" charset="0"/>
                <a:cs typeface="Kalpurush" panose="02000600000000000000" pitchFamily="2" charset="0"/>
              </a:rPr>
              <a:t>এর 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Rules </a:t>
            </a:r>
            <a:r>
              <a:rPr lang="bn-IN" sz="2800" dirty="0">
                <a:latin typeface="Kalpurush" panose="02000600000000000000" pitchFamily="2" charset="0"/>
                <a:cs typeface="Kalpurush" panose="02000600000000000000" pitchFamily="2" charset="0"/>
              </a:rPr>
              <a:t>চর্চা করব।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30934" y="2640925"/>
            <a:ext cx="2714205" cy="523220"/>
          </a:xfrm>
          <a:prstGeom prst="rect">
            <a:avLst/>
          </a:prstGeom>
          <a:solidFill>
            <a:schemeClr val="tx1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bn-BD" sz="2400" b="1" dirty="0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নিচের বাক্যগুলো দেখ</a:t>
            </a:r>
            <a:r>
              <a:rPr lang="en-US" sz="2800" b="1" dirty="0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; </a:t>
            </a:r>
          </a:p>
        </p:txBody>
      </p:sp>
      <p:sp>
        <p:nvSpPr>
          <p:cNvPr id="5" name="Rectangle 4"/>
          <p:cNvSpPr/>
          <p:nvPr/>
        </p:nvSpPr>
        <p:spPr>
          <a:xfrm>
            <a:off x="1447800" y="3265116"/>
            <a:ext cx="6412974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/>
              <a:t>He is a good student, </a:t>
            </a:r>
            <a:r>
              <a:rPr lang="en-US" sz="3200" u="sng" dirty="0">
                <a:solidFill>
                  <a:srgbClr val="FF0000"/>
                </a:solidFill>
              </a:rPr>
              <a:t>isn’t he?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1447800" y="3884527"/>
            <a:ext cx="6412973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/>
              <a:t>We play cricket, </a:t>
            </a:r>
            <a:r>
              <a:rPr lang="en-US" sz="3200" u="sng" dirty="0">
                <a:solidFill>
                  <a:srgbClr val="FF0000"/>
                </a:solidFill>
              </a:rPr>
              <a:t>don’t we?</a:t>
            </a:r>
            <a:r>
              <a:rPr lang="en-US" sz="32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447801" y="4503938"/>
            <a:ext cx="641297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/>
              <a:t>Maria eats mango, </a:t>
            </a:r>
            <a:r>
              <a:rPr lang="en-US" sz="3200" u="sng" dirty="0">
                <a:solidFill>
                  <a:srgbClr val="FF0000"/>
                </a:solidFill>
              </a:rPr>
              <a:t>doesn’t she?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1447801" y="5088713"/>
            <a:ext cx="6412972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/>
              <a:t>She does not eat rice, </a:t>
            </a:r>
            <a:r>
              <a:rPr lang="en-US" sz="3200" u="sng" dirty="0">
                <a:solidFill>
                  <a:srgbClr val="FF0000"/>
                </a:solidFill>
              </a:rPr>
              <a:t>does she?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47800" y="5680415"/>
            <a:ext cx="6412974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dirty="0" err="1"/>
              <a:t>Hasan</a:t>
            </a:r>
            <a:r>
              <a:rPr lang="en-US" sz="3200" dirty="0"/>
              <a:t> is not a regular student, </a:t>
            </a:r>
            <a:r>
              <a:rPr lang="en-US" sz="3200" u="sng" dirty="0">
                <a:solidFill>
                  <a:srgbClr val="FF0000"/>
                </a:solidFill>
              </a:rPr>
              <a:t>is he?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717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914400"/>
            <a:ext cx="7391400" cy="21236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IN" sz="2800" dirty="0">
                <a:latin typeface="Kalpurush" panose="02000600000000000000" pitchFamily="2" charset="0"/>
                <a:cs typeface="Kalpurush" panose="02000600000000000000" pitchFamily="2" charset="0"/>
              </a:rPr>
              <a:t>সাধারণত 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Conversation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800" dirty="0">
                <a:latin typeface="Kalpurush" panose="02000600000000000000" pitchFamily="2" charset="0"/>
                <a:cs typeface="Kalpurush" panose="02000600000000000000" pitchFamily="2" charset="0"/>
              </a:rPr>
              <a:t>বা কথোপকথনের সময় কোনো বিবৃতি উপস্থাপন করলে এর সত্যতা যাচাই করার প্রয়োজন হয়। ফলে যে 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Question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800" dirty="0">
                <a:latin typeface="Kalpurush" panose="02000600000000000000" pitchFamily="2" charset="0"/>
                <a:cs typeface="Kalpurush" panose="02000600000000000000" pitchFamily="2" charset="0"/>
              </a:rPr>
              <a:t>বা প্রশ্ন জিজ্ঞেস করা হয়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bn-IN" sz="2800" dirty="0">
                <a:latin typeface="Kalpurush" panose="02000600000000000000" pitchFamily="2" charset="0"/>
                <a:cs typeface="Kalpurush" panose="02000600000000000000" pitchFamily="2" charset="0"/>
              </a:rPr>
              <a:t>তা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r>
              <a:rPr lang="bn-IN" sz="2800" dirty="0">
                <a:latin typeface="Kalpurush" panose="02000600000000000000" pitchFamily="2" charset="0"/>
                <a:cs typeface="Kalpurush" panose="02000600000000000000" pitchFamily="2" charset="0"/>
              </a:rPr>
              <a:t>ই 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Tag Question.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0" y="3124200"/>
            <a:ext cx="7391400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IN" sz="2800" dirty="0">
                <a:latin typeface="Kalpurush" panose="02000600000000000000" pitchFamily="2" charset="0"/>
                <a:cs typeface="Kalpurush" panose="02000600000000000000" pitchFamily="2" charset="0"/>
              </a:rPr>
              <a:t>সুতরাং 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Conversation-</a:t>
            </a:r>
            <a:r>
              <a:rPr lang="bn-IN" sz="2800" dirty="0">
                <a:latin typeface="Kalpurush" panose="02000600000000000000" pitchFamily="2" charset="0"/>
                <a:cs typeface="Kalpurush" panose="02000600000000000000" pitchFamily="2" charset="0"/>
              </a:rPr>
              <a:t>এর সময়</a:t>
            </a:r>
            <a:r>
              <a:rPr lang="bn-BD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Sentence-</a:t>
            </a:r>
            <a:r>
              <a:rPr lang="bn-IN" sz="2800" dirty="0">
                <a:latin typeface="Kalpurush" panose="02000600000000000000" pitchFamily="2" charset="0"/>
                <a:cs typeface="Kalpurush" panose="02000600000000000000" pitchFamily="2" charset="0"/>
              </a:rPr>
              <a:t>এর শেষে যদি কোনো সমর্থনসূচক প্রশ্ন সংযোগ করা হয়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bn-IN" sz="2800" dirty="0">
                <a:latin typeface="Kalpurush" panose="02000600000000000000" pitchFamily="2" charset="0"/>
                <a:cs typeface="Kalpurush" panose="02000600000000000000" pitchFamily="2" charset="0"/>
              </a:rPr>
              <a:t>তাকে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Tag Question </a:t>
            </a:r>
            <a:r>
              <a:rPr lang="bn-IN" sz="2800" dirty="0">
                <a:latin typeface="Kalpurush" panose="02000600000000000000" pitchFamily="2" charset="0"/>
                <a:cs typeface="Kalpurush" panose="02000600000000000000" pitchFamily="2" charset="0"/>
              </a:rPr>
              <a:t>বলে। 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Tag Question-</a:t>
            </a:r>
            <a:r>
              <a:rPr lang="bn-IN" sz="2800" dirty="0">
                <a:latin typeface="Kalpurush" panose="02000600000000000000" pitchFamily="2" charset="0"/>
                <a:cs typeface="Kalpurush" panose="02000600000000000000" pitchFamily="2" charset="0"/>
              </a:rPr>
              <a:t>এর মাধ্যমে বক্তা সাধারণত তার ধারণাকৃত কোনো বিষয়ের সত্যতা যাচাই করে থাকে। যেমন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0" y="5562600"/>
            <a:ext cx="7391400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Taher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can't fly a plane, </a:t>
            </a:r>
            <a:r>
              <a:rPr lang="en-US" sz="3200" u="sng" dirty="0">
                <a:latin typeface="Kalpurush" panose="02000600000000000000" pitchFamily="2" charset="0"/>
                <a:cs typeface="Kalpurush" panose="02000600000000000000" pitchFamily="2" charset="0"/>
              </a:rPr>
              <a:t>can he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b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</a:b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Birds can fly in the sky, </a:t>
            </a:r>
            <a:r>
              <a:rPr lang="en-US" sz="3200" u="sng" dirty="0">
                <a:latin typeface="Kalpurush" panose="02000600000000000000" pitchFamily="2" charset="0"/>
                <a:cs typeface="Kalpurush" panose="02000600000000000000" pitchFamily="2" charset="0"/>
              </a:rPr>
              <a:t>can't they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</p:txBody>
      </p:sp>
      <p:sp>
        <p:nvSpPr>
          <p:cNvPr id="5" name="Oval 4"/>
          <p:cNvSpPr/>
          <p:nvPr/>
        </p:nvSpPr>
        <p:spPr>
          <a:xfrm>
            <a:off x="1524000" y="228600"/>
            <a:ext cx="5867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What is </a:t>
            </a:r>
            <a:r>
              <a:rPr lang="en-US" sz="4000" b="1" dirty="0">
                <a:solidFill>
                  <a:srgbClr val="FFFF00"/>
                </a:solidFill>
              </a:rPr>
              <a:t>Tag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000" b="1" dirty="0"/>
              <a:t>question? </a:t>
            </a:r>
          </a:p>
        </p:txBody>
      </p:sp>
    </p:spTree>
    <p:extLst>
      <p:ext uri="{BB962C8B-B14F-4D97-AF65-F5344CB8AC3E}">
        <p14:creationId xmlns:p14="http://schemas.microsoft.com/office/powerpoint/2010/main" val="184473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4.44444E-6 L 0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2.59259E-6 L 0 -0.07222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3.33333E-6 L 0 -0.07222 " pathEditMode="relative" rAng="0" ptsTypes="AA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512618"/>
            <a:ext cx="75438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Note: 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Tag Question </a:t>
            </a:r>
            <a:r>
              <a:rPr lang="bn-IN" sz="2800" dirty="0">
                <a:latin typeface="Kalpurush" panose="02000600000000000000" pitchFamily="2" charset="0"/>
                <a:cs typeface="Kalpurush" panose="02000600000000000000" pitchFamily="2" charset="0"/>
              </a:rPr>
              <a:t>গঠনে যেসব 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auxiliary verb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800" dirty="0">
                <a:latin typeface="Kalpurush" panose="02000600000000000000" pitchFamily="2" charset="0"/>
                <a:cs typeface="Kalpurush" panose="02000600000000000000" pitchFamily="2" charset="0"/>
              </a:rPr>
              <a:t>ব্যবহূত হয়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bn-IN" sz="2800" dirty="0">
                <a:latin typeface="Kalpurush" panose="02000600000000000000" pitchFamily="2" charset="0"/>
                <a:cs typeface="Kalpurush" panose="02000600000000000000" pitchFamily="2" charset="0"/>
              </a:rPr>
              <a:t>তাদের 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Operator</a:t>
            </a:r>
            <a:r>
              <a:rPr lang="bn-BD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800" dirty="0">
                <a:latin typeface="Kalpurush" panose="02000600000000000000" pitchFamily="2" charset="0"/>
                <a:cs typeface="Kalpurush" panose="02000600000000000000" pitchFamily="2" charset="0"/>
              </a:rPr>
              <a:t>বলে।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1828800"/>
            <a:ext cx="7467600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যেমন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- do, does, did, am, is, are, was, were, have, has, had, shall, will, should, would, can, could, might, must, ought to, dare, need </a:t>
            </a:r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ইত্যাদি।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4267200"/>
            <a:ext cx="74676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Negative Tag Question-</a:t>
            </a:r>
            <a:r>
              <a:rPr lang="bn-IN" sz="2800" dirty="0">
                <a:latin typeface="Kalpurush" panose="02000600000000000000" pitchFamily="2" charset="0"/>
                <a:cs typeface="Kalpurush" panose="02000600000000000000" pitchFamily="2" charset="0"/>
              </a:rPr>
              <a:t>এ উপরিউক্ত 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Operator </a:t>
            </a:r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গুলোর 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Short form </a:t>
            </a:r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বসে। যেমন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72863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525635"/>
              </p:ext>
            </p:extLst>
          </p:nvPr>
        </p:nvGraphicFramePr>
        <p:xfrm>
          <a:off x="457200" y="609600"/>
          <a:ext cx="8153400" cy="5166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74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Long form — Short form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Long form — Short form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Vrind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89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do not         — don't</a:t>
                      </a:r>
                      <a:br>
                        <a:rPr lang="en-US" sz="2400" dirty="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</a:br>
                      <a:r>
                        <a:rPr lang="en-US" sz="2400" dirty="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does not     — doesn't</a:t>
                      </a:r>
                      <a:br>
                        <a:rPr lang="en-US" sz="2400" dirty="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</a:br>
                      <a:r>
                        <a:rPr lang="en-US" sz="2400" dirty="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did not        — didn't</a:t>
                      </a:r>
                      <a:br>
                        <a:rPr lang="en-US" sz="2400" dirty="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</a:br>
                      <a:r>
                        <a:rPr lang="en-US" sz="2400" dirty="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am not        —  aren't (</a:t>
                      </a:r>
                      <a:r>
                        <a:rPr lang="en-US" sz="1800" dirty="0" err="1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amn't</a:t>
                      </a:r>
                      <a:r>
                        <a:rPr lang="en-US" sz="1800" dirty="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bn-IN" sz="1800" dirty="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হয় না</a:t>
                      </a:r>
                      <a:r>
                        <a:rPr lang="en-US" sz="1800" dirty="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) </a:t>
                      </a:r>
                      <a:br>
                        <a:rPr lang="en-US" sz="1800" dirty="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</a:br>
                      <a:r>
                        <a:rPr lang="en-US" sz="2400" dirty="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is not           — isn't</a:t>
                      </a:r>
                      <a:br>
                        <a:rPr lang="en-US" sz="2400" dirty="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</a:br>
                      <a:r>
                        <a:rPr lang="en-US" sz="2400" dirty="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are not        — aren't</a:t>
                      </a:r>
                      <a:br>
                        <a:rPr lang="en-US" sz="2400" dirty="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</a:br>
                      <a:r>
                        <a:rPr lang="en-US" sz="2400" dirty="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will not       — won't</a:t>
                      </a:r>
                      <a:br>
                        <a:rPr lang="en-US" sz="2400" dirty="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</a:br>
                      <a:r>
                        <a:rPr lang="en-US" sz="2400" dirty="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should not — shouldn't</a:t>
                      </a:r>
                      <a:br>
                        <a:rPr lang="en-US" sz="2400" dirty="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</a:br>
                      <a:r>
                        <a:rPr lang="en-US" sz="2400" dirty="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would not  — wouldn't</a:t>
                      </a:r>
                      <a:br>
                        <a:rPr lang="en-US" sz="2400" dirty="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</a:br>
                      <a:r>
                        <a:rPr lang="en-US" sz="2400" dirty="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cannot        — can't</a:t>
                      </a:r>
                      <a:br>
                        <a:rPr lang="en-US" sz="2400" dirty="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</a:br>
                      <a:r>
                        <a:rPr lang="en-US" sz="2400" dirty="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could not   — couldn't</a:t>
                      </a:r>
                      <a:endParaRPr lang="en-US" sz="2400" dirty="0">
                        <a:effectLst/>
                        <a:latin typeface="Kalpurush" panose="02000600000000000000" pitchFamily="2" charset="0"/>
                        <a:ea typeface="Times New Roman"/>
                        <a:cs typeface="Kalpurush" panose="020006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was not       —</a:t>
                      </a:r>
                      <a:r>
                        <a:rPr lang="bn-BD" sz="2400" dirty="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2400" dirty="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 wasn't</a:t>
                      </a:r>
                      <a:br>
                        <a:rPr lang="en-US" sz="2400" dirty="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</a:br>
                      <a:r>
                        <a:rPr lang="en-US" sz="2400" dirty="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were not     — </a:t>
                      </a:r>
                      <a:r>
                        <a:rPr lang="bn-BD" sz="2400" dirty="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2400" dirty="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weren't</a:t>
                      </a:r>
                      <a:br>
                        <a:rPr lang="en-US" sz="2400" dirty="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</a:br>
                      <a:r>
                        <a:rPr lang="en-US" sz="2400" dirty="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have not      — </a:t>
                      </a:r>
                      <a:r>
                        <a:rPr lang="bn-BD" sz="2400" dirty="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2400" dirty="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haven't</a:t>
                      </a:r>
                      <a:br>
                        <a:rPr lang="en-US" sz="2400" dirty="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</a:br>
                      <a:r>
                        <a:rPr lang="en-US" sz="2400" dirty="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has not        — </a:t>
                      </a:r>
                      <a:r>
                        <a:rPr lang="bn-BD" sz="2400" dirty="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2400" dirty="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hasn't</a:t>
                      </a:r>
                      <a:br>
                        <a:rPr lang="en-US" sz="2400" dirty="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</a:br>
                      <a:r>
                        <a:rPr lang="en-US" sz="2400" dirty="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had not       — </a:t>
                      </a:r>
                      <a:r>
                        <a:rPr lang="bn-BD" sz="2400" dirty="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2400" dirty="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hadn't</a:t>
                      </a:r>
                      <a:br>
                        <a:rPr lang="en-US" sz="2400" dirty="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</a:br>
                      <a:r>
                        <a:rPr lang="en-US" sz="2400" dirty="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shall not      — </a:t>
                      </a:r>
                      <a:r>
                        <a:rPr lang="bn-BD" sz="2400" dirty="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2400" dirty="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shan't</a:t>
                      </a:r>
                      <a:br>
                        <a:rPr lang="en-US" sz="2400" dirty="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</a:br>
                      <a:r>
                        <a:rPr lang="en-US" sz="2400" dirty="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might not    — </a:t>
                      </a:r>
                      <a:r>
                        <a:rPr lang="bn-BD" sz="2400" dirty="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2400" dirty="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mightn't</a:t>
                      </a:r>
                      <a:br>
                        <a:rPr lang="en-US" sz="2400" dirty="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</a:br>
                      <a:r>
                        <a:rPr lang="en-US" sz="2400" dirty="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must not     — </a:t>
                      </a:r>
                      <a:r>
                        <a:rPr lang="bn-BD" sz="2400" dirty="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2400" dirty="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mustn't</a:t>
                      </a:r>
                      <a:br>
                        <a:rPr lang="en-US" sz="2400" dirty="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</a:br>
                      <a:r>
                        <a:rPr lang="en-US" sz="2400" dirty="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ought not    — </a:t>
                      </a:r>
                      <a:r>
                        <a:rPr lang="bn-BD" sz="2400" dirty="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2400" dirty="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oughtn't</a:t>
                      </a:r>
                      <a:br>
                        <a:rPr lang="en-US" sz="2400" dirty="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</a:br>
                      <a:r>
                        <a:rPr lang="en-US" sz="2400" dirty="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dare not      — </a:t>
                      </a:r>
                      <a:r>
                        <a:rPr lang="bn-BD" sz="2400" dirty="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2400" dirty="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daren't</a:t>
                      </a:r>
                      <a:br>
                        <a:rPr lang="en-US" sz="2400" dirty="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</a:br>
                      <a:r>
                        <a:rPr lang="en-US" sz="2400" dirty="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need not     — </a:t>
                      </a:r>
                      <a:r>
                        <a:rPr lang="bn-BD" sz="2400" dirty="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2400" dirty="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needn't</a:t>
                      </a:r>
                      <a:br>
                        <a:rPr lang="en-US" sz="2400" dirty="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</a:br>
                      <a:r>
                        <a:rPr lang="en-US" sz="2400" dirty="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used not     — </a:t>
                      </a:r>
                      <a:r>
                        <a:rPr lang="bn-BD" sz="2400" dirty="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2400" dirty="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usedn't</a:t>
                      </a:r>
                      <a:endParaRPr lang="en-US" sz="2400" b="1" dirty="0">
                        <a:effectLst/>
                        <a:latin typeface="Kalpurush" panose="02000600000000000000" pitchFamily="2" charset="0"/>
                        <a:ea typeface="Times New Roman"/>
                        <a:cs typeface="Kalpurush" panose="020006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154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9416" y="609599"/>
            <a:ext cx="3857146" cy="70788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4000" dirty="0">
                <a:latin typeface="Kalpurush" panose="02000600000000000000" pitchFamily="2" charset="0"/>
                <a:cs typeface="Kalpurush" panose="02000600000000000000" pitchFamily="2" charset="0"/>
              </a:rPr>
              <a:t>Tag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এর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সাধারণ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নিয়ম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200" y="1390471"/>
            <a:ext cx="75438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 algn="just">
              <a:buAutoNum type="arabicPeriod"/>
            </a:pPr>
            <a:r>
              <a:rPr lang="bn-IN" sz="2800" dirty="0">
                <a:latin typeface="Kalpurush" panose="02000600000000000000" pitchFamily="2" charset="0"/>
                <a:cs typeface="Kalpurush" panose="02000600000000000000" pitchFamily="2" charset="0"/>
              </a:rPr>
              <a:t>বাক্যের প্রথম অংশ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affirmative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800" dirty="0">
                <a:latin typeface="Kalpurush" panose="02000600000000000000" pitchFamily="2" charset="0"/>
                <a:cs typeface="Kalpurush" panose="02000600000000000000" pitchFamily="2" charset="0"/>
              </a:rPr>
              <a:t>হলে 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Tag Question </a:t>
            </a:r>
            <a:r>
              <a:rPr lang="bn-IN" sz="2800" dirty="0">
                <a:latin typeface="Kalpurush" panose="02000600000000000000" pitchFamily="2" charset="0"/>
                <a:cs typeface="Kalpurush" panose="02000600000000000000" pitchFamily="2" charset="0"/>
              </a:rPr>
              <a:t>হবে</a:t>
            </a:r>
            <a:r>
              <a:rPr lang="bn-BD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Negative</a:t>
            </a:r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.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2590800"/>
            <a:ext cx="7543800" cy="12618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/>
              <a:t>2. </a:t>
            </a:r>
            <a:r>
              <a:rPr lang="bn-IN" sz="2800" dirty="0"/>
              <a:t>বাক্যের প্রথম অংশ </a:t>
            </a:r>
            <a:r>
              <a:rPr lang="en-US" sz="3600" dirty="0"/>
              <a:t>Negativ</a:t>
            </a:r>
            <a:r>
              <a:rPr lang="en-US" sz="3200" dirty="0"/>
              <a:t>e</a:t>
            </a:r>
            <a:r>
              <a:rPr lang="en-US" sz="2800" dirty="0"/>
              <a:t> </a:t>
            </a:r>
            <a:r>
              <a:rPr lang="bn-IN" sz="2800" dirty="0"/>
              <a:t>হলে </a:t>
            </a:r>
            <a:r>
              <a:rPr lang="en-US" sz="3600" dirty="0"/>
              <a:t>Tag</a:t>
            </a:r>
            <a:r>
              <a:rPr lang="en-US" sz="3200" dirty="0"/>
              <a:t> </a:t>
            </a:r>
            <a:r>
              <a:rPr lang="en-US" sz="3600" dirty="0"/>
              <a:t>Question</a:t>
            </a:r>
            <a:r>
              <a:rPr lang="en-US" sz="3200" dirty="0"/>
              <a:t> </a:t>
            </a:r>
            <a:r>
              <a:rPr lang="bn-IN" sz="3200" dirty="0"/>
              <a:t>হবে</a:t>
            </a:r>
            <a:r>
              <a:rPr lang="bn-BD" sz="3200" dirty="0"/>
              <a:t> </a:t>
            </a:r>
            <a:r>
              <a:rPr lang="en-US" sz="4000" dirty="0"/>
              <a:t>affirmative</a:t>
            </a:r>
            <a:r>
              <a:rPr lang="en-US" sz="3200" dirty="0"/>
              <a:t> </a:t>
            </a:r>
            <a:r>
              <a:rPr lang="bn-BD" sz="3200" dirty="0"/>
              <a:t>.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838200" y="3911025"/>
            <a:ext cx="75438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/>
              <a:t>3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. Tag Q</a:t>
            </a:r>
            <a:r>
              <a:rPr lang="bn-BD" sz="2800" dirty="0">
                <a:latin typeface="Kalpurush" panose="02000600000000000000" pitchFamily="2" charset="0"/>
                <a:cs typeface="Kalpurush" panose="02000600000000000000" pitchFamily="2" charset="0"/>
              </a:rPr>
              <a:t>.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800" dirty="0">
                <a:latin typeface="Kalpurush" panose="02000600000000000000" pitchFamily="2" charset="0"/>
                <a:cs typeface="Kalpurush" panose="02000600000000000000" pitchFamily="2" charset="0"/>
              </a:rPr>
              <a:t>এ 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Negative verb-</a:t>
            </a:r>
            <a:r>
              <a:rPr lang="bn-IN" sz="2800" dirty="0">
                <a:latin typeface="Kalpurush" panose="02000600000000000000" pitchFamily="2" charset="0"/>
                <a:cs typeface="Kalpurush" panose="02000600000000000000" pitchFamily="2" charset="0"/>
              </a:rPr>
              <a:t>এর সংক্ষিপ্ত রূপ হয়।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4542472"/>
            <a:ext cx="7543800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যেমন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- </a:t>
            </a:r>
            <a:r>
              <a:rPr lang="bn-BD" sz="2800" dirty="0">
                <a:latin typeface="Kalpurush" panose="02000600000000000000" pitchFamily="2" charset="0"/>
                <a:cs typeface="Kalpurush" panose="02000600000000000000" pitchFamily="2" charset="0"/>
              </a:rPr>
              <a:t>Rana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is a good student, </a:t>
            </a:r>
            <a:r>
              <a:rPr lang="en-US" sz="2800" u="sng" dirty="0">
                <a:latin typeface="Kalpurush" panose="02000600000000000000" pitchFamily="2" charset="0"/>
                <a:cs typeface="Kalpurush" panose="02000600000000000000" pitchFamily="2" charset="0"/>
              </a:rPr>
              <a:t>isn’t he?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	Maria eats mango, </a:t>
            </a:r>
            <a:r>
              <a:rPr lang="en-US" sz="2800" u="sng" dirty="0">
                <a:latin typeface="Kalpurush" panose="02000600000000000000" pitchFamily="2" charset="0"/>
                <a:cs typeface="Kalpurush" panose="02000600000000000000" pitchFamily="2" charset="0"/>
              </a:rPr>
              <a:t>doesn’t she?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	She does not eat rice, </a:t>
            </a:r>
            <a:r>
              <a:rPr lang="en-US" sz="2800" u="sng" dirty="0">
                <a:latin typeface="Kalpurush" panose="02000600000000000000" pitchFamily="2" charset="0"/>
                <a:cs typeface="Kalpurush" panose="02000600000000000000" pitchFamily="2" charset="0"/>
              </a:rPr>
              <a:t>does she?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	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Hasan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is not a regular student, </a:t>
            </a:r>
            <a:r>
              <a:rPr lang="en-US" sz="2800" u="sng" dirty="0">
                <a:latin typeface="Kalpurush" panose="02000600000000000000" pitchFamily="2" charset="0"/>
                <a:cs typeface="Kalpurush" panose="02000600000000000000" pitchFamily="2" charset="0"/>
              </a:rPr>
              <a:t>is he?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161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600200"/>
            <a:ext cx="7848600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Not a very good film-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প্রকৃতপক্ষে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বাক্যটি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এরূপ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—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It was not a very good film.</a:t>
            </a:r>
            <a:b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</a:b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What a pity!—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প্রকৃত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বাক্য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What a pity it is!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800" y="381000"/>
            <a:ext cx="78486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4. </a:t>
            </a:r>
            <a:r>
              <a:rPr lang="bn-IN" sz="2800" dirty="0">
                <a:latin typeface="Kalpurush" panose="02000600000000000000" pitchFamily="2" charset="0"/>
                <a:cs typeface="Kalpurush" panose="02000600000000000000" pitchFamily="2" charset="0"/>
              </a:rPr>
              <a:t>কোনো বাক্য 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incomplete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800" dirty="0">
                <a:latin typeface="Kalpurush" panose="02000600000000000000" pitchFamily="2" charset="0"/>
                <a:cs typeface="Kalpurush" panose="02000600000000000000" pitchFamily="2" charset="0"/>
              </a:rPr>
              <a:t>থাকলে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Tag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800" dirty="0">
                <a:latin typeface="Kalpurush" panose="02000600000000000000" pitchFamily="2" charset="0"/>
                <a:cs typeface="Kalpurush" panose="02000600000000000000" pitchFamily="2" charset="0"/>
              </a:rPr>
              <a:t>করতে হলে বাক্য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টি</a:t>
            </a:r>
            <a:r>
              <a:rPr lang="bn-IN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complete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800" dirty="0">
                <a:latin typeface="Kalpurush" panose="02000600000000000000" pitchFamily="2" charset="0"/>
                <a:cs typeface="Kalpurush" panose="02000600000000000000" pitchFamily="2" charset="0"/>
              </a:rPr>
              <a:t>ধরে 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tag </a:t>
            </a:r>
            <a:r>
              <a:rPr lang="bn-IN" sz="2800" dirty="0">
                <a:latin typeface="Kalpurush" panose="02000600000000000000" pitchFamily="2" charset="0"/>
                <a:cs typeface="Kalpurush" panose="02000600000000000000" pitchFamily="2" charset="0"/>
              </a:rPr>
              <a:t>করতে হয়।</a:t>
            </a:r>
            <a:r>
              <a:rPr lang="en-US" sz="2400" b="1" dirty="0" err="1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যেমন</a:t>
            </a:r>
            <a:r>
              <a:rPr lang="en-US" sz="2400" b="1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  <a:r>
              <a:rPr lang="en-US" sz="2400" dirty="0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400" dirty="0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2800" dirty="0">
              <a:solidFill>
                <a:srgbClr val="FFFF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3352800"/>
            <a:ext cx="7848600" cy="31700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</a:rPr>
              <a:t>5</a:t>
            </a:r>
            <a:r>
              <a:rPr lang="en-US" sz="28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.</a:t>
            </a:r>
            <a:r>
              <a:rPr lang="bn-BD" sz="28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না-বোধক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বাক্যে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do not/does not/did not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থাকলে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Tag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প্রদত্ত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ক্রিয়া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not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তুলে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দিয়ে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সাহায্যকারী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ক্রিয়া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+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কর্তার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pronoun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রূপ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হবে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bn-BD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যেমন</a:t>
            </a:r>
            <a:r>
              <a:rPr lang="en-US" sz="2800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:   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a.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Kabita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did not sleep, </a:t>
            </a:r>
            <a:r>
              <a:rPr lang="en-US" sz="3200" u="sng" dirty="0">
                <a:latin typeface="Kalpurush" panose="02000600000000000000" pitchFamily="2" charset="0"/>
                <a:cs typeface="Kalpurush" panose="02000600000000000000" pitchFamily="2" charset="0"/>
              </a:rPr>
              <a:t>did she? </a:t>
            </a:r>
          </a:p>
          <a:p>
            <a:pPr algn="just"/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 	   b. I do not like him, </a:t>
            </a:r>
            <a:r>
              <a:rPr lang="en-US" sz="3200" u="sng" dirty="0">
                <a:latin typeface="Kalpurush" panose="02000600000000000000" pitchFamily="2" charset="0"/>
                <a:cs typeface="Kalpurush" panose="02000600000000000000" pitchFamily="2" charset="0"/>
              </a:rPr>
              <a:t>do I?</a:t>
            </a:r>
          </a:p>
          <a:p>
            <a:pPr algn="just"/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 	   c. Reba does not take tea, </a:t>
            </a:r>
            <a:r>
              <a:rPr lang="en-US" sz="3200" u="sng" dirty="0">
                <a:latin typeface="Kalpurush" panose="02000600000000000000" pitchFamily="2" charset="0"/>
                <a:cs typeface="Kalpurush" panose="02000600000000000000" pitchFamily="2" charset="0"/>
              </a:rPr>
              <a:t>does she?</a:t>
            </a:r>
          </a:p>
        </p:txBody>
      </p:sp>
    </p:spTree>
    <p:extLst>
      <p:ext uri="{BB962C8B-B14F-4D97-AF65-F5344CB8AC3E}">
        <p14:creationId xmlns:p14="http://schemas.microsoft.com/office/powerpoint/2010/main" val="17197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660</Words>
  <Application>Microsoft Office PowerPoint</Application>
  <PresentationFormat>On-screen Show (4:3)</PresentationFormat>
  <Paragraphs>65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Kalpurush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Khalilur Rahman</dc:creator>
  <cp:lastModifiedBy>Md Khalilur Rahman</cp:lastModifiedBy>
  <cp:revision>154</cp:revision>
  <dcterms:created xsi:type="dcterms:W3CDTF">2006-08-16T00:00:00Z</dcterms:created>
  <dcterms:modified xsi:type="dcterms:W3CDTF">2022-04-12T01:08:18Z</dcterms:modified>
</cp:coreProperties>
</file>