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0" r:id="rId2"/>
  </p:sldMasterIdLst>
  <p:sldIdLst>
    <p:sldId id="320" r:id="rId3"/>
    <p:sldId id="296" r:id="rId4"/>
    <p:sldId id="319" r:id="rId5"/>
    <p:sldId id="291" r:id="rId6"/>
    <p:sldId id="294" r:id="rId7"/>
    <p:sldId id="295" r:id="rId8"/>
    <p:sldId id="269" r:id="rId9"/>
    <p:sldId id="259" r:id="rId10"/>
    <p:sldId id="303" r:id="rId11"/>
    <p:sldId id="302" r:id="rId12"/>
    <p:sldId id="299" r:id="rId13"/>
    <p:sldId id="300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6tcfD1nT9QqDLcsWKr8Dg==" hashData="O+rxax6/27JCaLinFKnclGgd6d70WBIOl/tLQOi6w+MnIrgmIjRv5BDgt4oagXPoLkbn3CYWN3jXUwsEp8Ymc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C14"/>
    <a:srgbClr val="E53F0B"/>
    <a:srgbClr val="009900"/>
    <a:srgbClr val="FF00FF"/>
    <a:srgbClr val="575F3B"/>
    <a:srgbClr val="DFFBE4"/>
    <a:srgbClr val="EAF3E7"/>
    <a:srgbClr val="F1E9ED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1090-E91F-4CD4-90A8-FEE386005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231D6-446F-47E6-A29C-A0FF87BD7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2CAAF-FA5F-4D3B-99A1-119E0099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9AAF-853B-4E3C-8195-4DFAF9A6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2CBE-DA7C-434D-A0C0-8007256E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C0FD-BC83-4441-934B-EDFEE37B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C0C10-1A9F-4C43-9DC7-3AAC5FA81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F8BB-62A6-4C04-84A7-0D26D37A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8954C-38C7-427C-BA5B-57D90F01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27A1-A4F4-40AF-8840-DED979D8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DFE54E-E53D-4623-9D14-17D4FF96D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941E9-9EDF-4054-90A0-0E19576AB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B2D14-24D0-43CB-B8A7-D3A0893A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475BC-8CAA-4A59-8484-ECCA77E0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C8811-464B-4C47-B141-C4529FED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1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00249" y="6356352"/>
            <a:ext cx="12192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6301" y="6356352"/>
            <a:ext cx="3975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8251" y="6356352"/>
            <a:ext cx="609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1246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1246" y="2514600"/>
            <a:ext cx="4820143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9028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9028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3789" y="482600"/>
            <a:ext cx="61976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B09C-B276-44DF-9B99-92BDAE9B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0297-43FD-414D-AD87-25D31C1C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754A4-163A-4ED0-8C4F-B897C08B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EC96E-EAA7-43F6-8F5E-92C00B58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24EAA-E239-4450-8E09-3EC0721A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87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05142" y="0"/>
            <a:ext cx="63262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39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3789" y="482600"/>
            <a:ext cx="604516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7139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3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A872-7DB3-4337-A485-188B01E5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62D49-C7A7-4ACC-8CF8-5FBD57BE0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30D38-3A08-4D45-90EA-E68150D9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A916D-BDFC-40FE-AC8A-A0CFA6D5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224CE-FE90-4C27-AE1B-3FBB8CDC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5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8438-B406-4EE5-95FE-8C91DB69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C91EC-75EF-49DE-988D-4687EA6B8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5DC42-EE8C-40A0-B037-9FCE65257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D2A48-3B67-4EDB-92CC-DA7C5D658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919F3-5F3E-43C3-AAC8-B7A05FE6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39EA7-1E13-4CF8-8DEA-AFEEF829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8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E3F2-B4F7-43C2-839C-9FB23C04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C753D-5A73-4F82-A1AC-3CD730BED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95C95-6FDA-4902-98FE-C92492C38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BF86E-35BB-4063-9CC0-0B439729B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FCDC9-02C7-4651-A88F-1C685316B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BF975-C22C-4500-B482-7A88DF20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4A69E-8D17-43D9-8CEC-C1C57210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9A634-8C00-4A88-9723-E7260F95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DBA6-7311-4711-B82E-F6640729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518A7-FC80-4226-8B85-BE7FF69A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9D213-C555-42EC-A4DC-1926DB2B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386B1-9F31-4D12-B0AA-EDA6C2DF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26D0B-67AE-4FBC-A720-FA50941D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089C7-6473-48EC-B219-0C4F1018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56AB6-A965-49CC-98BA-6B621132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5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466A-D11B-40E9-AC0E-A3BB9631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607A-3282-4A8C-898C-60F3EE1E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494EC-1E3A-4BD1-9D66-CDD00BA02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387B-1074-4C42-93B4-36B1A6DB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82DCA-619A-404C-8193-2ACBCFD4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C68E7-23E6-4B2F-B6CE-6AB260D8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7E97-00C2-4C1D-BB0E-44080978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E575F-DB3E-447B-B91E-F9E6736AE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E9C07-60FD-48F0-9657-4545B9ABE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DBF72-4F24-4DD4-9984-28ED90BE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848ED-F790-4626-AF82-FE759117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8C61D-3D71-46ED-B339-C7BF86E5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2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06F69-05D1-498F-89E6-83B48279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D9C47-188A-43F9-8191-E8A1B218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FE260-F9EA-4760-ABFB-791F2D305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F37C2-33BB-4125-A186-BD0B9F054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14C3-5FAA-4D67-B4D2-1CA68A96D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1609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F7FCB17-A9AA-429F-8D1E-0B8ED7FCD6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7652" y="631609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1" y="63160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3C4FE55C-C5FD-4E76-A13E-C059B599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7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39">
          <p15:clr>
            <a:srgbClr val="F26B43"/>
          </p15:clr>
        </p15:guide>
        <p15:guide id="2" pos="1007">
          <p15:clr>
            <a:srgbClr val="F26B43"/>
          </p15:clr>
        </p15:guide>
        <p15:guide id="3" pos="71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0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D7535F-6BCE-45D0-A893-C5E75B0BF97B}"/>
              </a:ext>
            </a:extLst>
          </p:cNvPr>
          <p:cNvSpPr/>
          <p:nvPr/>
        </p:nvSpPr>
        <p:spPr>
          <a:xfrm>
            <a:off x="102705" y="54309"/>
            <a:ext cx="2123661" cy="545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T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ছক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/হিসাব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ছক</a:t>
            </a:r>
            <a:endParaRPr lang="en-US" sz="2800" dirty="0">
              <a:solidFill>
                <a:srgbClr val="00B0F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FD075-16CB-4CCD-9D1F-C0F0CB793BF0}"/>
              </a:ext>
            </a:extLst>
          </p:cNvPr>
          <p:cNvSpPr/>
          <p:nvPr/>
        </p:nvSpPr>
        <p:spPr>
          <a:xfrm>
            <a:off x="2345634" y="0"/>
            <a:ext cx="6458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-----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endParaRPr lang="en-US" sz="24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------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31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-------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সমাপ্ত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বছরের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প্রস্তুতকৃত</a:t>
            </a:r>
            <a:endParaRPr lang="en-US" sz="24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লাভ-লোকসান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বিবরণী</a:t>
            </a:r>
            <a:endParaRPr lang="en-US" sz="24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B2A9BE-7AB8-4738-85A6-ED0357E73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94834"/>
              </p:ext>
            </p:extLst>
          </p:nvPr>
        </p:nvGraphicFramePr>
        <p:xfrm>
          <a:off x="364434" y="1145400"/>
          <a:ext cx="11489636" cy="5581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7687">
                  <a:extLst>
                    <a:ext uri="{9D8B030D-6E8A-4147-A177-3AD203B41FA5}">
                      <a16:colId xmlns:a16="http://schemas.microsoft.com/office/drawing/2014/main" val="2582810882"/>
                    </a:ext>
                  </a:extLst>
                </a:gridCol>
                <a:gridCol w="1557131">
                  <a:extLst>
                    <a:ext uri="{9D8B030D-6E8A-4147-A177-3AD203B41FA5}">
                      <a16:colId xmlns:a16="http://schemas.microsoft.com/office/drawing/2014/main" val="9021203"/>
                    </a:ext>
                  </a:extLst>
                </a:gridCol>
                <a:gridCol w="4366590">
                  <a:extLst>
                    <a:ext uri="{9D8B030D-6E8A-4147-A177-3AD203B41FA5}">
                      <a16:colId xmlns:a16="http://schemas.microsoft.com/office/drawing/2014/main" val="1163161649"/>
                    </a:ext>
                  </a:extLst>
                </a:gridCol>
                <a:gridCol w="1378228">
                  <a:extLst>
                    <a:ext uri="{9D8B030D-6E8A-4147-A177-3AD203B41FA5}">
                      <a16:colId xmlns:a16="http://schemas.microsoft.com/office/drawing/2014/main" val="592042479"/>
                    </a:ext>
                  </a:extLst>
                </a:gridCol>
              </a:tblGrid>
              <a:tr h="408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456875"/>
                  </a:ext>
                </a:extLst>
              </a:tr>
              <a:tr h="4659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প্রারম্ভিক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অতিরিক্ত মূলধন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মূলধনের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সুদ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বন্ধকী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ঋণের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সুদ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অবচয়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:       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          5,000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অফিস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সরঞ্জাম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  1,250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অনাদায়ী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পাওনা</a:t>
                      </a: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                   3,000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যোগ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&gt;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অনাদায়ী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পাওনা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সঞ্চিতি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  2,100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নিট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লাভ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90,000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  20,000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10,000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3,500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6,250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5,100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22,950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1,57,800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সমাপনি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উত্তোলন</a:t>
                      </a:r>
                      <a:endParaRPr lang="en-US" sz="24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1,49,800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8,000</a:t>
                      </a: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1,57,800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0880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57DE50-3372-4D11-91B9-E0673DAA8EFE}"/>
              </a:ext>
            </a:extLst>
          </p:cNvPr>
          <p:cNvCxnSpPr/>
          <p:nvPr/>
        </p:nvCxnSpPr>
        <p:spPr>
          <a:xfrm>
            <a:off x="3324100" y="4273640"/>
            <a:ext cx="11396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320F02-145B-4EC4-BD2F-E05AE28D154E}"/>
              </a:ext>
            </a:extLst>
          </p:cNvPr>
          <p:cNvCxnSpPr/>
          <p:nvPr/>
        </p:nvCxnSpPr>
        <p:spPr>
          <a:xfrm>
            <a:off x="3324317" y="5047425"/>
            <a:ext cx="11396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A8EF02-C5C3-4AC9-9933-789315DE21D8}"/>
              </a:ext>
            </a:extLst>
          </p:cNvPr>
          <p:cNvCxnSpPr/>
          <p:nvPr/>
        </p:nvCxnSpPr>
        <p:spPr>
          <a:xfrm>
            <a:off x="4532243" y="5881218"/>
            <a:ext cx="1563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3B4C2F-2DCF-47F9-81E4-59641AC0F70C}"/>
              </a:ext>
            </a:extLst>
          </p:cNvPr>
          <p:cNvCxnSpPr/>
          <p:nvPr/>
        </p:nvCxnSpPr>
        <p:spPr>
          <a:xfrm>
            <a:off x="10455965" y="5844209"/>
            <a:ext cx="13848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6820C-CC00-4F67-8207-F15DEB0DEBE0}"/>
              </a:ext>
            </a:extLst>
          </p:cNvPr>
          <p:cNvCxnSpPr/>
          <p:nvPr/>
        </p:nvCxnSpPr>
        <p:spPr>
          <a:xfrm>
            <a:off x="4532243" y="6294783"/>
            <a:ext cx="1563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7AF9D7-50F9-47D6-871B-B800FE9BC36D}"/>
              </a:ext>
            </a:extLst>
          </p:cNvPr>
          <p:cNvCxnSpPr/>
          <p:nvPr/>
        </p:nvCxnSpPr>
        <p:spPr>
          <a:xfrm>
            <a:off x="4518991" y="6334540"/>
            <a:ext cx="1563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8EA6D9-0A31-4BA2-BD1C-C6AD4F91F65F}"/>
              </a:ext>
            </a:extLst>
          </p:cNvPr>
          <p:cNvCxnSpPr/>
          <p:nvPr/>
        </p:nvCxnSpPr>
        <p:spPr>
          <a:xfrm>
            <a:off x="10455965" y="6294783"/>
            <a:ext cx="13848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CA9671-274B-4595-85D0-114A88DFD71E}"/>
              </a:ext>
            </a:extLst>
          </p:cNvPr>
          <p:cNvCxnSpPr/>
          <p:nvPr/>
        </p:nvCxnSpPr>
        <p:spPr>
          <a:xfrm>
            <a:off x="10442713" y="6347792"/>
            <a:ext cx="13848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rame 7">
            <a:extLst>
              <a:ext uri="{FF2B5EF4-FFF2-40B4-BE49-F238E27FC236}">
                <a16:creationId xmlns:a16="http://schemas.microsoft.com/office/drawing/2014/main" id="{92B97C49-5F63-46FB-93C9-D4872C9541A1}"/>
              </a:ext>
            </a:extLst>
          </p:cNvPr>
          <p:cNvSpPr/>
          <p:nvPr/>
        </p:nvSpPr>
        <p:spPr>
          <a:xfrm>
            <a:off x="278297" y="1890304"/>
            <a:ext cx="5830957" cy="498971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ED1279-EEC2-4E47-81D7-4A715412C64C}"/>
              </a:ext>
            </a:extLst>
          </p:cNvPr>
          <p:cNvSpPr/>
          <p:nvPr/>
        </p:nvSpPr>
        <p:spPr>
          <a:xfrm>
            <a:off x="1570778" y="5232717"/>
            <a:ext cx="9400892" cy="1518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তথ্যাবলিঃ</a:t>
            </a:r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(7) কারবারের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2019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50,000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30,000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ব্যবসায়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ব্যক্তিগতভাবে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335E2C-8D58-46EA-9C13-F7A047FC54C7}"/>
              </a:ext>
            </a:extLst>
          </p:cNvPr>
          <p:cNvSpPr/>
          <p:nvPr/>
        </p:nvSpPr>
        <p:spPr>
          <a:xfrm>
            <a:off x="2531559" y="5233931"/>
            <a:ext cx="8435009" cy="1518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তথ্যাবলিঃ</a:t>
            </a:r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 মূলধনের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10%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প্রারম্ভিক</a:t>
            </a:r>
            <a:r>
              <a:rPr lang="en-US" sz="24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মূলধন         90,000×10%= 9,000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অতিরিক্ত মূলধন  (20,000×10%)÷2= 1,000               </a:t>
            </a:r>
          </a:p>
          <a:p>
            <a:r>
              <a:rPr lang="en-US" sz="24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মূলধনের</a:t>
            </a:r>
            <a:r>
              <a:rPr lang="en-US" sz="24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সুদ</a:t>
            </a:r>
            <a:r>
              <a:rPr lang="en-US" sz="24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 (9,000+1,000)=10,000 </a:t>
            </a:r>
            <a:r>
              <a:rPr lang="en-US" sz="24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টাকা</a:t>
            </a:r>
            <a:endParaRPr lang="en-US" sz="2400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F4A081AD-1A56-4E34-BD3E-C7041A9DC113}"/>
              </a:ext>
            </a:extLst>
          </p:cNvPr>
          <p:cNvSpPr/>
          <p:nvPr/>
        </p:nvSpPr>
        <p:spPr>
          <a:xfrm>
            <a:off x="292564" y="2314384"/>
            <a:ext cx="5830957" cy="498971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5C35FC55-AFC8-4796-BF13-42C6BD78A5B9}"/>
              </a:ext>
            </a:extLst>
          </p:cNvPr>
          <p:cNvSpPr/>
          <p:nvPr/>
        </p:nvSpPr>
        <p:spPr>
          <a:xfrm>
            <a:off x="264649" y="2723806"/>
            <a:ext cx="5830957" cy="498971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BBBF6F-190E-4EB8-8FDE-1B80A45B3052}"/>
              </a:ext>
            </a:extLst>
          </p:cNvPr>
          <p:cNvGrpSpPr/>
          <p:nvPr/>
        </p:nvGrpSpPr>
        <p:grpSpPr>
          <a:xfrm>
            <a:off x="351182" y="5175595"/>
            <a:ext cx="11264348" cy="1480759"/>
            <a:chOff x="428542" y="253602"/>
            <a:chExt cx="11264348" cy="148075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B3B44CE-6254-4D92-A50D-34120619F835}"/>
                </a:ext>
              </a:extLst>
            </p:cNvPr>
            <p:cNvSpPr/>
            <p:nvPr/>
          </p:nvSpPr>
          <p:spPr>
            <a:xfrm>
              <a:off x="428542" y="253602"/>
              <a:ext cx="11264348" cy="14807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অন্যান্য </a:t>
              </a:r>
              <a:r>
                <a:rPr lang="en-US" sz="2400" dirty="0" err="1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তথ্যাবলিঃ</a:t>
              </a:r>
              <a:r>
                <a:rPr lang="en-US" sz="2400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(3)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বন্ধকী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ঋণের 10,000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30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জুন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2019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পরিশোধ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ঋণের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সুদ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এখনও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প্রদান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হয়নি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                                                 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01/01/ 2019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10%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বন্ধকী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ঋণ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40,000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400" dirty="0">
                <a:solidFill>
                  <a:schemeClr val="tx1"/>
                </a:solidFill>
              </a:endParaRPr>
            </a:p>
            <a:p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2AA86A8-6203-4F48-88BD-801FE3ED0063}"/>
                </a:ext>
              </a:extLst>
            </p:cNvPr>
            <p:cNvGrpSpPr/>
            <p:nvPr/>
          </p:nvGrpSpPr>
          <p:grpSpPr>
            <a:xfrm>
              <a:off x="7593987" y="685627"/>
              <a:ext cx="3025254" cy="923330"/>
              <a:chOff x="4837139" y="2684199"/>
              <a:chExt cx="3025254" cy="92333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75352AC-F721-49DB-81FB-4C2A03D8D940}"/>
                  </a:ext>
                </a:extLst>
              </p:cNvPr>
              <p:cNvSpPr txBox="1"/>
              <p:nvPr/>
            </p:nvSpPr>
            <p:spPr>
              <a:xfrm>
                <a:off x="4837139" y="2684199"/>
                <a:ext cx="302525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ঋণের </a:t>
                </a:r>
                <a:r>
                  <a:rPr lang="en-US" sz="1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সুদ</a:t>
                </a:r>
                <a:r>
                  <a:rPr lang="en-US" sz="1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30,000×10%=3,000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</a:rPr>
                  <a:t>        ( </a:t>
                </a:r>
                <a:r>
                  <a:rPr lang="en-US" sz="1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10,000×10%)÷2=  500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</a:t>
                </a:r>
                <a:r>
                  <a:rPr lang="en-US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3,5</a:t>
                </a:r>
                <a:r>
                  <a:rPr lang="en-US" sz="1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00</a:t>
                </a:r>
                <a:endParaRPr lang="en-US" dirty="0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294E37-8937-463B-9CB9-B303264C802E}"/>
                  </a:ext>
                </a:extLst>
              </p:cNvPr>
              <p:cNvCxnSpPr/>
              <p:nvPr/>
            </p:nvCxnSpPr>
            <p:spPr>
              <a:xfrm>
                <a:off x="6852979" y="3287182"/>
                <a:ext cx="62779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E76F4A5-DF6C-43EF-B95B-4FA963659D42}"/>
              </a:ext>
            </a:extLst>
          </p:cNvPr>
          <p:cNvSpPr/>
          <p:nvPr/>
        </p:nvSpPr>
        <p:spPr>
          <a:xfrm>
            <a:off x="1176420" y="5231503"/>
            <a:ext cx="10356573" cy="1518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তথ্যাবলিঃ</a:t>
            </a:r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(8)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10%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5%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(4) 1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2019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20,000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40,000×10%=4,000 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(20,000×10%)÷2= 1000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5,000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(50,000×5%)÷2= 1,250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81C67-7861-42DD-8943-D5FF9E35665D}"/>
              </a:ext>
            </a:extLst>
          </p:cNvPr>
          <p:cNvSpPr/>
          <p:nvPr/>
        </p:nvSpPr>
        <p:spPr>
          <a:xfrm>
            <a:off x="3178284" y="5242277"/>
            <a:ext cx="8354709" cy="1518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তথ্যাবলিঃ</a:t>
            </a:r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(6)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দেনাদারের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3,000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আদায়যোগ্য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দেনাদারের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5% অনাদায়ী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45,000   অনাদায়ী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3,000 </a:t>
            </a:r>
          </a:p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অনাদায়ী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(45,000-3,000)×5%=2,100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36FBC8-3D21-4B71-9BF3-705461C0BF54}"/>
              </a:ext>
            </a:extLst>
          </p:cNvPr>
          <p:cNvSpPr/>
          <p:nvPr/>
        </p:nvSpPr>
        <p:spPr>
          <a:xfrm>
            <a:off x="3952749" y="5259477"/>
            <a:ext cx="7580244" cy="1518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তথ্যাবলিঃ</a:t>
            </a:r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(5)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8,000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C2B4BFE0-A5CE-49B3-8964-6634D8E19A69}"/>
              </a:ext>
            </a:extLst>
          </p:cNvPr>
          <p:cNvSpPr/>
          <p:nvPr/>
        </p:nvSpPr>
        <p:spPr>
          <a:xfrm>
            <a:off x="277901" y="3200885"/>
            <a:ext cx="5830957" cy="1167291"/>
          </a:xfrm>
          <a:prstGeom prst="frame">
            <a:avLst>
              <a:gd name="adj1" fmla="val 482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4D21E1DB-4985-4A04-8606-7B7A78D5F952}"/>
              </a:ext>
            </a:extLst>
          </p:cNvPr>
          <p:cNvSpPr/>
          <p:nvPr/>
        </p:nvSpPr>
        <p:spPr>
          <a:xfrm>
            <a:off x="304802" y="4307591"/>
            <a:ext cx="5830957" cy="831464"/>
          </a:xfrm>
          <a:prstGeom prst="frame">
            <a:avLst>
              <a:gd name="adj1" fmla="val 810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FBDADF69-5CD7-4F5F-B163-72C36A7BB469}"/>
              </a:ext>
            </a:extLst>
          </p:cNvPr>
          <p:cNvSpPr/>
          <p:nvPr/>
        </p:nvSpPr>
        <p:spPr>
          <a:xfrm>
            <a:off x="6135759" y="1903557"/>
            <a:ext cx="5678556" cy="498971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1" grpId="0" animBg="1"/>
      <p:bldP spid="21" grpId="1" animBg="1"/>
      <p:bldP spid="25" grpId="0" animBg="1"/>
      <p:bldP spid="25" grpId="1" animBg="1"/>
      <p:bldP spid="24" grpId="0" animBg="1"/>
      <p:bldP spid="24" grpId="1" animBg="1"/>
      <p:bldP spid="42" grpId="0" animBg="1"/>
      <p:bldP spid="42" grpId="1" animBg="1"/>
      <p:bldP spid="20" grpId="0" animBg="1"/>
      <p:bldP spid="20" grpId="1" animBg="1"/>
      <p:bldP spid="5" grpId="0" animBg="1"/>
      <p:bldP spid="5" grpId="1" animBg="1"/>
      <p:bldP spid="17" grpId="0" animBg="1"/>
      <p:bldP spid="1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49122A-593D-47E5-9573-473D8D40E556}"/>
              </a:ext>
            </a:extLst>
          </p:cNvPr>
          <p:cNvSpPr/>
          <p:nvPr/>
        </p:nvSpPr>
        <p:spPr>
          <a:xfrm>
            <a:off x="2438348" y="-16330"/>
            <a:ext cx="6700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-----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endParaRPr lang="en-US" sz="24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------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31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-------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সমাপ্ত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বছরের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প্রস্তুতকৃত</a:t>
            </a:r>
            <a:endParaRPr lang="en-US" sz="24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লাভ-লোকসান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বিবরণী</a:t>
            </a:r>
            <a:endParaRPr lang="en-US" sz="24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057A9-8548-4EB2-B237-2BB6E27D0E44}"/>
              </a:ext>
            </a:extLst>
          </p:cNvPr>
          <p:cNvSpPr txBox="1"/>
          <p:nvPr/>
        </p:nvSpPr>
        <p:spPr>
          <a:xfrm>
            <a:off x="1341560" y="1655471"/>
            <a:ext cx="9509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সমাপনি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1,49,800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A9296-E447-4CC2-934B-199985B81DBC}"/>
              </a:ext>
            </a:extLst>
          </p:cNvPr>
          <p:cNvSpPr txBox="1"/>
          <p:nvPr/>
        </p:nvSpPr>
        <p:spPr>
          <a:xfrm>
            <a:off x="1369698" y="1974464"/>
            <a:ext cx="9481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                                                                                                         8,000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AB6C47A-72FB-402E-B118-117C97B7B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75380"/>
              </p:ext>
            </p:extLst>
          </p:nvPr>
        </p:nvGraphicFramePr>
        <p:xfrm>
          <a:off x="1128643" y="1183999"/>
          <a:ext cx="97226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401">
                  <a:extLst>
                    <a:ext uri="{9D8B030D-6E8A-4147-A177-3AD203B41FA5}">
                      <a16:colId xmlns:a16="http://schemas.microsoft.com/office/drawing/2014/main" val="4190391857"/>
                    </a:ext>
                  </a:extLst>
                </a:gridCol>
                <a:gridCol w="1537252">
                  <a:extLst>
                    <a:ext uri="{9D8B030D-6E8A-4147-A177-3AD203B41FA5}">
                      <a16:colId xmlns:a16="http://schemas.microsoft.com/office/drawing/2014/main" val="562395550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668134014"/>
                    </a:ext>
                  </a:extLst>
                </a:gridCol>
                <a:gridCol w="1521792">
                  <a:extLst>
                    <a:ext uri="{9D8B030D-6E8A-4147-A177-3AD203B41FA5}">
                      <a16:colId xmlns:a16="http://schemas.microsoft.com/office/drawing/2014/main" val="2161006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2104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1D4ECAE-B269-4306-80D0-47164BDE2018}"/>
              </a:ext>
            </a:extLst>
          </p:cNvPr>
          <p:cNvSpPr txBox="1"/>
          <p:nvPr/>
        </p:nvSpPr>
        <p:spPr>
          <a:xfrm>
            <a:off x="1341560" y="2623122"/>
            <a:ext cx="799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বাদ&gt; প্রারম্ভিক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90,000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9A190C-E1DE-4E22-BF78-E477B9B579F0}"/>
              </a:ext>
            </a:extLst>
          </p:cNvPr>
          <p:cNvSpPr txBox="1"/>
          <p:nvPr/>
        </p:nvSpPr>
        <p:spPr>
          <a:xfrm>
            <a:off x="1361741" y="2985311"/>
            <a:ext cx="797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মূলধন                                                                        20,000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63EA5-8374-4CEC-92B2-91E9E3FEFDD2}"/>
              </a:ext>
            </a:extLst>
          </p:cNvPr>
          <p:cNvSpPr txBox="1"/>
          <p:nvPr/>
        </p:nvSpPr>
        <p:spPr>
          <a:xfrm>
            <a:off x="1356932" y="3354643"/>
            <a:ext cx="797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ঋণের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3,500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704F4-5316-4646-A7A8-4A07D52C838C}"/>
              </a:ext>
            </a:extLst>
          </p:cNvPr>
          <p:cNvSpPr txBox="1"/>
          <p:nvPr/>
        </p:nvSpPr>
        <p:spPr>
          <a:xfrm>
            <a:off x="1341560" y="3693932"/>
            <a:ext cx="655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3,000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97A2F-A812-4678-80D3-9E3A2E9F9E2E}"/>
              </a:ext>
            </a:extLst>
          </p:cNvPr>
          <p:cNvSpPr txBox="1"/>
          <p:nvPr/>
        </p:nvSpPr>
        <p:spPr>
          <a:xfrm>
            <a:off x="1341560" y="4081873"/>
            <a:ext cx="798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2,100           5,100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7BA286-D3E9-4957-BB68-C0A3982CB0E1}"/>
              </a:ext>
            </a:extLst>
          </p:cNvPr>
          <p:cNvSpPr txBox="1"/>
          <p:nvPr/>
        </p:nvSpPr>
        <p:spPr>
          <a:xfrm>
            <a:off x="1365132" y="4403278"/>
            <a:ext cx="796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মূলধনের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10,000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4938B-78FB-401C-9739-1866B9D158AE}"/>
              </a:ext>
            </a:extLst>
          </p:cNvPr>
          <p:cNvSpPr txBox="1"/>
          <p:nvPr/>
        </p:nvSpPr>
        <p:spPr>
          <a:xfrm>
            <a:off x="1403872" y="472360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350AA1-1928-42E6-983C-1D7EF65796B9}"/>
              </a:ext>
            </a:extLst>
          </p:cNvPr>
          <p:cNvSpPr txBox="1"/>
          <p:nvPr/>
        </p:nvSpPr>
        <p:spPr>
          <a:xfrm>
            <a:off x="1983707" y="4926693"/>
            <a:ext cx="592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5,000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52F76-B1C3-4F05-BC71-EFF6D4AF94FA}"/>
              </a:ext>
            </a:extLst>
          </p:cNvPr>
          <p:cNvSpPr txBox="1"/>
          <p:nvPr/>
        </p:nvSpPr>
        <p:spPr>
          <a:xfrm>
            <a:off x="1989172" y="5214921"/>
            <a:ext cx="8862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1,250         6,250        1,34,850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6C72C0-0BF0-4116-AD1B-2907EF60C604}"/>
              </a:ext>
            </a:extLst>
          </p:cNvPr>
          <p:cNvSpPr txBox="1"/>
          <p:nvPr/>
        </p:nvSpPr>
        <p:spPr>
          <a:xfrm>
            <a:off x="3101009" y="5752781"/>
            <a:ext cx="775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22,950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99121A-118A-465D-B803-6B90711A98C7}"/>
              </a:ext>
            </a:extLst>
          </p:cNvPr>
          <p:cNvSpPr txBox="1"/>
          <p:nvPr/>
        </p:nvSpPr>
        <p:spPr>
          <a:xfrm>
            <a:off x="9622469" y="2247510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1,57,800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91FD65-9C39-4895-ACFC-5141707E6B2B}"/>
              </a:ext>
            </a:extLst>
          </p:cNvPr>
          <p:cNvCxnSpPr>
            <a:cxnSpLocks/>
          </p:cNvCxnSpPr>
          <p:nvPr/>
        </p:nvCxnSpPr>
        <p:spPr>
          <a:xfrm>
            <a:off x="6361044" y="1641199"/>
            <a:ext cx="0" cy="4684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6B044C-6642-4EEB-AAD7-C944390D9FA7}"/>
              </a:ext>
            </a:extLst>
          </p:cNvPr>
          <p:cNvCxnSpPr>
            <a:cxnSpLocks/>
          </p:cNvCxnSpPr>
          <p:nvPr/>
        </p:nvCxnSpPr>
        <p:spPr>
          <a:xfrm>
            <a:off x="1128643" y="1641199"/>
            <a:ext cx="0" cy="4684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56B7BD-EA73-4982-973D-EA82B752798C}"/>
              </a:ext>
            </a:extLst>
          </p:cNvPr>
          <p:cNvCxnSpPr>
            <a:cxnSpLocks/>
          </p:cNvCxnSpPr>
          <p:nvPr/>
        </p:nvCxnSpPr>
        <p:spPr>
          <a:xfrm>
            <a:off x="7904922" y="1641199"/>
            <a:ext cx="0" cy="4684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0ACD10-B4E7-4FF7-9584-40D3E7A4BE63}"/>
              </a:ext>
            </a:extLst>
          </p:cNvPr>
          <p:cNvCxnSpPr>
            <a:cxnSpLocks/>
          </p:cNvCxnSpPr>
          <p:nvPr/>
        </p:nvCxnSpPr>
        <p:spPr>
          <a:xfrm>
            <a:off x="9336157" y="1601557"/>
            <a:ext cx="0" cy="4723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7AB1AF-8252-4863-9ECC-5C8938B23E9D}"/>
              </a:ext>
            </a:extLst>
          </p:cNvPr>
          <p:cNvCxnSpPr>
            <a:cxnSpLocks/>
          </p:cNvCxnSpPr>
          <p:nvPr/>
        </p:nvCxnSpPr>
        <p:spPr>
          <a:xfrm>
            <a:off x="10851323" y="1641199"/>
            <a:ext cx="0" cy="46843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A1DA03-FCA9-4CA4-AC0D-9EA409E9DC63}"/>
              </a:ext>
            </a:extLst>
          </p:cNvPr>
          <p:cNvCxnSpPr/>
          <p:nvPr/>
        </p:nvCxnSpPr>
        <p:spPr>
          <a:xfrm>
            <a:off x="1128643" y="6325528"/>
            <a:ext cx="9746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26876CB-287D-4514-9803-3569119659E6}"/>
              </a:ext>
            </a:extLst>
          </p:cNvPr>
          <p:cNvCxnSpPr/>
          <p:nvPr/>
        </p:nvCxnSpPr>
        <p:spPr>
          <a:xfrm>
            <a:off x="9336157" y="2333764"/>
            <a:ext cx="15151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C76EE8-5ED3-4F73-A1CD-E1F220377725}"/>
              </a:ext>
            </a:extLst>
          </p:cNvPr>
          <p:cNvCxnSpPr>
            <a:cxnSpLocks/>
          </p:cNvCxnSpPr>
          <p:nvPr/>
        </p:nvCxnSpPr>
        <p:spPr>
          <a:xfrm>
            <a:off x="6361044" y="5570569"/>
            <a:ext cx="2960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F7B496-F199-4374-BC16-04536AE448F2}"/>
              </a:ext>
            </a:extLst>
          </p:cNvPr>
          <p:cNvCxnSpPr/>
          <p:nvPr/>
        </p:nvCxnSpPr>
        <p:spPr>
          <a:xfrm>
            <a:off x="6361044" y="4403278"/>
            <a:ext cx="15486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6654812-FB69-4096-99A1-30D3D07151C8}"/>
              </a:ext>
            </a:extLst>
          </p:cNvPr>
          <p:cNvCxnSpPr/>
          <p:nvPr/>
        </p:nvCxnSpPr>
        <p:spPr>
          <a:xfrm>
            <a:off x="9331344" y="5676586"/>
            <a:ext cx="1519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906A54-685C-4ADE-B050-389487C9A9EB}"/>
              </a:ext>
            </a:extLst>
          </p:cNvPr>
          <p:cNvCxnSpPr/>
          <p:nvPr/>
        </p:nvCxnSpPr>
        <p:spPr>
          <a:xfrm>
            <a:off x="9331344" y="6113493"/>
            <a:ext cx="1543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47777DB-2E37-427D-A866-A020860349AD}"/>
              </a:ext>
            </a:extLst>
          </p:cNvPr>
          <p:cNvCxnSpPr/>
          <p:nvPr/>
        </p:nvCxnSpPr>
        <p:spPr>
          <a:xfrm>
            <a:off x="9331344" y="6161438"/>
            <a:ext cx="1543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77BD22-B366-4136-8049-D844F4DB22E2}"/>
              </a:ext>
            </a:extLst>
          </p:cNvPr>
          <p:cNvSpPr txBox="1"/>
          <p:nvPr/>
        </p:nvSpPr>
        <p:spPr>
          <a:xfrm>
            <a:off x="185530" y="79319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86353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81ECCA-705C-4E88-8613-943D1EA22F65}"/>
              </a:ext>
            </a:extLst>
          </p:cNvPr>
          <p:cNvSpPr/>
          <p:nvPr/>
        </p:nvSpPr>
        <p:spPr>
          <a:xfrm>
            <a:off x="3027677" y="-66008"/>
            <a:ext cx="5533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-----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endParaRPr lang="en-US" sz="20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------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সালের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31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শে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-------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তারিখে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সমাপ্ত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বছরের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প্রস্তুতকৃত</a:t>
            </a:r>
            <a:endParaRPr lang="en-US" sz="20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বৈষয়িক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বিবরণী</a:t>
            </a:r>
            <a:endParaRPr lang="en-US" sz="20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42ECB1E-CACD-4DE6-BFC1-62FD485F8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78028"/>
              </p:ext>
            </p:extLst>
          </p:nvPr>
        </p:nvGraphicFramePr>
        <p:xfrm>
          <a:off x="477078" y="949655"/>
          <a:ext cx="112378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679">
                  <a:extLst>
                    <a:ext uri="{9D8B030D-6E8A-4147-A177-3AD203B41FA5}">
                      <a16:colId xmlns:a16="http://schemas.microsoft.com/office/drawing/2014/main" val="3116711994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2330666824"/>
                    </a:ext>
                  </a:extLst>
                </a:gridCol>
                <a:gridCol w="4134678">
                  <a:extLst>
                    <a:ext uri="{9D8B030D-6E8A-4147-A177-3AD203B41FA5}">
                      <a16:colId xmlns:a16="http://schemas.microsoft.com/office/drawing/2014/main" val="1096674181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2343703351"/>
                    </a:ext>
                  </a:extLst>
                </a:gridCol>
              </a:tblGrid>
              <a:tr h="3625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সম্পদসমূহ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978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0B3EC2-32C1-465D-A5E7-811F12C3815A}"/>
              </a:ext>
            </a:extLst>
          </p:cNvPr>
          <p:cNvSpPr txBox="1"/>
          <p:nvPr/>
        </p:nvSpPr>
        <p:spPr>
          <a:xfrm>
            <a:off x="6264410" y="1322228"/>
            <a:ext cx="545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14,000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DAA1-F3BA-4139-9756-028BA60BF0DF}"/>
              </a:ext>
            </a:extLst>
          </p:cNvPr>
          <p:cNvSpPr txBox="1"/>
          <p:nvPr/>
        </p:nvSpPr>
        <p:spPr>
          <a:xfrm>
            <a:off x="6264410" y="1734485"/>
            <a:ext cx="545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40,000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6B9F1-B946-43E1-A32E-3A2C4F2D73BC}"/>
              </a:ext>
            </a:extLst>
          </p:cNvPr>
          <p:cNvSpPr txBox="1"/>
          <p:nvPr/>
        </p:nvSpPr>
        <p:spPr>
          <a:xfrm>
            <a:off x="6264410" y="2091140"/>
            <a:ext cx="39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45,000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2E0AE-9C9A-4505-ADAB-C32FE7038A72}"/>
              </a:ext>
            </a:extLst>
          </p:cNvPr>
          <p:cNvSpPr txBox="1"/>
          <p:nvPr/>
        </p:nvSpPr>
        <p:spPr>
          <a:xfrm>
            <a:off x="6264409" y="2445495"/>
            <a:ext cx="395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3,000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5189A-56B1-44AB-B61E-30C2AC839C94}"/>
              </a:ext>
            </a:extLst>
          </p:cNvPr>
          <p:cNvSpPr txBox="1"/>
          <p:nvPr/>
        </p:nvSpPr>
        <p:spPr>
          <a:xfrm>
            <a:off x="6280570" y="4096738"/>
            <a:ext cx="394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50,000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99FC9-54A6-40BC-A9BF-4780167EF5FE}"/>
              </a:ext>
            </a:extLst>
          </p:cNvPr>
          <p:cNvSpPr txBox="1"/>
          <p:nvPr/>
        </p:nvSpPr>
        <p:spPr>
          <a:xfrm>
            <a:off x="6280570" y="3442644"/>
            <a:ext cx="5395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প্রাপ্যবিল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3,000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4088C-7AF9-40B5-A261-7A86D10CA7E1}"/>
              </a:ext>
            </a:extLst>
          </p:cNvPr>
          <p:cNvSpPr txBox="1"/>
          <p:nvPr/>
        </p:nvSpPr>
        <p:spPr>
          <a:xfrm>
            <a:off x="6239165" y="3073312"/>
            <a:ext cx="542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বাদ&gt;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2,100        39.900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EB2E9-F349-4A47-89F4-4130D3D405AF}"/>
              </a:ext>
            </a:extLst>
          </p:cNvPr>
          <p:cNvSpPr txBox="1"/>
          <p:nvPr/>
        </p:nvSpPr>
        <p:spPr>
          <a:xfrm>
            <a:off x="6280570" y="3743477"/>
            <a:ext cx="538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মনিহারি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800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03B5E-42D2-4526-81CD-5924B1470E0F}"/>
              </a:ext>
            </a:extLst>
          </p:cNvPr>
          <p:cNvSpPr txBox="1"/>
          <p:nvPr/>
        </p:nvSpPr>
        <p:spPr>
          <a:xfrm>
            <a:off x="6279458" y="4450927"/>
            <a:ext cx="539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বাদ&gt;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পুঞ্জিভূত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1,250         48,750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05EF0-89FE-4D8E-A1B9-D93F4032AA42}"/>
              </a:ext>
            </a:extLst>
          </p:cNvPr>
          <p:cNvSpPr txBox="1"/>
          <p:nvPr/>
        </p:nvSpPr>
        <p:spPr>
          <a:xfrm>
            <a:off x="6312442" y="5256254"/>
            <a:ext cx="388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20,000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3E8D3-6609-402A-8A7E-75EB37D45329}"/>
              </a:ext>
            </a:extLst>
          </p:cNvPr>
          <p:cNvSpPr txBox="1"/>
          <p:nvPr/>
        </p:nvSpPr>
        <p:spPr>
          <a:xfrm>
            <a:off x="6324441" y="4934557"/>
            <a:ext cx="391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40,000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CE567C-8B2F-459A-869D-E3865EAA317F}"/>
              </a:ext>
            </a:extLst>
          </p:cNvPr>
          <p:cNvSpPr txBox="1"/>
          <p:nvPr/>
        </p:nvSpPr>
        <p:spPr>
          <a:xfrm>
            <a:off x="6312441" y="5839417"/>
            <a:ext cx="53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বাদ&gt;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পুঞ্জিভূত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5,000          55,000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64E31D-8D16-4012-9D31-3EDC96CE46D8}"/>
              </a:ext>
            </a:extLst>
          </p:cNvPr>
          <p:cNvCxnSpPr>
            <a:cxnSpLocks/>
          </p:cNvCxnSpPr>
          <p:nvPr/>
        </p:nvCxnSpPr>
        <p:spPr>
          <a:xfrm>
            <a:off x="4611757" y="1315415"/>
            <a:ext cx="0" cy="5380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CD071C-883D-44BC-B9CC-6B624AB53340}"/>
              </a:ext>
            </a:extLst>
          </p:cNvPr>
          <p:cNvCxnSpPr>
            <a:cxnSpLocks/>
          </p:cNvCxnSpPr>
          <p:nvPr/>
        </p:nvCxnSpPr>
        <p:spPr>
          <a:xfrm>
            <a:off x="6096000" y="1315415"/>
            <a:ext cx="0" cy="53802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24E31B-4191-49F4-8306-084A63F07EF9}"/>
              </a:ext>
            </a:extLst>
          </p:cNvPr>
          <p:cNvCxnSpPr>
            <a:cxnSpLocks/>
          </p:cNvCxnSpPr>
          <p:nvPr/>
        </p:nvCxnSpPr>
        <p:spPr>
          <a:xfrm>
            <a:off x="10250556" y="1311034"/>
            <a:ext cx="6616" cy="5384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B0BAA1-FADF-4D09-86D0-C2D7A3C5B39E}"/>
              </a:ext>
            </a:extLst>
          </p:cNvPr>
          <p:cNvCxnSpPr>
            <a:cxnSpLocks/>
          </p:cNvCxnSpPr>
          <p:nvPr/>
        </p:nvCxnSpPr>
        <p:spPr>
          <a:xfrm>
            <a:off x="477078" y="1330603"/>
            <a:ext cx="0" cy="53651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A4DC74-F687-404C-8013-1000C0F04EFB}"/>
              </a:ext>
            </a:extLst>
          </p:cNvPr>
          <p:cNvCxnSpPr>
            <a:cxnSpLocks/>
          </p:cNvCxnSpPr>
          <p:nvPr/>
        </p:nvCxnSpPr>
        <p:spPr>
          <a:xfrm>
            <a:off x="11708296" y="1315413"/>
            <a:ext cx="6621" cy="5380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D2F4A9-2EEF-4F54-98A9-CAB7D927A268}"/>
              </a:ext>
            </a:extLst>
          </p:cNvPr>
          <p:cNvCxnSpPr/>
          <p:nvPr/>
        </p:nvCxnSpPr>
        <p:spPr>
          <a:xfrm>
            <a:off x="495696" y="6695705"/>
            <a:ext cx="112378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1FED3D5-7ADF-4F0E-8B56-93F2225008FF}"/>
              </a:ext>
            </a:extLst>
          </p:cNvPr>
          <p:cNvSpPr txBox="1"/>
          <p:nvPr/>
        </p:nvSpPr>
        <p:spPr>
          <a:xfrm>
            <a:off x="10528778" y="615452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2,01,450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08FB50-C1D3-4671-9764-E6DCC400603F}"/>
              </a:ext>
            </a:extLst>
          </p:cNvPr>
          <p:cNvCxnSpPr/>
          <p:nvPr/>
        </p:nvCxnSpPr>
        <p:spPr>
          <a:xfrm>
            <a:off x="10257172" y="6218411"/>
            <a:ext cx="1476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CA9319-5040-4B1F-B4F8-B7046A85138E}"/>
              </a:ext>
            </a:extLst>
          </p:cNvPr>
          <p:cNvCxnSpPr/>
          <p:nvPr/>
        </p:nvCxnSpPr>
        <p:spPr>
          <a:xfrm>
            <a:off x="9151071" y="2839602"/>
            <a:ext cx="107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BCF7B2-6C65-4596-B32B-AB00D9D2CD89}"/>
              </a:ext>
            </a:extLst>
          </p:cNvPr>
          <p:cNvCxnSpPr/>
          <p:nvPr/>
        </p:nvCxnSpPr>
        <p:spPr>
          <a:xfrm>
            <a:off x="10198802" y="6560078"/>
            <a:ext cx="15094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F97CD2-76BB-4619-8422-445C6903B36A}"/>
              </a:ext>
            </a:extLst>
          </p:cNvPr>
          <p:cNvCxnSpPr/>
          <p:nvPr/>
        </p:nvCxnSpPr>
        <p:spPr>
          <a:xfrm>
            <a:off x="10231928" y="6616193"/>
            <a:ext cx="14763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CA6FDB9-35BE-40B6-8AFD-5919ACAD55C2}"/>
              </a:ext>
            </a:extLst>
          </p:cNvPr>
          <p:cNvSpPr txBox="1"/>
          <p:nvPr/>
        </p:nvSpPr>
        <p:spPr>
          <a:xfrm>
            <a:off x="9276217" y="277767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42,000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BD9E1BA-8763-4DAE-AF3D-A3C0C1DD7C43}"/>
              </a:ext>
            </a:extLst>
          </p:cNvPr>
          <p:cNvCxnSpPr/>
          <p:nvPr/>
        </p:nvCxnSpPr>
        <p:spPr>
          <a:xfrm>
            <a:off x="9276217" y="3429000"/>
            <a:ext cx="9743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FA7EF06-898F-4663-A704-FEEA8B07AAE1}"/>
              </a:ext>
            </a:extLst>
          </p:cNvPr>
          <p:cNvCxnSpPr/>
          <p:nvPr/>
        </p:nvCxnSpPr>
        <p:spPr>
          <a:xfrm>
            <a:off x="9276217" y="4810539"/>
            <a:ext cx="9478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912C1B8-8D59-475A-952B-8A5F27970C74}"/>
              </a:ext>
            </a:extLst>
          </p:cNvPr>
          <p:cNvSpPr txBox="1"/>
          <p:nvPr/>
        </p:nvSpPr>
        <p:spPr>
          <a:xfrm>
            <a:off x="9208019" y="5483083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60,000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814DBB-AA12-4368-BE1B-CD09EC21C9E1}"/>
              </a:ext>
            </a:extLst>
          </p:cNvPr>
          <p:cNvCxnSpPr/>
          <p:nvPr/>
        </p:nvCxnSpPr>
        <p:spPr>
          <a:xfrm>
            <a:off x="9151071" y="5592418"/>
            <a:ext cx="107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488F48A-FB4C-44E0-B3EA-DE02C6587CCC}"/>
              </a:ext>
            </a:extLst>
          </p:cNvPr>
          <p:cNvCxnSpPr/>
          <p:nvPr/>
        </p:nvCxnSpPr>
        <p:spPr>
          <a:xfrm>
            <a:off x="9208019" y="6218411"/>
            <a:ext cx="10491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2474FEF-AE54-46C7-BC1C-F4EB9065C18F}"/>
              </a:ext>
            </a:extLst>
          </p:cNvPr>
          <p:cNvSpPr txBox="1"/>
          <p:nvPr/>
        </p:nvSpPr>
        <p:spPr>
          <a:xfrm>
            <a:off x="645488" y="1303186"/>
            <a:ext cx="545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5,000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707284-0FF0-4D21-9786-4078EACFB8D6}"/>
              </a:ext>
            </a:extLst>
          </p:cNvPr>
          <p:cNvSpPr txBox="1"/>
          <p:nvPr/>
        </p:nvSpPr>
        <p:spPr>
          <a:xfrm>
            <a:off x="661680" y="1708356"/>
            <a:ext cx="540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25,000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FC25A5-D9D2-471B-B9F9-EA9DD19E1128}"/>
              </a:ext>
            </a:extLst>
          </p:cNvPr>
          <p:cNvSpPr txBox="1"/>
          <p:nvPr/>
        </p:nvSpPr>
        <p:spPr>
          <a:xfrm>
            <a:off x="667614" y="2078823"/>
            <a:ext cx="540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3,000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A32A60-C50F-4B4C-ACF1-6F9B3F338A14}"/>
              </a:ext>
            </a:extLst>
          </p:cNvPr>
          <p:cNvSpPr txBox="1"/>
          <p:nvPr/>
        </p:nvSpPr>
        <p:spPr>
          <a:xfrm>
            <a:off x="641106" y="2454421"/>
            <a:ext cx="548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30,000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144BF0-91D5-4A39-B9B7-1E599D0DC63D}"/>
              </a:ext>
            </a:extLst>
          </p:cNvPr>
          <p:cNvSpPr txBox="1"/>
          <p:nvPr/>
        </p:nvSpPr>
        <p:spPr>
          <a:xfrm>
            <a:off x="641100" y="2801070"/>
            <a:ext cx="545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ঋণের বকেয়া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3,500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0E4021-BD5F-471D-8DA9-B622F6E37ABC}"/>
              </a:ext>
            </a:extLst>
          </p:cNvPr>
          <p:cNvSpPr txBox="1"/>
          <p:nvPr/>
        </p:nvSpPr>
        <p:spPr>
          <a:xfrm>
            <a:off x="556437" y="3152483"/>
            <a:ext cx="406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90,000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96F511-133F-450E-A89F-00AB344BB50E}"/>
              </a:ext>
            </a:extLst>
          </p:cNvPr>
          <p:cNvSpPr txBox="1"/>
          <p:nvPr/>
        </p:nvSpPr>
        <p:spPr>
          <a:xfrm>
            <a:off x="667614" y="4103041"/>
            <a:ext cx="394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&gt;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22,950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532CAB-4E11-4E8F-9B1B-695577FFAFC9}"/>
              </a:ext>
            </a:extLst>
          </p:cNvPr>
          <p:cNvSpPr txBox="1"/>
          <p:nvPr/>
        </p:nvSpPr>
        <p:spPr>
          <a:xfrm>
            <a:off x="634776" y="3494515"/>
            <a:ext cx="396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&gt; অতিরিক্ত মূলধন         20,000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A63065-A4AE-46E9-8B24-6DF53AE13F80}"/>
              </a:ext>
            </a:extLst>
          </p:cNvPr>
          <p:cNvSpPr txBox="1"/>
          <p:nvPr/>
        </p:nvSpPr>
        <p:spPr>
          <a:xfrm>
            <a:off x="705776" y="4760268"/>
            <a:ext cx="393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&gt;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8,000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88AE7F2-1AA1-4678-AFD6-76299A4375AF}"/>
              </a:ext>
            </a:extLst>
          </p:cNvPr>
          <p:cNvSpPr txBox="1"/>
          <p:nvPr/>
        </p:nvSpPr>
        <p:spPr>
          <a:xfrm>
            <a:off x="634776" y="5385723"/>
            <a:ext cx="396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&gt; মূলধনের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10,000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884968-732F-4116-A1EE-7CEED8D29331}"/>
              </a:ext>
            </a:extLst>
          </p:cNvPr>
          <p:cNvSpPr txBox="1"/>
          <p:nvPr/>
        </p:nvSpPr>
        <p:spPr>
          <a:xfrm>
            <a:off x="4850285" y="5748754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1,34,950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6F17BA-DE30-4D81-89B7-ADE450D16F54}"/>
              </a:ext>
            </a:extLst>
          </p:cNvPr>
          <p:cNvSpPr txBox="1"/>
          <p:nvPr/>
        </p:nvSpPr>
        <p:spPr>
          <a:xfrm>
            <a:off x="4855378" y="6135977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2,01,450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B7C8D5-11D8-45C4-AB08-86440B10F511}"/>
              </a:ext>
            </a:extLst>
          </p:cNvPr>
          <p:cNvSpPr txBox="1"/>
          <p:nvPr/>
        </p:nvSpPr>
        <p:spPr>
          <a:xfrm>
            <a:off x="3381926" y="5066282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1,24,950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EE19F3-E9BD-48BC-A32B-4DBCEFE1D1D0}"/>
              </a:ext>
            </a:extLst>
          </p:cNvPr>
          <p:cNvSpPr txBox="1"/>
          <p:nvPr/>
        </p:nvSpPr>
        <p:spPr>
          <a:xfrm>
            <a:off x="3436669" y="378895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1,10,000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41D7B01-7139-4265-8F71-F56CD6E9BD88}"/>
              </a:ext>
            </a:extLst>
          </p:cNvPr>
          <p:cNvSpPr txBox="1"/>
          <p:nvPr/>
        </p:nvSpPr>
        <p:spPr>
          <a:xfrm>
            <a:off x="3380367" y="44628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1,32,950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C0A9B64-592C-4E0E-A816-321ECDCD9C1F}"/>
              </a:ext>
            </a:extLst>
          </p:cNvPr>
          <p:cNvCxnSpPr/>
          <p:nvPr/>
        </p:nvCxnSpPr>
        <p:spPr>
          <a:xfrm>
            <a:off x="4638703" y="6149761"/>
            <a:ext cx="14572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38C0B19-A5E1-48FA-BB3E-9ADE2AEE3231}"/>
              </a:ext>
            </a:extLst>
          </p:cNvPr>
          <p:cNvCxnSpPr/>
          <p:nvPr/>
        </p:nvCxnSpPr>
        <p:spPr>
          <a:xfrm>
            <a:off x="4611752" y="6544384"/>
            <a:ext cx="14577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96F92AC-5BFD-4BAF-94D2-BACFAB09A4C7}"/>
              </a:ext>
            </a:extLst>
          </p:cNvPr>
          <p:cNvCxnSpPr/>
          <p:nvPr/>
        </p:nvCxnSpPr>
        <p:spPr>
          <a:xfrm>
            <a:off x="4611752" y="6597642"/>
            <a:ext cx="14842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8B391A-7E44-4F6A-B0B7-828F09A40CD5}"/>
              </a:ext>
            </a:extLst>
          </p:cNvPr>
          <p:cNvCxnSpPr/>
          <p:nvPr/>
        </p:nvCxnSpPr>
        <p:spPr>
          <a:xfrm>
            <a:off x="3436669" y="5839417"/>
            <a:ext cx="1175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60A7A55-128C-44F0-9398-862A1008CD0D}"/>
              </a:ext>
            </a:extLst>
          </p:cNvPr>
          <p:cNvCxnSpPr/>
          <p:nvPr/>
        </p:nvCxnSpPr>
        <p:spPr>
          <a:xfrm>
            <a:off x="3436669" y="3855210"/>
            <a:ext cx="1175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981EC23-0DDA-4D91-9436-05FDF3A2B2C3}"/>
              </a:ext>
            </a:extLst>
          </p:cNvPr>
          <p:cNvCxnSpPr/>
          <p:nvPr/>
        </p:nvCxnSpPr>
        <p:spPr>
          <a:xfrm>
            <a:off x="3380367" y="4502557"/>
            <a:ext cx="12583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2181387-2B9C-4AC0-AAA5-0ADA94B64FD3}"/>
              </a:ext>
            </a:extLst>
          </p:cNvPr>
          <p:cNvCxnSpPr/>
          <p:nvPr/>
        </p:nvCxnSpPr>
        <p:spPr>
          <a:xfrm>
            <a:off x="3365587" y="5132542"/>
            <a:ext cx="12461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659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2CCD3A-F0FA-4A38-9B58-9AAB85B3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47439" y="220434"/>
            <a:ext cx="6293298" cy="13224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2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4C348-7D86-44BB-B84F-7BF283238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20573" b="205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420" y="5688795"/>
            <a:ext cx="4611755" cy="10999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45C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6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8F786B-0444-450B-88DE-ED5460D1B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6869" y="544736"/>
            <a:ext cx="9778015" cy="6518674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6430850" y="1745102"/>
            <a:ext cx="5343807" cy="3839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 fov="1200000"/>
            <a:lightRig rig="glow" dir="t">
              <a:rot lat="0" lon="0" rev="4800000"/>
            </a:lightRig>
          </a:scene3d>
          <a:sp3d prstMaterial="matte">
            <a:bevelT w="254000" h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তপন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অধ্যাপক, হিসাববিজ্ঞান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আলাউদ্দিন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চড়াইকোল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01716250757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 tapanmondol72@gmail.com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55699" y="3265743"/>
            <a:ext cx="1460074" cy="79849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6853" y="247918"/>
            <a:ext cx="5701169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2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92008" y="173576"/>
            <a:ext cx="4788575" cy="14319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72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62" y="1733100"/>
            <a:ext cx="12072729" cy="50586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bliqueBottomLef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409" y="2411668"/>
            <a:ext cx="963433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শ্রেণী: একাদশ-দ্বাদশ</a:t>
            </a:r>
          </a:p>
          <a:p>
            <a:pPr algn="ctr"/>
            <a:r>
              <a:rPr lang="en-US" sz="72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হিসাববিজ্ঞান 1ম পত্র</a:t>
            </a:r>
          </a:p>
          <a:p>
            <a:pPr algn="ctr"/>
            <a:r>
              <a:rPr lang="en-US" sz="72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10ম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72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3095" y="2383719"/>
            <a:ext cx="112510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একতরফা দাখিলা হিসাব পদ্ধতি</a:t>
            </a:r>
          </a:p>
          <a:p>
            <a:pPr algn="ctr"/>
            <a:r>
              <a:rPr lang="en-US" sz="80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Single Entry System</a:t>
            </a:r>
            <a:endParaRPr lang="en-US" sz="8000" b="1" dirty="0">
              <a:ln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6355" y="354075"/>
            <a:ext cx="71992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0BE45-F0EE-40E2-8E87-12F624FEAD9C}"/>
              </a:ext>
            </a:extLst>
          </p:cNvPr>
          <p:cNvSpPr txBox="1"/>
          <p:nvPr/>
        </p:nvSpPr>
        <p:spPr>
          <a:xfrm>
            <a:off x="5389418" y="5597236"/>
            <a:ext cx="241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পর্ব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6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8243" y="231986"/>
            <a:ext cx="6082747" cy="10020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00C94-E0A8-4A99-A1AD-6EBF86E046CE}"/>
              </a:ext>
            </a:extLst>
          </p:cNvPr>
          <p:cNvSpPr txBox="1"/>
          <p:nvPr/>
        </p:nvSpPr>
        <p:spPr>
          <a:xfrm>
            <a:off x="278296" y="1575449"/>
            <a:ext cx="113438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সমাপনি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মূলধন নির্ণয়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লাভ-লোকসান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বিবরণী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বৈষয়িক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বিবরণী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সম্পর্কে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একতরফা দাখিলা হিসাব পদ্ধতি সংক্রান্ত সমস্যার সমাধান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7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149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79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29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E4A5D8-2A11-4CFE-97D3-BB6B23205346}"/>
              </a:ext>
            </a:extLst>
          </p:cNvPr>
          <p:cNvSpPr txBox="1"/>
          <p:nvPr/>
        </p:nvSpPr>
        <p:spPr>
          <a:xfrm>
            <a:off x="692332" y="47413"/>
            <a:ext cx="1000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উদ্বৃত্তগুলো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ছিলঃ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6269E-15B3-45EC-96DB-43926E6AE237}"/>
              </a:ext>
            </a:extLst>
          </p:cNvPr>
          <p:cNvSpPr txBox="1"/>
          <p:nvPr/>
        </p:nvSpPr>
        <p:spPr>
          <a:xfrm>
            <a:off x="4867716" y="382629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1.1.2019 </a:t>
            </a:r>
          </a:p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FD2CC-5060-45DC-8ADC-253F3ED86A0B}"/>
              </a:ext>
            </a:extLst>
          </p:cNvPr>
          <p:cNvSpPr txBox="1"/>
          <p:nvPr/>
        </p:nvSpPr>
        <p:spPr>
          <a:xfrm>
            <a:off x="6357769" y="372178"/>
            <a:ext cx="122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31.12.2019 </a:t>
            </a:r>
          </a:p>
          <a:p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0100-5F3E-45A0-A8C4-1FA0F0E619C8}"/>
              </a:ext>
            </a:extLst>
          </p:cNvPr>
          <p:cNvSpPr txBox="1"/>
          <p:nvPr/>
        </p:nvSpPr>
        <p:spPr>
          <a:xfrm>
            <a:off x="2978640" y="976942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নগদ                       10,000                   14,000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1C17B-4CCC-491F-8BEC-85CB340B8C0A}"/>
              </a:ext>
            </a:extLst>
          </p:cNvPr>
          <p:cNvSpPr txBox="1"/>
          <p:nvPr/>
        </p:nvSpPr>
        <p:spPr>
          <a:xfrm>
            <a:off x="2978640" y="1244304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20,000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2496A-400C-4C32-AFCA-07C7BC60C01D}"/>
              </a:ext>
            </a:extLst>
          </p:cNvPr>
          <p:cNvSpPr txBox="1"/>
          <p:nvPr/>
        </p:nvSpPr>
        <p:spPr>
          <a:xfrm>
            <a:off x="2998526" y="1524543"/>
            <a:ext cx="448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30,000                   40,000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86B23-CE31-415F-80C4-E6C9F282B434}"/>
              </a:ext>
            </a:extLst>
          </p:cNvPr>
          <p:cNvSpPr txBox="1"/>
          <p:nvPr/>
        </p:nvSpPr>
        <p:spPr>
          <a:xfrm>
            <a:off x="2978640" y="1792091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50,000                   45,000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402FF-AACD-4264-B770-CB242D7BE4DA}"/>
              </a:ext>
            </a:extLst>
          </p:cNvPr>
          <p:cNvSpPr txBox="1"/>
          <p:nvPr/>
        </p:nvSpPr>
        <p:spPr>
          <a:xfrm>
            <a:off x="2978640" y="2072330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5,000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7B1A6-87AE-4447-A4A3-1C4F511F8837}"/>
              </a:ext>
            </a:extLst>
          </p:cNvPr>
          <p:cNvSpPr txBox="1"/>
          <p:nvPr/>
        </p:nvSpPr>
        <p:spPr>
          <a:xfrm>
            <a:off x="2978640" y="2325549"/>
            <a:ext cx="446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মনিহারি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2,000                        800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20837-F163-40CC-9990-58E779DF9B3D}"/>
              </a:ext>
            </a:extLst>
          </p:cNvPr>
          <p:cNvSpPr txBox="1"/>
          <p:nvPr/>
        </p:nvSpPr>
        <p:spPr>
          <a:xfrm>
            <a:off x="2956197" y="260578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3,000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B1FDE-707F-4676-8060-E4D61BDE7BEF}"/>
              </a:ext>
            </a:extLst>
          </p:cNvPr>
          <p:cNvSpPr txBox="1"/>
          <p:nvPr/>
        </p:nvSpPr>
        <p:spPr>
          <a:xfrm>
            <a:off x="2956197" y="2873150"/>
            <a:ext cx="455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40,000                   60,000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6EE8C-11DE-44F3-9ED8-4C82206A4BD9}"/>
              </a:ext>
            </a:extLst>
          </p:cNvPr>
          <p:cNvSpPr txBox="1"/>
          <p:nvPr/>
        </p:nvSpPr>
        <p:spPr>
          <a:xfrm>
            <a:off x="2956197" y="3139246"/>
            <a:ext cx="455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20,000                   25,000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D99B0-5218-4A6E-8EDF-BACE6C84A868}"/>
              </a:ext>
            </a:extLst>
          </p:cNvPr>
          <p:cNvSpPr txBox="1"/>
          <p:nvPr/>
        </p:nvSpPr>
        <p:spPr>
          <a:xfrm>
            <a:off x="2978640" y="4009762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7,000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EBDEDD-2318-477C-8E5A-7B2F4FE6A56E}"/>
              </a:ext>
            </a:extLst>
          </p:cNvPr>
          <p:cNvSpPr txBox="1"/>
          <p:nvPr/>
        </p:nvSpPr>
        <p:spPr>
          <a:xfrm>
            <a:off x="2983601" y="372141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বকেয়া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3,000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94C28B-21C0-4BA4-9324-600A15FB58AF}"/>
              </a:ext>
            </a:extLst>
          </p:cNvPr>
          <p:cNvSpPr txBox="1"/>
          <p:nvPr/>
        </p:nvSpPr>
        <p:spPr>
          <a:xfrm>
            <a:off x="2978640" y="4294640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40,000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D3E64-91CC-48C9-83D1-4920931961EC}"/>
              </a:ext>
            </a:extLst>
          </p:cNvPr>
          <p:cNvSpPr txBox="1"/>
          <p:nvPr/>
        </p:nvSpPr>
        <p:spPr>
          <a:xfrm>
            <a:off x="2978640" y="3413196"/>
            <a:ext cx="440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বকেয়া                                                  5,000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C71FD4-2AE6-4F2B-B476-097229D6E7CC}"/>
              </a:ext>
            </a:extLst>
          </p:cNvPr>
          <p:cNvSpPr txBox="1"/>
          <p:nvPr/>
        </p:nvSpPr>
        <p:spPr>
          <a:xfrm>
            <a:off x="409515" y="4648885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তথ্যাবলিঃ</a:t>
            </a:r>
            <a:r>
              <a:rPr lang="en-US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EE46F-6ECF-4835-B0EC-0C5D8FDE6B68}"/>
              </a:ext>
            </a:extLst>
          </p:cNvPr>
          <p:cNvSpPr txBox="1"/>
          <p:nvPr/>
        </p:nvSpPr>
        <p:spPr>
          <a:xfrm>
            <a:off x="1827724" y="4648885"/>
            <a:ext cx="708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(1)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4,000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AE59B3-B348-4AF7-AAF4-68C87CEE03D1}"/>
              </a:ext>
            </a:extLst>
          </p:cNvPr>
          <p:cNvSpPr txBox="1"/>
          <p:nvPr/>
        </p:nvSpPr>
        <p:spPr>
          <a:xfrm>
            <a:off x="409515" y="4964125"/>
            <a:ext cx="818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(3)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ঋণের 10,000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2019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ঋণের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BB38C-9E8D-4425-83DC-782C412CDE39}"/>
              </a:ext>
            </a:extLst>
          </p:cNvPr>
          <p:cNvSpPr txBox="1"/>
          <p:nvPr/>
        </p:nvSpPr>
        <p:spPr>
          <a:xfrm>
            <a:off x="409515" y="5244364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(4) 1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2019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20,000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262AF4-162D-4B35-A417-9068B6F7856B}"/>
              </a:ext>
            </a:extLst>
          </p:cNvPr>
          <p:cNvSpPr txBox="1"/>
          <p:nvPr/>
        </p:nvSpPr>
        <p:spPr>
          <a:xfrm>
            <a:off x="5404569" y="5244364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(5)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8,000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উত্তোলন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9DDFCA-A7E1-49A8-8C26-3509F568F754}"/>
              </a:ext>
            </a:extLst>
          </p:cNvPr>
          <p:cNvSpPr txBox="1"/>
          <p:nvPr/>
        </p:nvSpPr>
        <p:spPr>
          <a:xfrm>
            <a:off x="409515" y="5523184"/>
            <a:ext cx="873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(6)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দেনাদারের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আদায়যোগ্য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দেনাদারের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5%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777DE-B754-43B0-B5FC-92FAF1FD2BA5}"/>
              </a:ext>
            </a:extLst>
          </p:cNvPr>
          <p:cNvSpPr txBox="1"/>
          <p:nvPr/>
        </p:nvSpPr>
        <p:spPr>
          <a:xfrm>
            <a:off x="8741485" y="4648885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(2) মূলধনের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10%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0C3316-F2D6-42E4-8AE7-54A17A3FE932}"/>
              </a:ext>
            </a:extLst>
          </p:cNvPr>
          <p:cNvSpPr txBox="1"/>
          <p:nvPr/>
        </p:nvSpPr>
        <p:spPr>
          <a:xfrm>
            <a:off x="409515" y="5806774"/>
            <a:ext cx="1166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(7) কারবারের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2019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50,000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30,000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ব্যবসায়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BC1733-6C99-43BA-AAE9-BDD68F65B9FB}"/>
              </a:ext>
            </a:extLst>
          </p:cNvPr>
          <p:cNvSpPr txBox="1"/>
          <p:nvPr/>
        </p:nvSpPr>
        <p:spPr>
          <a:xfrm>
            <a:off x="2608386" y="6086738"/>
            <a:ext cx="552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(8)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10%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5%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521EEC-EBCE-41D8-8023-026E73F266F0}"/>
              </a:ext>
            </a:extLst>
          </p:cNvPr>
          <p:cNvSpPr txBox="1"/>
          <p:nvPr/>
        </p:nvSpPr>
        <p:spPr>
          <a:xfrm>
            <a:off x="490325" y="6472406"/>
            <a:ext cx="819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2019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31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বৈষয়িক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2EFD12-EAAE-4CC5-9E87-DAA7EC62D0D0}"/>
              </a:ext>
            </a:extLst>
          </p:cNvPr>
          <p:cNvCxnSpPr/>
          <p:nvPr/>
        </p:nvCxnSpPr>
        <p:spPr>
          <a:xfrm>
            <a:off x="2608386" y="976942"/>
            <a:ext cx="5150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9959B3-B27A-4A4B-BF73-FA43A78A062E}"/>
              </a:ext>
            </a:extLst>
          </p:cNvPr>
          <p:cNvCxnSpPr/>
          <p:nvPr/>
        </p:nvCxnSpPr>
        <p:spPr>
          <a:xfrm>
            <a:off x="2659849" y="4628696"/>
            <a:ext cx="5150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E37627-4A6E-4056-9415-297D92B9AC57}"/>
              </a:ext>
            </a:extLst>
          </p:cNvPr>
          <p:cNvCxnSpPr>
            <a:cxnSpLocks/>
          </p:cNvCxnSpPr>
          <p:nvPr/>
        </p:nvCxnSpPr>
        <p:spPr>
          <a:xfrm>
            <a:off x="7577975" y="447523"/>
            <a:ext cx="0" cy="418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041878-3371-44F6-A77F-2567A0A71C50}"/>
              </a:ext>
            </a:extLst>
          </p:cNvPr>
          <p:cNvCxnSpPr>
            <a:cxnSpLocks/>
          </p:cNvCxnSpPr>
          <p:nvPr/>
        </p:nvCxnSpPr>
        <p:spPr>
          <a:xfrm>
            <a:off x="2659849" y="447523"/>
            <a:ext cx="0" cy="418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0D7DBDB-DBBD-48CD-8647-4590F5DE9471}"/>
              </a:ext>
            </a:extLst>
          </p:cNvPr>
          <p:cNvCxnSpPr>
            <a:cxnSpLocks/>
          </p:cNvCxnSpPr>
          <p:nvPr/>
        </p:nvCxnSpPr>
        <p:spPr>
          <a:xfrm>
            <a:off x="4637314" y="447523"/>
            <a:ext cx="0" cy="418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B75981D-E079-4AC4-AEC0-D6D34F2F995D}"/>
              </a:ext>
            </a:extLst>
          </p:cNvPr>
          <p:cNvCxnSpPr>
            <a:cxnSpLocks/>
          </p:cNvCxnSpPr>
          <p:nvPr/>
        </p:nvCxnSpPr>
        <p:spPr>
          <a:xfrm>
            <a:off x="6239691" y="447523"/>
            <a:ext cx="0" cy="4175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04E097F-4533-461E-9794-FD5AB8B9ADFE}"/>
              </a:ext>
            </a:extLst>
          </p:cNvPr>
          <p:cNvCxnSpPr/>
          <p:nvPr/>
        </p:nvCxnSpPr>
        <p:spPr>
          <a:xfrm>
            <a:off x="2608386" y="447523"/>
            <a:ext cx="5150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6605AC-AEE9-4F39-B859-808F8FF61A3E}"/>
              </a:ext>
            </a:extLst>
          </p:cNvPr>
          <p:cNvSpPr txBox="1"/>
          <p:nvPr/>
        </p:nvSpPr>
        <p:spPr>
          <a:xfrm rot="20343264">
            <a:off x="8441217" y="1318984"/>
            <a:ext cx="2702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প্রশ্নপত্র</a:t>
            </a:r>
            <a:endParaRPr lang="en-US" sz="48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DDDDB6D6-FD03-428D-91CD-83A014CD9AFE}"/>
              </a:ext>
            </a:extLst>
          </p:cNvPr>
          <p:cNvSpPr/>
          <p:nvPr/>
        </p:nvSpPr>
        <p:spPr>
          <a:xfrm>
            <a:off x="489027" y="6453105"/>
            <a:ext cx="8736687" cy="395059"/>
          </a:xfrm>
          <a:prstGeom prst="frame">
            <a:avLst>
              <a:gd name="adj1" fmla="val 962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6474CF-7FCF-4BE3-93F6-04E95B3FFC7C}"/>
              </a:ext>
            </a:extLst>
          </p:cNvPr>
          <p:cNvSpPr/>
          <p:nvPr/>
        </p:nvSpPr>
        <p:spPr>
          <a:xfrm>
            <a:off x="2632849" y="1786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বৈষয়িক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বিবরণী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/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বিবৃতি</a:t>
            </a:r>
            <a:endParaRPr lang="en-US" sz="24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[প্রারম্ভিক ও সমাপনি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মূলধন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নির্ণয়]</a:t>
            </a:r>
            <a:endParaRPr lang="en-US" sz="24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FF9816D5-659E-404F-88A2-7EC4118DC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927101"/>
              </p:ext>
            </p:extLst>
          </p:nvPr>
        </p:nvGraphicFramePr>
        <p:xfrm>
          <a:off x="1007165" y="989483"/>
          <a:ext cx="10721009" cy="3995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434">
                  <a:extLst>
                    <a:ext uri="{9D8B030D-6E8A-4147-A177-3AD203B41FA5}">
                      <a16:colId xmlns:a16="http://schemas.microsoft.com/office/drawing/2014/main" val="1255166090"/>
                    </a:ext>
                  </a:extLst>
                </a:gridCol>
                <a:gridCol w="1272209">
                  <a:extLst>
                    <a:ext uri="{9D8B030D-6E8A-4147-A177-3AD203B41FA5}">
                      <a16:colId xmlns:a16="http://schemas.microsoft.com/office/drawing/2014/main" val="38812516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58542201"/>
                    </a:ext>
                  </a:extLst>
                </a:gridCol>
                <a:gridCol w="3167270">
                  <a:extLst>
                    <a:ext uri="{9D8B030D-6E8A-4147-A177-3AD203B41FA5}">
                      <a16:colId xmlns:a16="http://schemas.microsoft.com/office/drawing/2014/main" val="2238170964"/>
                    </a:ext>
                  </a:extLst>
                </a:gridCol>
                <a:gridCol w="1205947">
                  <a:extLst>
                    <a:ext uri="{9D8B030D-6E8A-4147-A177-3AD203B41FA5}">
                      <a16:colId xmlns:a16="http://schemas.microsoft.com/office/drawing/2014/main" val="1714968140"/>
                    </a:ext>
                  </a:extLst>
                </a:gridCol>
                <a:gridCol w="1205949">
                  <a:extLst>
                    <a:ext uri="{9D8B030D-6E8A-4147-A177-3AD203B41FA5}">
                      <a16:colId xmlns:a16="http://schemas.microsoft.com/office/drawing/2014/main" val="3856195143"/>
                    </a:ext>
                  </a:extLst>
                </a:gridCol>
              </a:tblGrid>
              <a:tr h="321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দেনা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প্রারম্ভিক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সমাপনি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সম্পদ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সম্পত্তি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</a:txBody>
                  <a:tcPr marL="62446" marR="62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প্রারম্ভিক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সমাপনি</a:t>
                      </a:r>
                    </a:p>
                  </a:txBody>
                  <a:tcPr marL="62446" marR="62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431090"/>
                  </a:ext>
                </a:extLst>
              </a:tr>
              <a:tr h="36714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বকেয়া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মজুরি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বকেয়া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খরচাবলী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পাওনাদারবৃন্দ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বিল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বন্ধকী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ঋণ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10%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পার্থক্যের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পরিমাণ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1,60,000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25,000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1,49,800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2,12,800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নগদ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তহবিল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ব্যাংকে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জমা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প্রাপ্যবিল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সমাপনি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মওজুদ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পণ্য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দেনাদারবৃন্দ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অগ্রিম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কলকব্জা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endParaRPr lang="en-US" sz="2000" dirty="0">
                        <a:effectLst/>
                        <a:latin typeface="NikoshBAN" panose="02000000000000000000" pitchFamily="2" charset="0"/>
                        <a:ea typeface="Calibri" panose="020F0502020204030204" pitchFamily="34" charset="0"/>
                        <a:cs typeface="NikoshBAN" panose="020000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মনিহারি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মজুদ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অফিস সরঞ্জাম (</a:t>
                      </a:r>
                      <a:r>
                        <a:rPr lang="en-US" sz="2000" dirty="0" err="1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কম্পিউটার</a:t>
                      </a:r>
                      <a:r>
                        <a:rPr lang="en-US" sz="2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1,60,000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14,000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45,000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50,000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2,12,800</a:t>
                      </a:r>
                    </a:p>
                    <a:p>
                      <a:pPr algn="r">
                        <a:lnSpc>
                          <a:spcPct val="107000"/>
                        </a:lnSpc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62575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F9735A-39B2-4242-A66D-8BBD54AF2647}"/>
              </a:ext>
            </a:extLst>
          </p:cNvPr>
          <p:cNvCxnSpPr/>
          <p:nvPr/>
        </p:nvCxnSpPr>
        <p:spPr>
          <a:xfrm>
            <a:off x="3697356" y="4267200"/>
            <a:ext cx="24516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DECECE-AB37-4AB0-A00B-D9D1136C5256}"/>
              </a:ext>
            </a:extLst>
          </p:cNvPr>
          <p:cNvCxnSpPr/>
          <p:nvPr/>
        </p:nvCxnSpPr>
        <p:spPr>
          <a:xfrm>
            <a:off x="3644347" y="4678017"/>
            <a:ext cx="25046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9F68C0-40D7-471A-BF71-4FA945FCCA82}"/>
              </a:ext>
            </a:extLst>
          </p:cNvPr>
          <p:cNvCxnSpPr/>
          <p:nvPr/>
        </p:nvCxnSpPr>
        <p:spPr>
          <a:xfrm>
            <a:off x="3697356" y="4731027"/>
            <a:ext cx="24516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EDA057-0018-49F3-A69F-1467A7B8C850}"/>
              </a:ext>
            </a:extLst>
          </p:cNvPr>
          <p:cNvCxnSpPr/>
          <p:nvPr/>
        </p:nvCxnSpPr>
        <p:spPr>
          <a:xfrm>
            <a:off x="9329530" y="4267200"/>
            <a:ext cx="2431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1021F-5D36-421E-9886-395A4DF63E26}"/>
              </a:ext>
            </a:extLst>
          </p:cNvPr>
          <p:cNvCxnSpPr/>
          <p:nvPr/>
        </p:nvCxnSpPr>
        <p:spPr>
          <a:xfrm>
            <a:off x="9342782" y="4678017"/>
            <a:ext cx="23853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FEDBCB-816F-4876-9FF9-D15615F691C7}"/>
              </a:ext>
            </a:extLst>
          </p:cNvPr>
          <p:cNvCxnSpPr/>
          <p:nvPr/>
        </p:nvCxnSpPr>
        <p:spPr>
          <a:xfrm>
            <a:off x="9329530" y="4731027"/>
            <a:ext cx="23986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09C40D-82F9-43F6-A9D3-237663C381CF}"/>
              </a:ext>
            </a:extLst>
          </p:cNvPr>
          <p:cNvSpPr/>
          <p:nvPr/>
        </p:nvSpPr>
        <p:spPr>
          <a:xfrm>
            <a:off x="1411355" y="5219160"/>
            <a:ext cx="9912627" cy="129871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তথ্যাবলিঃ</a:t>
            </a:r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7) কারবারের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2019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50,000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30,000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ব্যবসায়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ব্যক্তিগতভাবে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F7F97BE-B060-4DA2-817A-8EDE072F02F2}"/>
              </a:ext>
            </a:extLst>
          </p:cNvPr>
          <p:cNvSpPr/>
          <p:nvPr/>
        </p:nvSpPr>
        <p:spPr>
          <a:xfrm>
            <a:off x="6149008" y="3935895"/>
            <a:ext cx="5612296" cy="344556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4FFB413-E542-4FE4-AB70-EA484B010870}"/>
              </a:ext>
            </a:extLst>
          </p:cNvPr>
          <p:cNvSpPr/>
          <p:nvPr/>
        </p:nvSpPr>
        <p:spPr>
          <a:xfrm>
            <a:off x="159026" y="2734404"/>
            <a:ext cx="848139" cy="834887"/>
          </a:xfrm>
          <a:prstGeom prst="rightArrow">
            <a:avLst>
              <a:gd name="adj1" fmla="val 43651"/>
              <a:gd name="adj2" fmla="val 40476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33662B-C9EF-420C-9FAB-8651CB94E1C0}"/>
              </a:ext>
            </a:extLst>
          </p:cNvPr>
          <p:cNvSpPr/>
          <p:nvPr/>
        </p:nvSpPr>
        <p:spPr>
          <a:xfrm>
            <a:off x="1425922" y="5239268"/>
            <a:ext cx="9912627" cy="129871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তথ্যাবলিঃ</a:t>
            </a:r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(1)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4,000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প্রাপ্য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2,000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B84A986-C100-4C47-94AD-40E176E13AAC}"/>
              </a:ext>
            </a:extLst>
          </p:cNvPr>
          <p:cNvSpPr/>
          <p:nvPr/>
        </p:nvSpPr>
        <p:spPr>
          <a:xfrm>
            <a:off x="6109251" y="2001078"/>
            <a:ext cx="5612296" cy="344556"/>
          </a:xfrm>
          <a:prstGeom prst="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F2711C9F-FFD8-4D26-AEA5-7EC1203D2ACA}"/>
              </a:ext>
            </a:extLst>
          </p:cNvPr>
          <p:cNvSpPr/>
          <p:nvPr/>
        </p:nvSpPr>
        <p:spPr>
          <a:xfrm>
            <a:off x="967408" y="2332382"/>
            <a:ext cx="5141843" cy="344556"/>
          </a:xfrm>
          <a:prstGeom prst="fram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861B95F9-E41C-4CF4-8EC9-82613126541D}"/>
              </a:ext>
            </a:extLst>
          </p:cNvPr>
          <p:cNvSpPr/>
          <p:nvPr/>
        </p:nvSpPr>
        <p:spPr>
          <a:xfrm>
            <a:off x="6149007" y="3286538"/>
            <a:ext cx="5612296" cy="344556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98320D-F5EB-45C5-9E76-FB3DB9547667}"/>
              </a:ext>
            </a:extLst>
          </p:cNvPr>
          <p:cNvSpPr/>
          <p:nvPr/>
        </p:nvSpPr>
        <p:spPr>
          <a:xfrm>
            <a:off x="1440489" y="5199052"/>
            <a:ext cx="9912627" cy="129871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sz="2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তথ্যাবলিঃ</a:t>
            </a:r>
            <a:r>
              <a:rPr lang="en-US" sz="2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(4) 1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2019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20,000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6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  <p:bldP spid="5" grpId="1" animBg="1"/>
      <p:bldP spid="13" grpId="0" animBg="1"/>
      <p:bldP spid="13" grpId="1" animBg="1"/>
      <p:bldP spid="15" grpId="0" animBg="1"/>
      <p:bldP spid="17" grpId="0" animBg="1"/>
      <p:bldP spid="25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E4A5D8-2A11-4CFE-97D3-BB6B23205346}"/>
              </a:ext>
            </a:extLst>
          </p:cNvPr>
          <p:cNvSpPr txBox="1"/>
          <p:nvPr/>
        </p:nvSpPr>
        <p:spPr>
          <a:xfrm>
            <a:off x="692332" y="47413"/>
            <a:ext cx="1000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উদ্বৃত্তগুলো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</a:t>
            </a:r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ছিলঃ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6269E-15B3-45EC-96DB-43926E6AE237}"/>
              </a:ext>
            </a:extLst>
          </p:cNvPr>
          <p:cNvSpPr txBox="1"/>
          <p:nvPr/>
        </p:nvSpPr>
        <p:spPr>
          <a:xfrm>
            <a:off x="4867716" y="382629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1.1.2019 </a:t>
            </a:r>
          </a:p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FD2CC-5060-45DC-8ADC-253F3ED86A0B}"/>
              </a:ext>
            </a:extLst>
          </p:cNvPr>
          <p:cNvSpPr txBox="1"/>
          <p:nvPr/>
        </p:nvSpPr>
        <p:spPr>
          <a:xfrm>
            <a:off x="6357769" y="372178"/>
            <a:ext cx="122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31.12.2019 </a:t>
            </a:r>
          </a:p>
          <a:p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0100-5F3E-45A0-A8C4-1FA0F0E619C8}"/>
              </a:ext>
            </a:extLst>
          </p:cNvPr>
          <p:cNvSpPr txBox="1"/>
          <p:nvPr/>
        </p:nvSpPr>
        <p:spPr>
          <a:xfrm>
            <a:off x="2978640" y="976942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নগদ                       10,000                   14,000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1C17B-4CCC-491F-8BEC-85CB340B8C0A}"/>
              </a:ext>
            </a:extLst>
          </p:cNvPr>
          <p:cNvSpPr txBox="1"/>
          <p:nvPr/>
        </p:nvSpPr>
        <p:spPr>
          <a:xfrm>
            <a:off x="2978640" y="1244304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20,000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2496A-400C-4C32-AFCA-07C7BC60C01D}"/>
              </a:ext>
            </a:extLst>
          </p:cNvPr>
          <p:cNvSpPr txBox="1"/>
          <p:nvPr/>
        </p:nvSpPr>
        <p:spPr>
          <a:xfrm>
            <a:off x="2998526" y="1524543"/>
            <a:ext cx="448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30,000                   40,000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F86B23-CE31-415F-80C4-E6C9F282B434}"/>
              </a:ext>
            </a:extLst>
          </p:cNvPr>
          <p:cNvSpPr txBox="1"/>
          <p:nvPr/>
        </p:nvSpPr>
        <p:spPr>
          <a:xfrm>
            <a:off x="2978640" y="1792091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দেনাদার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50,000                   45,000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402FF-AACD-4264-B770-CB242D7BE4DA}"/>
              </a:ext>
            </a:extLst>
          </p:cNvPr>
          <p:cNvSpPr txBox="1"/>
          <p:nvPr/>
        </p:nvSpPr>
        <p:spPr>
          <a:xfrm>
            <a:off x="2978640" y="2072330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5,000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7B1A6-87AE-4447-A4A3-1C4F511F8837}"/>
              </a:ext>
            </a:extLst>
          </p:cNvPr>
          <p:cNvSpPr txBox="1"/>
          <p:nvPr/>
        </p:nvSpPr>
        <p:spPr>
          <a:xfrm>
            <a:off x="2978640" y="2325549"/>
            <a:ext cx="446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মনিহারি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2,000                        800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20837-F163-40CC-9990-58E779DF9B3D}"/>
              </a:ext>
            </a:extLst>
          </p:cNvPr>
          <p:cNvSpPr txBox="1"/>
          <p:nvPr/>
        </p:nvSpPr>
        <p:spPr>
          <a:xfrm>
            <a:off x="2956197" y="260578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3,000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B1FDE-707F-4676-8060-E4D61BDE7BEF}"/>
              </a:ext>
            </a:extLst>
          </p:cNvPr>
          <p:cNvSpPr txBox="1"/>
          <p:nvPr/>
        </p:nvSpPr>
        <p:spPr>
          <a:xfrm>
            <a:off x="2956197" y="2873150"/>
            <a:ext cx="455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40,000                   60,000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6EE8C-11DE-44F3-9ED8-4C82206A4BD9}"/>
              </a:ext>
            </a:extLst>
          </p:cNvPr>
          <p:cNvSpPr txBox="1"/>
          <p:nvPr/>
        </p:nvSpPr>
        <p:spPr>
          <a:xfrm>
            <a:off x="2956197" y="3139246"/>
            <a:ext cx="455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20,000                   25,000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D99B0-5218-4A6E-8EDF-BACE6C84A868}"/>
              </a:ext>
            </a:extLst>
          </p:cNvPr>
          <p:cNvSpPr txBox="1"/>
          <p:nvPr/>
        </p:nvSpPr>
        <p:spPr>
          <a:xfrm>
            <a:off x="2978640" y="4009762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7,000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EBDEDD-2318-477C-8E5A-7B2F4FE6A56E}"/>
              </a:ext>
            </a:extLst>
          </p:cNvPr>
          <p:cNvSpPr txBox="1"/>
          <p:nvPr/>
        </p:nvSpPr>
        <p:spPr>
          <a:xfrm>
            <a:off x="2983601" y="372141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বকেয়া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3,000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94C28B-21C0-4BA4-9324-600A15FB58AF}"/>
              </a:ext>
            </a:extLst>
          </p:cNvPr>
          <p:cNvSpPr txBox="1"/>
          <p:nvPr/>
        </p:nvSpPr>
        <p:spPr>
          <a:xfrm>
            <a:off x="2978640" y="4294640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40,000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D3E64-91CC-48C9-83D1-4920931961EC}"/>
              </a:ext>
            </a:extLst>
          </p:cNvPr>
          <p:cNvSpPr txBox="1"/>
          <p:nvPr/>
        </p:nvSpPr>
        <p:spPr>
          <a:xfrm>
            <a:off x="2978640" y="3413196"/>
            <a:ext cx="440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বকেয়া                                                  5,000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C71FD4-2AE6-4F2B-B476-097229D6E7CC}"/>
              </a:ext>
            </a:extLst>
          </p:cNvPr>
          <p:cNvSpPr txBox="1"/>
          <p:nvPr/>
        </p:nvSpPr>
        <p:spPr>
          <a:xfrm>
            <a:off x="409515" y="4648885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en-US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তথ্যাবলিঃ</a:t>
            </a:r>
            <a:r>
              <a:rPr lang="en-US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EE46F-6ECF-4835-B0EC-0C5D8FDE6B68}"/>
              </a:ext>
            </a:extLst>
          </p:cNvPr>
          <p:cNvSpPr txBox="1"/>
          <p:nvPr/>
        </p:nvSpPr>
        <p:spPr>
          <a:xfrm>
            <a:off x="1827724" y="4648885"/>
            <a:ext cx="708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(1)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4,000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AE59B3-B348-4AF7-AAF4-68C87CEE03D1}"/>
              </a:ext>
            </a:extLst>
          </p:cNvPr>
          <p:cNvSpPr txBox="1"/>
          <p:nvPr/>
        </p:nvSpPr>
        <p:spPr>
          <a:xfrm>
            <a:off x="409515" y="4964125"/>
            <a:ext cx="818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(3)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ঋণের 10,000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2019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ঋণের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BB38C-9E8D-4425-83DC-782C412CDE39}"/>
              </a:ext>
            </a:extLst>
          </p:cNvPr>
          <p:cNvSpPr txBox="1"/>
          <p:nvPr/>
        </p:nvSpPr>
        <p:spPr>
          <a:xfrm>
            <a:off x="409515" y="5244364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(4) 1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2019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20,000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262AF4-162D-4B35-A417-9068B6F7856B}"/>
              </a:ext>
            </a:extLst>
          </p:cNvPr>
          <p:cNvSpPr txBox="1"/>
          <p:nvPr/>
        </p:nvSpPr>
        <p:spPr>
          <a:xfrm>
            <a:off x="5404569" y="5244364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(5)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8,000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উত্তোলন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9DDFCA-A7E1-49A8-8C26-3509F568F754}"/>
              </a:ext>
            </a:extLst>
          </p:cNvPr>
          <p:cNvSpPr txBox="1"/>
          <p:nvPr/>
        </p:nvSpPr>
        <p:spPr>
          <a:xfrm>
            <a:off x="409515" y="5523184"/>
            <a:ext cx="873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(6)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দেনাদারের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আদায়যোগ্য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নহে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দেনাদারের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5%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777DE-B754-43B0-B5FC-92FAF1FD2BA5}"/>
              </a:ext>
            </a:extLst>
          </p:cNvPr>
          <p:cNvSpPr txBox="1"/>
          <p:nvPr/>
        </p:nvSpPr>
        <p:spPr>
          <a:xfrm>
            <a:off x="8741485" y="4648885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(2) মূলধনের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10%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0C3316-F2D6-42E4-8AE7-54A17A3FE932}"/>
              </a:ext>
            </a:extLst>
          </p:cNvPr>
          <p:cNvSpPr txBox="1"/>
          <p:nvPr/>
        </p:nvSpPr>
        <p:spPr>
          <a:xfrm>
            <a:off x="409515" y="5806774"/>
            <a:ext cx="1166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(7) কারবারের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2019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50,000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হয়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30,000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ব্যবসায়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BC1733-6C99-43BA-AAE9-BDD68F65B9FB}"/>
              </a:ext>
            </a:extLst>
          </p:cNvPr>
          <p:cNvSpPr txBox="1"/>
          <p:nvPr/>
        </p:nvSpPr>
        <p:spPr>
          <a:xfrm>
            <a:off x="2608386" y="6086738"/>
            <a:ext cx="552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(8)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10%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5%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521EEC-EBCE-41D8-8023-026E73F266F0}"/>
              </a:ext>
            </a:extLst>
          </p:cNvPr>
          <p:cNvSpPr txBox="1"/>
          <p:nvPr/>
        </p:nvSpPr>
        <p:spPr>
          <a:xfrm>
            <a:off x="490325" y="6472406"/>
            <a:ext cx="819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2019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31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বৈষয়িক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2EFD12-EAAE-4CC5-9E87-DAA7EC62D0D0}"/>
              </a:ext>
            </a:extLst>
          </p:cNvPr>
          <p:cNvCxnSpPr/>
          <p:nvPr/>
        </p:nvCxnSpPr>
        <p:spPr>
          <a:xfrm>
            <a:off x="2608386" y="976942"/>
            <a:ext cx="5150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9959B3-B27A-4A4B-BF73-FA43A78A062E}"/>
              </a:ext>
            </a:extLst>
          </p:cNvPr>
          <p:cNvCxnSpPr/>
          <p:nvPr/>
        </p:nvCxnSpPr>
        <p:spPr>
          <a:xfrm>
            <a:off x="2659849" y="4628696"/>
            <a:ext cx="5150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E37627-4A6E-4056-9415-297D92B9AC57}"/>
              </a:ext>
            </a:extLst>
          </p:cNvPr>
          <p:cNvCxnSpPr>
            <a:cxnSpLocks/>
          </p:cNvCxnSpPr>
          <p:nvPr/>
        </p:nvCxnSpPr>
        <p:spPr>
          <a:xfrm>
            <a:off x="7577975" y="447523"/>
            <a:ext cx="0" cy="418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041878-3371-44F6-A77F-2567A0A71C50}"/>
              </a:ext>
            </a:extLst>
          </p:cNvPr>
          <p:cNvCxnSpPr>
            <a:cxnSpLocks/>
          </p:cNvCxnSpPr>
          <p:nvPr/>
        </p:nvCxnSpPr>
        <p:spPr>
          <a:xfrm>
            <a:off x="2659849" y="447523"/>
            <a:ext cx="0" cy="418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0D7DBDB-DBBD-48CD-8647-4590F5DE9471}"/>
              </a:ext>
            </a:extLst>
          </p:cNvPr>
          <p:cNvCxnSpPr>
            <a:cxnSpLocks/>
          </p:cNvCxnSpPr>
          <p:nvPr/>
        </p:nvCxnSpPr>
        <p:spPr>
          <a:xfrm>
            <a:off x="4637314" y="447523"/>
            <a:ext cx="0" cy="4181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B75981D-E079-4AC4-AEC0-D6D34F2F995D}"/>
              </a:ext>
            </a:extLst>
          </p:cNvPr>
          <p:cNvCxnSpPr>
            <a:cxnSpLocks/>
          </p:cNvCxnSpPr>
          <p:nvPr/>
        </p:nvCxnSpPr>
        <p:spPr>
          <a:xfrm>
            <a:off x="6239691" y="447523"/>
            <a:ext cx="0" cy="4175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04E097F-4533-461E-9794-FD5AB8B9ADFE}"/>
              </a:ext>
            </a:extLst>
          </p:cNvPr>
          <p:cNvCxnSpPr/>
          <p:nvPr/>
        </p:nvCxnSpPr>
        <p:spPr>
          <a:xfrm>
            <a:off x="2608386" y="447523"/>
            <a:ext cx="5150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6605AC-AEE9-4F39-B859-808F8FF61A3E}"/>
              </a:ext>
            </a:extLst>
          </p:cNvPr>
          <p:cNvSpPr txBox="1"/>
          <p:nvPr/>
        </p:nvSpPr>
        <p:spPr>
          <a:xfrm rot="20343264">
            <a:off x="8441217" y="1318984"/>
            <a:ext cx="2702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প্রশ্নপত্র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2B11CE9-FD24-4FB6-B431-CB197E8E403B}"/>
              </a:ext>
            </a:extLst>
          </p:cNvPr>
          <p:cNvSpPr/>
          <p:nvPr/>
        </p:nvSpPr>
        <p:spPr>
          <a:xfrm>
            <a:off x="1844796" y="4635948"/>
            <a:ext cx="358949" cy="389481"/>
          </a:xfrm>
          <a:custGeom>
            <a:avLst/>
            <a:gdLst>
              <a:gd name="connsiteX0" fmla="*/ 669734 w 1339467"/>
              <a:gd name="connsiteY0" fmla="*/ 375519 h 1453402"/>
              <a:gd name="connsiteX1" fmla="*/ 318551 w 1339467"/>
              <a:gd name="connsiteY1" fmla="*/ 726702 h 1453402"/>
              <a:gd name="connsiteX2" fmla="*/ 669734 w 1339467"/>
              <a:gd name="connsiteY2" fmla="*/ 1077885 h 1453402"/>
              <a:gd name="connsiteX3" fmla="*/ 1020917 w 1339467"/>
              <a:gd name="connsiteY3" fmla="*/ 726702 h 1453402"/>
              <a:gd name="connsiteX4" fmla="*/ 669734 w 1339467"/>
              <a:gd name="connsiteY4" fmla="*/ 375519 h 1453402"/>
              <a:gd name="connsiteX5" fmla="*/ 588950 w 1339467"/>
              <a:gd name="connsiteY5" fmla="*/ 0 h 1453402"/>
              <a:gd name="connsiteX6" fmla="*/ 750516 w 1339467"/>
              <a:gd name="connsiteY6" fmla="*/ 0 h 1453402"/>
              <a:gd name="connsiteX7" fmla="*/ 802985 w 1339467"/>
              <a:gd name="connsiteY7" fmla="*/ 223211 h 1453402"/>
              <a:gd name="connsiteX8" fmla="*/ 1039143 w 1339467"/>
              <a:gd name="connsiteY8" fmla="*/ 359556 h 1453402"/>
              <a:gd name="connsiteX9" fmla="*/ 1258683 w 1339467"/>
              <a:gd name="connsiteY9" fmla="*/ 293390 h 1453402"/>
              <a:gd name="connsiteX10" fmla="*/ 1339467 w 1339467"/>
              <a:gd name="connsiteY10" fmla="*/ 433310 h 1453402"/>
              <a:gd name="connsiteX11" fmla="*/ 1172395 w 1339467"/>
              <a:gd name="connsiteY11" fmla="*/ 590356 h 1453402"/>
              <a:gd name="connsiteX12" fmla="*/ 1172395 w 1339467"/>
              <a:gd name="connsiteY12" fmla="*/ 863046 h 1453402"/>
              <a:gd name="connsiteX13" fmla="*/ 1339467 w 1339467"/>
              <a:gd name="connsiteY13" fmla="*/ 1020092 h 1453402"/>
              <a:gd name="connsiteX14" fmla="*/ 1258683 w 1339467"/>
              <a:gd name="connsiteY14" fmla="*/ 1160012 h 1453402"/>
              <a:gd name="connsiteX15" fmla="*/ 1039143 w 1339467"/>
              <a:gd name="connsiteY15" fmla="*/ 1093846 h 1453402"/>
              <a:gd name="connsiteX16" fmla="*/ 802985 w 1339467"/>
              <a:gd name="connsiteY16" fmla="*/ 1230192 h 1453402"/>
              <a:gd name="connsiteX17" fmla="*/ 750516 w 1339467"/>
              <a:gd name="connsiteY17" fmla="*/ 1453402 h 1453402"/>
              <a:gd name="connsiteX18" fmla="*/ 588950 w 1339467"/>
              <a:gd name="connsiteY18" fmla="*/ 1453402 h 1453402"/>
              <a:gd name="connsiteX19" fmla="*/ 536481 w 1339467"/>
              <a:gd name="connsiteY19" fmla="*/ 1230192 h 1453402"/>
              <a:gd name="connsiteX20" fmla="*/ 300324 w 1339467"/>
              <a:gd name="connsiteY20" fmla="*/ 1093846 h 1453402"/>
              <a:gd name="connsiteX21" fmla="*/ 80783 w 1339467"/>
              <a:gd name="connsiteY21" fmla="*/ 1160012 h 1453402"/>
              <a:gd name="connsiteX22" fmla="*/ 0 w 1339467"/>
              <a:gd name="connsiteY22" fmla="*/ 1020092 h 1453402"/>
              <a:gd name="connsiteX23" fmla="*/ 167071 w 1339467"/>
              <a:gd name="connsiteY23" fmla="*/ 863046 h 1453402"/>
              <a:gd name="connsiteX24" fmla="*/ 167071 w 1339467"/>
              <a:gd name="connsiteY24" fmla="*/ 590356 h 1453402"/>
              <a:gd name="connsiteX25" fmla="*/ 0 w 1339467"/>
              <a:gd name="connsiteY25" fmla="*/ 433310 h 1453402"/>
              <a:gd name="connsiteX26" fmla="*/ 80783 w 1339467"/>
              <a:gd name="connsiteY26" fmla="*/ 293390 h 1453402"/>
              <a:gd name="connsiteX27" fmla="*/ 300324 w 1339467"/>
              <a:gd name="connsiteY27" fmla="*/ 359556 h 1453402"/>
              <a:gd name="connsiteX28" fmla="*/ 536481 w 1339467"/>
              <a:gd name="connsiteY28" fmla="*/ 223211 h 14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39467" h="1453402">
                <a:moveTo>
                  <a:pt x="669734" y="375519"/>
                </a:moveTo>
                <a:cubicBezTo>
                  <a:pt x="475781" y="375519"/>
                  <a:pt x="318551" y="532749"/>
                  <a:pt x="318551" y="726702"/>
                </a:cubicBezTo>
                <a:cubicBezTo>
                  <a:pt x="318551" y="920655"/>
                  <a:pt x="475781" y="1077885"/>
                  <a:pt x="669734" y="1077885"/>
                </a:cubicBezTo>
                <a:cubicBezTo>
                  <a:pt x="863687" y="1077885"/>
                  <a:pt x="1020917" y="920655"/>
                  <a:pt x="1020917" y="726702"/>
                </a:cubicBezTo>
                <a:cubicBezTo>
                  <a:pt x="1020917" y="532749"/>
                  <a:pt x="863687" y="375519"/>
                  <a:pt x="669734" y="375519"/>
                </a:cubicBezTo>
                <a:close/>
                <a:moveTo>
                  <a:pt x="588950" y="0"/>
                </a:moveTo>
                <a:lnTo>
                  <a:pt x="750516" y="0"/>
                </a:lnTo>
                <a:lnTo>
                  <a:pt x="802985" y="223211"/>
                </a:lnTo>
                <a:cubicBezTo>
                  <a:pt x="892417" y="246879"/>
                  <a:pt x="973929" y="293941"/>
                  <a:pt x="1039143" y="359556"/>
                </a:cubicBezTo>
                <a:lnTo>
                  <a:pt x="1258683" y="293390"/>
                </a:lnTo>
                <a:lnTo>
                  <a:pt x="1339467" y="433310"/>
                </a:lnTo>
                <a:lnTo>
                  <a:pt x="1172395" y="590356"/>
                </a:lnTo>
                <a:cubicBezTo>
                  <a:pt x="1196613" y="679639"/>
                  <a:pt x="1196613" y="773763"/>
                  <a:pt x="1172395" y="863046"/>
                </a:cubicBezTo>
                <a:lnTo>
                  <a:pt x="1339467" y="1020092"/>
                </a:lnTo>
                <a:lnTo>
                  <a:pt x="1258683" y="1160012"/>
                </a:lnTo>
                <a:lnTo>
                  <a:pt x="1039143" y="1093846"/>
                </a:lnTo>
                <a:cubicBezTo>
                  <a:pt x="973929" y="1159462"/>
                  <a:pt x="892417" y="1206523"/>
                  <a:pt x="802985" y="1230192"/>
                </a:cubicBezTo>
                <a:lnTo>
                  <a:pt x="750516" y="1453402"/>
                </a:lnTo>
                <a:lnTo>
                  <a:pt x="588950" y="1453402"/>
                </a:lnTo>
                <a:lnTo>
                  <a:pt x="536481" y="1230192"/>
                </a:lnTo>
                <a:cubicBezTo>
                  <a:pt x="447049" y="1206523"/>
                  <a:pt x="365537" y="1159461"/>
                  <a:pt x="300324" y="1093846"/>
                </a:cubicBezTo>
                <a:lnTo>
                  <a:pt x="80783" y="1160012"/>
                </a:lnTo>
                <a:lnTo>
                  <a:pt x="0" y="1020092"/>
                </a:lnTo>
                <a:lnTo>
                  <a:pt x="167071" y="863046"/>
                </a:lnTo>
                <a:cubicBezTo>
                  <a:pt x="142853" y="773763"/>
                  <a:pt x="142853" y="679639"/>
                  <a:pt x="167071" y="590356"/>
                </a:cubicBezTo>
                <a:lnTo>
                  <a:pt x="0" y="433310"/>
                </a:lnTo>
                <a:lnTo>
                  <a:pt x="80783" y="293390"/>
                </a:lnTo>
                <a:lnTo>
                  <a:pt x="300324" y="359556"/>
                </a:lnTo>
                <a:cubicBezTo>
                  <a:pt x="365537" y="293940"/>
                  <a:pt x="447049" y="246879"/>
                  <a:pt x="536481" y="22321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846" tIns="592144" rIns="588846" bIns="592144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685ED22-8E27-42A9-ACC2-6773ED2056F5}"/>
              </a:ext>
            </a:extLst>
          </p:cNvPr>
          <p:cNvSpPr/>
          <p:nvPr/>
        </p:nvSpPr>
        <p:spPr>
          <a:xfrm>
            <a:off x="1886001" y="4705487"/>
            <a:ext cx="276537" cy="2765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D6F8A6E-D922-4222-B726-B5A9FA1E5AB4}"/>
              </a:ext>
            </a:extLst>
          </p:cNvPr>
          <p:cNvSpPr/>
          <p:nvPr/>
        </p:nvSpPr>
        <p:spPr>
          <a:xfrm>
            <a:off x="433997" y="5752732"/>
            <a:ext cx="368745" cy="400110"/>
          </a:xfrm>
          <a:custGeom>
            <a:avLst/>
            <a:gdLst>
              <a:gd name="connsiteX0" fmla="*/ 669734 w 1339467"/>
              <a:gd name="connsiteY0" fmla="*/ 375519 h 1453402"/>
              <a:gd name="connsiteX1" fmla="*/ 318551 w 1339467"/>
              <a:gd name="connsiteY1" fmla="*/ 726702 h 1453402"/>
              <a:gd name="connsiteX2" fmla="*/ 669734 w 1339467"/>
              <a:gd name="connsiteY2" fmla="*/ 1077885 h 1453402"/>
              <a:gd name="connsiteX3" fmla="*/ 1020917 w 1339467"/>
              <a:gd name="connsiteY3" fmla="*/ 726702 h 1453402"/>
              <a:gd name="connsiteX4" fmla="*/ 669734 w 1339467"/>
              <a:gd name="connsiteY4" fmla="*/ 375519 h 1453402"/>
              <a:gd name="connsiteX5" fmla="*/ 588950 w 1339467"/>
              <a:gd name="connsiteY5" fmla="*/ 0 h 1453402"/>
              <a:gd name="connsiteX6" fmla="*/ 750516 w 1339467"/>
              <a:gd name="connsiteY6" fmla="*/ 0 h 1453402"/>
              <a:gd name="connsiteX7" fmla="*/ 802985 w 1339467"/>
              <a:gd name="connsiteY7" fmla="*/ 223211 h 1453402"/>
              <a:gd name="connsiteX8" fmla="*/ 1039143 w 1339467"/>
              <a:gd name="connsiteY8" fmla="*/ 359556 h 1453402"/>
              <a:gd name="connsiteX9" fmla="*/ 1258683 w 1339467"/>
              <a:gd name="connsiteY9" fmla="*/ 293390 h 1453402"/>
              <a:gd name="connsiteX10" fmla="*/ 1339467 w 1339467"/>
              <a:gd name="connsiteY10" fmla="*/ 433310 h 1453402"/>
              <a:gd name="connsiteX11" fmla="*/ 1172395 w 1339467"/>
              <a:gd name="connsiteY11" fmla="*/ 590356 h 1453402"/>
              <a:gd name="connsiteX12" fmla="*/ 1172395 w 1339467"/>
              <a:gd name="connsiteY12" fmla="*/ 863046 h 1453402"/>
              <a:gd name="connsiteX13" fmla="*/ 1339467 w 1339467"/>
              <a:gd name="connsiteY13" fmla="*/ 1020092 h 1453402"/>
              <a:gd name="connsiteX14" fmla="*/ 1258683 w 1339467"/>
              <a:gd name="connsiteY14" fmla="*/ 1160012 h 1453402"/>
              <a:gd name="connsiteX15" fmla="*/ 1039143 w 1339467"/>
              <a:gd name="connsiteY15" fmla="*/ 1093846 h 1453402"/>
              <a:gd name="connsiteX16" fmla="*/ 802985 w 1339467"/>
              <a:gd name="connsiteY16" fmla="*/ 1230192 h 1453402"/>
              <a:gd name="connsiteX17" fmla="*/ 750516 w 1339467"/>
              <a:gd name="connsiteY17" fmla="*/ 1453402 h 1453402"/>
              <a:gd name="connsiteX18" fmla="*/ 588950 w 1339467"/>
              <a:gd name="connsiteY18" fmla="*/ 1453402 h 1453402"/>
              <a:gd name="connsiteX19" fmla="*/ 536481 w 1339467"/>
              <a:gd name="connsiteY19" fmla="*/ 1230192 h 1453402"/>
              <a:gd name="connsiteX20" fmla="*/ 300324 w 1339467"/>
              <a:gd name="connsiteY20" fmla="*/ 1093846 h 1453402"/>
              <a:gd name="connsiteX21" fmla="*/ 80783 w 1339467"/>
              <a:gd name="connsiteY21" fmla="*/ 1160012 h 1453402"/>
              <a:gd name="connsiteX22" fmla="*/ 0 w 1339467"/>
              <a:gd name="connsiteY22" fmla="*/ 1020092 h 1453402"/>
              <a:gd name="connsiteX23" fmla="*/ 167071 w 1339467"/>
              <a:gd name="connsiteY23" fmla="*/ 863046 h 1453402"/>
              <a:gd name="connsiteX24" fmla="*/ 167071 w 1339467"/>
              <a:gd name="connsiteY24" fmla="*/ 590356 h 1453402"/>
              <a:gd name="connsiteX25" fmla="*/ 0 w 1339467"/>
              <a:gd name="connsiteY25" fmla="*/ 433310 h 1453402"/>
              <a:gd name="connsiteX26" fmla="*/ 80783 w 1339467"/>
              <a:gd name="connsiteY26" fmla="*/ 293390 h 1453402"/>
              <a:gd name="connsiteX27" fmla="*/ 300324 w 1339467"/>
              <a:gd name="connsiteY27" fmla="*/ 359556 h 1453402"/>
              <a:gd name="connsiteX28" fmla="*/ 536481 w 1339467"/>
              <a:gd name="connsiteY28" fmla="*/ 223211 h 14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39467" h="1453402">
                <a:moveTo>
                  <a:pt x="669734" y="375519"/>
                </a:moveTo>
                <a:cubicBezTo>
                  <a:pt x="475781" y="375519"/>
                  <a:pt x="318551" y="532749"/>
                  <a:pt x="318551" y="726702"/>
                </a:cubicBezTo>
                <a:cubicBezTo>
                  <a:pt x="318551" y="920655"/>
                  <a:pt x="475781" y="1077885"/>
                  <a:pt x="669734" y="1077885"/>
                </a:cubicBezTo>
                <a:cubicBezTo>
                  <a:pt x="863687" y="1077885"/>
                  <a:pt x="1020917" y="920655"/>
                  <a:pt x="1020917" y="726702"/>
                </a:cubicBezTo>
                <a:cubicBezTo>
                  <a:pt x="1020917" y="532749"/>
                  <a:pt x="863687" y="375519"/>
                  <a:pt x="669734" y="375519"/>
                </a:cubicBezTo>
                <a:close/>
                <a:moveTo>
                  <a:pt x="588950" y="0"/>
                </a:moveTo>
                <a:lnTo>
                  <a:pt x="750516" y="0"/>
                </a:lnTo>
                <a:lnTo>
                  <a:pt x="802985" y="223211"/>
                </a:lnTo>
                <a:cubicBezTo>
                  <a:pt x="892417" y="246879"/>
                  <a:pt x="973929" y="293941"/>
                  <a:pt x="1039143" y="359556"/>
                </a:cubicBezTo>
                <a:lnTo>
                  <a:pt x="1258683" y="293390"/>
                </a:lnTo>
                <a:lnTo>
                  <a:pt x="1339467" y="433310"/>
                </a:lnTo>
                <a:lnTo>
                  <a:pt x="1172395" y="590356"/>
                </a:lnTo>
                <a:cubicBezTo>
                  <a:pt x="1196613" y="679639"/>
                  <a:pt x="1196613" y="773763"/>
                  <a:pt x="1172395" y="863046"/>
                </a:cubicBezTo>
                <a:lnTo>
                  <a:pt x="1339467" y="1020092"/>
                </a:lnTo>
                <a:lnTo>
                  <a:pt x="1258683" y="1160012"/>
                </a:lnTo>
                <a:lnTo>
                  <a:pt x="1039143" y="1093846"/>
                </a:lnTo>
                <a:cubicBezTo>
                  <a:pt x="973929" y="1159462"/>
                  <a:pt x="892417" y="1206523"/>
                  <a:pt x="802985" y="1230192"/>
                </a:cubicBezTo>
                <a:lnTo>
                  <a:pt x="750516" y="1453402"/>
                </a:lnTo>
                <a:lnTo>
                  <a:pt x="588950" y="1453402"/>
                </a:lnTo>
                <a:lnTo>
                  <a:pt x="536481" y="1230192"/>
                </a:lnTo>
                <a:cubicBezTo>
                  <a:pt x="447049" y="1206523"/>
                  <a:pt x="365537" y="1159461"/>
                  <a:pt x="300324" y="1093846"/>
                </a:cubicBezTo>
                <a:lnTo>
                  <a:pt x="80783" y="1160012"/>
                </a:lnTo>
                <a:lnTo>
                  <a:pt x="0" y="1020092"/>
                </a:lnTo>
                <a:lnTo>
                  <a:pt x="167071" y="863046"/>
                </a:lnTo>
                <a:cubicBezTo>
                  <a:pt x="142853" y="773763"/>
                  <a:pt x="142853" y="679639"/>
                  <a:pt x="167071" y="590356"/>
                </a:cubicBezTo>
                <a:lnTo>
                  <a:pt x="0" y="433310"/>
                </a:lnTo>
                <a:lnTo>
                  <a:pt x="80783" y="293390"/>
                </a:lnTo>
                <a:lnTo>
                  <a:pt x="300324" y="359556"/>
                </a:lnTo>
                <a:cubicBezTo>
                  <a:pt x="365537" y="293940"/>
                  <a:pt x="447049" y="246879"/>
                  <a:pt x="536481" y="223211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846" tIns="592144" rIns="588846" bIns="592144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877028F-476E-4614-BA09-292C7E9B8DC8}"/>
              </a:ext>
            </a:extLst>
          </p:cNvPr>
          <p:cNvSpPr/>
          <p:nvPr/>
        </p:nvSpPr>
        <p:spPr>
          <a:xfrm>
            <a:off x="473450" y="5811099"/>
            <a:ext cx="284084" cy="2840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1CC6DB8-FB76-44C6-870A-D9489FBBC314}"/>
              </a:ext>
            </a:extLst>
          </p:cNvPr>
          <p:cNvSpPr/>
          <p:nvPr/>
        </p:nvSpPr>
        <p:spPr>
          <a:xfrm>
            <a:off x="418190" y="5249813"/>
            <a:ext cx="339344" cy="368208"/>
          </a:xfrm>
          <a:custGeom>
            <a:avLst/>
            <a:gdLst>
              <a:gd name="connsiteX0" fmla="*/ 669734 w 1339467"/>
              <a:gd name="connsiteY0" fmla="*/ 375519 h 1453402"/>
              <a:gd name="connsiteX1" fmla="*/ 318551 w 1339467"/>
              <a:gd name="connsiteY1" fmla="*/ 726702 h 1453402"/>
              <a:gd name="connsiteX2" fmla="*/ 669734 w 1339467"/>
              <a:gd name="connsiteY2" fmla="*/ 1077885 h 1453402"/>
              <a:gd name="connsiteX3" fmla="*/ 1020917 w 1339467"/>
              <a:gd name="connsiteY3" fmla="*/ 726702 h 1453402"/>
              <a:gd name="connsiteX4" fmla="*/ 669734 w 1339467"/>
              <a:gd name="connsiteY4" fmla="*/ 375519 h 1453402"/>
              <a:gd name="connsiteX5" fmla="*/ 588950 w 1339467"/>
              <a:gd name="connsiteY5" fmla="*/ 0 h 1453402"/>
              <a:gd name="connsiteX6" fmla="*/ 750516 w 1339467"/>
              <a:gd name="connsiteY6" fmla="*/ 0 h 1453402"/>
              <a:gd name="connsiteX7" fmla="*/ 802985 w 1339467"/>
              <a:gd name="connsiteY7" fmla="*/ 223211 h 1453402"/>
              <a:gd name="connsiteX8" fmla="*/ 1039143 w 1339467"/>
              <a:gd name="connsiteY8" fmla="*/ 359556 h 1453402"/>
              <a:gd name="connsiteX9" fmla="*/ 1258683 w 1339467"/>
              <a:gd name="connsiteY9" fmla="*/ 293390 h 1453402"/>
              <a:gd name="connsiteX10" fmla="*/ 1339467 w 1339467"/>
              <a:gd name="connsiteY10" fmla="*/ 433310 h 1453402"/>
              <a:gd name="connsiteX11" fmla="*/ 1172395 w 1339467"/>
              <a:gd name="connsiteY11" fmla="*/ 590356 h 1453402"/>
              <a:gd name="connsiteX12" fmla="*/ 1172395 w 1339467"/>
              <a:gd name="connsiteY12" fmla="*/ 863046 h 1453402"/>
              <a:gd name="connsiteX13" fmla="*/ 1339467 w 1339467"/>
              <a:gd name="connsiteY13" fmla="*/ 1020092 h 1453402"/>
              <a:gd name="connsiteX14" fmla="*/ 1258683 w 1339467"/>
              <a:gd name="connsiteY14" fmla="*/ 1160012 h 1453402"/>
              <a:gd name="connsiteX15" fmla="*/ 1039143 w 1339467"/>
              <a:gd name="connsiteY15" fmla="*/ 1093846 h 1453402"/>
              <a:gd name="connsiteX16" fmla="*/ 802985 w 1339467"/>
              <a:gd name="connsiteY16" fmla="*/ 1230192 h 1453402"/>
              <a:gd name="connsiteX17" fmla="*/ 750516 w 1339467"/>
              <a:gd name="connsiteY17" fmla="*/ 1453402 h 1453402"/>
              <a:gd name="connsiteX18" fmla="*/ 588950 w 1339467"/>
              <a:gd name="connsiteY18" fmla="*/ 1453402 h 1453402"/>
              <a:gd name="connsiteX19" fmla="*/ 536481 w 1339467"/>
              <a:gd name="connsiteY19" fmla="*/ 1230192 h 1453402"/>
              <a:gd name="connsiteX20" fmla="*/ 300324 w 1339467"/>
              <a:gd name="connsiteY20" fmla="*/ 1093846 h 1453402"/>
              <a:gd name="connsiteX21" fmla="*/ 80783 w 1339467"/>
              <a:gd name="connsiteY21" fmla="*/ 1160012 h 1453402"/>
              <a:gd name="connsiteX22" fmla="*/ 0 w 1339467"/>
              <a:gd name="connsiteY22" fmla="*/ 1020092 h 1453402"/>
              <a:gd name="connsiteX23" fmla="*/ 167071 w 1339467"/>
              <a:gd name="connsiteY23" fmla="*/ 863046 h 1453402"/>
              <a:gd name="connsiteX24" fmla="*/ 167071 w 1339467"/>
              <a:gd name="connsiteY24" fmla="*/ 590356 h 1453402"/>
              <a:gd name="connsiteX25" fmla="*/ 0 w 1339467"/>
              <a:gd name="connsiteY25" fmla="*/ 433310 h 1453402"/>
              <a:gd name="connsiteX26" fmla="*/ 80783 w 1339467"/>
              <a:gd name="connsiteY26" fmla="*/ 293390 h 1453402"/>
              <a:gd name="connsiteX27" fmla="*/ 300324 w 1339467"/>
              <a:gd name="connsiteY27" fmla="*/ 359556 h 1453402"/>
              <a:gd name="connsiteX28" fmla="*/ 536481 w 1339467"/>
              <a:gd name="connsiteY28" fmla="*/ 223211 h 14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39467" h="1453402">
                <a:moveTo>
                  <a:pt x="669734" y="375519"/>
                </a:moveTo>
                <a:cubicBezTo>
                  <a:pt x="475781" y="375519"/>
                  <a:pt x="318551" y="532749"/>
                  <a:pt x="318551" y="726702"/>
                </a:cubicBezTo>
                <a:cubicBezTo>
                  <a:pt x="318551" y="920655"/>
                  <a:pt x="475781" y="1077885"/>
                  <a:pt x="669734" y="1077885"/>
                </a:cubicBezTo>
                <a:cubicBezTo>
                  <a:pt x="863687" y="1077885"/>
                  <a:pt x="1020917" y="920655"/>
                  <a:pt x="1020917" y="726702"/>
                </a:cubicBezTo>
                <a:cubicBezTo>
                  <a:pt x="1020917" y="532749"/>
                  <a:pt x="863687" y="375519"/>
                  <a:pt x="669734" y="375519"/>
                </a:cubicBezTo>
                <a:close/>
                <a:moveTo>
                  <a:pt x="588950" y="0"/>
                </a:moveTo>
                <a:lnTo>
                  <a:pt x="750516" y="0"/>
                </a:lnTo>
                <a:lnTo>
                  <a:pt x="802985" y="223211"/>
                </a:lnTo>
                <a:cubicBezTo>
                  <a:pt x="892417" y="246879"/>
                  <a:pt x="973929" y="293941"/>
                  <a:pt x="1039143" y="359556"/>
                </a:cubicBezTo>
                <a:lnTo>
                  <a:pt x="1258683" y="293390"/>
                </a:lnTo>
                <a:lnTo>
                  <a:pt x="1339467" y="433310"/>
                </a:lnTo>
                <a:lnTo>
                  <a:pt x="1172395" y="590356"/>
                </a:lnTo>
                <a:cubicBezTo>
                  <a:pt x="1196613" y="679639"/>
                  <a:pt x="1196613" y="773763"/>
                  <a:pt x="1172395" y="863046"/>
                </a:cubicBezTo>
                <a:lnTo>
                  <a:pt x="1339467" y="1020092"/>
                </a:lnTo>
                <a:lnTo>
                  <a:pt x="1258683" y="1160012"/>
                </a:lnTo>
                <a:lnTo>
                  <a:pt x="1039143" y="1093846"/>
                </a:lnTo>
                <a:cubicBezTo>
                  <a:pt x="973929" y="1159462"/>
                  <a:pt x="892417" y="1206523"/>
                  <a:pt x="802985" y="1230192"/>
                </a:cubicBezTo>
                <a:lnTo>
                  <a:pt x="750516" y="1453402"/>
                </a:lnTo>
                <a:lnTo>
                  <a:pt x="588950" y="1453402"/>
                </a:lnTo>
                <a:lnTo>
                  <a:pt x="536481" y="1230192"/>
                </a:lnTo>
                <a:cubicBezTo>
                  <a:pt x="447049" y="1206523"/>
                  <a:pt x="365537" y="1159461"/>
                  <a:pt x="300324" y="1093846"/>
                </a:cubicBezTo>
                <a:lnTo>
                  <a:pt x="80783" y="1160012"/>
                </a:lnTo>
                <a:lnTo>
                  <a:pt x="0" y="1020092"/>
                </a:lnTo>
                <a:lnTo>
                  <a:pt x="167071" y="863046"/>
                </a:lnTo>
                <a:cubicBezTo>
                  <a:pt x="142853" y="773763"/>
                  <a:pt x="142853" y="679639"/>
                  <a:pt x="167071" y="590356"/>
                </a:cubicBezTo>
                <a:lnTo>
                  <a:pt x="0" y="433310"/>
                </a:lnTo>
                <a:lnTo>
                  <a:pt x="80783" y="293390"/>
                </a:lnTo>
                <a:lnTo>
                  <a:pt x="300324" y="359556"/>
                </a:lnTo>
                <a:cubicBezTo>
                  <a:pt x="365537" y="293940"/>
                  <a:pt x="447049" y="246879"/>
                  <a:pt x="536481" y="223211"/>
                </a:cubicBezTo>
                <a:close/>
              </a:path>
            </a:pathLst>
          </a:custGeom>
          <a:solidFill>
            <a:srgbClr val="00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846" tIns="592144" rIns="588846" bIns="592144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3197F69-D2BA-448D-BDC7-D4F31EFD4F6C}"/>
              </a:ext>
            </a:extLst>
          </p:cNvPr>
          <p:cNvSpPr/>
          <p:nvPr/>
        </p:nvSpPr>
        <p:spPr>
          <a:xfrm>
            <a:off x="460881" y="5306600"/>
            <a:ext cx="261433" cy="2614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0680C4F9-4520-43C5-86BA-9BA24C4557B2}"/>
              </a:ext>
            </a:extLst>
          </p:cNvPr>
          <p:cNvSpPr/>
          <p:nvPr/>
        </p:nvSpPr>
        <p:spPr>
          <a:xfrm>
            <a:off x="3896140" y="6453105"/>
            <a:ext cx="1442169" cy="404895"/>
          </a:xfrm>
          <a:prstGeom prst="frame">
            <a:avLst/>
          </a:prstGeom>
          <a:solidFill>
            <a:srgbClr val="F45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9" grpId="0" animBg="1"/>
      <p:bldP spid="39" grpId="1" animBg="1"/>
      <p:bldP spid="47" grpId="0" animBg="1"/>
      <p:bldP spid="47" grpId="1" animBg="1"/>
      <p:bldP spid="49" grpId="0" animBg="1"/>
      <p:bldP spid="49" grpId="1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5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5" id="{6252AEF3-5CB3-4F68-8793-01A9C3C2E1BD}" vid="{F4190F67-9260-491A-A376-327AE439F9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1638</TotalTime>
  <Words>1212</Words>
  <Application>Microsoft Office PowerPoint</Application>
  <PresentationFormat>Widescreen</PresentationFormat>
  <Paragraphs>281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Euphemia</vt:lpstr>
      <vt:lpstr>NikoshBAN</vt:lpstr>
      <vt:lpstr>Times New Roman</vt:lpstr>
      <vt:lpstr>Office Theme</vt:lpstr>
      <vt:lpstr>Theme5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337</cp:revision>
  <dcterms:created xsi:type="dcterms:W3CDTF">2020-08-06T17:32:37Z</dcterms:created>
  <dcterms:modified xsi:type="dcterms:W3CDTF">2022-04-15T05:35:29Z</dcterms:modified>
</cp:coreProperties>
</file>