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77" r:id="rId2"/>
    <p:sldId id="257" r:id="rId3"/>
    <p:sldId id="260" r:id="rId4"/>
    <p:sldId id="261" r:id="rId5"/>
    <p:sldId id="264" r:id="rId6"/>
    <p:sldId id="278" r:id="rId7"/>
    <p:sldId id="262" r:id="rId8"/>
    <p:sldId id="263" r:id="rId9"/>
    <p:sldId id="265" r:id="rId10"/>
    <p:sldId id="266" r:id="rId11"/>
    <p:sldId id="267" r:id="rId12"/>
    <p:sldId id="280" r:id="rId13"/>
    <p:sldId id="268" r:id="rId14"/>
    <p:sldId id="281" r:id="rId15"/>
    <p:sldId id="270" r:id="rId16"/>
    <p:sldId id="271" r:id="rId17"/>
    <p:sldId id="279" r:id="rId18"/>
    <p:sldId id="272" r:id="rId19"/>
    <p:sldId id="273" r:id="rId20"/>
    <p:sldId id="275" r:id="rId21"/>
    <p:sldId id="276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6E6E6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23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BE5707-9136-4753-91DE-94EF11722812}" type="datetimeFigureOut">
              <a:rPr lang="en-US" smtClean="0"/>
              <a:t>4/20/2022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AB38FB-7B45-4AC7-8BB1-C5BAD8A08D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26691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81FDD0-5915-45A2-BBCD-20C23A54CF6F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3AB38FB-7B45-4AC7-8BB1-C5BAD8A08DF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46619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6A4B6C-CF9B-43B1-B4FE-B448D7364974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7788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9F896E-1A25-4942-8E33-76E758646C9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0C3BC4E-C380-438A-A7ED-458B61FE487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E56969-2B76-46F5-949D-52E8452FED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97240-D614-40E2-9D71-446AC64635AA}" type="datetimeFigureOut">
              <a:rPr lang="en-US" smtClean="0"/>
              <a:t>4/20/2022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362CDB-5662-4EC5-8425-ADD0796100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15C9FE-2F33-4124-868C-731EB55E06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8867D-3FE9-4B4D-8B7F-99E255F2CC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0967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7009F0-654D-4D40-BDE5-E1AEB20F1D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EDF83DB-004F-4637-A855-E4AF172D6E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89667F-2658-4FAF-B39F-E82F829759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97240-D614-40E2-9D71-446AC64635AA}" type="datetimeFigureOut">
              <a:rPr lang="en-US" smtClean="0"/>
              <a:t>4/20/2022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9D7627-D11E-451D-BC16-03D67FCE2E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05F65F-61AF-404F-A7B4-CA5A848AFF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8867D-3FE9-4B4D-8B7F-99E255F2CC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45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C1D35B3-8AEC-4DA9-A9F6-0C9EF5F04D3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33109BC-227F-4812-A344-AC6862C7E44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3B7F4B-C045-4E3F-99AF-A38C9088B8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97240-D614-40E2-9D71-446AC64635AA}" type="datetimeFigureOut">
              <a:rPr lang="en-US" smtClean="0"/>
              <a:t>4/20/2022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7D9F83-E13D-4B05-A66D-016B2B47BF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612218-DC1A-4E21-9FE7-21B7693BDB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8867D-3FE9-4B4D-8B7F-99E255F2CC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903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680906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1" y="6356356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1959736" y="6375005"/>
            <a:ext cx="10515600" cy="523517"/>
          </a:xfrm>
          <a:prstGeom prst="rect">
            <a:avLst/>
          </a:prstGeom>
        </p:spPr>
        <p:txBody>
          <a:bodyPr/>
          <a:lstStyle>
            <a:lvl1pPr>
              <a:defRPr sz="3185" b="1" baseline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defRPr>
            </a:lvl1pPr>
          </a:lstStyle>
          <a:p>
            <a:r>
              <a:rPr lang="en-US" dirty="0" err="1"/>
              <a:t>আবুল</a:t>
            </a:r>
            <a:r>
              <a:rPr lang="en-US" dirty="0"/>
              <a:t> </a:t>
            </a:r>
            <a:r>
              <a:rPr lang="en-US" dirty="0" err="1"/>
              <a:t>কালাম</a:t>
            </a:r>
            <a:r>
              <a:rPr lang="en-US" dirty="0"/>
              <a:t> </a:t>
            </a:r>
            <a:r>
              <a:rPr lang="en-US" dirty="0" err="1"/>
              <a:t>আজাদ</a:t>
            </a:r>
            <a:r>
              <a:rPr lang="en-US" dirty="0"/>
              <a:t> ,</a:t>
            </a:r>
            <a:r>
              <a:rPr lang="bn-BD" dirty="0"/>
              <a:t> সহকারি শিক্ষক, নাসিরাবাদ দুলাহার স প্রা বি।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08644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C49B5F-4569-451C-BFA9-9AC80D453B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B1FBE6-587B-4B4E-BC08-D0398038BE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A08CEE-6F32-4F42-904C-496499D451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97240-D614-40E2-9D71-446AC64635AA}" type="datetimeFigureOut">
              <a:rPr lang="en-US" smtClean="0"/>
              <a:t>4/20/2022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653C91-44F9-492A-A85C-D25382FB1F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6079E0-DB59-4E61-99B7-F22AF20FB2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8867D-3FE9-4B4D-8B7F-99E255F2CC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22421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3E5E25-20D2-4B17-8C4D-3BCD78EB43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583F8E1-A0CC-4127-B057-50C267E41D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27712E-848A-4D03-B3B5-D9EFF7C5A7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97240-D614-40E2-9D71-446AC64635AA}" type="datetimeFigureOut">
              <a:rPr lang="en-US" smtClean="0"/>
              <a:t>4/20/2022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5579DB-4045-4249-81F6-BC5B2828EF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B5172C-90FC-4F13-9B29-27AD7E9F56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8867D-3FE9-4B4D-8B7F-99E255F2CC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02414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14D4A4-C9EF-43C1-AC43-F5CC734537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539D67-CC04-46BA-9609-29684A5DFE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A0A44EB-B297-4729-8571-C3E0ED8CDB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1ABC65-4301-4A4D-B8DA-6AF3123924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97240-D614-40E2-9D71-446AC64635AA}" type="datetimeFigureOut">
              <a:rPr lang="en-US" smtClean="0"/>
              <a:t>4/20/2022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756615-BB1A-45CF-A53E-71DAEFFCFD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B206E8A-F614-4EC9-B904-10356477BE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8867D-3FE9-4B4D-8B7F-99E255F2CC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68986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EB19E7-4E55-437D-84DB-3B4F478D4B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915986C-EEAD-49D3-94A2-4AA57C6480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4110086-6A35-429B-8012-B29D6E1FF05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4B18DF3-DE74-47E3-96C7-C18D798552D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E12E29E-0448-448E-90DE-3765B9A7847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84E8600-C56C-4D06-B882-CD612CDD9A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97240-D614-40E2-9D71-446AC64635AA}" type="datetimeFigureOut">
              <a:rPr lang="en-US" smtClean="0"/>
              <a:t>4/20/2022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036B5F8-86E0-48FD-A1D1-EDBA5BC953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4961784-E0F9-4929-A3A8-F6E6E843CB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8867D-3FE9-4B4D-8B7F-99E255F2CC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83342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84ED29-3E6C-4000-8855-EEB16E2465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9BB7FDF-A95D-4046-8202-FBFC8F9D03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97240-D614-40E2-9D71-446AC64635AA}" type="datetimeFigureOut">
              <a:rPr lang="en-US" smtClean="0"/>
              <a:t>4/20/2022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9667154-61A2-4981-9F2F-3F6A9F26C5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B439399-E518-4233-8909-94C9EF43E7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8867D-3FE9-4B4D-8B7F-99E255F2CC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60841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3F3231C-8486-4926-8142-600235F1E2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97240-D614-40E2-9D71-446AC64635AA}" type="datetimeFigureOut">
              <a:rPr lang="en-US" smtClean="0"/>
              <a:t>4/20/2022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715A6A2-3AF7-477B-8A54-5FAB487BF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AC8A47A-8586-478A-BB2F-5FF94E4D4C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8867D-3FE9-4B4D-8B7F-99E255F2CC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9103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4B5B2E-7403-4AD1-B167-1338F15D80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B7CA7F-4ACE-434F-990D-18EF766E53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33F7A4C-ECA7-4ABE-85FF-37DD8FA8F3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37E229F-3459-468B-8E43-FC113A51A9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97240-D614-40E2-9D71-446AC64635AA}" type="datetimeFigureOut">
              <a:rPr lang="en-US" smtClean="0"/>
              <a:t>4/20/2022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0631E8-C32E-4F08-A5E1-D357D92ACC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7D4868E-A2D3-494A-AE0D-EE5BE6137C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8867D-3FE9-4B4D-8B7F-99E255F2CC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8842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22990B-7C2C-4FE6-87D0-C9EDD9D834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D262C1E-14F2-474E-A8FA-BE5C1784A4A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3128FFB-E903-43BB-ABAD-5FD888AF5B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26824D1-BCF4-429D-B5AB-6B9EDCDC7A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97240-D614-40E2-9D71-446AC64635AA}" type="datetimeFigureOut">
              <a:rPr lang="en-US" smtClean="0"/>
              <a:t>4/20/2022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94757D0-7B0E-4AD4-9CC7-6A26AE9EEA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F113495-BAAD-483F-B9BF-2FE079C3DF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8867D-3FE9-4B4D-8B7F-99E255F2CC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4481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0E5C815-750B-4DDA-837C-0129767DCE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6187AED-FE9F-4A91-B0F3-2E29F1B95F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4771C9-B390-4F47-9FDB-13238A1B2A8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B97240-D614-40E2-9D71-446AC64635AA}" type="datetimeFigureOut">
              <a:rPr lang="en-US" smtClean="0"/>
              <a:t>4/20/2022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B28D66-9A10-4A05-9630-F59A54CFCEC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2B5F0F-32D2-4013-BE4C-2BB5D444A93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C8867D-3FE9-4B4D-8B7F-99E255F2CC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1109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7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98DC49C-6ACA-4E3C-940E-69B7DED9D3FF}"/>
              </a:ext>
            </a:extLst>
          </p:cNvPr>
          <p:cNvSpPr txBox="1"/>
          <p:nvPr/>
        </p:nvSpPr>
        <p:spPr>
          <a:xfrm>
            <a:off x="2182089" y="459522"/>
            <a:ext cx="79940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আজকের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পাঠে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সবাইকে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স্বাগত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EA9B2D5-7CC7-4E47-950F-9A2661F545F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687780" y="1366675"/>
            <a:ext cx="6982691" cy="5143833"/>
          </a:xfrm>
          <a:prstGeom prst="rect">
            <a:avLst/>
          </a:prstGeom>
        </p:spPr>
      </p:pic>
      <p:sp>
        <p:nvSpPr>
          <p:cNvPr id="5" name="Frame 4">
            <a:extLst>
              <a:ext uri="{FF2B5EF4-FFF2-40B4-BE49-F238E27FC236}">
                <a16:creationId xmlns:a16="http://schemas.microsoft.com/office/drawing/2014/main" id="{D0F5FEF1-18E5-4CF2-B7DD-E1994F35E71A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2803"/>
            </a:avLst>
          </a:prstGeom>
          <a:gradFill>
            <a:gsLst>
              <a:gs pos="0">
                <a:srgbClr val="00B050"/>
              </a:gs>
              <a:gs pos="39000">
                <a:srgbClr val="FF0000"/>
              </a:gs>
              <a:gs pos="71000">
                <a:srgbClr val="FFFF00"/>
              </a:gs>
              <a:gs pos="100000">
                <a:srgbClr val="002060"/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6710149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20848" y="504577"/>
            <a:ext cx="6858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Kalpurush" panose="02000600000000000000" pitchFamily="2" charset="0"/>
                <a:cs typeface="Kalpurush" panose="02000600000000000000" pitchFamily="2" charset="0"/>
              </a:rPr>
              <a:t>১ ,  ২ ,  ৩ ,  ৬</a:t>
            </a:r>
          </a:p>
        </p:txBody>
      </p:sp>
      <p:sp>
        <p:nvSpPr>
          <p:cNvPr id="4" name="Oval 3"/>
          <p:cNvSpPr/>
          <p:nvPr/>
        </p:nvSpPr>
        <p:spPr>
          <a:xfrm>
            <a:off x="6502532" y="504577"/>
            <a:ext cx="747316" cy="673291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5" name="TextBox 4"/>
          <p:cNvSpPr txBox="1"/>
          <p:nvPr/>
        </p:nvSpPr>
        <p:spPr>
          <a:xfrm>
            <a:off x="5181600" y="1410385"/>
            <a:ext cx="5867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Kalpurush" panose="02000600000000000000" pitchFamily="2" charset="0"/>
                <a:cs typeface="Kalpurush" panose="02000600000000000000" pitchFamily="2" charset="0"/>
              </a:rPr>
              <a:t> ১ ,  ২ , ৩ , ৪, ৬, ১২</a:t>
            </a:r>
          </a:p>
        </p:txBody>
      </p:sp>
      <p:sp>
        <p:nvSpPr>
          <p:cNvPr id="7" name="Oval 6"/>
          <p:cNvSpPr/>
          <p:nvPr/>
        </p:nvSpPr>
        <p:spPr>
          <a:xfrm>
            <a:off x="5181600" y="1444019"/>
            <a:ext cx="685800" cy="62971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8" name="Oval 7"/>
          <p:cNvSpPr/>
          <p:nvPr/>
        </p:nvSpPr>
        <p:spPr>
          <a:xfrm>
            <a:off x="7392848" y="438526"/>
            <a:ext cx="804157" cy="73687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9" name="Oval 8"/>
          <p:cNvSpPr/>
          <p:nvPr/>
        </p:nvSpPr>
        <p:spPr>
          <a:xfrm>
            <a:off x="6026812" y="1410385"/>
            <a:ext cx="678788" cy="646331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10" name="Oval 9"/>
          <p:cNvSpPr/>
          <p:nvPr/>
        </p:nvSpPr>
        <p:spPr>
          <a:xfrm>
            <a:off x="8175793" y="461438"/>
            <a:ext cx="842971" cy="66111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11" name="Oval 10"/>
          <p:cNvSpPr/>
          <p:nvPr/>
        </p:nvSpPr>
        <p:spPr>
          <a:xfrm>
            <a:off x="6834804" y="1427406"/>
            <a:ext cx="678787" cy="646331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17" name="Oval 16"/>
          <p:cNvSpPr/>
          <p:nvPr/>
        </p:nvSpPr>
        <p:spPr>
          <a:xfrm>
            <a:off x="5597493" y="491536"/>
            <a:ext cx="804157" cy="724029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7931812" y="1426470"/>
            <a:ext cx="678788" cy="683909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19" name="Frame 18">
            <a:extLst>
              <a:ext uri="{FF2B5EF4-FFF2-40B4-BE49-F238E27FC236}">
                <a16:creationId xmlns:a16="http://schemas.microsoft.com/office/drawing/2014/main" id="{37E24ADE-419E-459D-BF2C-D444695E50D0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2803"/>
            </a:avLst>
          </a:prstGeom>
          <a:gradFill>
            <a:gsLst>
              <a:gs pos="0">
                <a:srgbClr val="00B050"/>
              </a:gs>
              <a:gs pos="39000">
                <a:srgbClr val="FF0000"/>
              </a:gs>
              <a:gs pos="71000">
                <a:srgbClr val="FFFF00"/>
              </a:gs>
              <a:gs pos="100000">
                <a:srgbClr val="002060"/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D895C18F-9B01-4B83-8952-F556AB2B5626}"/>
              </a:ext>
            </a:extLst>
          </p:cNvPr>
          <p:cNvSpPr txBox="1"/>
          <p:nvPr/>
        </p:nvSpPr>
        <p:spPr>
          <a:xfrm>
            <a:off x="1055077" y="488491"/>
            <a:ext cx="33059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৬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গুণনীয়কঃ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C6C50099-A509-475A-83AB-746276F14C99}"/>
              </a:ext>
            </a:extLst>
          </p:cNvPr>
          <p:cNvSpPr txBox="1"/>
          <p:nvPr/>
        </p:nvSpPr>
        <p:spPr>
          <a:xfrm>
            <a:off x="942535" y="1444019"/>
            <a:ext cx="34538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১২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গুণনীয়কঃ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2C78B472-82FB-49E9-98A4-9C251B24C1E2}"/>
              </a:ext>
            </a:extLst>
          </p:cNvPr>
          <p:cNvSpPr txBox="1"/>
          <p:nvPr/>
        </p:nvSpPr>
        <p:spPr>
          <a:xfrm>
            <a:off x="1772529" y="2540057"/>
            <a:ext cx="8906319" cy="64633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৬ ও ১২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সাধারণ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গুণনীয়ক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- ১, ২, ৩, ৬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20626A1B-5D9D-4997-811A-0117663C572C}"/>
              </a:ext>
            </a:extLst>
          </p:cNvPr>
          <p:cNvSpPr txBox="1"/>
          <p:nvPr/>
        </p:nvSpPr>
        <p:spPr>
          <a:xfrm>
            <a:off x="829994" y="3659491"/>
            <a:ext cx="104804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সাধারণ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গুণনীয়কগুলোর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মধ্যে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সবচেয়ে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বড়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সংখ্যাকে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D53C42D0-956D-4EF5-8535-036B7F3F149C}"/>
              </a:ext>
            </a:extLst>
          </p:cNvPr>
          <p:cNvSpPr txBox="1"/>
          <p:nvPr/>
        </p:nvSpPr>
        <p:spPr>
          <a:xfrm>
            <a:off x="786596" y="4582329"/>
            <a:ext cx="10480431" cy="120032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সাধারণ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গুণনীয়কগুলোর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মধ্যে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সবচেয়ে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বড়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সংখ্যাকে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“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গরিষ্ট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সাধারণ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গুণনীয়ক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”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গ,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সা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গু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9744259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  <p:bldP spid="8" grpId="0" animBg="1"/>
      <p:bldP spid="9" grpId="0" animBg="1"/>
      <p:bldP spid="10" grpId="0" animBg="1"/>
      <p:bldP spid="11" grpId="0" animBg="1"/>
      <p:bldP spid="17" grpId="0" animBg="1"/>
      <p:bldP spid="18" grpId="0" animBg="1"/>
      <p:bldP spid="22" grpId="0" animBg="1"/>
      <p:bldP spid="23" grpId="0"/>
      <p:bldP spid="2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24B224A-17C4-4A49-B078-8AE2A1435C80}"/>
              </a:ext>
            </a:extLst>
          </p:cNvPr>
          <p:cNvSpPr txBox="1"/>
          <p:nvPr/>
        </p:nvSpPr>
        <p:spPr>
          <a:xfrm>
            <a:off x="993260" y="454650"/>
            <a:ext cx="43533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২ এর গুণনীয়কঃ ১ , ২ 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654EE02-9996-4084-8900-147AE71C596D}"/>
              </a:ext>
            </a:extLst>
          </p:cNvPr>
          <p:cNvSpPr txBox="1"/>
          <p:nvPr/>
        </p:nvSpPr>
        <p:spPr>
          <a:xfrm>
            <a:off x="993260" y="1132132"/>
            <a:ext cx="48105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৩ এর গুণনীয়কঃ ১ , ৩ 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838A357-0762-49C1-845A-956C59CCE298}"/>
              </a:ext>
            </a:extLst>
          </p:cNvPr>
          <p:cNvSpPr txBox="1"/>
          <p:nvPr/>
        </p:nvSpPr>
        <p:spPr>
          <a:xfrm>
            <a:off x="938525" y="1825393"/>
            <a:ext cx="46979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৪ এর গুণনীয়কঃ ১ , ২ , ৪  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4F9E9ED-F50A-4848-B956-3C72AFC184FB}"/>
              </a:ext>
            </a:extLst>
          </p:cNvPr>
          <p:cNvSpPr txBox="1"/>
          <p:nvPr/>
        </p:nvSpPr>
        <p:spPr>
          <a:xfrm>
            <a:off x="993260" y="2429306"/>
            <a:ext cx="47528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৫ এর গুণনীয়কঃ ১ , ৫  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8B1BD47-CD1B-4286-870B-71EB5D370889}"/>
              </a:ext>
            </a:extLst>
          </p:cNvPr>
          <p:cNvSpPr txBox="1"/>
          <p:nvPr/>
        </p:nvSpPr>
        <p:spPr>
          <a:xfrm>
            <a:off x="5636469" y="479585"/>
            <a:ext cx="53422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৬ এর গুণনীয়কঃ ১ , ২ , ৩ , ৬  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6E2FD16-0378-4CD8-BED3-A27C8CE73540}"/>
              </a:ext>
            </a:extLst>
          </p:cNvPr>
          <p:cNvSpPr txBox="1"/>
          <p:nvPr/>
        </p:nvSpPr>
        <p:spPr>
          <a:xfrm>
            <a:off x="5746087" y="1083498"/>
            <a:ext cx="39844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৭ এর গুণনীয়কঃ ১ , ৭  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9E36EAD-81DC-4A40-884C-05D93D8025ED}"/>
              </a:ext>
            </a:extLst>
          </p:cNvPr>
          <p:cNvSpPr txBox="1"/>
          <p:nvPr/>
        </p:nvSpPr>
        <p:spPr>
          <a:xfrm>
            <a:off x="5775109" y="1760980"/>
            <a:ext cx="54236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৮ এর গুণনীয়কঃ ১ , ২ , ৪ , ৮  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3D8A717-4F74-41D2-A3A8-C6ED05F55275}"/>
              </a:ext>
            </a:extLst>
          </p:cNvPr>
          <p:cNvSpPr txBox="1"/>
          <p:nvPr/>
        </p:nvSpPr>
        <p:spPr>
          <a:xfrm>
            <a:off x="5775109" y="2459233"/>
            <a:ext cx="52608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৯ এর গুণনীয়কঃ ১ , ৩ , ৯  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CD81D71-EBE2-4988-8223-C23D4CDA87E7}"/>
              </a:ext>
            </a:extLst>
          </p:cNvPr>
          <p:cNvSpPr txBox="1"/>
          <p:nvPr/>
        </p:nvSpPr>
        <p:spPr>
          <a:xfrm>
            <a:off x="5800822" y="3032061"/>
            <a:ext cx="58837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১০ এর গুণনীয়কঃ ১ , ২ , ৫ , ১০  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6551641C-F758-4666-B6C1-C3AD57ADB640}"/>
              </a:ext>
            </a:extLst>
          </p:cNvPr>
          <p:cNvSpPr txBox="1"/>
          <p:nvPr/>
        </p:nvSpPr>
        <p:spPr>
          <a:xfrm>
            <a:off x="170405" y="3765619"/>
            <a:ext cx="11658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উপরের সংখ্যাগুলো ভালোভাবে পর্যবেক্ষণ করলে দেখা যায় যে,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২ , ৩ , ৫ , ৭ এর মাত্র দুইটি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গুণনীয়ক আছে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এবং বাকী সংখ্যাগুলোর ২ এর অধিক গুণনীয়ক আছে।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Frame 14">
            <a:extLst>
              <a:ext uri="{FF2B5EF4-FFF2-40B4-BE49-F238E27FC236}">
                <a16:creationId xmlns:a16="http://schemas.microsoft.com/office/drawing/2014/main" id="{177131F5-9AD0-43E9-B9DF-D7E51873C42F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2803"/>
            </a:avLst>
          </a:prstGeom>
          <a:gradFill>
            <a:gsLst>
              <a:gs pos="0">
                <a:srgbClr val="00B050"/>
              </a:gs>
              <a:gs pos="39000">
                <a:srgbClr val="FF0000"/>
              </a:gs>
              <a:gs pos="71000">
                <a:srgbClr val="FFFF00"/>
              </a:gs>
              <a:gs pos="100000">
                <a:srgbClr val="002060"/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17271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zoom/>
      </p:transition>
    </mc:Choice>
    <mc:Fallback xmlns="">
      <p:transition spd="slow">
        <p:zo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70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80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5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7E7D4025-67DD-45E1-8C5C-CF330E05DAF7}"/>
              </a:ext>
            </a:extLst>
          </p:cNvPr>
          <p:cNvSpPr txBox="1"/>
          <p:nvPr/>
        </p:nvSpPr>
        <p:spPr>
          <a:xfrm>
            <a:off x="826277" y="1049648"/>
            <a:ext cx="10539445" cy="1261884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সংখ্যার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গুণনীয়ক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যদি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১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ঐ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সংখ্যা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(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শুধু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২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টি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)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তাহলে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সংখ্যাটিকে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মৌলিক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সংখ্যা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6CA3EA7-5619-4F3E-BCDA-D1ABE03551E9}"/>
              </a:ext>
            </a:extLst>
          </p:cNvPr>
          <p:cNvSpPr txBox="1"/>
          <p:nvPr/>
        </p:nvSpPr>
        <p:spPr>
          <a:xfrm>
            <a:off x="1461609" y="2782669"/>
            <a:ext cx="9539325" cy="64633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১ কোন মৌলিক সংখ্যা নয় কারণ এর মাত্র একটি গুণনীয়ক আছে।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8775C21-A2F3-454F-82B9-1000D2BB87F8}"/>
              </a:ext>
            </a:extLst>
          </p:cNvPr>
          <p:cNvSpPr txBox="1"/>
          <p:nvPr/>
        </p:nvSpPr>
        <p:spPr>
          <a:xfrm>
            <a:off x="922969" y="4348498"/>
            <a:ext cx="10616604" cy="1200329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কোনো সংখ্যার গুণনীয়ক যদি মৌলিক সংখ্যা  হয়, তাহলে গুণনীয়ককে মৌলিক উৎপাদক বলে।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Frame 5">
            <a:extLst>
              <a:ext uri="{FF2B5EF4-FFF2-40B4-BE49-F238E27FC236}">
                <a16:creationId xmlns:a16="http://schemas.microsoft.com/office/drawing/2014/main" id="{42F23D82-8738-408D-9628-FE37C3F32712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2803"/>
            </a:avLst>
          </a:prstGeom>
          <a:gradFill>
            <a:gsLst>
              <a:gs pos="0">
                <a:srgbClr val="00B050"/>
              </a:gs>
              <a:gs pos="39000">
                <a:srgbClr val="FF0000"/>
              </a:gs>
              <a:gs pos="71000">
                <a:srgbClr val="FFFF00"/>
              </a:gs>
              <a:gs pos="100000">
                <a:srgbClr val="002060"/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35966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xit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1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>
            <a:extLst>
              <a:ext uri="{FF2B5EF4-FFF2-40B4-BE49-F238E27FC236}">
                <a16:creationId xmlns:a16="http://schemas.microsoft.com/office/drawing/2014/main" id="{12CC30C6-A145-4474-A61F-BD15DEA6FFD1}"/>
              </a:ext>
            </a:extLst>
          </p:cNvPr>
          <p:cNvSpPr txBox="1"/>
          <p:nvPr/>
        </p:nvSpPr>
        <p:spPr>
          <a:xfrm>
            <a:off x="582893" y="260870"/>
            <a:ext cx="109411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এসো আলোচনা করি নিচের সংখ্যাগুলো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ব্যাখ্যা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করি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endParaRPr lang="bn-BD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64C4CF60-8237-4470-9A07-73E90E15CE0D}"/>
              </a:ext>
            </a:extLst>
          </p:cNvPr>
          <p:cNvSpPr txBox="1"/>
          <p:nvPr/>
        </p:nvSpPr>
        <p:spPr>
          <a:xfrm>
            <a:off x="1206426" y="2131865"/>
            <a:ext cx="96940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৪ মৌলিক সংখ্যা নয়, কারণ এর দুইয়ের অধিক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গুণ</a:t>
            </a: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নীয়ক আছে।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D1A4833C-4E4B-429D-9F58-C9A5EB4E8408}"/>
              </a:ext>
            </a:extLst>
          </p:cNvPr>
          <p:cNvSpPr txBox="1"/>
          <p:nvPr/>
        </p:nvSpPr>
        <p:spPr>
          <a:xfrm>
            <a:off x="1420724" y="992278"/>
            <a:ext cx="5515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৪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D521E188-986C-41EB-BF18-1FAFBF8FADDD}"/>
              </a:ext>
            </a:extLst>
          </p:cNvPr>
          <p:cNvSpPr txBox="1"/>
          <p:nvPr/>
        </p:nvSpPr>
        <p:spPr>
          <a:xfrm>
            <a:off x="2629641" y="979337"/>
            <a:ext cx="6487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৯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3F25B4FF-E79C-48D2-99CF-AFFCD98FC5DB}"/>
              </a:ext>
            </a:extLst>
          </p:cNvPr>
          <p:cNvSpPr txBox="1"/>
          <p:nvPr/>
        </p:nvSpPr>
        <p:spPr>
          <a:xfrm>
            <a:off x="3786011" y="952199"/>
            <a:ext cx="5515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E53C2B7B-3AC0-47E2-9800-68813429D5C0}"/>
              </a:ext>
            </a:extLst>
          </p:cNvPr>
          <p:cNvSpPr txBox="1"/>
          <p:nvPr/>
        </p:nvSpPr>
        <p:spPr>
          <a:xfrm>
            <a:off x="5074251" y="990604"/>
            <a:ext cx="7169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৩৭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F6105DAB-CAB7-48DA-80CB-BF57D51578FA}"/>
              </a:ext>
            </a:extLst>
          </p:cNvPr>
          <p:cNvSpPr txBox="1"/>
          <p:nvPr/>
        </p:nvSpPr>
        <p:spPr>
          <a:xfrm>
            <a:off x="6216250" y="1021066"/>
            <a:ext cx="7169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৪৩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E7F423C3-B400-41BD-82B6-8BADBB1FB964}"/>
              </a:ext>
            </a:extLst>
          </p:cNvPr>
          <p:cNvSpPr txBox="1"/>
          <p:nvPr/>
        </p:nvSpPr>
        <p:spPr>
          <a:xfrm>
            <a:off x="7676839" y="1087158"/>
            <a:ext cx="7169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৪৯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15DB1797-BA33-4820-BF75-A5282C544904}"/>
              </a:ext>
            </a:extLst>
          </p:cNvPr>
          <p:cNvSpPr/>
          <p:nvPr/>
        </p:nvSpPr>
        <p:spPr>
          <a:xfrm>
            <a:off x="1228868" y="914404"/>
            <a:ext cx="937569" cy="865211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40C7B9E1-3125-4459-A5D9-8822D890704E}"/>
              </a:ext>
            </a:extLst>
          </p:cNvPr>
          <p:cNvSpPr txBox="1"/>
          <p:nvPr/>
        </p:nvSpPr>
        <p:spPr>
          <a:xfrm>
            <a:off x="1023642" y="4379709"/>
            <a:ext cx="102037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৩৭ মৌলিক সংখ্যা , কারণ এর 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১ ও ৩৭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ব্যতিত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কোনো</a:t>
            </a: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 গ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ুণ</a:t>
            </a: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নীয়ক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নেই</a:t>
            </a: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7F1A3330-3C05-4162-893E-C3544C56D439}"/>
              </a:ext>
            </a:extLst>
          </p:cNvPr>
          <p:cNvSpPr/>
          <p:nvPr/>
        </p:nvSpPr>
        <p:spPr>
          <a:xfrm>
            <a:off x="2425853" y="867391"/>
            <a:ext cx="829876" cy="79967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/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0C27AEA3-71E1-4C61-B3FB-CA2C14DFE7DD}"/>
              </a:ext>
            </a:extLst>
          </p:cNvPr>
          <p:cNvSpPr/>
          <p:nvPr/>
        </p:nvSpPr>
        <p:spPr>
          <a:xfrm>
            <a:off x="3491073" y="937551"/>
            <a:ext cx="937569" cy="827416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id="{96DAB6CC-7FEF-4149-9CEB-47DF3D6AD7E2}"/>
              </a:ext>
            </a:extLst>
          </p:cNvPr>
          <p:cNvSpPr/>
          <p:nvPr/>
        </p:nvSpPr>
        <p:spPr>
          <a:xfrm>
            <a:off x="5025332" y="952199"/>
            <a:ext cx="821269" cy="812768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41" name="Oval 40">
            <a:extLst>
              <a:ext uri="{FF2B5EF4-FFF2-40B4-BE49-F238E27FC236}">
                <a16:creationId xmlns:a16="http://schemas.microsoft.com/office/drawing/2014/main" id="{40815ACE-A171-4ABE-9695-3A8A9008141B}"/>
              </a:ext>
            </a:extLst>
          </p:cNvPr>
          <p:cNvSpPr/>
          <p:nvPr/>
        </p:nvSpPr>
        <p:spPr>
          <a:xfrm>
            <a:off x="6063078" y="967441"/>
            <a:ext cx="937569" cy="882458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114DAE05-4D58-4A67-B338-3B420BE68105}"/>
              </a:ext>
            </a:extLst>
          </p:cNvPr>
          <p:cNvSpPr/>
          <p:nvPr/>
        </p:nvSpPr>
        <p:spPr>
          <a:xfrm>
            <a:off x="7537693" y="1023843"/>
            <a:ext cx="1015723" cy="812768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B89E92DD-A84A-42D7-8673-2C4F6627CF64}"/>
              </a:ext>
            </a:extLst>
          </p:cNvPr>
          <p:cNvSpPr txBox="1"/>
          <p:nvPr/>
        </p:nvSpPr>
        <p:spPr>
          <a:xfrm>
            <a:off x="1321384" y="2879470"/>
            <a:ext cx="93075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৯ মৌলিক সংখ্যা নয়, কারণ  এর দুইয়ের অধিক গ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ুণ</a:t>
            </a: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নীয়ক আছে।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817352E8-EB67-4D56-9A6A-28DC355718DB}"/>
              </a:ext>
            </a:extLst>
          </p:cNvPr>
          <p:cNvSpPr txBox="1"/>
          <p:nvPr/>
        </p:nvSpPr>
        <p:spPr>
          <a:xfrm>
            <a:off x="870303" y="3627075"/>
            <a:ext cx="105104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১ মৌলিক সংখ্যা, কারণ এর 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১ ও ১১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ব্যতিত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কোনো</a:t>
            </a: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 গ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ুণ</a:t>
            </a: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নীয়ক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নেই</a:t>
            </a: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D5DE1EDE-E6EC-4716-A71F-99BA56748669}"/>
              </a:ext>
            </a:extLst>
          </p:cNvPr>
          <p:cNvSpPr txBox="1"/>
          <p:nvPr/>
        </p:nvSpPr>
        <p:spPr>
          <a:xfrm>
            <a:off x="690265" y="5097238"/>
            <a:ext cx="87679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৪৩ মৌলিক সংখ্যা , কারণ এর দুইটি গ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ুণ</a:t>
            </a: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নীয়ক আছে।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3C39D3D7-951F-46F3-B096-0DFCD62E6E33}"/>
              </a:ext>
            </a:extLst>
          </p:cNvPr>
          <p:cNvSpPr txBox="1"/>
          <p:nvPr/>
        </p:nvSpPr>
        <p:spPr>
          <a:xfrm>
            <a:off x="1146565" y="5788567"/>
            <a:ext cx="94000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৪৯ মৌলিক সংখ্যা নয়, কারণ এর দুইয়ের অধিক গ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ুণ</a:t>
            </a: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নীয়ক আছে।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1" name="Frame 30">
            <a:extLst>
              <a:ext uri="{FF2B5EF4-FFF2-40B4-BE49-F238E27FC236}">
                <a16:creationId xmlns:a16="http://schemas.microsoft.com/office/drawing/2014/main" id="{15DA6264-9A94-42A8-A988-D53F5CCE080E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2803"/>
            </a:avLst>
          </a:prstGeom>
          <a:gradFill>
            <a:gsLst>
              <a:gs pos="0">
                <a:srgbClr val="00B050"/>
              </a:gs>
              <a:gs pos="39000">
                <a:srgbClr val="FF0000"/>
              </a:gs>
              <a:gs pos="71000">
                <a:srgbClr val="FFFF00"/>
              </a:gs>
              <a:gs pos="100000">
                <a:srgbClr val="002060"/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8985417"/>
      </p:ext>
    </p:extLst>
  </p:cSld>
  <p:clrMapOvr>
    <a:masterClrMapping/>
  </p:clrMapOvr>
  <p:transition spd="slow"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2" presetClass="exit" presetSubtype="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22" presetClass="exit" presetSubtype="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3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"/>
                            </p:stCondLst>
                            <p:childTnLst>
                              <p:par>
                                <p:cTn id="4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xit" presetSubtype="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4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"/>
                            </p:stCondLst>
                            <p:childTnLst>
                              <p:par>
                                <p:cTn id="52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000"/>
                            </p:stCondLst>
                            <p:childTnLst>
                              <p:par>
                                <p:cTn id="5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500"/>
                            </p:stCondLst>
                            <p:childTnLst>
                              <p:par>
                                <p:cTn id="68" presetID="22" presetClass="exit" presetSubtype="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6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1000"/>
                            </p:stCondLst>
                            <p:childTnLst>
                              <p:par>
                                <p:cTn id="7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500"/>
                            </p:stCondLst>
                            <p:childTnLst>
                              <p:par>
                                <p:cTn id="84" presetID="22" presetClass="exit" presetSubtype="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8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1000"/>
                            </p:stCondLst>
                            <p:childTnLst>
                              <p:par>
                                <p:cTn id="8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2" presetClass="exit" presetSubtype="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9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2" grpId="1"/>
      <p:bldP spid="35" grpId="0" animBg="1"/>
      <p:bldP spid="35" grpId="1" animBg="1"/>
      <p:bldP spid="36" grpId="0"/>
      <p:bldP spid="36" grpId="1"/>
      <p:bldP spid="37" grpId="0" animBg="1"/>
      <p:bldP spid="37" grpId="1" animBg="1"/>
      <p:bldP spid="38" grpId="0" animBg="1"/>
      <p:bldP spid="38" grpId="1" animBg="1"/>
      <p:bldP spid="40" grpId="0" animBg="1"/>
      <p:bldP spid="40" grpId="1" animBg="1"/>
      <p:bldP spid="41" grpId="0" animBg="1"/>
      <p:bldP spid="41" grpId="1" animBg="1"/>
      <p:bldP spid="42" grpId="0" animBg="1"/>
      <p:bldP spid="42" grpId="1" animBg="1"/>
      <p:bldP spid="47" grpId="0"/>
      <p:bldP spid="47" grpId="1"/>
      <p:bldP spid="48" grpId="0"/>
      <p:bldP spid="48" grpId="1"/>
      <p:bldP spid="50" grpId="0"/>
      <p:bldP spid="50" grpId="1"/>
      <p:bldP spid="51" grpId="0"/>
      <p:bldP spid="51" grpId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>
            <a:extLst>
              <a:ext uri="{FF2B5EF4-FFF2-40B4-BE49-F238E27FC236}">
                <a16:creationId xmlns:a16="http://schemas.microsoft.com/office/drawing/2014/main" id="{9F4F4ABB-CE66-4F52-A72B-C96088EFD528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2803"/>
            </a:avLst>
          </a:prstGeom>
          <a:gradFill>
            <a:gsLst>
              <a:gs pos="0">
                <a:srgbClr val="00B050"/>
              </a:gs>
              <a:gs pos="39000">
                <a:srgbClr val="FF0000"/>
              </a:gs>
              <a:gs pos="71000">
                <a:srgbClr val="FFFF00"/>
              </a:gs>
              <a:gs pos="100000">
                <a:srgbClr val="002060"/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19">
                <a:extLst>
                  <a:ext uri="{FF2B5EF4-FFF2-40B4-BE49-F238E27FC236}">
                    <a16:creationId xmlns:a16="http://schemas.microsoft.com/office/drawing/2014/main" id="{11A870F6-62BF-4ADC-9055-0BAE71E5554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18050" y="1710281"/>
                <a:ext cx="2692068" cy="1491127"/>
              </a:xfrm>
              <a:prstGeom prst="rect">
                <a:avLst/>
              </a:prstGeom>
              <a:solidFill>
                <a:srgbClr val="E9EBF5"/>
              </a:solidFill>
              <a:ln w="381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0999" tIns="45500" rIns="90999" bIns="45500" numCol="1" anchor="t" anchorCtr="0" compatLnSpc="1">
                <a:prstTxWarp prst="textNoShape">
                  <a:avLst/>
                </a:prstTxWarp>
              </a:bodyPr>
              <a:lstStyle/>
              <a:p>
                <a:endParaRPr lang="bn-BD" sz="3600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:r>
                  <a:rPr lang="bn-BD" sz="36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৪ = ২ </a:t>
                </a:r>
                <a14:m>
                  <m:oMath xmlns:m="http://schemas.openxmlformats.org/officeDocument/2006/math">
                    <m:r>
                      <a:rPr lang="bn-BD" sz="3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bn-BD" sz="36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২ </a:t>
                </a:r>
                <a:endParaRPr lang="en-US" sz="3600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mc:Choice>
        <mc:Fallback xmlns="">
          <p:sp>
            <p:nvSpPr>
              <p:cNvPr id="3" name="Rectangle 19">
                <a:extLst>
                  <a:ext uri="{FF2B5EF4-FFF2-40B4-BE49-F238E27FC236}">
                    <a16:creationId xmlns:a16="http://schemas.microsoft.com/office/drawing/2014/main" id="{11A870F6-62BF-4ADC-9055-0BAE71E5554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018050" y="1710281"/>
                <a:ext cx="2692068" cy="1491127"/>
              </a:xfrm>
              <a:prstGeom prst="rect">
                <a:avLst/>
              </a:prstGeom>
              <a:blipFill>
                <a:blip r:embed="rId2"/>
                <a:stretch>
                  <a:fillRect l="-6027"/>
                </a:stretch>
              </a:blipFill>
              <a:ln w="381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20">
                <a:extLst>
                  <a:ext uri="{FF2B5EF4-FFF2-40B4-BE49-F238E27FC236}">
                    <a16:creationId xmlns:a16="http://schemas.microsoft.com/office/drawing/2014/main" id="{01452892-2C77-42F0-987E-27677B73FC6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793413" y="1735305"/>
                <a:ext cx="2693648" cy="1491127"/>
              </a:xfrm>
              <a:prstGeom prst="rect">
                <a:avLst/>
              </a:prstGeom>
              <a:solidFill>
                <a:srgbClr val="E9EBF5"/>
              </a:solidFill>
              <a:ln w="381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0999" tIns="45500" rIns="90999" bIns="45500" numCol="1" anchor="t" anchorCtr="0" compatLnSpc="1">
                <a:prstTxWarp prst="textNoShape">
                  <a:avLst/>
                </a:prstTxWarp>
              </a:bodyPr>
              <a:lstStyle/>
              <a:p>
                <a:endParaRPr lang="bn-BD" sz="3600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:r>
                  <a:rPr lang="en-US" sz="36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৯</a:t>
                </a:r>
                <a:r>
                  <a:rPr lang="bn-BD" sz="36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= </a:t>
                </a:r>
                <a:r>
                  <a:rPr lang="en-US" sz="36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৩</a:t>
                </a:r>
                <a14:m>
                  <m:oMath xmlns:m="http://schemas.openxmlformats.org/officeDocument/2006/math">
                    <m:r>
                      <a:rPr lang="bn-BD" sz="3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bn-BD" sz="36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৩  </a:t>
                </a:r>
                <a:endParaRPr lang="en-US" sz="3600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mc:Choice>
        <mc:Fallback xmlns="">
          <p:sp>
            <p:nvSpPr>
              <p:cNvPr id="4" name="Rectangle 20">
                <a:extLst>
                  <a:ext uri="{FF2B5EF4-FFF2-40B4-BE49-F238E27FC236}">
                    <a16:creationId xmlns:a16="http://schemas.microsoft.com/office/drawing/2014/main" id="{01452892-2C77-42F0-987E-27677B73FC6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793413" y="1735305"/>
                <a:ext cx="2693648" cy="1491127"/>
              </a:xfrm>
              <a:prstGeom prst="rect">
                <a:avLst/>
              </a:prstGeom>
              <a:blipFill>
                <a:blip r:embed="rId3"/>
                <a:stretch>
                  <a:fillRect l="-2009"/>
                </a:stretch>
              </a:blipFill>
              <a:ln w="381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22">
                <a:extLst>
                  <a:ext uri="{FF2B5EF4-FFF2-40B4-BE49-F238E27FC236}">
                    <a16:creationId xmlns:a16="http://schemas.microsoft.com/office/drawing/2014/main" id="{285E4B62-04F9-4707-BF8D-B49808CB134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570356" y="1710280"/>
                <a:ext cx="3084503" cy="1491127"/>
              </a:xfrm>
              <a:prstGeom prst="rect">
                <a:avLst/>
              </a:prstGeom>
              <a:solidFill>
                <a:srgbClr val="E9EBF5"/>
              </a:solidFill>
              <a:ln w="381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0999" tIns="45500" rIns="90999" bIns="4550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3600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:r>
                  <a:rPr lang="bn-BD" sz="36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৪</a:t>
                </a:r>
                <a:r>
                  <a:rPr lang="en-US" sz="36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৯</a:t>
                </a:r>
                <a:r>
                  <a:rPr lang="bn-BD" sz="36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= </a:t>
                </a:r>
                <a:r>
                  <a:rPr lang="en-US" sz="36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৭</a:t>
                </a:r>
                <a14:m>
                  <m:oMath xmlns:m="http://schemas.openxmlformats.org/officeDocument/2006/math">
                    <m:r>
                      <a:rPr lang="bn-BD" sz="3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US" sz="36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৭</a:t>
                </a:r>
              </a:p>
              <a:p>
                <a:endParaRPr lang="en-US" sz="3600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mc:Choice>
        <mc:Fallback xmlns="">
          <p:sp>
            <p:nvSpPr>
              <p:cNvPr id="5" name="Rectangle 22">
                <a:extLst>
                  <a:ext uri="{FF2B5EF4-FFF2-40B4-BE49-F238E27FC236}">
                    <a16:creationId xmlns:a16="http://schemas.microsoft.com/office/drawing/2014/main" id="{285E4B62-04F9-4707-BF8D-B49808CB134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8570356" y="1710280"/>
                <a:ext cx="3084503" cy="1491127"/>
              </a:xfrm>
              <a:prstGeom prst="rect">
                <a:avLst/>
              </a:prstGeom>
              <a:blipFill>
                <a:blip r:embed="rId4"/>
                <a:stretch>
                  <a:fillRect l="-5469"/>
                </a:stretch>
              </a:blipFill>
              <a:ln w="381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>
            <a:extLst>
              <a:ext uri="{FF2B5EF4-FFF2-40B4-BE49-F238E27FC236}">
                <a16:creationId xmlns:a16="http://schemas.microsoft.com/office/drawing/2014/main" id="{83E6C6D4-3438-42B9-8294-291FBC642539}"/>
              </a:ext>
            </a:extLst>
          </p:cNvPr>
          <p:cNvSpPr txBox="1"/>
          <p:nvPr/>
        </p:nvSpPr>
        <p:spPr>
          <a:xfrm>
            <a:off x="879731" y="336379"/>
            <a:ext cx="10347473" cy="1200329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যদি কোন সংখ্যা মৌলিক সংখ্যা না হয়, তাহলে সংখ্যাটি হবে একাধিক সংখ্যার গুণফল।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E5F4BDF-AC96-4A35-AEBB-A1ED2E17093C}"/>
              </a:ext>
            </a:extLst>
          </p:cNvPr>
          <p:cNvSpPr txBox="1"/>
          <p:nvPr/>
        </p:nvSpPr>
        <p:spPr>
          <a:xfrm>
            <a:off x="358039" y="1809514"/>
            <a:ext cx="2560320" cy="64633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36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উদাহরণস্বরূপ </a:t>
            </a:r>
            <a:endParaRPr lang="en-US" sz="36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DF9F8B3-3574-4BEC-A7D2-EB2D3889B89B}"/>
              </a:ext>
            </a:extLst>
          </p:cNvPr>
          <p:cNvSpPr txBox="1"/>
          <p:nvPr/>
        </p:nvSpPr>
        <p:spPr>
          <a:xfrm>
            <a:off x="358039" y="4056758"/>
            <a:ext cx="11390859" cy="1200329"/>
          </a:xfrm>
          <a:prstGeom prst="rect">
            <a:avLst/>
          </a:prstGeom>
          <a:noFill/>
          <a:ln w="28575">
            <a:noFill/>
          </a:ln>
          <a:effectLst/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3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কোনো সংখ্যার গুণনীয়ক গুলোর মধ্যে যে গুলো মৌলিক সংখ্যা সে</a:t>
            </a:r>
            <a:r>
              <a:rPr lang="en-US" sz="3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3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গুলোকে মৌলিক </a:t>
            </a:r>
            <a:r>
              <a:rPr lang="en-US" sz="36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উৎপাদক</a:t>
            </a:r>
            <a:r>
              <a:rPr lang="bn-IN" sz="3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বলে।</a:t>
            </a:r>
            <a:endParaRPr lang="en-US" sz="36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23F69CC-FBE0-440C-BA75-9A333281E0E9}"/>
              </a:ext>
            </a:extLst>
          </p:cNvPr>
          <p:cNvSpPr txBox="1"/>
          <p:nvPr/>
        </p:nvSpPr>
        <p:spPr>
          <a:xfrm>
            <a:off x="1042195" y="5327607"/>
            <a:ext cx="10185009" cy="120032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এই পদ্ধতিকে বলা হয় মৌলিক উৎপাদকে প্রকাশ। প্রত্যেক গুণনীয়ককে ব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লা</a:t>
            </a: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 হয় মৌলিক উৎপাদক।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E40DDE1-3DC0-4F61-8C06-C60A0CB699FE}"/>
              </a:ext>
            </a:extLst>
          </p:cNvPr>
          <p:cNvSpPr txBox="1"/>
          <p:nvPr/>
        </p:nvSpPr>
        <p:spPr>
          <a:xfrm>
            <a:off x="823312" y="3339907"/>
            <a:ext cx="5506017" cy="64633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bn-IN" sz="36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মৌলিক উৎপাদক কাকে বলে?</a:t>
            </a:r>
          </a:p>
        </p:txBody>
      </p:sp>
    </p:spTree>
    <p:extLst>
      <p:ext uri="{BB962C8B-B14F-4D97-AF65-F5344CB8AC3E}">
        <p14:creationId xmlns:p14="http://schemas.microsoft.com/office/powerpoint/2010/main" val="30393281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xit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4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9" grpId="0" animBg="1"/>
      <p:bldP spid="9" grpId="1" animBg="1"/>
      <p:bldP spid="11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Arrow: Bent-Up 16">
            <a:extLst>
              <a:ext uri="{FF2B5EF4-FFF2-40B4-BE49-F238E27FC236}">
                <a16:creationId xmlns:a16="http://schemas.microsoft.com/office/drawing/2014/main" id="{96339C65-7596-4206-95D6-4B94606BFE74}"/>
              </a:ext>
            </a:extLst>
          </p:cNvPr>
          <p:cNvSpPr/>
          <p:nvPr/>
        </p:nvSpPr>
        <p:spPr>
          <a:xfrm rot="5400000">
            <a:off x="8928697" y="924772"/>
            <a:ext cx="1528796" cy="2484843"/>
          </a:xfrm>
          <a:custGeom>
            <a:avLst/>
            <a:gdLst>
              <a:gd name="connsiteX0" fmla="*/ 0 w 2115501"/>
              <a:gd name="connsiteY0" fmla="*/ 1601519 h 1864855"/>
              <a:gd name="connsiteX1" fmla="*/ 1517619 w 2115501"/>
              <a:gd name="connsiteY1" fmla="*/ 1601519 h 1864855"/>
              <a:gd name="connsiteX2" fmla="*/ 1517619 w 2115501"/>
              <a:gd name="connsiteY2" fmla="*/ 234356 h 1864855"/>
              <a:gd name="connsiteX3" fmla="*/ 1183074 w 2115501"/>
              <a:gd name="connsiteY3" fmla="*/ 234356 h 1864855"/>
              <a:gd name="connsiteX4" fmla="*/ 1649287 w 2115501"/>
              <a:gd name="connsiteY4" fmla="*/ 0 h 1864855"/>
              <a:gd name="connsiteX5" fmla="*/ 2115501 w 2115501"/>
              <a:gd name="connsiteY5" fmla="*/ 234356 h 1864855"/>
              <a:gd name="connsiteX6" fmla="*/ 1780955 w 2115501"/>
              <a:gd name="connsiteY6" fmla="*/ 234356 h 1864855"/>
              <a:gd name="connsiteX7" fmla="*/ 1780955 w 2115501"/>
              <a:gd name="connsiteY7" fmla="*/ 1864855 h 1864855"/>
              <a:gd name="connsiteX8" fmla="*/ 0 w 2115501"/>
              <a:gd name="connsiteY8" fmla="*/ 1864855 h 1864855"/>
              <a:gd name="connsiteX9" fmla="*/ 0 w 2115501"/>
              <a:gd name="connsiteY9" fmla="*/ 1601519 h 1864855"/>
              <a:gd name="connsiteX0" fmla="*/ 0 w 2115501"/>
              <a:gd name="connsiteY0" fmla="*/ 1601519 h 1864855"/>
              <a:gd name="connsiteX1" fmla="*/ 1517619 w 2115501"/>
              <a:gd name="connsiteY1" fmla="*/ 1601519 h 1864855"/>
              <a:gd name="connsiteX2" fmla="*/ 1517619 w 2115501"/>
              <a:gd name="connsiteY2" fmla="*/ 234356 h 1864855"/>
              <a:gd name="connsiteX3" fmla="*/ 1183074 w 2115501"/>
              <a:gd name="connsiteY3" fmla="*/ 234356 h 1864855"/>
              <a:gd name="connsiteX4" fmla="*/ 1649287 w 2115501"/>
              <a:gd name="connsiteY4" fmla="*/ 0 h 1864855"/>
              <a:gd name="connsiteX5" fmla="*/ 2115501 w 2115501"/>
              <a:gd name="connsiteY5" fmla="*/ 234356 h 1864855"/>
              <a:gd name="connsiteX6" fmla="*/ 1780955 w 2115501"/>
              <a:gd name="connsiteY6" fmla="*/ 234356 h 1864855"/>
              <a:gd name="connsiteX7" fmla="*/ 1661892 w 2115501"/>
              <a:gd name="connsiteY7" fmla="*/ 1733886 h 1864855"/>
              <a:gd name="connsiteX8" fmla="*/ 0 w 2115501"/>
              <a:gd name="connsiteY8" fmla="*/ 1864855 h 1864855"/>
              <a:gd name="connsiteX9" fmla="*/ 0 w 2115501"/>
              <a:gd name="connsiteY9" fmla="*/ 1601519 h 1864855"/>
              <a:gd name="connsiteX0" fmla="*/ 0 w 2115501"/>
              <a:gd name="connsiteY0" fmla="*/ 1601519 h 1864855"/>
              <a:gd name="connsiteX1" fmla="*/ 1517619 w 2115501"/>
              <a:gd name="connsiteY1" fmla="*/ 1601519 h 1864855"/>
              <a:gd name="connsiteX2" fmla="*/ 1517619 w 2115501"/>
              <a:gd name="connsiteY2" fmla="*/ 234356 h 1864855"/>
              <a:gd name="connsiteX3" fmla="*/ 1183074 w 2115501"/>
              <a:gd name="connsiteY3" fmla="*/ 234356 h 1864855"/>
              <a:gd name="connsiteX4" fmla="*/ 1649287 w 2115501"/>
              <a:gd name="connsiteY4" fmla="*/ 0 h 1864855"/>
              <a:gd name="connsiteX5" fmla="*/ 2115501 w 2115501"/>
              <a:gd name="connsiteY5" fmla="*/ 234356 h 1864855"/>
              <a:gd name="connsiteX6" fmla="*/ 1780955 w 2115501"/>
              <a:gd name="connsiteY6" fmla="*/ 234356 h 1864855"/>
              <a:gd name="connsiteX7" fmla="*/ 1661892 w 2115501"/>
              <a:gd name="connsiteY7" fmla="*/ 1733886 h 1864855"/>
              <a:gd name="connsiteX8" fmla="*/ 0 w 2115501"/>
              <a:gd name="connsiteY8" fmla="*/ 1864855 h 1864855"/>
              <a:gd name="connsiteX9" fmla="*/ 0 w 2115501"/>
              <a:gd name="connsiteY9" fmla="*/ 1601519 h 1864855"/>
              <a:gd name="connsiteX0" fmla="*/ 0 w 2115501"/>
              <a:gd name="connsiteY0" fmla="*/ 1601519 h 1909598"/>
              <a:gd name="connsiteX1" fmla="*/ 1517619 w 2115501"/>
              <a:gd name="connsiteY1" fmla="*/ 1601519 h 1909598"/>
              <a:gd name="connsiteX2" fmla="*/ 1517619 w 2115501"/>
              <a:gd name="connsiteY2" fmla="*/ 234356 h 1909598"/>
              <a:gd name="connsiteX3" fmla="*/ 1183074 w 2115501"/>
              <a:gd name="connsiteY3" fmla="*/ 234356 h 1909598"/>
              <a:gd name="connsiteX4" fmla="*/ 1649287 w 2115501"/>
              <a:gd name="connsiteY4" fmla="*/ 0 h 1909598"/>
              <a:gd name="connsiteX5" fmla="*/ 2115501 w 2115501"/>
              <a:gd name="connsiteY5" fmla="*/ 234356 h 1909598"/>
              <a:gd name="connsiteX6" fmla="*/ 1780955 w 2115501"/>
              <a:gd name="connsiteY6" fmla="*/ 234356 h 1909598"/>
              <a:gd name="connsiteX7" fmla="*/ 1661892 w 2115501"/>
              <a:gd name="connsiteY7" fmla="*/ 1733886 h 1909598"/>
              <a:gd name="connsiteX8" fmla="*/ 0 w 2115501"/>
              <a:gd name="connsiteY8" fmla="*/ 1864855 h 1909598"/>
              <a:gd name="connsiteX9" fmla="*/ 0 w 2115501"/>
              <a:gd name="connsiteY9" fmla="*/ 1601519 h 1909598"/>
              <a:gd name="connsiteX0" fmla="*/ 0 w 2115501"/>
              <a:gd name="connsiteY0" fmla="*/ 1601519 h 1909598"/>
              <a:gd name="connsiteX1" fmla="*/ 1517619 w 2115501"/>
              <a:gd name="connsiteY1" fmla="*/ 1601519 h 1909598"/>
              <a:gd name="connsiteX2" fmla="*/ 1517619 w 2115501"/>
              <a:gd name="connsiteY2" fmla="*/ 234356 h 1909598"/>
              <a:gd name="connsiteX3" fmla="*/ 1183074 w 2115501"/>
              <a:gd name="connsiteY3" fmla="*/ 234356 h 1909598"/>
              <a:gd name="connsiteX4" fmla="*/ 1649287 w 2115501"/>
              <a:gd name="connsiteY4" fmla="*/ 0 h 1909598"/>
              <a:gd name="connsiteX5" fmla="*/ 2115501 w 2115501"/>
              <a:gd name="connsiteY5" fmla="*/ 234356 h 1909598"/>
              <a:gd name="connsiteX6" fmla="*/ 1780955 w 2115501"/>
              <a:gd name="connsiteY6" fmla="*/ 234356 h 1909598"/>
              <a:gd name="connsiteX7" fmla="*/ 1661892 w 2115501"/>
              <a:gd name="connsiteY7" fmla="*/ 1733886 h 1909598"/>
              <a:gd name="connsiteX8" fmla="*/ 0 w 2115501"/>
              <a:gd name="connsiteY8" fmla="*/ 1864855 h 1909598"/>
              <a:gd name="connsiteX9" fmla="*/ 0 w 2115501"/>
              <a:gd name="connsiteY9" fmla="*/ 1601519 h 1909598"/>
              <a:gd name="connsiteX0" fmla="*/ 7146 w 2115501"/>
              <a:gd name="connsiteY0" fmla="*/ 1668194 h 1909598"/>
              <a:gd name="connsiteX1" fmla="*/ 1517619 w 2115501"/>
              <a:gd name="connsiteY1" fmla="*/ 1601519 h 1909598"/>
              <a:gd name="connsiteX2" fmla="*/ 1517619 w 2115501"/>
              <a:gd name="connsiteY2" fmla="*/ 234356 h 1909598"/>
              <a:gd name="connsiteX3" fmla="*/ 1183074 w 2115501"/>
              <a:gd name="connsiteY3" fmla="*/ 234356 h 1909598"/>
              <a:gd name="connsiteX4" fmla="*/ 1649287 w 2115501"/>
              <a:gd name="connsiteY4" fmla="*/ 0 h 1909598"/>
              <a:gd name="connsiteX5" fmla="*/ 2115501 w 2115501"/>
              <a:gd name="connsiteY5" fmla="*/ 234356 h 1909598"/>
              <a:gd name="connsiteX6" fmla="*/ 1780955 w 2115501"/>
              <a:gd name="connsiteY6" fmla="*/ 234356 h 1909598"/>
              <a:gd name="connsiteX7" fmla="*/ 1661892 w 2115501"/>
              <a:gd name="connsiteY7" fmla="*/ 1733886 h 1909598"/>
              <a:gd name="connsiteX8" fmla="*/ 0 w 2115501"/>
              <a:gd name="connsiteY8" fmla="*/ 1864855 h 1909598"/>
              <a:gd name="connsiteX9" fmla="*/ 7146 w 2115501"/>
              <a:gd name="connsiteY9" fmla="*/ 1668194 h 1909598"/>
              <a:gd name="connsiteX0" fmla="*/ 7146 w 2115501"/>
              <a:gd name="connsiteY0" fmla="*/ 1668194 h 1909598"/>
              <a:gd name="connsiteX1" fmla="*/ 1406785 w 2115501"/>
              <a:gd name="connsiteY1" fmla="*/ 1532246 h 1909598"/>
              <a:gd name="connsiteX2" fmla="*/ 1517619 w 2115501"/>
              <a:gd name="connsiteY2" fmla="*/ 234356 h 1909598"/>
              <a:gd name="connsiteX3" fmla="*/ 1183074 w 2115501"/>
              <a:gd name="connsiteY3" fmla="*/ 234356 h 1909598"/>
              <a:gd name="connsiteX4" fmla="*/ 1649287 w 2115501"/>
              <a:gd name="connsiteY4" fmla="*/ 0 h 1909598"/>
              <a:gd name="connsiteX5" fmla="*/ 2115501 w 2115501"/>
              <a:gd name="connsiteY5" fmla="*/ 234356 h 1909598"/>
              <a:gd name="connsiteX6" fmla="*/ 1780955 w 2115501"/>
              <a:gd name="connsiteY6" fmla="*/ 234356 h 1909598"/>
              <a:gd name="connsiteX7" fmla="*/ 1661892 w 2115501"/>
              <a:gd name="connsiteY7" fmla="*/ 1733886 h 1909598"/>
              <a:gd name="connsiteX8" fmla="*/ 0 w 2115501"/>
              <a:gd name="connsiteY8" fmla="*/ 1864855 h 1909598"/>
              <a:gd name="connsiteX9" fmla="*/ 7146 w 2115501"/>
              <a:gd name="connsiteY9" fmla="*/ 1668194 h 1909598"/>
              <a:gd name="connsiteX0" fmla="*/ 7146 w 2115501"/>
              <a:gd name="connsiteY0" fmla="*/ 1668194 h 1887228"/>
              <a:gd name="connsiteX1" fmla="*/ 1406785 w 2115501"/>
              <a:gd name="connsiteY1" fmla="*/ 1532246 h 1887228"/>
              <a:gd name="connsiteX2" fmla="*/ 1517619 w 2115501"/>
              <a:gd name="connsiteY2" fmla="*/ 234356 h 1887228"/>
              <a:gd name="connsiteX3" fmla="*/ 1183074 w 2115501"/>
              <a:gd name="connsiteY3" fmla="*/ 234356 h 1887228"/>
              <a:gd name="connsiteX4" fmla="*/ 1649287 w 2115501"/>
              <a:gd name="connsiteY4" fmla="*/ 0 h 1887228"/>
              <a:gd name="connsiteX5" fmla="*/ 2115501 w 2115501"/>
              <a:gd name="connsiteY5" fmla="*/ 234356 h 1887228"/>
              <a:gd name="connsiteX6" fmla="*/ 1780955 w 2115501"/>
              <a:gd name="connsiteY6" fmla="*/ 234356 h 1887228"/>
              <a:gd name="connsiteX7" fmla="*/ 1551059 w 2115501"/>
              <a:gd name="connsiteY7" fmla="*/ 1678468 h 1887228"/>
              <a:gd name="connsiteX8" fmla="*/ 0 w 2115501"/>
              <a:gd name="connsiteY8" fmla="*/ 1864855 h 1887228"/>
              <a:gd name="connsiteX9" fmla="*/ 7146 w 2115501"/>
              <a:gd name="connsiteY9" fmla="*/ 1668194 h 1887228"/>
              <a:gd name="connsiteX0" fmla="*/ 7146 w 2115501"/>
              <a:gd name="connsiteY0" fmla="*/ 2180812 h 2399846"/>
              <a:gd name="connsiteX1" fmla="*/ 1406785 w 2115501"/>
              <a:gd name="connsiteY1" fmla="*/ 2044864 h 2399846"/>
              <a:gd name="connsiteX2" fmla="*/ 1517619 w 2115501"/>
              <a:gd name="connsiteY2" fmla="*/ 746974 h 2399846"/>
              <a:gd name="connsiteX3" fmla="*/ 1183074 w 2115501"/>
              <a:gd name="connsiteY3" fmla="*/ 746974 h 2399846"/>
              <a:gd name="connsiteX4" fmla="*/ 1663145 w 2115501"/>
              <a:gd name="connsiteY4" fmla="*/ 0 h 2399846"/>
              <a:gd name="connsiteX5" fmla="*/ 2115501 w 2115501"/>
              <a:gd name="connsiteY5" fmla="*/ 746974 h 2399846"/>
              <a:gd name="connsiteX6" fmla="*/ 1780955 w 2115501"/>
              <a:gd name="connsiteY6" fmla="*/ 746974 h 2399846"/>
              <a:gd name="connsiteX7" fmla="*/ 1551059 w 2115501"/>
              <a:gd name="connsiteY7" fmla="*/ 2191086 h 2399846"/>
              <a:gd name="connsiteX8" fmla="*/ 0 w 2115501"/>
              <a:gd name="connsiteY8" fmla="*/ 2377473 h 2399846"/>
              <a:gd name="connsiteX9" fmla="*/ 7146 w 2115501"/>
              <a:gd name="connsiteY9" fmla="*/ 2180812 h 2399846"/>
              <a:gd name="connsiteX0" fmla="*/ 7146 w 2115501"/>
              <a:gd name="connsiteY0" fmla="*/ 2180812 h 2399846"/>
              <a:gd name="connsiteX1" fmla="*/ 1406785 w 2115501"/>
              <a:gd name="connsiteY1" fmla="*/ 2044864 h 2399846"/>
              <a:gd name="connsiteX2" fmla="*/ 1517622 w 2115501"/>
              <a:gd name="connsiteY2" fmla="*/ 553011 h 2399846"/>
              <a:gd name="connsiteX3" fmla="*/ 1183074 w 2115501"/>
              <a:gd name="connsiteY3" fmla="*/ 746974 h 2399846"/>
              <a:gd name="connsiteX4" fmla="*/ 1663145 w 2115501"/>
              <a:gd name="connsiteY4" fmla="*/ 0 h 2399846"/>
              <a:gd name="connsiteX5" fmla="*/ 2115501 w 2115501"/>
              <a:gd name="connsiteY5" fmla="*/ 746974 h 2399846"/>
              <a:gd name="connsiteX6" fmla="*/ 1780955 w 2115501"/>
              <a:gd name="connsiteY6" fmla="*/ 746974 h 2399846"/>
              <a:gd name="connsiteX7" fmla="*/ 1551059 w 2115501"/>
              <a:gd name="connsiteY7" fmla="*/ 2191086 h 2399846"/>
              <a:gd name="connsiteX8" fmla="*/ 0 w 2115501"/>
              <a:gd name="connsiteY8" fmla="*/ 2377473 h 2399846"/>
              <a:gd name="connsiteX9" fmla="*/ 7146 w 2115501"/>
              <a:gd name="connsiteY9" fmla="*/ 2180812 h 2399846"/>
              <a:gd name="connsiteX0" fmla="*/ 7146 w 2115501"/>
              <a:gd name="connsiteY0" fmla="*/ 2180812 h 2408430"/>
              <a:gd name="connsiteX1" fmla="*/ 1406785 w 2115501"/>
              <a:gd name="connsiteY1" fmla="*/ 2044864 h 2408430"/>
              <a:gd name="connsiteX2" fmla="*/ 1517622 w 2115501"/>
              <a:gd name="connsiteY2" fmla="*/ 553011 h 2408430"/>
              <a:gd name="connsiteX3" fmla="*/ 1183074 w 2115501"/>
              <a:gd name="connsiteY3" fmla="*/ 746974 h 2408430"/>
              <a:gd name="connsiteX4" fmla="*/ 1663145 w 2115501"/>
              <a:gd name="connsiteY4" fmla="*/ 0 h 2408430"/>
              <a:gd name="connsiteX5" fmla="*/ 2115501 w 2115501"/>
              <a:gd name="connsiteY5" fmla="*/ 746974 h 2408430"/>
              <a:gd name="connsiteX6" fmla="*/ 1739394 w 2115501"/>
              <a:gd name="connsiteY6" fmla="*/ 566865 h 2408430"/>
              <a:gd name="connsiteX7" fmla="*/ 1551059 w 2115501"/>
              <a:gd name="connsiteY7" fmla="*/ 2191086 h 2408430"/>
              <a:gd name="connsiteX8" fmla="*/ 0 w 2115501"/>
              <a:gd name="connsiteY8" fmla="*/ 2377473 h 2408430"/>
              <a:gd name="connsiteX9" fmla="*/ 7146 w 2115501"/>
              <a:gd name="connsiteY9" fmla="*/ 2180812 h 24084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115501" h="2408430">
                <a:moveTo>
                  <a:pt x="7146" y="2180812"/>
                </a:moveTo>
                <a:cubicBezTo>
                  <a:pt x="260082" y="2136923"/>
                  <a:pt x="1155039" y="2316164"/>
                  <a:pt x="1406785" y="2044864"/>
                </a:cubicBezTo>
                <a:cubicBezTo>
                  <a:pt x="1658531" y="1773564"/>
                  <a:pt x="1573380" y="780872"/>
                  <a:pt x="1517622" y="553011"/>
                </a:cubicBezTo>
                <a:lnTo>
                  <a:pt x="1183074" y="746974"/>
                </a:lnTo>
                <a:lnTo>
                  <a:pt x="1663145" y="0"/>
                </a:lnTo>
                <a:lnTo>
                  <a:pt x="2115501" y="746974"/>
                </a:lnTo>
                <a:lnTo>
                  <a:pt x="1739394" y="566865"/>
                </a:lnTo>
                <a:cubicBezTo>
                  <a:pt x="1663792" y="816787"/>
                  <a:pt x="1840958" y="1889318"/>
                  <a:pt x="1551059" y="2191086"/>
                </a:cubicBezTo>
                <a:cubicBezTo>
                  <a:pt x="1261160" y="2492854"/>
                  <a:pt x="276982" y="2399534"/>
                  <a:pt x="0" y="2377473"/>
                </a:cubicBezTo>
                <a:lnTo>
                  <a:pt x="7146" y="2180812"/>
                </a:lnTo>
                <a:close/>
              </a:path>
            </a:pathLst>
          </a:custGeom>
          <a:solidFill>
            <a:srgbClr val="00EA6A">
              <a:alpha val="51765"/>
            </a:srgbClr>
          </a:soli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BC062197-46C6-4366-94EB-903B5F43529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8699" t="22722" b="34470"/>
          <a:stretch/>
        </p:blipFill>
        <p:spPr>
          <a:xfrm>
            <a:off x="8679798" y="1818469"/>
            <a:ext cx="2329908" cy="581958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6C1C7A83-F9EE-446A-96F7-A227427895A2}"/>
              </a:ext>
            </a:extLst>
          </p:cNvPr>
          <p:cNvSpPr txBox="1"/>
          <p:nvPr/>
        </p:nvSpPr>
        <p:spPr>
          <a:xfrm>
            <a:off x="725307" y="267520"/>
            <a:ext cx="10786469" cy="76944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4400" dirty="0">
                <a:latin typeface="NikoshBAN" panose="02000000000000000000" pitchFamily="2" charset="0"/>
                <a:cs typeface="NikoshBAN" panose="02000000000000000000" pitchFamily="2" charset="0"/>
              </a:rPr>
              <a:t>১৮, ১২ এবং ১৪ এর লঘিষ্ঠ সাধারণ গুণিতক নির্ণয় করি</a:t>
            </a: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3C5952B-FCBA-4F4A-8F09-B71358B005DF}"/>
              </a:ext>
            </a:extLst>
          </p:cNvPr>
          <p:cNvSpPr txBox="1"/>
          <p:nvPr/>
        </p:nvSpPr>
        <p:spPr>
          <a:xfrm>
            <a:off x="8917361" y="1371858"/>
            <a:ext cx="18097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dirty="0">
                <a:latin typeface="NikoshBAN" panose="02000000000000000000" pitchFamily="2" charset="0"/>
                <a:cs typeface="NikoshBAN" panose="02000000000000000000" pitchFamily="2" charset="0"/>
              </a:rPr>
              <a:t>১৮,  ১২,  ১৪ 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7E8A5EF3-8D7C-474F-A915-1BFEEF6AEBA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8699" t="22722" b="34470"/>
          <a:stretch/>
        </p:blipFill>
        <p:spPr>
          <a:xfrm>
            <a:off x="8605611" y="1371852"/>
            <a:ext cx="2329908" cy="581958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282A5B1C-48FF-4A85-8606-B89CC5A865AD}"/>
              </a:ext>
            </a:extLst>
          </p:cNvPr>
          <p:cNvSpPr txBox="1"/>
          <p:nvPr/>
        </p:nvSpPr>
        <p:spPr>
          <a:xfrm>
            <a:off x="514530" y="1205382"/>
            <a:ext cx="6758818" cy="646331"/>
          </a:xfrm>
          <a:prstGeom prst="rect">
            <a:avLst/>
          </a:prstGeom>
          <a:noFill/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bn-BD" sz="36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) সাধারণ মৌলিক উৎপাদক দ্বারা ভাগ করি</a:t>
            </a: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E819D1F-4153-4082-AE88-77DCD6175AA5}"/>
              </a:ext>
            </a:extLst>
          </p:cNvPr>
          <p:cNvSpPr txBox="1"/>
          <p:nvPr/>
        </p:nvSpPr>
        <p:spPr>
          <a:xfrm>
            <a:off x="8392131" y="1371856"/>
            <a:ext cx="4269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3FFAD01-0DFD-4EF6-9AD4-678B39BBB0DE}"/>
              </a:ext>
            </a:extLst>
          </p:cNvPr>
          <p:cNvSpPr txBox="1"/>
          <p:nvPr/>
        </p:nvSpPr>
        <p:spPr>
          <a:xfrm>
            <a:off x="9033035" y="1782507"/>
            <a:ext cx="7467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dirty="0">
                <a:latin typeface="NikoshBAN" panose="02000000000000000000" pitchFamily="2" charset="0"/>
                <a:cs typeface="NikoshBAN" panose="02000000000000000000" pitchFamily="2" charset="0"/>
              </a:rPr>
              <a:t>৯ , 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E7CBE98-98FD-4824-ABB4-75556B69A076}"/>
              </a:ext>
            </a:extLst>
          </p:cNvPr>
          <p:cNvSpPr txBox="1"/>
          <p:nvPr/>
        </p:nvSpPr>
        <p:spPr>
          <a:xfrm>
            <a:off x="9752106" y="1782507"/>
            <a:ext cx="7557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dirty="0">
                <a:latin typeface="NikoshBAN" panose="02000000000000000000" pitchFamily="2" charset="0"/>
                <a:cs typeface="NikoshBAN" panose="02000000000000000000" pitchFamily="2" charset="0"/>
              </a:rPr>
              <a:t>৬ , 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B3DE25F1-7F4A-44B6-93C6-260C845C5FA9}"/>
              </a:ext>
            </a:extLst>
          </p:cNvPr>
          <p:cNvSpPr txBox="1"/>
          <p:nvPr/>
        </p:nvSpPr>
        <p:spPr>
          <a:xfrm>
            <a:off x="10293213" y="1789405"/>
            <a:ext cx="4269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dirty="0">
                <a:latin typeface="NikoshBAN" panose="02000000000000000000" pitchFamily="2" charset="0"/>
                <a:cs typeface="NikoshBAN" panose="02000000000000000000" pitchFamily="2" charset="0"/>
              </a:rPr>
              <a:t>৭ 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D18D77F6-B4E2-48B1-8CEA-F389764AA0BA}"/>
              </a:ext>
            </a:extLst>
          </p:cNvPr>
          <p:cNvSpPr txBox="1"/>
          <p:nvPr/>
        </p:nvSpPr>
        <p:spPr>
          <a:xfrm>
            <a:off x="10293213" y="1789405"/>
            <a:ext cx="4269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dirty="0">
                <a:latin typeface="NikoshBAN" panose="02000000000000000000" pitchFamily="2" charset="0"/>
                <a:cs typeface="NikoshBAN" panose="02000000000000000000" pitchFamily="2" charset="0"/>
              </a:rPr>
              <a:t>৭ 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9EDF7BD1-67D7-4A8D-AC35-68BC8803D3B5}"/>
              </a:ext>
            </a:extLst>
          </p:cNvPr>
          <p:cNvCxnSpPr>
            <a:cxnSpLocks/>
            <a:endCxn id="13" idx="3"/>
          </p:cNvCxnSpPr>
          <p:nvPr/>
        </p:nvCxnSpPr>
        <p:spPr>
          <a:xfrm flipH="1">
            <a:off x="7273348" y="1472706"/>
            <a:ext cx="793857" cy="55842"/>
          </a:xfrm>
          <a:prstGeom prst="straightConnector1">
            <a:avLst/>
          </a:prstGeom>
          <a:ln w="57150">
            <a:solidFill>
              <a:srgbClr val="3333CC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F00CD83C-7696-4847-89F7-E7663898179D}"/>
              </a:ext>
            </a:extLst>
          </p:cNvPr>
          <p:cNvCxnSpPr>
            <a:cxnSpLocks/>
          </p:cNvCxnSpPr>
          <p:nvPr/>
        </p:nvCxnSpPr>
        <p:spPr>
          <a:xfrm flipH="1">
            <a:off x="6765059" y="2140967"/>
            <a:ext cx="1512927" cy="693721"/>
          </a:xfrm>
          <a:prstGeom prst="straightConnector1">
            <a:avLst/>
          </a:prstGeom>
          <a:ln w="57150">
            <a:solidFill>
              <a:srgbClr val="3333CC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D8834DB9-69FE-48F7-A63E-CB448CC6A346}"/>
              </a:ext>
            </a:extLst>
          </p:cNvPr>
          <p:cNvSpPr txBox="1"/>
          <p:nvPr/>
        </p:nvSpPr>
        <p:spPr>
          <a:xfrm>
            <a:off x="576334" y="1893801"/>
            <a:ext cx="6216415" cy="2308324"/>
          </a:xfrm>
          <a:prstGeom prst="rect">
            <a:avLst/>
          </a:prstGeom>
          <a:noFill/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২) যদি সবগুলো সংখ্যাকে ভাগ করার মতো কোন মৌলিক উৎপাদক না থাকে, অন্তত দুইটি সংখ্যাকে ভাগ করা যাবে এমন একটি মৌলিক সংখ্যা বের করি।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02A4EC0F-94DD-48A9-BEE1-876DA7568D48}"/>
              </a:ext>
            </a:extLst>
          </p:cNvPr>
          <p:cNvSpPr txBox="1"/>
          <p:nvPr/>
        </p:nvSpPr>
        <p:spPr>
          <a:xfrm>
            <a:off x="8422979" y="1851713"/>
            <a:ext cx="4269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1320F6AB-9CB2-438A-B057-501AA8803644}"/>
              </a:ext>
            </a:extLst>
          </p:cNvPr>
          <p:cNvSpPr txBox="1"/>
          <p:nvPr/>
        </p:nvSpPr>
        <p:spPr>
          <a:xfrm>
            <a:off x="9025074" y="2252730"/>
            <a:ext cx="6805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৩ ,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F7A81761-8535-409C-BF48-F9820FF2AD91}"/>
              </a:ext>
            </a:extLst>
          </p:cNvPr>
          <p:cNvSpPr txBox="1"/>
          <p:nvPr/>
        </p:nvSpPr>
        <p:spPr>
          <a:xfrm>
            <a:off x="9752809" y="2252730"/>
            <a:ext cx="6545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২ ,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8CB2DC49-F0A1-4919-B4A4-EF4BA3053176}"/>
              </a:ext>
            </a:extLst>
          </p:cNvPr>
          <p:cNvSpPr txBox="1"/>
          <p:nvPr/>
        </p:nvSpPr>
        <p:spPr>
          <a:xfrm>
            <a:off x="530435" y="4245272"/>
            <a:ext cx="6874071" cy="646331"/>
          </a:xfrm>
          <a:prstGeom prst="rect">
            <a:avLst/>
          </a:prstGeom>
          <a:noFill/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৩) অবিভাজ্য সংখ্যাটিকেও নিচে নামিয়ে আনি। </a:t>
            </a:r>
            <a:endParaRPr lang="en-US" sz="3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4017EA01-8FBE-46E7-87EC-24FAB8B87E03}"/>
              </a:ext>
            </a:extLst>
          </p:cNvPr>
          <p:cNvCxnSpPr>
            <a:cxnSpLocks/>
            <a:endCxn id="28" idx="3"/>
          </p:cNvCxnSpPr>
          <p:nvPr/>
        </p:nvCxnSpPr>
        <p:spPr>
          <a:xfrm flipH="1">
            <a:off x="7404506" y="2111256"/>
            <a:ext cx="2814518" cy="2457182"/>
          </a:xfrm>
          <a:prstGeom prst="straightConnector1">
            <a:avLst/>
          </a:prstGeom>
          <a:ln w="57150">
            <a:solidFill>
              <a:srgbClr val="3333CC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8742D574-9136-48FF-A278-26432218A705}"/>
                  </a:ext>
                </a:extLst>
              </p:cNvPr>
              <p:cNvSpPr txBox="1"/>
              <p:nvPr/>
            </p:nvSpPr>
            <p:spPr>
              <a:xfrm>
                <a:off x="497110" y="5023051"/>
                <a:ext cx="9192416" cy="646331"/>
              </a:xfrm>
              <a:prstGeom prst="rect">
                <a:avLst/>
              </a:prstGeom>
              <a:noFill/>
              <a:effectLst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lang="bn-BD" sz="36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৪) উৎপাদকগুলো গুণ করিঃ ২ </a:t>
                </a:r>
                <a14:m>
                  <m:oMath xmlns:m="http://schemas.openxmlformats.org/officeDocument/2006/math">
                    <m:r>
                      <a:rPr lang="bn-BD" sz="36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×</m:t>
                    </m:r>
                  </m:oMath>
                </a14:m>
                <a:r>
                  <a:rPr lang="bn-BD" sz="36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৩ </a:t>
                </a:r>
                <a14:m>
                  <m:oMath xmlns:m="http://schemas.openxmlformats.org/officeDocument/2006/math">
                    <m:r>
                      <a:rPr lang="bn-BD" sz="36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×</m:t>
                    </m:r>
                  </m:oMath>
                </a14:m>
                <a:r>
                  <a:rPr lang="bn-BD" sz="36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৩ </a:t>
                </a:r>
                <a14:m>
                  <m:oMath xmlns:m="http://schemas.openxmlformats.org/officeDocument/2006/math">
                    <m:r>
                      <a:rPr lang="bn-BD" sz="36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×</m:t>
                    </m:r>
                  </m:oMath>
                </a14:m>
                <a:r>
                  <a:rPr lang="bn-BD" sz="36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২ </a:t>
                </a:r>
                <a14:m>
                  <m:oMath xmlns:m="http://schemas.openxmlformats.org/officeDocument/2006/math">
                    <m:r>
                      <a:rPr lang="bn-BD" sz="36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×</m:t>
                    </m:r>
                  </m:oMath>
                </a14:m>
                <a:r>
                  <a:rPr lang="bn-BD" sz="36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৭ = ২৫২ </a:t>
                </a:r>
                <a:endParaRPr lang="en-US" sz="3600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mc:Choice>
        <mc:Fallback xmlns="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8742D574-9136-48FF-A278-26432218A70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7110" y="5023051"/>
                <a:ext cx="9192416" cy="646331"/>
              </a:xfrm>
              <a:prstGeom prst="rect">
                <a:avLst/>
              </a:prstGeom>
              <a:blipFill>
                <a:blip r:embed="rId3"/>
                <a:stretch>
                  <a:fillRect t="-13084" b="-35514"/>
                </a:stretch>
              </a:blipFill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TextBox 31">
            <a:extLst>
              <a:ext uri="{FF2B5EF4-FFF2-40B4-BE49-F238E27FC236}">
                <a16:creationId xmlns:a16="http://schemas.microsoft.com/office/drawing/2014/main" id="{77A04696-DD60-4885-A271-B33CC8F9EDB9}"/>
              </a:ext>
            </a:extLst>
          </p:cNvPr>
          <p:cNvSpPr txBox="1"/>
          <p:nvPr/>
        </p:nvSpPr>
        <p:spPr>
          <a:xfrm>
            <a:off x="1407188" y="5772700"/>
            <a:ext cx="6660017" cy="646331"/>
          </a:xfrm>
          <a:prstGeom prst="rect">
            <a:avLst/>
          </a:prstGeom>
          <a:noFill/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১৮, ১২ এবং ১৪ এর লসাগু =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২৫২</a:t>
            </a:r>
          </a:p>
        </p:txBody>
      </p: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96257A74-4DE3-4088-8621-7ADA491196C9}"/>
              </a:ext>
            </a:extLst>
          </p:cNvPr>
          <p:cNvCxnSpPr>
            <a:cxnSpLocks/>
          </p:cNvCxnSpPr>
          <p:nvPr/>
        </p:nvCxnSpPr>
        <p:spPr>
          <a:xfrm flipH="1">
            <a:off x="8679798" y="2670671"/>
            <a:ext cx="2040372" cy="2256194"/>
          </a:xfrm>
          <a:prstGeom prst="straightConnector1">
            <a:avLst/>
          </a:prstGeom>
          <a:ln w="57150">
            <a:solidFill>
              <a:srgbClr val="3333CC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Frame 29">
            <a:extLst>
              <a:ext uri="{FF2B5EF4-FFF2-40B4-BE49-F238E27FC236}">
                <a16:creationId xmlns:a16="http://schemas.microsoft.com/office/drawing/2014/main" id="{2D12449C-CF3B-43CC-8E89-88E2B319D59A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2803"/>
            </a:avLst>
          </a:prstGeom>
          <a:gradFill>
            <a:gsLst>
              <a:gs pos="0">
                <a:srgbClr val="00B050"/>
              </a:gs>
              <a:gs pos="39000">
                <a:srgbClr val="FF0000"/>
              </a:gs>
              <a:gs pos="71000">
                <a:srgbClr val="FFFF00"/>
              </a:gs>
              <a:gs pos="100000">
                <a:srgbClr val="002060"/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8272383"/>
      </p:ext>
    </p:extLst>
  </p:cSld>
  <p:clrMapOvr>
    <a:masterClrMapping/>
  </p:clrMapOvr>
  <p:transition spd="med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17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17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17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500"/>
                            </p:stCondLst>
                            <p:childTnLst>
                              <p:par>
                                <p:cTn id="6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50"/>
                                  </p:iterate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500"/>
                            </p:stCondLst>
                            <p:childTnLst>
                              <p:par>
                                <p:cTn id="76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2" presetID="17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500"/>
                            </p:stCondLst>
                            <p:childTnLst>
                              <p:par>
                                <p:cTn id="9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6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42" presetClass="pat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4.81481E-6 L -1.66667E-6 0.06899 " pathEditMode="relative" rAng="0" ptsTypes="AA">
                                      <p:cBhvr>
                                        <p:cTn id="10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44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500"/>
                            </p:stCondLst>
                            <p:childTnLst>
                              <p:par>
                                <p:cTn id="10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3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7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7" grpId="0" animBg="1"/>
      <p:bldP spid="8" grpId="0"/>
      <p:bldP spid="13" grpId="0" animBg="1"/>
      <p:bldP spid="14" grpId="0"/>
      <p:bldP spid="15" grpId="0"/>
      <p:bldP spid="16" grpId="0"/>
      <p:bldP spid="17" grpId="0"/>
      <p:bldP spid="18" grpId="0"/>
      <p:bldP spid="18" grpId="1"/>
      <p:bldP spid="23" grpId="0" animBg="1"/>
      <p:bldP spid="25" grpId="0"/>
      <p:bldP spid="26" grpId="0"/>
      <p:bldP spid="27" grpId="0"/>
      <p:bldP spid="28" grpId="0" animBg="1"/>
      <p:bldP spid="31" grpId="0" animBg="1"/>
      <p:bldP spid="3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2479737" y="2613525"/>
            <a:ext cx="3580339" cy="594775"/>
            <a:chOff x="3992451" y="3387144"/>
            <a:chExt cx="3193960" cy="597654"/>
          </a:xfrm>
        </p:grpSpPr>
        <p:cxnSp>
          <p:nvCxnSpPr>
            <p:cNvPr id="8" name="Straight Connector 7"/>
            <p:cNvCxnSpPr/>
            <p:nvPr/>
          </p:nvCxnSpPr>
          <p:spPr>
            <a:xfrm flipV="1">
              <a:off x="3992451" y="3971919"/>
              <a:ext cx="3193960" cy="12879"/>
            </a:xfrm>
            <a:prstGeom prst="line">
              <a:avLst/>
            </a:prstGeom>
            <a:ln w="38100"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flipH="1" flipV="1">
              <a:off x="3992451" y="3387144"/>
              <a:ext cx="12879" cy="58477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8" name="TextBox 17"/>
          <p:cNvSpPr txBox="1"/>
          <p:nvPr/>
        </p:nvSpPr>
        <p:spPr>
          <a:xfrm>
            <a:off x="2492555" y="2594299"/>
            <a:ext cx="8074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১২,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300015" y="2606360"/>
            <a:ext cx="8074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২০,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114547" y="2619154"/>
            <a:ext cx="8074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২৫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2043967" y="2594299"/>
            <a:ext cx="8074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</a:p>
        </p:txBody>
      </p:sp>
      <p:grpSp>
        <p:nvGrpSpPr>
          <p:cNvPr id="22" name="Group 21"/>
          <p:cNvGrpSpPr/>
          <p:nvPr/>
        </p:nvGrpSpPr>
        <p:grpSpPr>
          <a:xfrm>
            <a:off x="2592954" y="3177465"/>
            <a:ext cx="3503046" cy="594775"/>
            <a:chOff x="3992451" y="3387144"/>
            <a:chExt cx="3193960" cy="597654"/>
          </a:xfrm>
        </p:grpSpPr>
        <p:cxnSp>
          <p:nvCxnSpPr>
            <p:cNvPr id="23" name="Straight Connector 22"/>
            <p:cNvCxnSpPr/>
            <p:nvPr/>
          </p:nvCxnSpPr>
          <p:spPr>
            <a:xfrm flipV="1">
              <a:off x="3992451" y="3971919"/>
              <a:ext cx="3193960" cy="12879"/>
            </a:xfrm>
            <a:prstGeom prst="line">
              <a:avLst/>
            </a:prstGeom>
            <a:ln w="38100"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flipH="1" flipV="1">
              <a:off x="3992451" y="3387144"/>
              <a:ext cx="12879" cy="58477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5" name="TextBox 24"/>
          <p:cNvSpPr txBox="1"/>
          <p:nvPr/>
        </p:nvSpPr>
        <p:spPr>
          <a:xfrm>
            <a:off x="2725395" y="3086728"/>
            <a:ext cx="8074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৬,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3424547" y="3127383"/>
            <a:ext cx="8074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১০,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4129418" y="3115483"/>
            <a:ext cx="8074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২৫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2170506" y="3158015"/>
            <a:ext cx="8074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</a:p>
        </p:txBody>
      </p:sp>
      <p:grpSp>
        <p:nvGrpSpPr>
          <p:cNvPr id="29" name="Group 28"/>
          <p:cNvGrpSpPr/>
          <p:nvPr/>
        </p:nvGrpSpPr>
        <p:grpSpPr>
          <a:xfrm>
            <a:off x="2827301" y="3740247"/>
            <a:ext cx="3365149" cy="594775"/>
            <a:chOff x="3992451" y="3387144"/>
            <a:chExt cx="3193960" cy="597654"/>
          </a:xfrm>
        </p:grpSpPr>
        <p:cxnSp>
          <p:nvCxnSpPr>
            <p:cNvPr id="30" name="Straight Connector 29"/>
            <p:cNvCxnSpPr/>
            <p:nvPr/>
          </p:nvCxnSpPr>
          <p:spPr>
            <a:xfrm flipV="1">
              <a:off x="3992451" y="3971919"/>
              <a:ext cx="3193960" cy="12879"/>
            </a:xfrm>
            <a:prstGeom prst="line">
              <a:avLst/>
            </a:prstGeom>
            <a:ln w="38100"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flipH="1" flipV="1">
              <a:off x="3992451" y="3387144"/>
              <a:ext cx="12879" cy="58477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2" name="TextBox 31"/>
          <p:cNvSpPr txBox="1"/>
          <p:nvPr/>
        </p:nvSpPr>
        <p:spPr>
          <a:xfrm>
            <a:off x="2838669" y="3666183"/>
            <a:ext cx="6472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3522152" y="3677911"/>
            <a:ext cx="8010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৫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4148669" y="3668787"/>
            <a:ext cx="9182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৫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2296015" y="3740078"/>
            <a:ext cx="6365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৫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2966564" y="4286000"/>
            <a:ext cx="6472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3542921" y="4285999"/>
            <a:ext cx="8010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১,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4272404" y="4287701"/>
            <a:ext cx="6365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৫</a:t>
            </a:r>
          </a:p>
        </p:txBody>
      </p:sp>
      <p:sp>
        <p:nvSpPr>
          <p:cNvPr id="48" name="Rectangle 47"/>
          <p:cNvSpPr/>
          <p:nvPr/>
        </p:nvSpPr>
        <p:spPr>
          <a:xfrm>
            <a:off x="1819119" y="320796"/>
            <a:ext cx="7943589" cy="64633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 চল এবার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সমস্যাগুলো</a:t>
            </a:r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 দেখি ও সমাধান করি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434187" y="1097748"/>
            <a:ext cx="525072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IN" sz="3600" dirty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*</a:t>
            </a:r>
            <a:r>
              <a:rPr lang="bn-BD" sz="3600" dirty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600" dirty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 লসাগু নির্ণয় করঃ ১২</a:t>
            </a:r>
            <a:r>
              <a:rPr lang="en-US" sz="3600" dirty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600" dirty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, ২০</a:t>
            </a:r>
            <a:r>
              <a:rPr lang="en-US" sz="3600" dirty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600" dirty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, ২৫  </a:t>
            </a:r>
            <a:endParaRPr lang="en-US" sz="3600" dirty="0">
              <a:ln w="0"/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6507087" y="1106114"/>
            <a:ext cx="504753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IN" sz="3600" dirty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*  লসাগু নির্ণয় করঃ ১২</a:t>
            </a:r>
            <a:r>
              <a:rPr lang="en-US" sz="3600" dirty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600" dirty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bn-BD" sz="3600" dirty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৮</a:t>
            </a:r>
            <a:r>
              <a:rPr lang="en-US" sz="3600" dirty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600" dirty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bn-BD" sz="3600" dirty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১০</a:t>
            </a:r>
            <a:r>
              <a:rPr lang="bn-IN" sz="3600" dirty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sz="3600" dirty="0">
              <a:ln w="0"/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51" name="Group 50"/>
          <p:cNvGrpSpPr/>
          <p:nvPr/>
        </p:nvGrpSpPr>
        <p:grpSpPr>
          <a:xfrm>
            <a:off x="8213579" y="2638379"/>
            <a:ext cx="3178572" cy="594775"/>
            <a:chOff x="3992451" y="3387144"/>
            <a:chExt cx="3193960" cy="597654"/>
          </a:xfrm>
        </p:grpSpPr>
        <p:cxnSp>
          <p:nvCxnSpPr>
            <p:cNvPr id="52" name="Straight Connector 51"/>
            <p:cNvCxnSpPr/>
            <p:nvPr/>
          </p:nvCxnSpPr>
          <p:spPr>
            <a:xfrm flipV="1">
              <a:off x="3992451" y="3971919"/>
              <a:ext cx="3193960" cy="12879"/>
            </a:xfrm>
            <a:prstGeom prst="line">
              <a:avLst/>
            </a:prstGeom>
            <a:ln w="38100"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flipH="1" flipV="1">
              <a:off x="3992451" y="3387144"/>
              <a:ext cx="12879" cy="58477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54" name="TextBox 53"/>
          <p:cNvSpPr txBox="1"/>
          <p:nvPr/>
        </p:nvSpPr>
        <p:spPr>
          <a:xfrm>
            <a:off x="8226395" y="2619154"/>
            <a:ext cx="8074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১২,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9033855" y="2631214"/>
            <a:ext cx="8074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৮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9561374" y="2603156"/>
            <a:ext cx="8074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7777811" y="2619153"/>
            <a:ext cx="8074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</a:p>
        </p:txBody>
      </p:sp>
      <p:grpSp>
        <p:nvGrpSpPr>
          <p:cNvPr id="58" name="Group 57"/>
          <p:cNvGrpSpPr/>
          <p:nvPr/>
        </p:nvGrpSpPr>
        <p:grpSpPr>
          <a:xfrm>
            <a:off x="8326795" y="3202319"/>
            <a:ext cx="3078175" cy="594775"/>
            <a:chOff x="3992451" y="3387144"/>
            <a:chExt cx="3193960" cy="597654"/>
          </a:xfrm>
        </p:grpSpPr>
        <p:cxnSp>
          <p:nvCxnSpPr>
            <p:cNvPr id="59" name="Straight Connector 58"/>
            <p:cNvCxnSpPr/>
            <p:nvPr/>
          </p:nvCxnSpPr>
          <p:spPr>
            <a:xfrm flipV="1">
              <a:off x="3992451" y="3971919"/>
              <a:ext cx="3193960" cy="12879"/>
            </a:xfrm>
            <a:prstGeom prst="line">
              <a:avLst/>
            </a:prstGeom>
            <a:ln w="38100"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flipH="1" flipV="1">
              <a:off x="3992451" y="3387144"/>
              <a:ext cx="12879" cy="58477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61" name="TextBox 60"/>
          <p:cNvSpPr txBox="1"/>
          <p:nvPr/>
        </p:nvSpPr>
        <p:spPr>
          <a:xfrm>
            <a:off x="8414375" y="3124896"/>
            <a:ext cx="8074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৬,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9030242" y="3123529"/>
            <a:ext cx="8074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৪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9735979" y="3135389"/>
            <a:ext cx="8074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৫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7915991" y="3183625"/>
            <a:ext cx="8074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8574577" y="3760710"/>
            <a:ext cx="6472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৩,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9160833" y="3742100"/>
            <a:ext cx="8010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9762708" y="3760710"/>
            <a:ext cx="6365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৫</a:t>
            </a:r>
          </a:p>
        </p:txBody>
      </p:sp>
      <p:sp>
        <p:nvSpPr>
          <p:cNvPr id="82" name="TextBox 81"/>
          <p:cNvSpPr txBox="1"/>
          <p:nvPr/>
        </p:nvSpPr>
        <p:spPr>
          <a:xfrm>
            <a:off x="104672" y="5098365"/>
            <a:ext cx="5893033" cy="120032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bn-BD" sz="3600" dirty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600" dirty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সংখ্যাগুলোর  লসাগু = ২</a:t>
            </a:r>
            <a:r>
              <a:rPr lang="en-US" sz="3600" dirty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×</a:t>
            </a:r>
            <a:r>
              <a:rPr lang="bn-BD" sz="3600" dirty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r>
              <a:rPr lang="en-US" sz="3600" dirty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×</a:t>
            </a:r>
            <a:r>
              <a:rPr lang="bn-IN" sz="3600" dirty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৫</a:t>
            </a:r>
            <a:r>
              <a:rPr lang="en-US" sz="3600" dirty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×</a:t>
            </a:r>
            <a:r>
              <a:rPr lang="bn-BD" sz="3600" dirty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r>
              <a:rPr lang="en-US" sz="3600" dirty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×</a:t>
            </a:r>
            <a:r>
              <a:rPr lang="bn-BD" sz="3600" dirty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৫</a:t>
            </a:r>
            <a:r>
              <a:rPr lang="bn-IN" sz="3600" dirty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BD" sz="3600" dirty="0">
              <a:ln w="0"/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3600" dirty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	                   </a:t>
            </a:r>
            <a:r>
              <a:rPr lang="en-US" sz="3600" dirty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            </a:t>
            </a:r>
            <a:r>
              <a:rPr lang="bn-IN" sz="3600" dirty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= </a:t>
            </a:r>
            <a:r>
              <a:rPr lang="bn-BD" sz="3600" dirty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৩০</a:t>
            </a:r>
            <a:r>
              <a:rPr lang="bn-IN" sz="3600" dirty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</a:p>
        </p:txBody>
      </p:sp>
      <p:sp>
        <p:nvSpPr>
          <p:cNvPr id="83" name="TextBox 82"/>
          <p:cNvSpPr txBox="1"/>
          <p:nvPr/>
        </p:nvSpPr>
        <p:spPr>
          <a:xfrm>
            <a:off x="6133754" y="5237752"/>
            <a:ext cx="578158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600" dirty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সংখ্যাগুলোর  লসাগু = ২</a:t>
            </a:r>
            <a:r>
              <a:rPr lang="en-US" sz="3600" dirty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×</a:t>
            </a:r>
            <a:r>
              <a:rPr lang="bn-BD" sz="3600" dirty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r>
              <a:rPr lang="en-US" sz="3600" dirty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×</a:t>
            </a:r>
            <a:r>
              <a:rPr lang="bn-BD" sz="3600" dirty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r>
              <a:rPr lang="en-US" sz="3600" dirty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×৩×</a:t>
            </a:r>
            <a:r>
              <a:rPr lang="bn-BD" sz="3600" dirty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৫</a:t>
            </a:r>
            <a:r>
              <a:rPr lang="bn-IN" sz="3600" dirty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BD" sz="3600" dirty="0">
              <a:ln w="0"/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3600" dirty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		</a:t>
            </a:r>
            <a:r>
              <a:rPr lang="en-US" sz="3600" dirty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         </a:t>
            </a:r>
            <a:r>
              <a:rPr lang="bn-BD" sz="3600" dirty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3600" dirty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bn-IN" sz="3600" dirty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= </a:t>
            </a:r>
            <a:r>
              <a:rPr lang="bn-BD" sz="3600" dirty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১২</a:t>
            </a:r>
            <a:r>
              <a:rPr lang="bn-IN" sz="3600" dirty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</a:p>
        </p:txBody>
      </p:sp>
      <p:sp>
        <p:nvSpPr>
          <p:cNvPr id="84" name="Rectangle 83"/>
          <p:cNvSpPr/>
          <p:nvPr/>
        </p:nvSpPr>
        <p:spPr>
          <a:xfrm>
            <a:off x="449694" y="1883501"/>
            <a:ext cx="199800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BD" sz="3600" dirty="0">
                <a:ln w="0"/>
                <a:latin typeface="NikoshBAN" pitchFamily="2" charset="0"/>
                <a:cs typeface="NikoshBAN" pitchFamily="2" charset="0"/>
              </a:rPr>
              <a:t>সমাধানঃ  </a:t>
            </a:r>
          </a:p>
        </p:txBody>
      </p:sp>
      <p:sp>
        <p:nvSpPr>
          <p:cNvPr id="65" name="Frame 64">
            <a:extLst>
              <a:ext uri="{FF2B5EF4-FFF2-40B4-BE49-F238E27FC236}">
                <a16:creationId xmlns:a16="http://schemas.microsoft.com/office/drawing/2014/main" id="{69A76767-9CBD-43FE-A8CF-2E108D8CBB20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2803"/>
            </a:avLst>
          </a:prstGeom>
          <a:gradFill>
            <a:gsLst>
              <a:gs pos="0">
                <a:srgbClr val="00B050"/>
              </a:gs>
              <a:gs pos="39000">
                <a:srgbClr val="FF0000"/>
              </a:gs>
              <a:gs pos="71000">
                <a:srgbClr val="FFFF00"/>
              </a:gs>
              <a:gs pos="100000">
                <a:srgbClr val="002060"/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4369708"/>
      </p:ext>
    </p:extLst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"/>
                            </p:stCondLst>
                            <p:childTnLst>
                              <p:par>
                                <p:cTn id="60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500"/>
                            </p:stCondLst>
                            <p:childTnLst>
                              <p:par>
                                <p:cTn id="87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2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50"/>
                                  </p:iterate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2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6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500"/>
                            </p:stCondLst>
                            <p:childTnLst>
                              <p:par>
                                <p:cTn id="132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7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2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6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8" fill="hold">
                            <p:stCondLst>
                              <p:cond delay="500"/>
                            </p:stCondLst>
                            <p:childTnLst>
                              <p:par>
                                <p:cTn id="159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1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2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4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6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7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9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1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2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50"/>
                                  </p:iterate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  <p:bldP spid="20" grpId="0"/>
      <p:bldP spid="21" grpId="0"/>
      <p:bldP spid="25" grpId="0"/>
      <p:bldP spid="26" grpId="0"/>
      <p:bldP spid="27" grpId="0"/>
      <p:bldP spid="28" grpId="0"/>
      <p:bldP spid="32" grpId="0"/>
      <p:bldP spid="33" grpId="0"/>
      <p:bldP spid="34" grpId="0"/>
      <p:bldP spid="36" grpId="0"/>
      <p:bldP spid="40" grpId="0"/>
      <p:bldP spid="41" grpId="0"/>
      <p:bldP spid="42" grpId="0"/>
      <p:bldP spid="54" grpId="0"/>
      <p:bldP spid="55" grpId="0"/>
      <p:bldP spid="56" grpId="0"/>
      <p:bldP spid="57" grpId="0"/>
      <p:bldP spid="61" grpId="0"/>
      <p:bldP spid="62" grpId="0"/>
      <p:bldP spid="63" grpId="0"/>
      <p:bldP spid="64" grpId="0"/>
      <p:bldP spid="68" grpId="0"/>
      <p:bldP spid="69" grpId="0"/>
      <p:bldP spid="70" grpId="0"/>
      <p:bldP spid="82" grpId="0"/>
      <p:bldP spid="83" grpId="0"/>
      <p:bldP spid="8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33400" y="874857"/>
            <a:ext cx="11125200" cy="2862322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682508" indent="-682508" algn="ctr"/>
            <a:r>
              <a:rPr lang="en-US" sz="3600" dirty="0" err="1">
                <a:latin typeface="NikoshBAN" pitchFamily="2" charset="0"/>
                <a:cs typeface="NikoshBAN" pitchFamily="2" charset="0"/>
              </a:rPr>
              <a:t>শাপলা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দল</a:t>
            </a:r>
            <a:endParaRPr lang="en-US" sz="3600" dirty="0">
              <a:ln w="0"/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682508" indent="-682508" algn="ctr"/>
            <a:r>
              <a:rPr lang="en-US" sz="3600" dirty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	</a:t>
            </a:r>
            <a:r>
              <a:rPr lang="en-US" sz="3600" dirty="0" err="1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সমস্যাঃ</a:t>
            </a:r>
            <a:r>
              <a:rPr lang="en-US" sz="3600" dirty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bn-IN" sz="3600" dirty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তিনটি ভিন্ন রং এর ঘণ্টা আছে।</a:t>
            </a:r>
            <a:r>
              <a:rPr lang="bn-BD" sz="3600" dirty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600" dirty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লাল রং</a:t>
            </a:r>
            <a:r>
              <a:rPr lang="bn-BD" sz="3600" dirty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600" dirty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এর ঘণ্টা ১৮ মিনিট পরপর</a:t>
            </a:r>
            <a:r>
              <a:rPr lang="bn-BD" sz="3600" dirty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600" dirty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, হলুদ রং এর ঘণ্টা ১৫ মিনিট পরপর এবং সবুজ রং এর ঘণ্টা ১২ মিনিট পরপর বাজে। ঘ</a:t>
            </a:r>
            <a:r>
              <a:rPr lang="bn-BD" sz="3600" dirty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ণ্টা</a:t>
            </a:r>
            <a:r>
              <a:rPr lang="bn-IN" sz="3600" dirty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গুলো সন্ধ্যা ৬টায় একসাথে বাজলে</a:t>
            </a:r>
            <a:r>
              <a:rPr lang="bn-BD" sz="3600" dirty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600" dirty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, পুনরায় </a:t>
            </a:r>
            <a:r>
              <a:rPr lang="bn-BD" sz="3600" dirty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সর্বনিম্ন </a:t>
            </a:r>
            <a:r>
              <a:rPr lang="bn-IN" sz="3600" dirty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কখন একসাথে বাজবে?</a:t>
            </a:r>
            <a:endParaRPr lang="en-US" sz="3600" dirty="0">
              <a:ln w="0"/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533400" y="3879332"/>
            <a:ext cx="11125200" cy="2479265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5005" indent="-455005" algn="ctr"/>
            <a:r>
              <a:rPr lang="en-US" sz="3600" dirty="0" err="1">
                <a:ln w="0"/>
                <a:solidFill>
                  <a:srgbClr val="FF33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গোলাপ</a:t>
            </a:r>
            <a:r>
              <a:rPr lang="en-US" sz="3600" dirty="0">
                <a:ln w="0"/>
                <a:solidFill>
                  <a:srgbClr val="FF33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n w="0"/>
                <a:solidFill>
                  <a:srgbClr val="FF33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</a:t>
            </a:r>
            <a:endParaRPr lang="en-US" sz="3600" dirty="0">
              <a:ln w="0"/>
              <a:solidFill>
                <a:srgbClr val="FF33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455005" indent="-455005" algn="ctr"/>
            <a:r>
              <a:rPr lang="en-US" sz="3600" dirty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	</a:t>
            </a:r>
            <a:r>
              <a:rPr lang="bn-BD" sz="3600" dirty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একটি রাস্তায় কিছু গাছ এবং ল্যাম্পপোস্ট আছে। ২৫ মিটার পরপর গাছ এবং ২০ মিটার পরপর ল্যাম্পপোস্ট আছে। রাস্তার শুরুতে গাছ ও ল্যাম্পপোস্ট একত্রে থাকলে কত মিটার পরপর গাছ এবং ল্যাম্পপোস্ট পুনরায় একসাথে থাকবে? </a:t>
            </a:r>
            <a:endParaRPr lang="en-US" sz="3600" dirty="0">
              <a:ln w="0"/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Frame 4">
            <a:extLst>
              <a:ext uri="{FF2B5EF4-FFF2-40B4-BE49-F238E27FC236}">
                <a16:creationId xmlns:a16="http://schemas.microsoft.com/office/drawing/2014/main" id="{7F4AF388-571A-43BF-BB68-FD64C77A00F6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2803"/>
            </a:avLst>
          </a:prstGeom>
          <a:gradFill>
            <a:gsLst>
              <a:gs pos="0">
                <a:srgbClr val="00B050"/>
              </a:gs>
              <a:gs pos="39000">
                <a:srgbClr val="FF0000"/>
              </a:gs>
              <a:gs pos="71000">
                <a:srgbClr val="FFFF00"/>
              </a:gs>
              <a:gs pos="100000">
                <a:srgbClr val="002060"/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82FFFFF-2751-4C6E-B3FA-1F3820D7BA4F}"/>
              </a:ext>
            </a:extLst>
          </p:cNvPr>
          <p:cNvSpPr txBox="1"/>
          <p:nvPr/>
        </p:nvSpPr>
        <p:spPr>
          <a:xfrm>
            <a:off x="4965895" y="228526"/>
            <a:ext cx="2743200" cy="64633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দলীয়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" name="Picture 31">
            <a:extLst>
              <a:ext uri="{FF2B5EF4-FFF2-40B4-BE49-F238E27FC236}">
                <a16:creationId xmlns:a16="http://schemas.microsoft.com/office/drawing/2014/main" id="{AA3715D7-6C99-45AC-8E14-6963A5F7B1A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8699" t="22722" b="34470"/>
          <a:stretch/>
        </p:blipFill>
        <p:spPr>
          <a:xfrm>
            <a:off x="3604187" y="2204458"/>
            <a:ext cx="2976783" cy="682562"/>
          </a:xfrm>
          <a:prstGeom prst="rect">
            <a:avLst/>
          </a:prstGeom>
        </p:spPr>
      </p:pic>
      <p:sp>
        <p:nvSpPr>
          <p:cNvPr id="33" name="TextBox 32">
            <a:extLst>
              <a:ext uri="{FF2B5EF4-FFF2-40B4-BE49-F238E27FC236}">
                <a16:creationId xmlns:a16="http://schemas.microsoft.com/office/drawing/2014/main" id="{76D49268-E0B4-49D3-8755-79B6AAA30AD9}"/>
              </a:ext>
            </a:extLst>
          </p:cNvPr>
          <p:cNvSpPr txBox="1"/>
          <p:nvPr/>
        </p:nvSpPr>
        <p:spPr>
          <a:xfrm>
            <a:off x="3991392" y="1591533"/>
            <a:ext cx="8159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 ১৮,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B88C634A-2B61-43A2-86A0-237FD9165CD1}"/>
              </a:ext>
            </a:extLst>
          </p:cNvPr>
          <p:cNvSpPr txBox="1"/>
          <p:nvPr/>
        </p:nvSpPr>
        <p:spPr>
          <a:xfrm>
            <a:off x="3418147" y="1591463"/>
            <a:ext cx="4269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4EE6A386-F185-4449-ABF0-0997CA53552D}"/>
              </a:ext>
            </a:extLst>
          </p:cNvPr>
          <p:cNvSpPr txBox="1"/>
          <p:nvPr/>
        </p:nvSpPr>
        <p:spPr>
          <a:xfrm>
            <a:off x="4216614" y="2123223"/>
            <a:ext cx="6943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৯,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AFACBC14-DCE7-4F9D-A34A-C91F03BB0882}"/>
              </a:ext>
            </a:extLst>
          </p:cNvPr>
          <p:cNvSpPr txBox="1"/>
          <p:nvPr/>
        </p:nvSpPr>
        <p:spPr>
          <a:xfrm>
            <a:off x="4909678" y="2125359"/>
            <a:ext cx="6172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৬,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38DCAD4A-8CF3-45CD-82D4-7FBA0B44A612}"/>
              </a:ext>
            </a:extLst>
          </p:cNvPr>
          <p:cNvSpPr txBox="1"/>
          <p:nvPr/>
        </p:nvSpPr>
        <p:spPr>
          <a:xfrm>
            <a:off x="3418147" y="2239574"/>
            <a:ext cx="4269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EA6BF824-FD02-4AD6-A961-D69647933A4F}"/>
              </a:ext>
            </a:extLst>
          </p:cNvPr>
          <p:cNvSpPr txBox="1"/>
          <p:nvPr/>
        </p:nvSpPr>
        <p:spPr>
          <a:xfrm>
            <a:off x="4177376" y="2610236"/>
            <a:ext cx="6943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৩,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6D84D489-0479-49A3-85AF-AEBF0C7FC4F5}"/>
              </a:ext>
            </a:extLst>
          </p:cNvPr>
          <p:cNvSpPr txBox="1"/>
          <p:nvPr/>
        </p:nvSpPr>
        <p:spPr>
          <a:xfrm>
            <a:off x="4964259" y="2637675"/>
            <a:ext cx="6172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২,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CF12AA32-415F-451D-8CF8-1593823A3815}"/>
              </a:ext>
            </a:extLst>
          </p:cNvPr>
          <p:cNvSpPr txBox="1"/>
          <p:nvPr/>
        </p:nvSpPr>
        <p:spPr>
          <a:xfrm>
            <a:off x="5666803" y="2637675"/>
            <a:ext cx="5305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৫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394E89A7-F00C-4B81-BA16-C4D046C92E70}"/>
              </a:ext>
            </a:extLst>
          </p:cNvPr>
          <p:cNvSpPr txBox="1"/>
          <p:nvPr/>
        </p:nvSpPr>
        <p:spPr>
          <a:xfrm>
            <a:off x="4862730" y="1598996"/>
            <a:ext cx="8040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১২,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FDE0C6C9-A0A9-4EBF-9D92-D56CAF1B363B}"/>
              </a:ext>
            </a:extLst>
          </p:cNvPr>
          <p:cNvSpPr txBox="1"/>
          <p:nvPr/>
        </p:nvSpPr>
        <p:spPr>
          <a:xfrm>
            <a:off x="5584138" y="2154515"/>
            <a:ext cx="10290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১৫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4C1BFEC2-0C52-4070-95FF-D39AB394A934}"/>
              </a:ext>
            </a:extLst>
          </p:cNvPr>
          <p:cNvSpPr txBox="1"/>
          <p:nvPr/>
        </p:nvSpPr>
        <p:spPr>
          <a:xfrm>
            <a:off x="5567892" y="1591463"/>
            <a:ext cx="11096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১৫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6" name="Arrow: Bent-Up 16">
            <a:extLst>
              <a:ext uri="{FF2B5EF4-FFF2-40B4-BE49-F238E27FC236}">
                <a16:creationId xmlns:a16="http://schemas.microsoft.com/office/drawing/2014/main" id="{7CC70A79-1EAD-4108-A216-B16344569887}"/>
              </a:ext>
            </a:extLst>
          </p:cNvPr>
          <p:cNvSpPr/>
          <p:nvPr/>
        </p:nvSpPr>
        <p:spPr>
          <a:xfrm rot="5400000">
            <a:off x="3999744" y="1311118"/>
            <a:ext cx="1403918" cy="2484843"/>
          </a:xfrm>
          <a:custGeom>
            <a:avLst/>
            <a:gdLst>
              <a:gd name="connsiteX0" fmla="*/ 0 w 2115501"/>
              <a:gd name="connsiteY0" fmla="*/ 1601519 h 1864855"/>
              <a:gd name="connsiteX1" fmla="*/ 1517619 w 2115501"/>
              <a:gd name="connsiteY1" fmla="*/ 1601519 h 1864855"/>
              <a:gd name="connsiteX2" fmla="*/ 1517619 w 2115501"/>
              <a:gd name="connsiteY2" fmla="*/ 234356 h 1864855"/>
              <a:gd name="connsiteX3" fmla="*/ 1183074 w 2115501"/>
              <a:gd name="connsiteY3" fmla="*/ 234356 h 1864855"/>
              <a:gd name="connsiteX4" fmla="*/ 1649287 w 2115501"/>
              <a:gd name="connsiteY4" fmla="*/ 0 h 1864855"/>
              <a:gd name="connsiteX5" fmla="*/ 2115501 w 2115501"/>
              <a:gd name="connsiteY5" fmla="*/ 234356 h 1864855"/>
              <a:gd name="connsiteX6" fmla="*/ 1780955 w 2115501"/>
              <a:gd name="connsiteY6" fmla="*/ 234356 h 1864855"/>
              <a:gd name="connsiteX7" fmla="*/ 1780955 w 2115501"/>
              <a:gd name="connsiteY7" fmla="*/ 1864855 h 1864855"/>
              <a:gd name="connsiteX8" fmla="*/ 0 w 2115501"/>
              <a:gd name="connsiteY8" fmla="*/ 1864855 h 1864855"/>
              <a:gd name="connsiteX9" fmla="*/ 0 w 2115501"/>
              <a:gd name="connsiteY9" fmla="*/ 1601519 h 1864855"/>
              <a:gd name="connsiteX0" fmla="*/ 0 w 2115501"/>
              <a:gd name="connsiteY0" fmla="*/ 1601519 h 1864855"/>
              <a:gd name="connsiteX1" fmla="*/ 1517619 w 2115501"/>
              <a:gd name="connsiteY1" fmla="*/ 1601519 h 1864855"/>
              <a:gd name="connsiteX2" fmla="*/ 1517619 w 2115501"/>
              <a:gd name="connsiteY2" fmla="*/ 234356 h 1864855"/>
              <a:gd name="connsiteX3" fmla="*/ 1183074 w 2115501"/>
              <a:gd name="connsiteY3" fmla="*/ 234356 h 1864855"/>
              <a:gd name="connsiteX4" fmla="*/ 1649287 w 2115501"/>
              <a:gd name="connsiteY4" fmla="*/ 0 h 1864855"/>
              <a:gd name="connsiteX5" fmla="*/ 2115501 w 2115501"/>
              <a:gd name="connsiteY5" fmla="*/ 234356 h 1864855"/>
              <a:gd name="connsiteX6" fmla="*/ 1780955 w 2115501"/>
              <a:gd name="connsiteY6" fmla="*/ 234356 h 1864855"/>
              <a:gd name="connsiteX7" fmla="*/ 1661892 w 2115501"/>
              <a:gd name="connsiteY7" fmla="*/ 1733886 h 1864855"/>
              <a:gd name="connsiteX8" fmla="*/ 0 w 2115501"/>
              <a:gd name="connsiteY8" fmla="*/ 1864855 h 1864855"/>
              <a:gd name="connsiteX9" fmla="*/ 0 w 2115501"/>
              <a:gd name="connsiteY9" fmla="*/ 1601519 h 1864855"/>
              <a:gd name="connsiteX0" fmla="*/ 0 w 2115501"/>
              <a:gd name="connsiteY0" fmla="*/ 1601519 h 1864855"/>
              <a:gd name="connsiteX1" fmla="*/ 1517619 w 2115501"/>
              <a:gd name="connsiteY1" fmla="*/ 1601519 h 1864855"/>
              <a:gd name="connsiteX2" fmla="*/ 1517619 w 2115501"/>
              <a:gd name="connsiteY2" fmla="*/ 234356 h 1864855"/>
              <a:gd name="connsiteX3" fmla="*/ 1183074 w 2115501"/>
              <a:gd name="connsiteY3" fmla="*/ 234356 h 1864855"/>
              <a:gd name="connsiteX4" fmla="*/ 1649287 w 2115501"/>
              <a:gd name="connsiteY4" fmla="*/ 0 h 1864855"/>
              <a:gd name="connsiteX5" fmla="*/ 2115501 w 2115501"/>
              <a:gd name="connsiteY5" fmla="*/ 234356 h 1864855"/>
              <a:gd name="connsiteX6" fmla="*/ 1780955 w 2115501"/>
              <a:gd name="connsiteY6" fmla="*/ 234356 h 1864855"/>
              <a:gd name="connsiteX7" fmla="*/ 1661892 w 2115501"/>
              <a:gd name="connsiteY7" fmla="*/ 1733886 h 1864855"/>
              <a:gd name="connsiteX8" fmla="*/ 0 w 2115501"/>
              <a:gd name="connsiteY8" fmla="*/ 1864855 h 1864855"/>
              <a:gd name="connsiteX9" fmla="*/ 0 w 2115501"/>
              <a:gd name="connsiteY9" fmla="*/ 1601519 h 1864855"/>
              <a:gd name="connsiteX0" fmla="*/ 0 w 2115501"/>
              <a:gd name="connsiteY0" fmla="*/ 1601519 h 1909598"/>
              <a:gd name="connsiteX1" fmla="*/ 1517619 w 2115501"/>
              <a:gd name="connsiteY1" fmla="*/ 1601519 h 1909598"/>
              <a:gd name="connsiteX2" fmla="*/ 1517619 w 2115501"/>
              <a:gd name="connsiteY2" fmla="*/ 234356 h 1909598"/>
              <a:gd name="connsiteX3" fmla="*/ 1183074 w 2115501"/>
              <a:gd name="connsiteY3" fmla="*/ 234356 h 1909598"/>
              <a:gd name="connsiteX4" fmla="*/ 1649287 w 2115501"/>
              <a:gd name="connsiteY4" fmla="*/ 0 h 1909598"/>
              <a:gd name="connsiteX5" fmla="*/ 2115501 w 2115501"/>
              <a:gd name="connsiteY5" fmla="*/ 234356 h 1909598"/>
              <a:gd name="connsiteX6" fmla="*/ 1780955 w 2115501"/>
              <a:gd name="connsiteY6" fmla="*/ 234356 h 1909598"/>
              <a:gd name="connsiteX7" fmla="*/ 1661892 w 2115501"/>
              <a:gd name="connsiteY7" fmla="*/ 1733886 h 1909598"/>
              <a:gd name="connsiteX8" fmla="*/ 0 w 2115501"/>
              <a:gd name="connsiteY8" fmla="*/ 1864855 h 1909598"/>
              <a:gd name="connsiteX9" fmla="*/ 0 w 2115501"/>
              <a:gd name="connsiteY9" fmla="*/ 1601519 h 1909598"/>
              <a:gd name="connsiteX0" fmla="*/ 0 w 2115501"/>
              <a:gd name="connsiteY0" fmla="*/ 1601519 h 1909598"/>
              <a:gd name="connsiteX1" fmla="*/ 1517619 w 2115501"/>
              <a:gd name="connsiteY1" fmla="*/ 1601519 h 1909598"/>
              <a:gd name="connsiteX2" fmla="*/ 1517619 w 2115501"/>
              <a:gd name="connsiteY2" fmla="*/ 234356 h 1909598"/>
              <a:gd name="connsiteX3" fmla="*/ 1183074 w 2115501"/>
              <a:gd name="connsiteY3" fmla="*/ 234356 h 1909598"/>
              <a:gd name="connsiteX4" fmla="*/ 1649287 w 2115501"/>
              <a:gd name="connsiteY4" fmla="*/ 0 h 1909598"/>
              <a:gd name="connsiteX5" fmla="*/ 2115501 w 2115501"/>
              <a:gd name="connsiteY5" fmla="*/ 234356 h 1909598"/>
              <a:gd name="connsiteX6" fmla="*/ 1780955 w 2115501"/>
              <a:gd name="connsiteY6" fmla="*/ 234356 h 1909598"/>
              <a:gd name="connsiteX7" fmla="*/ 1661892 w 2115501"/>
              <a:gd name="connsiteY7" fmla="*/ 1733886 h 1909598"/>
              <a:gd name="connsiteX8" fmla="*/ 0 w 2115501"/>
              <a:gd name="connsiteY8" fmla="*/ 1864855 h 1909598"/>
              <a:gd name="connsiteX9" fmla="*/ 0 w 2115501"/>
              <a:gd name="connsiteY9" fmla="*/ 1601519 h 1909598"/>
              <a:gd name="connsiteX0" fmla="*/ 7146 w 2115501"/>
              <a:gd name="connsiteY0" fmla="*/ 1668194 h 1909598"/>
              <a:gd name="connsiteX1" fmla="*/ 1517619 w 2115501"/>
              <a:gd name="connsiteY1" fmla="*/ 1601519 h 1909598"/>
              <a:gd name="connsiteX2" fmla="*/ 1517619 w 2115501"/>
              <a:gd name="connsiteY2" fmla="*/ 234356 h 1909598"/>
              <a:gd name="connsiteX3" fmla="*/ 1183074 w 2115501"/>
              <a:gd name="connsiteY3" fmla="*/ 234356 h 1909598"/>
              <a:gd name="connsiteX4" fmla="*/ 1649287 w 2115501"/>
              <a:gd name="connsiteY4" fmla="*/ 0 h 1909598"/>
              <a:gd name="connsiteX5" fmla="*/ 2115501 w 2115501"/>
              <a:gd name="connsiteY5" fmla="*/ 234356 h 1909598"/>
              <a:gd name="connsiteX6" fmla="*/ 1780955 w 2115501"/>
              <a:gd name="connsiteY6" fmla="*/ 234356 h 1909598"/>
              <a:gd name="connsiteX7" fmla="*/ 1661892 w 2115501"/>
              <a:gd name="connsiteY7" fmla="*/ 1733886 h 1909598"/>
              <a:gd name="connsiteX8" fmla="*/ 0 w 2115501"/>
              <a:gd name="connsiteY8" fmla="*/ 1864855 h 1909598"/>
              <a:gd name="connsiteX9" fmla="*/ 7146 w 2115501"/>
              <a:gd name="connsiteY9" fmla="*/ 1668194 h 1909598"/>
              <a:gd name="connsiteX0" fmla="*/ 7146 w 2115501"/>
              <a:gd name="connsiteY0" fmla="*/ 1668194 h 1909598"/>
              <a:gd name="connsiteX1" fmla="*/ 1406785 w 2115501"/>
              <a:gd name="connsiteY1" fmla="*/ 1532246 h 1909598"/>
              <a:gd name="connsiteX2" fmla="*/ 1517619 w 2115501"/>
              <a:gd name="connsiteY2" fmla="*/ 234356 h 1909598"/>
              <a:gd name="connsiteX3" fmla="*/ 1183074 w 2115501"/>
              <a:gd name="connsiteY3" fmla="*/ 234356 h 1909598"/>
              <a:gd name="connsiteX4" fmla="*/ 1649287 w 2115501"/>
              <a:gd name="connsiteY4" fmla="*/ 0 h 1909598"/>
              <a:gd name="connsiteX5" fmla="*/ 2115501 w 2115501"/>
              <a:gd name="connsiteY5" fmla="*/ 234356 h 1909598"/>
              <a:gd name="connsiteX6" fmla="*/ 1780955 w 2115501"/>
              <a:gd name="connsiteY6" fmla="*/ 234356 h 1909598"/>
              <a:gd name="connsiteX7" fmla="*/ 1661892 w 2115501"/>
              <a:gd name="connsiteY7" fmla="*/ 1733886 h 1909598"/>
              <a:gd name="connsiteX8" fmla="*/ 0 w 2115501"/>
              <a:gd name="connsiteY8" fmla="*/ 1864855 h 1909598"/>
              <a:gd name="connsiteX9" fmla="*/ 7146 w 2115501"/>
              <a:gd name="connsiteY9" fmla="*/ 1668194 h 1909598"/>
              <a:gd name="connsiteX0" fmla="*/ 7146 w 2115501"/>
              <a:gd name="connsiteY0" fmla="*/ 1668194 h 1887228"/>
              <a:gd name="connsiteX1" fmla="*/ 1406785 w 2115501"/>
              <a:gd name="connsiteY1" fmla="*/ 1532246 h 1887228"/>
              <a:gd name="connsiteX2" fmla="*/ 1517619 w 2115501"/>
              <a:gd name="connsiteY2" fmla="*/ 234356 h 1887228"/>
              <a:gd name="connsiteX3" fmla="*/ 1183074 w 2115501"/>
              <a:gd name="connsiteY3" fmla="*/ 234356 h 1887228"/>
              <a:gd name="connsiteX4" fmla="*/ 1649287 w 2115501"/>
              <a:gd name="connsiteY4" fmla="*/ 0 h 1887228"/>
              <a:gd name="connsiteX5" fmla="*/ 2115501 w 2115501"/>
              <a:gd name="connsiteY5" fmla="*/ 234356 h 1887228"/>
              <a:gd name="connsiteX6" fmla="*/ 1780955 w 2115501"/>
              <a:gd name="connsiteY6" fmla="*/ 234356 h 1887228"/>
              <a:gd name="connsiteX7" fmla="*/ 1551059 w 2115501"/>
              <a:gd name="connsiteY7" fmla="*/ 1678468 h 1887228"/>
              <a:gd name="connsiteX8" fmla="*/ 0 w 2115501"/>
              <a:gd name="connsiteY8" fmla="*/ 1864855 h 1887228"/>
              <a:gd name="connsiteX9" fmla="*/ 7146 w 2115501"/>
              <a:gd name="connsiteY9" fmla="*/ 1668194 h 1887228"/>
              <a:gd name="connsiteX0" fmla="*/ 7146 w 2115501"/>
              <a:gd name="connsiteY0" fmla="*/ 2180812 h 2399846"/>
              <a:gd name="connsiteX1" fmla="*/ 1406785 w 2115501"/>
              <a:gd name="connsiteY1" fmla="*/ 2044864 h 2399846"/>
              <a:gd name="connsiteX2" fmla="*/ 1517619 w 2115501"/>
              <a:gd name="connsiteY2" fmla="*/ 746974 h 2399846"/>
              <a:gd name="connsiteX3" fmla="*/ 1183074 w 2115501"/>
              <a:gd name="connsiteY3" fmla="*/ 746974 h 2399846"/>
              <a:gd name="connsiteX4" fmla="*/ 1663145 w 2115501"/>
              <a:gd name="connsiteY4" fmla="*/ 0 h 2399846"/>
              <a:gd name="connsiteX5" fmla="*/ 2115501 w 2115501"/>
              <a:gd name="connsiteY5" fmla="*/ 746974 h 2399846"/>
              <a:gd name="connsiteX6" fmla="*/ 1780955 w 2115501"/>
              <a:gd name="connsiteY6" fmla="*/ 746974 h 2399846"/>
              <a:gd name="connsiteX7" fmla="*/ 1551059 w 2115501"/>
              <a:gd name="connsiteY7" fmla="*/ 2191086 h 2399846"/>
              <a:gd name="connsiteX8" fmla="*/ 0 w 2115501"/>
              <a:gd name="connsiteY8" fmla="*/ 2377473 h 2399846"/>
              <a:gd name="connsiteX9" fmla="*/ 7146 w 2115501"/>
              <a:gd name="connsiteY9" fmla="*/ 2180812 h 2399846"/>
              <a:gd name="connsiteX0" fmla="*/ 7146 w 2115501"/>
              <a:gd name="connsiteY0" fmla="*/ 2180812 h 2399846"/>
              <a:gd name="connsiteX1" fmla="*/ 1406785 w 2115501"/>
              <a:gd name="connsiteY1" fmla="*/ 2044864 h 2399846"/>
              <a:gd name="connsiteX2" fmla="*/ 1517622 w 2115501"/>
              <a:gd name="connsiteY2" fmla="*/ 553011 h 2399846"/>
              <a:gd name="connsiteX3" fmla="*/ 1183074 w 2115501"/>
              <a:gd name="connsiteY3" fmla="*/ 746974 h 2399846"/>
              <a:gd name="connsiteX4" fmla="*/ 1663145 w 2115501"/>
              <a:gd name="connsiteY4" fmla="*/ 0 h 2399846"/>
              <a:gd name="connsiteX5" fmla="*/ 2115501 w 2115501"/>
              <a:gd name="connsiteY5" fmla="*/ 746974 h 2399846"/>
              <a:gd name="connsiteX6" fmla="*/ 1780955 w 2115501"/>
              <a:gd name="connsiteY6" fmla="*/ 746974 h 2399846"/>
              <a:gd name="connsiteX7" fmla="*/ 1551059 w 2115501"/>
              <a:gd name="connsiteY7" fmla="*/ 2191086 h 2399846"/>
              <a:gd name="connsiteX8" fmla="*/ 0 w 2115501"/>
              <a:gd name="connsiteY8" fmla="*/ 2377473 h 2399846"/>
              <a:gd name="connsiteX9" fmla="*/ 7146 w 2115501"/>
              <a:gd name="connsiteY9" fmla="*/ 2180812 h 2399846"/>
              <a:gd name="connsiteX0" fmla="*/ 7146 w 2115501"/>
              <a:gd name="connsiteY0" fmla="*/ 2180812 h 2408430"/>
              <a:gd name="connsiteX1" fmla="*/ 1406785 w 2115501"/>
              <a:gd name="connsiteY1" fmla="*/ 2044864 h 2408430"/>
              <a:gd name="connsiteX2" fmla="*/ 1517622 w 2115501"/>
              <a:gd name="connsiteY2" fmla="*/ 553011 h 2408430"/>
              <a:gd name="connsiteX3" fmla="*/ 1183074 w 2115501"/>
              <a:gd name="connsiteY3" fmla="*/ 746974 h 2408430"/>
              <a:gd name="connsiteX4" fmla="*/ 1663145 w 2115501"/>
              <a:gd name="connsiteY4" fmla="*/ 0 h 2408430"/>
              <a:gd name="connsiteX5" fmla="*/ 2115501 w 2115501"/>
              <a:gd name="connsiteY5" fmla="*/ 746974 h 2408430"/>
              <a:gd name="connsiteX6" fmla="*/ 1739394 w 2115501"/>
              <a:gd name="connsiteY6" fmla="*/ 566865 h 2408430"/>
              <a:gd name="connsiteX7" fmla="*/ 1551059 w 2115501"/>
              <a:gd name="connsiteY7" fmla="*/ 2191086 h 2408430"/>
              <a:gd name="connsiteX8" fmla="*/ 0 w 2115501"/>
              <a:gd name="connsiteY8" fmla="*/ 2377473 h 2408430"/>
              <a:gd name="connsiteX9" fmla="*/ 7146 w 2115501"/>
              <a:gd name="connsiteY9" fmla="*/ 2180812 h 24084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115501" h="2408430">
                <a:moveTo>
                  <a:pt x="7146" y="2180812"/>
                </a:moveTo>
                <a:cubicBezTo>
                  <a:pt x="260082" y="2136923"/>
                  <a:pt x="1155039" y="2316164"/>
                  <a:pt x="1406785" y="2044864"/>
                </a:cubicBezTo>
                <a:cubicBezTo>
                  <a:pt x="1658531" y="1773564"/>
                  <a:pt x="1573380" y="780872"/>
                  <a:pt x="1517622" y="553011"/>
                </a:cubicBezTo>
                <a:lnTo>
                  <a:pt x="1183074" y="746974"/>
                </a:lnTo>
                <a:lnTo>
                  <a:pt x="1663145" y="0"/>
                </a:lnTo>
                <a:lnTo>
                  <a:pt x="2115501" y="746974"/>
                </a:lnTo>
                <a:lnTo>
                  <a:pt x="1739394" y="566865"/>
                </a:lnTo>
                <a:cubicBezTo>
                  <a:pt x="1663792" y="816787"/>
                  <a:pt x="1840958" y="1889318"/>
                  <a:pt x="1551059" y="2191086"/>
                </a:cubicBezTo>
                <a:cubicBezTo>
                  <a:pt x="1261160" y="2492854"/>
                  <a:pt x="276982" y="2399534"/>
                  <a:pt x="0" y="2377473"/>
                </a:cubicBezTo>
                <a:lnTo>
                  <a:pt x="7146" y="2180812"/>
                </a:lnTo>
                <a:close/>
              </a:path>
            </a:pathLst>
          </a:custGeom>
          <a:solidFill>
            <a:srgbClr val="00EA6A">
              <a:alpha val="52000"/>
            </a:srgbClr>
          </a:soli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452ECAC0-E4B1-4429-8013-BB783325649C}"/>
              </a:ext>
            </a:extLst>
          </p:cNvPr>
          <p:cNvSpPr txBox="1"/>
          <p:nvPr/>
        </p:nvSpPr>
        <p:spPr>
          <a:xfrm>
            <a:off x="504660" y="3653517"/>
            <a:ext cx="8810035" cy="64633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সুতরাং ঘণ্টাগুলো ১৮০ মিনিট পরপর একত্রে বাজবে। 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7C6207D0-870E-4AF3-B546-C5A51DB7D693}"/>
              </a:ext>
            </a:extLst>
          </p:cNvPr>
          <p:cNvSpPr txBox="1"/>
          <p:nvPr/>
        </p:nvSpPr>
        <p:spPr>
          <a:xfrm>
            <a:off x="1070132" y="4709116"/>
            <a:ext cx="10454913" cy="64633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অতএব (৬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:০০</a:t>
            </a: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 + ৩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:০০</a:t>
            </a: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) বা ৯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:০০</a:t>
            </a: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 টার সময় ঘণ্টাগুলো একত্রে বাজবে।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268352" y="1025024"/>
            <a:ext cx="1160537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3600" dirty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সমাধান</a:t>
            </a:r>
            <a:r>
              <a:rPr lang="en-US" sz="3600" dirty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ঃ </a:t>
            </a:r>
            <a:r>
              <a:rPr lang="bn-IN" sz="3600" dirty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 ১৮, ১৫ ও ১২ এর লসাগু</a:t>
            </a:r>
            <a:r>
              <a:rPr lang="bn-BD" sz="3600" dirty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ই হবে পুনরায় ঘণ্টাগুলো একসাথে বাজার সময়। </a:t>
            </a:r>
            <a:r>
              <a:rPr lang="bn-IN" sz="3600" dirty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600" dirty="0">
              <a:ln w="0"/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1070132" y="3128010"/>
            <a:ext cx="7263142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bn-IN" sz="3600" dirty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 লসাগু = ২ </a:t>
            </a:r>
            <a:r>
              <a:rPr lang="en-US" sz="3600" dirty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×</a:t>
            </a:r>
            <a:r>
              <a:rPr lang="bn-IN" sz="3600" dirty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600" dirty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r>
              <a:rPr lang="bn-IN" sz="3600" dirty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×</a:t>
            </a:r>
            <a:r>
              <a:rPr lang="bn-IN" sz="3600" dirty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600" dirty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r>
              <a:rPr lang="bn-IN" sz="3600" dirty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× </a:t>
            </a:r>
            <a:r>
              <a:rPr lang="bn-BD" sz="3600" dirty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২ </a:t>
            </a:r>
            <a:r>
              <a:rPr lang="en-US" sz="3600" dirty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× </a:t>
            </a:r>
            <a:r>
              <a:rPr lang="bn-BD" sz="3600" dirty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৫</a:t>
            </a:r>
            <a:r>
              <a:rPr lang="bn-IN" sz="3600" dirty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 = </a:t>
            </a:r>
            <a:r>
              <a:rPr lang="bn-BD" sz="3600" dirty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১৮০</a:t>
            </a:r>
            <a:endParaRPr lang="bn-IN" sz="3600" dirty="0">
              <a:ln w="0"/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931361" y="4105385"/>
            <a:ext cx="749275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=(১৮০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  <a:sym typeface="Symbol" panose="05050102010706020507" pitchFamily="18" charset="2"/>
              </a:rPr>
              <a:t>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৬০)</a:t>
            </a: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 ঘণ্টা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৩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ঘন্টা</a:t>
            </a: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 পরপর একত্রে বাজবে </a:t>
            </a:r>
            <a:endParaRPr lang="en-US" sz="3600" dirty="0"/>
          </a:p>
        </p:txBody>
      </p:sp>
      <p:sp>
        <p:nvSpPr>
          <p:cNvPr id="3" name="Rectangle 2"/>
          <p:cNvSpPr/>
          <p:nvPr/>
        </p:nvSpPr>
        <p:spPr>
          <a:xfrm>
            <a:off x="1286803" y="5417654"/>
            <a:ext cx="9939215" cy="1200329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উত্তর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: </a:t>
            </a:r>
            <a:r>
              <a:rPr lang="bn-IN" sz="3600" dirty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ঘ</a:t>
            </a:r>
            <a:r>
              <a:rPr lang="bn-BD" sz="3600" dirty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ণ্টা</a:t>
            </a:r>
            <a:r>
              <a:rPr lang="bn-IN" sz="3600" dirty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গুলো সন্ধ্যা ৬টায় একসাথে</a:t>
            </a:r>
            <a:r>
              <a:rPr lang="en-US" sz="3600" dirty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বাজার</a:t>
            </a:r>
            <a:r>
              <a:rPr lang="en-US" sz="3600" dirty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পর</a:t>
            </a:r>
            <a:r>
              <a:rPr lang="en-US" sz="3600" dirty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পুণরায়</a:t>
            </a:r>
            <a:r>
              <a:rPr lang="en-US" sz="3600" dirty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 ৯:০০</a:t>
            </a: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 টার সময় ঘণ্টাগুলো একত্রে বাজবে</a:t>
            </a:r>
            <a:r>
              <a:rPr lang="en-US" sz="3600" dirty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600" dirty="0"/>
          </a:p>
        </p:txBody>
      </p:sp>
      <p:sp>
        <p:nvSpPr>
          <p:cNvPr id="31" name="Rectangle 30"/>
          <p:cNvSpPr/>
          <p:nvPr/>
        </p:nvSpPr>
        <p:spPr>
          <a:xfrm>
            <a:off x="4862730" y="225872"/>
            <a:ext cx="232983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en-US" sz="3600" dirty="0" err="1">
                <a:latin typeface="NikoshBAN" pitchFamily="2" charset="0"/>
                <a:cs typeface="NikoshBAN" pitchFamily="2" charset="0"/>
              </a:rPr>
              <a:t>শাপলা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দল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</a:p>
        </p:txBody>
      </p:sp>
      <p:sp>
        <p:nvSpPr>
          <p:cNvPr id="30" name="Frame 29">
            <a:extLst>
              <a:ext uri="{FF2B5EF4-FFF2-40B4-BE49-F238E27FC236}">
                <a16:creationId xmlns:a16="http://schemas.microsoft.com/office/drawing/2014/main" id="{1076E43F-B05F-4DA1-A44B-68B291B359CF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2803"/>
            </a:avLst>
          </a:prstGeom>
          <a:gradFill>
            <a:gsLst>
              <a:gs pos="0">
                <a:srgbClr val="00B050"/>
              </a:gs>
              <a:gs pos="39000">
                <a:srgbClr val="FF0000"/>
              </a:gs>
              <a:gs pos="71000">
                <a:srgbClr val="FFFF00"/>
              </a:gs>
              <a:gs pos="100000">
                <a:srgbClr val="002060"/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47" name="Picture 46">
            <a:extLst>
              <a:ext uri="{FF2B5EF4-FFF2-40B4-BE49-F238E27FC236}">
                <a16:creationId xmlns:a16="http://schemas.microsoft.com/office/drawing/2014/main" id="{3DB6BFAD-E4C0-4F43-A329-57BFDA77103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8699" t="22722" b="34470"/>
          <a:stretch/>
        </p:blipFill>
        <p:spPr>
          <a:xfrm>
            <a:off x="3608766" y="1660058"/>
            <a:ext cx="2976783" cy="5498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2307826"/>
      </p:ext>
    </p:extLst>
  </p:cSld>
  <p:clrMapOvr>
    <a:masterClrMapping/>
  </p:clrMapOvr>
  <p:transition spd="med"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5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17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"/>
                            </p:stCondLst>
                            <p:childTnLst>
                              <p:par>
                                <p:cTn id="52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17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17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500"/>
                            </p:stCondLst>
                            <p:childTnLst>
                              <p:par>
                                <p:cTn id="7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50"/>
                                  </p:iterate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1401"/>
                            </p:stCondLst>
                            <p:childTnLst>
                              <p:par>
                                <p:cTn id="7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50"/>
                                  </p:iterate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35" grpId="0"/>
      <p:bldP spid="36" grpId="0"/>
      <p:bldP spid="37" grpId="0"/>
      <p:bldP spid="39" grpId="0"/>
      <p:bldP spid="40" grpId="0"/>
      <p:bldP spid="41" grpId="0"/>
      <p:bldP spid="42" grpId="0"/>
      <p:bldP spid="43" grpId="0"/>
      <p:bldP spid="45" grpId="0"/>
      <p:bldP spid="46" grpId="0" animBg="1"/>
      <p:bldP spid="48" grpId="0"/>
      <p:bldP spid="29" grpId="0"/>
      <p:bldP spid="50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144270" y="935610"/>
            <a:ext cx="11619065" cy="10744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BD" sz="3600" dirty="0">
                <a:ln w="0"/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600" dirty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যখন কোন প্রশ্নে ক্ষুদ্রতম</a:t>
            </a:r>
            <a:r>
              <a:rPr lang="en-US" sz="3600" dirty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r>
              <a:rPr lang="bn-BD" sz="3600" dirty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 সবচেয়ে ছোট,</a:t>
            </a:r>
            <a:r>
              <a:rPr lang="en-US" sz="3600" dirty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600" dirty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ন্যূনতম বা সবচেয়ে কম মান চাওয়া হয় তখন  আমরা প্রদত্ত সংখ্যাগুলোর  ল সা গু নির্ণয় করবো।</a:t>
            </a:r>
            <a:endParaRPr lang="en-US" sz="3600" dirty="0">
              <a:ln w="0"/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972051" y="3892852"/>
            <a:ext cx="54715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bn-BD" sz="3600" dirty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 ল.সা.গু</a:t>
            </a:r>
            <a:r>
              <a:rPr lang="en-US" sz="3600" dirty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600" dirty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= ৫ </a:t>
            </a:r>
            <a:r>
              <a:rPr lang="en-US" sz="3600" dirty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×</a:t>
            </a:r>
            <a:r>
              <a:rPr lang="bn-BD" sz="3600" dirty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 ৪ </a:t>
            </a:r>
            <a:r>
              <a:rPr lang="en-US" sz="3600" dirty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×</a:t>
            </a:r>
            <a:r>
              <a:rPr lang="bn-BD" sz="3600" dirty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 ৫ = ১০০  </a:t>
            </a:r>
            <a:endParaRPr lang="en-US" sz="3600" dirty="0">
              <a:ln w="0"/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1029686" y="4847991"/>
            <a:ext cx="1073364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3600" dirty="0">
                <a:ln w="0"/>
                <a:latin typeface="NikoshBAN" pitchFamily="2" charset="0"/>
                <a:cs typeface="NikoshBAN" pitchFamily="2" charset="0"/>
              </a:rPr>
              <a:t>নির্ণেয় দূরত্ব  ১০০ মিটার।</a:t>
            </a:r>
            <a:endParaRPr lang="en-US" sz="3600" dirty="0">
              <a:ln w="0"/>
              <a:latin typeface="NikoshBAN" pitchFamily="2" charset="0"/>
              <a:cs typeface="NikoshBAN" pitchFamily="2" charset="0"/>
            </a:endParaRPr>
          </a:p>
          <a:p>
            <a:r>
              <a:rPr lang="bn-BD" sz="3600" dirty="0">
                <a:ln w="0"/>
                <a:latin typeface="NikoshBAN" pitchFamily="2" charset="0"/>
                <a:cs typeface="NikoshBAN" pitchFamily="2" charset="0"/>
              </a:rPr>
              <a:t>সুতরাং </a:t>
            </a:r>
            <a:r>
              <a:rPr lang="en-US" sz="3600" dirty="0">
                <a:ln w="0"/>
                <a:latin typeface="NikoshBAN" pitchFamily="2" charset="0"/>
                <a:cs typeface="NikoshBAN" pitchFamily="2" charset="0"/>
              </a:rPr>
              <a:t> ১০০</a:t>
            </a:r>
            <a:r>
              <a:rPr lang="bn-BD" sz="3600" dirty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 মিটার পরপর গাছ এবং ল্যাম্পপোস্ট পুনরায় একসাথে থাকবে 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3715241" y="2868098"/>
            <a:ext cx="21991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 ২০ , ২৫</a:t>
            </a:r>
          </a:p>
        </p:txBody>
      </p:sp>
      <p:grpSp>
        <p:nvGrpSpPr>
          <p:cNvPr id="28" name="Group 27"/>
          <p:cNvGrpSpPr/>
          <p:nvPr/>
        </p:nvGrpSpPr>
        <p:grpSpPr>
          <a:xfrm>
            <a:off x="3698414" y="2877774"/>
            <a:ext cx="2123321" cy="626978"/>
            <a:chOff x="1371600" y="1533083"/>
            <a:chExt cx="2133600" cy="630013"/>
          </a:xfrm>
        </p:grpSpPr>
        <p:cxnSp>
          <p:nvCxnSpPr>
            <p:cNvPr id="29" name="Straight Connector 28"/>
            <p:cNvCxnSpPr/>
            <p:nvPr/>
          </p:nvCxnSpPr>
          <p:spPr>
            <a:xfrm>
              <a:off x="1371600" y="2133600"/>
              <a:ext cx="2133600" cy="1588"/>
            </a:xfrm>
            <a:prstGeom prst="line">
              <a:avLst/>
            </a:prstGeom>
            <a:ln w="5715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flipV="1">
              <a:off x="1371600" y="1533083"/>
              <a:ext cx="15666" cy="630013"/>
            </a:xfrm>
            <a:prstGeom prst="line">
              <a:avLst/>
            </a:prstGeom>
            <a:ln w="5715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1" name="TextBox 30"/>
          <p:cNvSpPr txBox="1"/>
          <p:nvPr/>
        </p:nvSpPr>
        <p:spPr>
          <a:xfrm>
            <a:off x="3107706" y="2761294"/>
            <a:ext cx="4549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৫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3918384" y="3417253"/>
            <a:ext cx="5308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৪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4305077" y="3335596"/>
            <a:ext cx="4549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,  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4740482" y="3381050"/>
            <a:ext cx="5308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৫</a:t>
            </a:r>
          </a:p>
        </p:txBody>
      </p:sp>
      <p:sp>
        <p:nvSpPr>
          <p:cNvPr id="35" name="Rectangle 34"/>
          <p:cNvSpPr/>
          <p:nvPr/>
        </p:nvSpPr>
        <p:spPr>
          <a:xfrm>
            <a:off x="1408151" y="2077434"/>
            <a:ext cx="778824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BD" sz="3600" dirty="0">
                <a:ln w="0"/>
                <a:latin typeface="NikoshBAN" pitchFamily="2" charset="0"/>
                <a:cs typeface="NikoshBAN" pitchFamily="2" charset="0"/>
              </a:rPr>
              <a:t>সমাধানঃ   ২৫ ও ২০ এর লসাগুই হবে নির্ণেয় দূরত্ব। </a:t>
            </a:r>
          </a:p>
        </p:txBody>
      </p:sp>
      <p:sp>
        <p:nvSpPr>
          <p:cNvPr id="24" name="Title 1"/>
          <p:cNvSpPr txBox="1">
            <a:spLocks/>
          </p:cNvSpPr>
          <p:nvPr/>
        </p:nvSpPr>
        <p:spPr>
          <a:xfrm>
            <a:off x="5135177" y="216230"/>
            <a:ext cx="2405106" cy="594179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5005" indent="-455005" algn="ctr"/>
            <a:r>
              <a:rPr lang="en-US" sz="3600" dirty="0" err="1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গোলাপ</a:t>
            </a:r>
            <a:r>
              <a:rPr lang="en-US" sz="3600" dirty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দল</a:t>
            </a:r>
            <a:endParaRPr lang="en-US" sz="3600" dirty="0">
              <a:ln w="0"/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6" name="Frame 35">
            <a:extLst>
              <a:ext uri="{FF2B5EF4-FFF2-40B4-BE49-F238E27FC236}">
                <a16:creationId xmlns:a16="http://schemas.microsoft.com/office/drawing/2014/main" id="{00D42C2A-B8D4-4BF8-802F-F0EC79334B4E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2803"/>
            </a:avLst>
          </a:prstGeom>
          <a:gradFill>
            <a:gsLst>
              <a:gs pos="0">
                <a:srgbClr val="00B050"/>
              </a:gs>
              <a:gs pos="39000">
                <a:srgbClr val="FF0000"/>
              </a:gs>
              <a:gs pos="71000">
                <a:srgbClr val="FFFF00"/>
              </a:gs>
              <a:gs pos="100000">
                <a:srgbClr val="002060"/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3550788"/>
      </p:ext>
    </p:extLst>
  </p:cSld>
  <p:clrMapOvr>
    <a:masterClrMapping/>
  </p:clrMapOvr>
  <p:transition spd="slow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5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5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10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000"/>
                            </p:stCondLst>
                            <p:childTnLst>
                              <p:par>
                                <p:cTn id="5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5" grpId="0" build="allAtOnce"/>
      <p:bldP spid="26" grpId="0"/>
      <p:bldP spid="27" grpId="0"/>
      <p:bldP spid="31" grpId="0"/>
      <p:bldP spid="32" grpId="0"/>
      <p:bldP spid="33" grpId="0"/>
      <p:bldP spid="34" grpId="0"/>
      <p:bldP spid="3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ame 2">
            <a:extLst>
              <a:ext uri="{FF2B5EF4-FFF2-40B4-BE49-F238E27FC236}">
                <a16:creationId xmlns:a16="http://schemas.microsoft.com/office/drawing/2014/main" id="{0DF492F3-D91F-4D8D-8DA1-4F67142F3269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2803"/>
            </a:avLst>
          </a:prstGeom>
          <a:gradFill>
            <a:gsLst>
              <a:gs pos="0">
                <a:srgbClr val="00B050"/>
              </a:gs>
              <a:gs pos="39000">
                <a:srgbClr val="FF0000"/>
              </a:gs>
              <a:gs pos="71000">
                <a:srgbClr val="FFFF00"/>
              </a:gs>
              <a:gs pos="100000">
                <a:srgbClr val="002060"/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00AAC85-13C2-4E8F-AC82-2706E35C6DD4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37" t="8667" r="11374" b="15122"/>
          <a:stretch/>
        </p:blipFill>
        <p:spPr>
          <a:xfrm>
            <a:off x="2100718" y="389260"/>
            <a:ext cx="2381182" cy="2325804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482D9D2E-D860-455F-97CC-DBD98192661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449725" y="389260"/>
            <a:ext cx="1974437" cy="2325805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4D507B34-ADB8-4D4E-A5F8-39A22BBC328F}"/>
              </a:ext>
            </a:extLst>
          </p:cNvPr>
          <p:cNvSpPr txBox="1"/>
          <p:nvPr/>
        </p:nvSpPr>
        <p:spPr>
          <a:xfrm>
            <a:off x="6989160" y="3176820"/>
            <a:ext cx="4783015" cy="1754326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শ্রেণি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পঞ্চম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বিষয়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প্রাথমিক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গণিত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সময়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- ৪০মিনিট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52AAF25-5965-445C-A73C-FCAFABA41963}"/>
              </a:ext>
            </a:extLst>
          </p:cNvPr>
          <p:cNvSpPr txBox="1"/>
          <p:nvPr/>
        </p:nvSpPr>
        <p:spPr>
          <a:xfrm>
            <a:off x="518300" y="3104324"/>
            <a:ext cx="5711483" cy="2862322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মোঃ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আবুল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কালাম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সহকারী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শাহাপুর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সরকারি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প্রাথমিক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বিদ্যালয়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বানিয়াচং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হবিগঞ্জ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algn="ctr"/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০১৭১৮৫০৯১৭১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38D08FA-93C3-461A-B3D2-9295C4BAF742}"/>
              </a:ext>
            </a:extLst>
          </p:cNvPr>
          <p:cNvSpPr txBox="1"/>
          <p:nvPr/>
        </p:nvSpPr>
        <p:spPr>
          <a:xfrm>
            <a:off x="5177916" y="627557"/>
            <a:ext cx="2504050" cy="64633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err="1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3600" b="1" dirty="0">
              <a:ln/>
              <a:pattFill prst="dkUpDiag">
                <a:fgClr>
                  <a:schemeClr val="bg1">
                    <a:lumMod val="50000"/>
                  </a:schemeClr>
                </a:fgClr>
                <a:bgClr>
                  <a:schemeClr val="tx1">
                    <a:lumMod val="75000"/>
                    <a:lumOff val="25000"/>
                  </a:schemeClr>
                </a:bgClr>
              </a:patt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30766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xtBox 29"/>
          <p:cNvSpPr txBox="1"/>
          <p:nvPr/>
        </p:nvSpPr>
        <p:spPr>
          <a:xfrm>
            <a:off x="497058" y="1609860"/>
            <a:ext cx="11197883" cy="64633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চারটি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ঘন্টা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একত্রে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বেজে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পরে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৫, ৭, ১২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১৫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মিমিট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পরপর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বাজতে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লাগল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 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1185123" y="2489361"/>
            <a:ext cx="9576662" cy="707886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ক)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পুনরায়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000" dirty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সর্বনিম্ন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কত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সময়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পর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ঘন্টাগুলো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একত্রে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বাজবে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185123" y="3265886"/>
            <a:ext cx="10645807" cy="1200329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খ)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দুপুর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১২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টায়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ঘন্টাগুলো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একত্রে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বাজলে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পুনরায়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কয়টার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সময়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ঘন্টাগুলো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একত্রে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বাজবে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Frame 9">
            <a:extLst>
              <a:ext uri="{FF2B5EF4-FFF2-40B4-BE49-F238E27FC236}">
                <a16:creationId xmlns:a16="http://schemas.microsoft.com/office/drawing/2014/main" id="{DB92C94F-4C55-4CBB-9400-E98281464ECC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2803"/>
            </a:avLst>
          </a:prstGeom>
          <a:gradFill>
            <a:gsLst>
              <a:gs pos="0">
                <a:srgbClr val="00B050"/>
              </a:gs>
              <a:gs pos="39000">
                <a:srgbClr val="FF0000"/>
              </a:gs>
              <a:gs pos="71000">
                <a:srgbClr val="FFFF00"/>
              </a:gs>
              <a:gs pos="100000">
                <a:srgbClr val="002060"/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A42EFF3-135B-48DB-B294-4515B014BD21}"/>
              </a:ext>
            </a:extLst>
          </p:cNvPr>
          <p:cNvSpPr txBox="1"/>
          <p:nvPr/>
        </p:nvSpPr>
        <p:spPr>
          <a:xfrm>
            <a:off x="3868615" y="436098"/>
            <a:ext cx="3699803" cy="64633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বাড়ির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3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2752946"/>
      </p:ext>
    </p:extLst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31" grpId="0" animBg="1"/>
      <p:bldP spid="32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>
            <a:extLst>
              <a:ext uri="{FF2B5EF4-FFF2-40B4-BE49-F238E27FC236}">
                <a16:creationId xmlns:a16="http://schemas.microsoft.com/office/drawing/2014/main" id="{B51D6F19-3FBD-4D4C-832B-E1D57753366B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2803"/>
            </a:avLst>
          </a:prstGeom>
          <a:gradFill>
            <a:gsLst>
              <a:gs pos="0">
                <a:srgbClr val="00B050"/>
              </a:gs>
              <a:gs pos="39000">
                <a:srgbClr val="FF0000"/>
              </a:gs>
              <a:gs pos="71000">
                <a:srgbClr val="FFFF00"/>
              </a:gs>
              <a:gs pos="100000">
                <a:srgbClr val="002060"/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3D3F767-B07E-4639-ABEC-F8B7BFEA263C}"/>
              </a:ext>
            </a:extLst>
          </p:cNvPr>
          <p:cNvSpPr txBox="1"/>
          <p:nvPr/>
        </p:nvSpPr>
        <p:spPr>
          <a:xfrm>
            <a:off x="2518125" y="2624039"/>
            <a:ext cx="151105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500" dirty="0" err="1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bn-BD" sz="11500" dirty="0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11500" dirty="0">
              <a:ln w="0"/>
              <a:solidFill>
                <a:srgbClr val="7030A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EF7F751B-120D-4AD1-B08C-0D8158D948C1}"/>
              </a:ext>
            </a:extLst>
          </p:cNvPr>
          <p:cNvSpPr txBox="1"/>
          <p:nvPr/>
        </p:nvSpPr>
        <p:spPr>
          <a:xfrm>
            <a:off x="6283336" y="4486087"/>
            <a:ext cx="151105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500" dirty="0" err="1">
                <a:ln w="0"/>
                <a:solidFill>
                  <a:schemeClr val="tx2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কে</a:t>
            </a:r>
            <a:r>
              <a:rPr lang="bn-BD" sz="11500" dirty="0">
                <a:ln w="0"/>
                <a:solidFill>
                  <a:schemeClr val="tx2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11500" dirty="0">
              <a:ln w="0"/>
              <a:solidFill>
                <a:schemeClr val="tx2">
                  <a:lumMod val="50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3701EE3-74CF-435F-9BCF-E4667756A5F5}"/>
              </a:ext>
            </a:extLst>
          </p:cNvPr>
          <p:cNvSpPr txBox="1"/>
          <p:nvPr/>
        </p:nvSpPr>
        <p:spPr>
          <a:xfrm>
            <a:off x="427419" y="0"/>
            <a:ext cx="151105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50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ধ</a:t>
            </a:r>
            <a:r>
              <a:rPr lang="bn-BD" sz="1150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1150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C45D0376-99DB-48AF-87AE-6EA54AF6777F}"/>
              </a:ext>
            </a:extLst>
          </p:cNvPr>
          <p:cNvSpPr txBox="1"/>
          <p:nvPr/>
        </p:nvSpPr>
        <p:spPr>
          <a:xfrm>
            <a:off x="1432746" y="1294633"/>
            <a:ext cx="151105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500" dirty="0" err="1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ন্য</a:t>
            </a:r>
            <a:r>
              <a:rPr lang="bn-BD" sz="11500" dirty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11500" dirty="0">
              <a:ln w="0"/>
              <a:solidFill>
                <a:srgbClr val="00206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33F93715-23EB-471A-B954-A453E17FBA65}"/>
              </a:ext>
            </a:extLst>
          </p:cNvPr>
          <p:cNvSpPr txBox="1"/>
          <p:nvPr/>
        </p:nvSpPr>
        <p:spPr>
          <a:xfrm>
            <a:off x="9116501" y="1605092"/>
            <a:ext cx="151105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500" dirty="0" err="1">
                <a:ln w="0"/>
                <a:solidFill>
                  <a:schemeClr val="accent6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bn-BD" sz="11500" dirty="0">
                <a:ln w="0"/>
                <a:solidFill>
                  <a:schemeClr val="accent6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11500" dirty="0">
              <a:ln w="0"/>
              <a:solidFill>
                <a:schemeClr val="accent6">
                  <a:lumMod val="50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768106CD-22FA-48F2-BC35-BC95252C64EC}"/>
              </a:ext>
            </a:extLst>
          </p:cNvPr>
          <p:cNvSpPr txBox="1"/>
          <p:nvPr/>
        </p:nvSpPr>
        <p:spPr>
          <a:xfrm>
            <a:off x="3808356" y="3910419"/>
            <a:ext cx="151105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500" dirty="0">
                <a:ln w="0"/>
                <a:solidFill>
                  <a:srgbClr val="00B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</a:t>
            </a:r>
            <a:r>
              <a:rPr lang="bn-BD" sz="11500" dirty="0">
                <a:ln w="0"/>
                <a:solidFill>
                  <a:srgbClr val="00B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11500" dirty="0">
              <a:ln w="0"/>
              <a:solidFill>
                <a:srgbClr val="00B05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69841FB9-03F0-458D-BA0D-B5530CF0FCE3}"/>
              </a:ext>
            </a:extLst>
          </p:cNvPr>
          <p:cNvSpPr txBox="1"/>
          <p:nvPr/>
        </p:nvSpPr>
        <p:spPr>
          <a:xfrm>
            <a:off x="10121828" y="76755"/>
            <a:ext cx="151105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500" dirty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bn-BD" sz="11500" dirty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11500" dirty="0">
              <a:ln w="0"/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EBBA0C63-65AB-42CF-8E84-95C3FE4D6E67}"/>
              </a:ext>
            </a:extLst>
          </p:cNvPr>
          <p:cNvSpPr txBox="1"/>
          <p:nvPr/>
        </p:nvSpPr>
        <p:spPr>
          <a:xfrm>
            <a:off x="7789697" y="3239729"/>
            <a:ext cx="151105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500" dirty="0">
                <a:ln w="0"/>
                <a:solidFill>
                  <a:schemeClr val="accent4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ই</a:t>
            </a:r>
            <a:r>
              <a:rPr lang="bn-BD" sz="11500" dirty="0">
                <a:ln w="0"/>
                <a:solidFill>
                  <a:schemeClr val="accent4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11500" dirty="0">
              <a:ln w="0"/>
              <a:solidFill>
                <a:schemeClr val="accent4">
                  <a:lumMod val="50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24" name="Picture 23">
            <a:extLst>
              <a:ext uri="{FF2B5EF4-FFF2-40B4-BE49-F238E27FC236}">
                <a16:creationId xmlns:a16="http://schemas.microsoft.com/office/drawing/2014/main" id="{FB3FA69A-768B-4932-A9A6-1B4EBB28ABF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1753" y="462401"/>
            <a:ext cx="4763166" cy="26673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7024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9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5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1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7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6" grpId="0"/>
      <p:bldP spid="17" grpId="0"/>
      <p:bldP spid="18" grpId="0"/>
      <p:bldP spid="19" grpId="0"/>
      <p:bldP spid="20" grpId="0"/>
      <p:bldP spid="21" grpId="0"/>
      <p:bldP spid="2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ame 2">
            <a:extLst>
              <a:ext uri="{FF2B5EF4-FFF2-40B4-BE49-F238E27FC236}">
                <a16:creationId xmlns:a16="http://schemas.microsoft.com/office/drawing/2014/main" id="{9BD2D904-88E9-4507-9B63-46E86A1F27D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2803"/>
            </a:avLst>
          </a:prstGeom>
          <a:gradFill>
            <a:gsLst>
              <a:gs pos="0">
                <a:srgbClr val="00B050"/>
              </a:gs>
              <a:gs pos="39000">
                <a:srgbClr val="FF0000"/>
              </a:gs>
              <a:gs pos="71000">
                <a:srgbClr val="FFFF00"/>
              </a:gs>
              <a:gs pos="100000">
                <a:srgbClr val="002060"/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29AA3F8-E164-4610-BF7F-A635E3182AE7}"/>
              </a:ext>
            </a:extLst>
          </p:cNvPr>
          <p:cNvSpPr txBox="1"/>
          <p:nvPr/>
        </p:nvSpPr>
        <p:spPr>
          <a:xfrm>
            <a:off x="1664677" y="1572068"/>
            <a:ext cx="8862646" cy="646331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তোমারা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৪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নামতা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পারো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08EE42E-0E24-4A88-BDC5-565460811F53}"/>
              </a:ext>
            </a:extLst>
          </p:cNvPr>
          <p:cNvSpPr txBox="1"/>
          <p:nvPr/>
        </p:nvSpPr>
        <p:spPr>
          <a:xfrm>
            <a:off x="1664677" y="2982352"/>
            <a:ext cx="8862646" cy="646331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১২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দ্বারা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নিঃশেষে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বিভাজ্য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তোমরা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1780FDA-5A51-4135-A9C9-2D13A128358E}"/>
              </a:ext>
            </a:extLst>
          </p:cNvPr>
          <p:cNvSpPr txBox="1"/>
          <p:nvPr/>
        </p:nvSpPr>
        <p:spPr>
          <a:xfrm>
            <a:off x="1561514" y="4392636"/>
            <a:ext cx="9101797" cy="646331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আমাদের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আজকের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হতে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পারে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অনুমান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বলো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1408666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ame 4">
            <a:extLst>
              <a:ext uri="{FF2B5EF4-FFF2-40B4-BE49-F238E27FC236}">
                <a16:creationId xmlns:a16="http://schemas.microsoft.com/office/drawing/2014/main" id="{84372B30-A746-43B9-87C3-88068A93FF1C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2803"/>
            </a:avLst>
          </a:prstGeom>
          <a:gradFill>
            <a:gsLst>
              <a:gs pos="0">
                <a:srgbClr val="00B050"/>
              </a:gs>
              <a:gs pos="39000">
                <a:srgbClr val="FF0000"/>
              </a:gs>
              <a:gs pos="71000">
                <a:srgbClr val="FFFF00"/>
              </a:gs>
              <a:gs pos="100000">
                <a:srgbClr val="002060"/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CDADEDA-631A-4D02-9B3F-E99529AF8D1A}"/>
              </a:ext>
            </a:extLst>
          </p:cNvPr>
          <p:cNvSpPr txBox="1"/>
          <p:nvPr/>
        </p:nvSpPr>
        <p:spPr>
          <a:xfrm>
            <a:off x="2895600" y="870301"/>
            <a:ext cx="6400800" cy="92333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5400" b="1" dirty="0" err="1">
                <a:ln/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আমাদের</a:t>
            </a:r>
            <a:r>
              <a:rPr lang="en-US" sz="5400" b="1" dirty="0">
                <a:ln/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>
                <a:ln/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আজকের</a:t>
            </a:r>
            <a:r>
              <a:rPr lang="en-US" sz="5400" b="1" dirty="0">
                <a:ln/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>
                <a:ln/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endParaRPr lang="en-US" sz="5400" b="1" dirty="0">
              <a:ln/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92734BA-44C2-4B87-A695-8D0934DA21D6}"/>
              </a:ext>
            </a:extLst>
          </p:cNvPr>
          <p:cNvSpPr txBox="1"/>
          <p:nvPr/>
        </p:nvSpPr>
        <p:spPr>
          <a:xfrm>
            <a:off x="2595490" y="3002376"/>
            <a:ext cx="677124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গুণিতক</a:t>
            </a:r>
            <a:r>
              <a:rPr lang="en-US" sz="8000" dirty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80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গুণনীয়ক</a:t>
            </a:r>
            <a:endParaRPr lang="en-US" sz="80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09324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ame 3">
            <a:extLst>
              <a:ext uri="{FF2B5EF4-FFF2-40B4-BE49-F238E27FC236}">
                <a16:creationId xmlns:a16="http://schemas.microsoft.com/office/drawing/2014/main" id="{501AE487-F99D-40AD-9F85-5994E1368B68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2803"/>
            </a:avLst>
          </a:prstGeom>
          <a:gradFill>
            <a:gsLst>
              <a:gs pos="0">
                <a:srgbClr val="00B050"/>
              </a:gs>
              <a:gs pos="39000">
                <a:srgbClr val="FF0000"/>
              </a:gs>
              <a:gs pos="71000">
                <a:srgbClr val="FFFF00"/>
              </a:gs>
              <a:gs pos="100000">
                <a:srgbClr val="002060"/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F23CBD1-7018-4187-A06D-A409ED94D5B2}"/>
              </a:ext>
            </a:extLst>
          </p:cNvPr>
          <p:cNvSpPr txBox="1"/>
          <p:nvPr/>
        </p:nvSpPr>
        <p:spPr>
          <a:xfrm>
            <a:off x="4647027" y="650874"/>
            <a:ext cx="2897945" cy="1015663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err="1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endParaRPr lang="en-US" sz="6000" b="1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19A646A-105F-491C-9A4C-FA1F1A48C7D7}"/>
              </a:ext>
            </a:extLst>
          </p:cNvPr>
          <p:cNvSpPr txBox="1"/>
          <p:nvPr/>
        </p:nvSpPr>
        <p:spPr>
          <a:xfrm>
            <a:off x="1504711" y="2507942"/>
            <a:ext cx="9454022" cy="1754326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l"/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এই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শেষে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শিক্ষার্থীরা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…</a:t>
            </a:r>
          </a:p>
          <a:p>
            <a:pPr algn="l"/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১৭.১.২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মৌলিক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উৎপাদকের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সাহায্যে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লসাগু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নির্ণয়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</a:p>
          <a:p>
            <a:pPr algn="l"/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১৭.২.২ ল,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সা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গু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সংক্রান্ত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সমস্যার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সমাধান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15785174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ame 3">
            <a:extLst>
              <a:ext uri="{FF2B5EF4-FFF2-40B4-BE49-F238E27FC236}">
                <a16:creationId xmlns:a16="http://schemas.microsoft.com/office/drawing/2014/main" id="{8EF59EEB-BF41-439A-A524-BF969EAAD716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2803"/>
            </a:avLst>
          </a:prstGeom>
          <a:gradFill>
            <a:gsLst>
              <a:gs pos="0">
                <a:srgbClr val="00B050"/>
              </a:gs>
              <a:gs pos="39000">
                <a:srgbClr val="FF0000"/>
              </a:gs>
              <a:gs pos="71000">
                <a:srgbClr val="FFFF00"/>
              </a:gs>
              <a:gs pos="100000">
                <a:srgbClr val="002060"/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AC4076E-C16C-4F39-847E-B4962F13C56B}"/>
              </a:ext>
            </a:extLst>
          </p:cNvPr>
          <p:cNvSpPr txBox="1"/>
          <p:nvPr/>
        </p:nvSpPr>
        <p:spPr>
          <a:xfrm>
            <a:off x="900332" y="1508220"/>
            <a:ext cx="10550770" cy="1261884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err="1">
                <a:ln/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গুণিতকঃ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নির্দিষ্ট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সংখ্যা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দ্বারা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যে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সকল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সংখ্যাকে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নিঃশেষে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ভাগ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যায়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সেই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সকল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সংখ্যার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প্রত্যেকটিকে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ওই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সংখ্যার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গুণিতক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14439A8-FDD0-4B10-8531-1C8E0A5C988E}"/>
              </a:ext>
            </a:extLst>
          </p:cNvPr>
          <p:cNvSpPr txBox="1"/>
          <p:nvPr/>
        </p:nvSpPr>
        <p:spPr>
          <a:xfrm>
            <a:off x="900333" y="3429000"/>
            <a:ext cx="10550770" cy="1261884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b="1" spc="50" dirty="0" err="1">
                <a:ln w="0"/>
                <a:solidFill>
                  <a:srgbClr val="00B050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গুণনীয়কঃ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সংখ্যা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যে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যে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সংখ্যা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দ্বারা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বিভাজ্য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সেই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সকল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সংখ্যাকে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গুণনীয়ক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46936" y="1859339"/>
            <a:ext cx="9298128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4400" dirty="0">
                <a:solidFill>
                  <a:srgbClr val="7030A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১, ২, ৩, ৪, ৫, ৬, ৭, ৮, ৯, ১০, ১১, ১২,</a:t>
            </a:r>
          </a:p>
          <a:p>
            <a:pPr>
              <a:lnSpc>
                <a:spcPct val="150000"/>
              </a:lnSpc>
            </a:pPr>
            <a:r>
              <a:rPr lang="en-US" sz="4400" dirty="0">
                <a:solidFill>
                  <a:srgbClr val="7030A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১৩, ১৪, ১৫, ১৬, ১৭, ১৮, ১৯, ২০, ২১,</a:t>
            </a:r>
          </a:p>
          <a:p>
            <a:pPr>
              <a:lnSpc>
                <a:spcPct val="150000"/>
              </a:lnSpc>
            </a:pPr>
            <a:r>
              <a:rPr lang="en-US" sz="4400" dirty="0">
                <a:solidFill>
                  <a:srgbClr val="7030A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২২, ২৩, ২৪, ২৫, …..</a:t>
            </a:r>
          </a:p>
        </p:txBody>
      </p:sp>
      <p:sp>
        <p:nvSpPr>
          <p:cNvPr id="4" name="Oval 3"/>
          <p:cNvSpPr/>
          <p:nvPr/>
        </p:nvSpPr>
        <p:spPr>
          <a:xfrm>
            <a:off x="3200400" y="2194678"/>
            <a:ext cx="724486" cy="661063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5700316" y="2198195"/>
            <a:ext cx="724486" cy="657545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8915400" y="2194679"/>
            <a:ext cx="724486" cy="657544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176932" y="3192839"/>
            <a:ext cx="732692" cy="647641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7764194" y="3105180"/>
            <a:ext cx="724486" cy="64764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3439487" y="4162456"/>
            <a:ext cx="732691" cy="647641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ame 9">
            <a:extLst>
              <a:ext uri="{FF2B5EF4-FFF2-40B4-BE49-F238E27FC236}">
                <a16:creationId xmlns:a16="http://schemas.microsoft.com/office/drawing/2014/main" id="{5B08DBA5-258B-49E1-B4EC-FEBE6EF888B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2803"/>
            </a:avLst>
          </a:prstGeom>
          <a:gradFill>
            <a:gsLst>
              <a:gs pos="0">
                <a:srgbClr val="00B050"/>
              </a:gs>
              <a:gs pos="39000">
                <a:srgbClr val="FF0000"/>
              </a:gs>
              <a:gs pos="71000">
                <a:srgbClr val="FFFF00"/>
              </a:gs>
              <a:gs pos="100000">
                <a:srgbClr val="002060"/>
              </a:gs>
            </a:gsLst>
            <a:lin ang="5400000" scaled="1"/>
          </a:gra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80EC8BE-81E6-4ADB-B99C-0D331A185AB5}"/>
              </a:ext>
            </a:extLst>
          </p:cNvPr>
          <p:cNvSpPr txBox="1"/>
          <p:nvPr/>
        </p:nvSpPr>
        <p:spPr>
          <a:xfrm>
            <a:off x="2363372" y="633046"/>
            <a:ext cx="7276514" cy="70788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 </a:t>
            </a:r>
            <a:r>
              <a:rPr lang="en-US" sz="4000" b="1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4000" b="1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গুণিতক</a:t>
            </a:r>
            <a:endParaRPr lang="en-US" sz="4000" b="1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45104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01127" y="2906989"/>
            <a:ext cx="8802858" cy="10233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4400" dirty="0">
                <a:solidFill>
                  <a:srgbClr val="7030A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১,  ২,  ৩,  ৪, ৫, ৬, ৭, ৮, ৯, ১০, ১১, ১২</a:t>
            </a:r>
          </a:p>
        </p:txBody>
      </p:sp>
      <p:sp>
        <p:nvSpPr>
          <p:cNvPr id="4" name="Oval 3"/>
          <p:cNvSpPr/>
          <p:nvPr/>
        </p:nvSpPr>
        <p:spPr>
          <a:xfrm>
            <a:off x="5576008" y="3180140"/>
            <a:ext cx="724554" cy="750206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924050" y="3185273"/>
            <a:ext cx="683894" cy="759141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2789066" y="3180139"/>
            <a:ext cx="706533" cy="738205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3593273" y="3180139"/>
            <a:ext cx="706533" cy="738204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299806" y="3230454"/>
            <a:ext cx="706532" cy="687889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9936735" y="3131396"/>
            <a:ext cx="867249" cy="759141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ame 9">
            <a:extLst>
              <a:ext uri="{FF2B5EF4-FFF2-40B4-BE49-F238E27FC236}">
                <a16:creationId xmlns:a16="http://schemas.microsoft.com/office/drawing/2014/main" id="{97474F10-3CBD-4FD1-A728-CEF0FF108E04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2803"/>
            </a:avLst>
          </a:prstGeom>
          <a:gradFill>
            <a:gsLst>
              <a:gs pos="0">
                <a:srgbClr val="00B050"/>
              </a:gs>
              <a:gs pos="39000">
                <a:srgbClr val="FF0000"/>
              </a:gs>
              <a:gs pos="71000">
                <a:srgbClr val="FFFF00"/>
              </a:gs>
              <a:gs pos="100000">
                <a:srgbClr val="002060"/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A43AF34-C2B5-44FC-A4E9-650D63179D51}"/>
              </a:ext>
            </a:extLst>
          </p:cNvPr>
          <p:cNvSpPr txBox="1"/>
          <p:nvPr/>
        </p:nvSpPr>
        <p:spPr>
          <a:xfrm>
            <a:off x="3260187" y="745609"/>
            <a:ext cx="5671625" cy="70788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১২ </a:t>
            </a:r>
            <a:r>
              <a:rPr lang="en-US" sz="4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গুণনীয়ক</a:t>
            </a:r>
            <a:endParaRPr lang="en-US" sz="4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23873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62400" y="585414"/>
            <a:ext cx="6858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Kalpurush" panose="02000600000000000000" pitchFamily="2" charset="0"/>
                <a:cs typeface="Kalpurush" panose="02000600000000000000" pitchFamily="2" charset="0"/>
              </a:rPr>
              <a:t>৪, ৮, ১২, ১৬, ২০, ২৪, ২৮, ৩৬, ৪০, …</a:t>
            </a:r>
          </a:p>
        </p:txBody>
      </p:sp>
      <p:sp>
        <p:nvSpPr>
          <p:cNvPr id="4" name="Oval 3"/>
          <p:cNvSpPr/>
          <p:nvPr/>
        </p:nvSpPr>
        <p:spPr>
          <a:xfrm>
            <a:off x="4978776" y="536811"/>
            <a:ext cx="751449" cy="83101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5" name="TextBox 4"/>
          <p:cNvSpPr txBox="1"/>
          <p:nvPr/>
        </p:nvSpPr>
        <p:spPr>
          <a:xfrm>
            <a:off x="3972950" y="1556963"/>
            <a:ext cx="7620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Kalpurush" panose="02000600000000000000" pitchFamily="2" charset="0"/>
                <a:cs typeface="Kalpurush" panose="02000600000000000000" pitchFamily="2" charset="0"/>
              </a:rPr>
              <a:t>৬, ১২, ১৮, ২৪, ৩০, ৩৬, ৪২, …</a:t>
            </a:r>
          </a:p>
        </p:txBody>
      </p:sp>
      <p:sp>
        <p:nvSpPr>
          <p:cNvPr id="7" name="Oval 6"/>
          <p:cNvSpPr/>
          <p:nvPr/>
        </p:nvSpPr>
        <p:spPr>
          <a:xfrm>
            <a:off x="4502248" y="1511614"/>
            <a:ext cx="751449" cy="717382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8" name="Oval 7"/>
          <p:cNvSpPr/>
          <p:nvPr/>
        </p:nvSpPr>
        <p:spPr>
          <a:xfrm>
            <a:off x="7239000" y="407022"/>
            <a:ext cx="705699" cy="81938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9" name="Oval 8"/>
          <p:cNvSpPr/>
          <p:nvPr/>
        </p:nvSpPr>
        <p:spPr>
          <a:xfrm>
            <a:off x="5999269" y="1544613"/>
            <a:ext cx="751448" cy="64633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10" name="Oval 9"/>
          <p:cNvSpPr/>
          <p:nvPr/>
        </p:nvSpPr>
        <p:spPr>
          <a:xfrm>
            <a:off x="8738412" y="449338"/>
            <a:ext cx="838200" cy="794757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11" name="Oval 10"/>
          <p:cNvSpPr/>
          <p:nvPr/>
        </p:nvSpPr>
        <p:spPr>
          <a:xfrm>
            <a:off x="7502770" y="1550854"/>
            <a:ext cx="751447" cy="680651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17" name="Frame 16">
            <a:extLst>
              <a:ext uri="{FF2B5EF4-FFF2-40B4-BE49-F238E27FC236}">
                <a16:creationId xmlns:a16="http://schemas.microsoft.com/office/drawing/2014/main" id="{0E9D3A02-C16E-4EFD-9459-FB33B7E7E84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2803"/>
            </a:avLst>
          </a:prstGeom>
          <a:gradFill>
            <a:gsLst>
              <a:gs pos="0">
                <a:srgbClr val="00B050"/>
              </a:gs>
              <a:gs pos="39000">
                <a:srgbClr val="FF0000"/>
              </a:gs>
              <a:gs pos="71000">
                <a:srgbClr val="FFFF00"/>
              </a:gs>
              <a:gs pos="100000">
                <a:srgbClr val="002060"/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CC67AE21-BD2B-420E-9AFC-22D8E53E44B3}"/>
              </a:ext>
            </a:extLst>
          </p:cNvPr>
          <p:cNvSpPr txBox="1"/>
          <p:nvPr/>
        </p:nvSpPr>
        <p:spPr>
          <a:xfrm>
            <a:off x="633046" y="585414"/>
            <a:ext cx="2948354" cy="640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৪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গুণিতকঃ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C4C3BBB3-9A35-4B3F-91C5-E24BB820F6FA}"/>
              </a:ext>
            </a:extLst>
          </p:cNvPr>
          <p:cNvSpPr txBox="1"/>
          <p:nvPr/>
        </p:nvSpPr>
        <p:spPr>
          <a:xfrm>
            <a:off x="633046" y="1480750"/>
            <a:ext cx="2743200" cy="640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৬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গুণিতকঃ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626DACCB-708B-4608-8D39-AC36BA0B5267}"/>
              </a:ext>
            </a:extLst>
          </p:cNvPr>
          <p:cNvSpPr txBox="1"/>
          <p:nvPr/>
        </p:nvSpPr>
        <p:spPr>
          <a:xfrm>
            <a:off x="1508760" y="2516163"/>
            <a:ext cx="9174480" cy="64098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৪ ও ৬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সাধারণ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গুণিতকঃ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১২, ২৪, ৩৬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576226C2-D372-47D2-AB49-4A3A260631F7}"/>
              </a:ext>
            </a:extLst>
          </p:cNvPr>
          <p:cNvSpPr txBox="1"/>
          <p:nvPr/>
        </p:nvSpPr>
        <p:spPr>
          <a:xfrm>
            <a:off x="433168" y="5013364"/>
            <a:ext cx="11325664" cy="646331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সাধারণ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গুণিতকের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মধ্যে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সবচেয়ে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ছোট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সংখ্যাকে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“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লঘিষ্ট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সাধারণ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গুণিতক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”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35E01B06-9AA1-4B3E-A3A0-1120EC1E76F3}"/>
              </a:ext>
            </a:extLst>
          </p:cNvPr>
          <p:cNvSpPr txBox="1"/>
          <p:nvPr/>
        </p:nvSpPr>
        <p:spPr>
          <a:xfrm>
            <a:off x="765501" y="3654785"/>
            <a:ext cx="10467535" cy="646331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সাধারণ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গুণিতকের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মধ্যে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সবচেয়ে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ছোট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সংখ্যাকে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9649072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l">
          <a:defRPr sz="3600" dirty="0" err="1" smtClean="0">
            <a:latin typeface="NikoshBAN" panose="02000000000000000000" pitchFamily="2" charset="0"/>
            <a:cs typeface="NikoshBAN" panose="02000000000000000000" pitchFamily="2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182</TotalTime>
  <Words>1194</Words>
  <Application>Microsoft Office PowerPoint</Application>
  <PresentationFormat>Widescreen</PresentationFormat>
  <Paragraphs>178</Paragraphs>
  <Slides>21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8" baseType="lpstr">
      <vt:lpstr>Arial</vt:lpstr>
      <vt:lpstr>Calibri</vt:lpstr>
      <vt:lpstr>Calibri Light</vt:lpstr>
      <vt:lpstr>Cambria Math</vt:lpstr>
      <vt:lpstr>Kalpurush</vt:lpstr>
      <vt:lpstr>NikoshBAN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dell</dc:creator>
  <cp:lastModifiedBy>dell</cp:lastModifiedBy>
  <cp:revision>13</cp:revision>
  <dcterms:created xsi:type="dcterms:W3CDTF">2022-04-14T15:39:31Z</dcterms:created>
  <dcterms:modified xsi:type="dcterms:W3CDTF">2022-04-20T16:07:59Z</dcterms:modified>
</cp:coreProperties>
</file>