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4" r:id="rId6"/>
    <p:sldId id="261" r:id="rId7"/>
    <p:sldId id="265" r:id="rId8"/>
    <p:sldId id="275" r:id="rId9"/>
    <p:sldId id="278" r:id="rId10"/>
    <p:sldId id="281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7" r:id="rId20"/>
    <p:sldId id="279" r:id="rId21"/>
    <p:sldId id="282" r:id="rId22"/>
    <p:sldId id="284" r:id="rId23"/>
    <p:sldId id="283" r:id="rId24"/>
    <p:sldId id="272" r:id="rId25"/>
    <p:sldId id="28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98" d="100"/>
          <a:sy n="98" d="100"/>
        </p:scale>
        <p:origin x="59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C6EF-D50A-4D4E-8F2D-73EBF1CDC8C2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3B028-65D0-4B66-89B2-9EBCBAE64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B028-65D0-4B66-89B2-9EBCBAE644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2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6395-8A90-42E2-89E8-94A27E5BF7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3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B028-65D0-4B66-89B2-9EBCBAE644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F93A-0EDE-4AEA-8176-EB00DA31C21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2C3CD-EBC5-4C3E-AAB4-4341C276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1950"/>
            <a:ext cx="7582814" cy="41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22" y="1203658"/>
            <a:ext cx="2362200" cy="6588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85" y="269816"/>
            <a:ext cx="4807825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603142" y="2255239"/>
            <a:ext cx="399242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فصل: الكلام </a:t>
            </a: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اي فصل ثالث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4912" y="2101351"/>
            <a:ext cx="154797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المقدّمة</a:t>
            </a:r>
            <a:endParaRPr lang="en-US" sz="1050" dirty="0"/>
          </a:p>
        </p:txBody>
      </p:sp>
      <p:sp>
        <p:nvSpPr>
          <p:cNvPr id="9" name="Down Arrow 8"/>
          <p:cNvSpPr/>
          <p:nvPr/>
        </p:nvSpPr>
        <p:spPr>
          <a:xfrm>
            <a:off x="2438397" y="2959177"/>
            <a:ext cx="381002" cy="540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89661" y="3526251"/>
            <a:ext cx="6801921" cy="6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7877924" y="3526251"/>
            <a:ext cx="227315" cy="438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374542" y="3558032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151559" y="3558032"/>
            <a:ext cx="258139" cy="444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68867" y="4076559"/>
            <a:ext cx="2590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</a:t>
            </a:r>
            <a:r>
              <a:rPr lang="ar-S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اوّل:النحو..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398" y="4126997"/>
            <a:ext cx="2514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ثالث: الكلام</a:t>
            </a:r>
            <a:r>
              <a:rPr lang="ar-SA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8512" y="4126997"/>
            <a:ext cx="2689261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</a:t>
            </a:r>
            <a:r>
              <a:rPr lang="ar-S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ثان: الكلمة..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989" y="245555"/>
            <a:ext cx="3883678" cy="7100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2" name="Down Arrow 21"/>
          <p:cNvSpPr/>
          <p:nvPr/>
        </p:nvSpPr>
        <p:spPr>
          <a:xfrm>
            <a:off x="7086600" y="1887438"/>
            <a:ext cx="290245" cy="367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05979"/>
            <a:ext cx="32766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تعريف الكلام</a:t>
            </a:r>
            <a:endParaRPr lang="en-US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432024"/>
            <a:ext cx="757291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Sentence /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বাক্য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الكلام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019710" y="3562350"/>
            <a:ext cx="75438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الكلام لفظ تضمّن كلمتين </a:t>
            </a:r>
            <a:r>
              <a:rPr lang="ar-SA" sz="5400" b="1" u="sng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بالإسناد</a:t>
            </a: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296310" y="2724150"/>
            <a:ext cx="426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قال صاحب الكتاب هداية النحو-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85750"/>
            <a:ext cx="1676400" cy="628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الإسناد</a:t>
            </a:r>
            <a:endParaRPr lang="en-US" sz="4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48200" y="971550"/>
            <a:ext cx="2286000" cy="742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2286000" y="971550"/>
            <a:ext cx="2362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0" y="1771650"/>
            <a:ext cx="2209800" cy="1828800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لمسند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predicate</a:t>
            </a:r>
          </a:p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বিধেয়</a:t>
            </a:r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1714500"/>
            <a:ext cx="2057400" cy="1885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لمسند إليه</a:t>
            </a:r>
          </a:p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SuBJECt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উদ্দেশ্য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790280"/>
            <a:ext cx="8305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الإسناد التعلقّ بين 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المسند 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المسند إليه</a:t>
            </a:r>
            <a:r>
              <a:rPr lang="ar-SA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81400" y="2723219"/>
            <a:ext cx="2209800" cy="36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05978"/>
            <a:ext cx="1905000" cy="5941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المثال</a:t>
            </a:r>
            <a:endParaRPr lang="en-US" b="1" cap="all" dirty="0">
              <a:ln w="9000" cmpd="sng">
                <a:solidFill>
                  <a:srgbClr val="FF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819150"/>
            <a:ext cx="7696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الله </a:t>
            </a:r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خالقٌ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Allah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is creator /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আল্লাহ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স্রষ্টা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419350"/>
            <a:ext cx="67056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আল্লাহ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সৃষ্টি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করেছেন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:/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Allah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created 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خلقَ</a:t>
            </a:r>
            <a:r>
              <a:rPr lang="ar-S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الله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71800" y="142875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581150" y="1524000"/>
            <a:ext cx="3429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19400" y="1885950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المسند إليه</a:t>
            </a: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828800"/>
            <a:ext cx="1447800" cy="51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المسند</a:t>
            </a:r>
            <a:endParaRPr lang="en-US" sz="44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182394" y="39413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327669" y="3618250"/>
            <a:ext cx="91440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62500" y="4251034"/>
            <a:ext cx="16764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المسند</a:t>
            </a:r>
            <a:r>
              <a:rPr lang="ar-S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52664" y="4267426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المسند إليه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7150"/>
            <a:ext cx="2743200" cy="742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أقسام الكلام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1085850"/>
            <a:ext cx="3124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ا</a:t>
            </a:r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</a:t>
            </a:r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جملة الخبريّه</a:t>
            </a:r>
            <a:endParaRPr lang="ar-SA" sz="4800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Assertive sentence</a:t>
            </a:r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028700"/>
            <a:ext cx="3429000" cy="2000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</a:t>
            </a:r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لجملة الانشائية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Interrogative, Imperative, Optative, Exclamatory Sentence</a:t>
            </a:r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57800" y="2457450"/>
            <a:ext cx="0" cy="1714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028950"/>
            <a:ext cx="68580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7800" y="4114800"/>
            <a:ext cx="68580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76600" y="3542704"/>
            <a:ext cx="913607" cy="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276600" y="4400550"/>
            <a:ext cx="960634" cy="1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19800" y="3829050"/>
            <a:ext cx="1981200" cy="7429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الفعليّة</a:t>
            </a:r>
            <a:endParaRPr lang="en-US" sz="5400" dirty="0"/>
          </a:p>
        </p:txBody>
      </p:sp>
      <p:sp>
        <p:nvSpPr>
          <p:cNvPr id="30" name="Rectangle 29"/>
          <p:cNvSpPr/>
          <p:nvPr/>
        </p:nvSpPr>
        <p:spPr>
          <a:xfrm>
            <a:off x="6019800" y="2686050"/>
            <a:ext cx="2057400" cy="800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الاسميّة</a:t>
            </a:r>
            <a:endParaRPr lang="en-US" sz="4800" dirty="0"/>
          </a:p>
        </p:txBody>
      </p:sp>
      <p:sp>
        <p:nvSpPr>
          <p:cNvPr id="31" name="Rectangle 30"/>
          <p:cNvSpPr/>
          <p:nvPr/>
        </p:nvSpPr>
        <p:spPr>
          <a:xfrm>
            <a:off x="1066800" y="3257550"/>
            <a:ext cx="2057400" cy="628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الاسميّة</a:t>
            </a:r>
            <a:endParaRPr lang="en-US" sz="4800" dirty="0"/>
          </a:p>
        </p:txBody>
      </p:sp>
      <p:sp>
        <p:nvSpPr>
          <p:cNvPr id="32" name="Rectangle 31"/>
          <p:cNvSpPr/>
          <p:nvPr/>
        </p:nvSpPr>
        <p:spPr>
          <a:xfrm>
            <a:off x="1066800" y="4057650"/>
            <a:ext cx="2057400" cy="6286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الفعليّة</a:t>
            </a:r>
            <a:endParaRPr lang="en-US" sz="5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3028950"/>
            <a:ext cx="0" cy="1371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Bent Arrow 7"/>
          <p:cNvSpPr/>
          <p:nvPr/>
        </p:nvSpPr>
        <p:spPr>
          <a:xfrm rot="16200000" flipH="1" flipV="1">
            <a:off x="5878749" y="83901"/>
            <a:ext cx="762000" cy="124189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6200000" flipH="1">
            <a:off x="1816039" y="-44389"/>
            <a:ext cx="704850" cy="14413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09550"/>
            <a:ext cx="5943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أقسام الكلام أو الجملة اربعة اجمالا: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667000" y="1047750"/>
            <a:ext cx="59436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(ا) </a:t>
            </a:r>
            <a:r>
              <a:rPr lang="ar-SA" sz="4800" dirty="0">
                <a:solidFill>
                  <a:srgbClr val="C00000"/>
                </a:solidFill>
              </a:rPr>
              <a:t>ا</a:t>
            </a:r>
            <a:r>
              <a:rPr lang="ar-S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لجملة الخبريّه </a:t>
            </a:r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الإسميّة</a:t>
            </a:r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077819"/>
            <a:ext cx="5943600" cy="7987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(ب) الجملة الخبريّه الفعليّة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2667000" y="3068419"/>
            <a:ext cx="5943600" cy="798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(ج)</a:t>
            </a:r>
            <a:r>
              <a:rPr lang="ar-SA" sz="4400" dirty="0">
                <a:solidFill>
                  <a:schemeClr val="accent5"/>
                </a:solidFill>
              </a:rPr>
              <a:t> </a:t>
            </a:r>
            <a:r>
              <a:rPr lang="ar-SA" sz="4400" dirty="0">
                <a:solidFill>
                  <a:srgbClr val="002060"/>
                </a:solidFill>
              </a:rPr>
              <a:t>ا</a:t>
            </a:r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لجملة الانشائية الإسميّة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99" y="4171950"/>
            <a:ext cx="5946169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(د) </a:t>
            </a:r>
            <a:r>
              <a:rPr lang="ar-SA" sz="4800" dirty="0">
                <a:solidFill>
                  <a:srgbClr val="002060"/>
                </a:solidFill>
              </a:rPr>
              <a:t>ا</a:t>
            </a:r>
            <a:r>
              <a:rPr lang="ar-S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لجملة الانشائية الفعليّة</a:t>
            </a:r>
            <a:endParaRPr lang="en-US" sz="4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71450"/>
            <a:ext cx="4495800" cy="5369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تعريف الاسميّة والفعليّة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95350"/>
            <a:ext cx="7696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57145" y="1818243"/>
            <a:ext cx="2819400" cy="6357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الله </a:t>
            </a:r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خالقٌ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3276600" y="3600450"/>
            <a:ext cx="33528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خلق</a:t>
            </a:r>
            <a:r>
              <a:rPr lang="ar-S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الله ادم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571750"/>
            <a:ext cx="7467600" cy="8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5978"/>
            <a:ext cx="5638800" cy="76557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الأمثال للجمل المذكورة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848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(ا) </a:t>
            </a:r>
            <a:r>
              <a:rPr lang="ar-SA" sz="4000" dirty="0" smtClean="0"/>
              <a:t>ا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لجملة الخبريّه الإسميّة، مثالها:</a:t>
            </a:r>
            <a:r>
              <a:rPr lang="ar-SA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خالدٌ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قايمٌ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3200" u="sng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71701"/>
            <a:ext cx="7848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ar-SA" sz="4000" b="1" dirty="0" smtClean="0">
                <a:ln/>
                <a:solidFill>
                  <a:schemeClr val="accent4"/>
                </a:solidFill>
              </a:rPr>
              <a:t>(ب) الجملة الخبريّه الفعليّة، مثالها: </a:t>
            </a:r>
            <a:r>
              <a:rPr lang="ar-SA" sz="4000" b="1" u="sng" dirty="0" smtClean="0">
                <a:ln/>
                <a:solidFill>
                  <a:srgbClr val="FF0000"/>
                </a:solidFill>
              </a:rPr>
              <a:t>قام</a:t>
            </a:r>
            <a:r>
              <a:rPr lang="ar-SA" sz="4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ar-SA" sz="4000" b="1" dirty="0">
                <a:ln/>
                <a:solidFill>
                  <a:srgbClr val="0070C0"/>
                </a:solidFill>
              </a:rPr>
              <a:t>خالدٌ</a:t>
            </a:r>
            <a:r>
              <a:rPr lang="ar-SA" sz="4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ar-SA" sz="3200" b="1" dirty="0" smtClean="0">
                <a:ln/>
                <a:solidFill>
                  <a:schemeClr val="accent4"/>
                </a:solidFill>
              </a:rPr>
              <a:t> </a:t>
            </a:r>
            <a:endParaRPr lang="en-US" sz="3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057650"/>
            <a:ext cx="7848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ar-S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د) </a:t>
            </a:r>
            <a:r>
              <a:rPr lang="ar-SA" sz="3600" dirty="0" smtClean="0">
                <a:solidFill>
                  <a:srgbClr val="002060"/>
                </a:solidFill>
              </a:rPr>
              <a:t>ا</a:t>
            </a:r>
            <a:r>
              <a:rPr lang="ar-S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لجملة الانشائية الفعليّة ، مثالها: </a:t>
            </a:r>
            <a:r>
              <a:rPr lang="ar-SA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اكتب</a:t>
            </a: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كتابك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257551"/>
            <a:ext cx="7848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(ج) </a:t>
            </a:r>
            <a:r>
              <a:rPr lang="ar-SA" sz="3200" dirty="0" smtClean="0">
                <a:solidFill>
                  <a:srgbClr val="002060"/>
                </a:solidFill>
              </a:rPr>
              <a:t>ا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لجملة الانشائية الإسميّة، مثالها: </a:t>
            </a:r>
            <a:r>
              <a:rPr lang="ar-SA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لعلّ </a:t>
            </a:r>
            <a:r>
              <a:rPr lang="ar-SA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كتابك </a:t>
            </a: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يكتب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8"/>
            <a:ext cx="5181600" cy="651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الفرق بين</a:t>
            </a:r>
            <a:r>
              <a:rPr lang="ar-SA" dirty="0" smtClean="0"/>
              <a:t> </a:t>
            </a:r>
            <a:r>
              <a:rPr lang="ar-S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الكلام</a:t>
            </a:r>
            <a:r>
              <a:rPr lang="ar-SA" dirty="0" smtClean="0"/>
              <a:t> 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S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الجملة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287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71650"/>
            <a:ext cx="7772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57450"/>
            <a:ext cx="7772400" cy="5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143250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886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029890"/>
            <a:ext cx="8077200" cy="5357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الفرق بينهما بالاسم والفعل والحرف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6629400" y="1714500"/>
            <a:ext cx="1981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الله 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خالقٌ</a:t>
            </a: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867400" y="2000250"/>
            <a:ext cx="4572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1714500"/>
            <a:ext cx="1828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اسم + اسم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708906"/>
            <a:ext cx="2514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الكلام والجملة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200400" y="4572000"/>
            <a:ext cx="4572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29400" y="2228850"/>
            <a:ext cx="20574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خلقَ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الله</a:t>
            </a:r>
            <a:r>
              <a:rPr lang="ar-S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5867400" y="2514600"/>
            <a:ext cx="5334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0" y="2228850"/>
            <a:ext cx="1828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فعل</a:t>
            </a:r>
            <a:r>
              <a:rPr lang="ar-S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</a:t>
            </a: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اسم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3200400" y="4057650"/>
            <a:ext cx="4572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3400" y="2257425"/>
            <a:ext cx="2514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الكلام والجملة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9400" y="2686050"/>
            <a:ext cx="20574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الله </a:t>
            </a:r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خلقَ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5791200" y="3028950"/>
            <a:ext cx="5334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10000" y="2743200"/>
            <a:ext cx="1828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اسم</a:t>
            </a:r>
            <a:r>
              <a:rPr lang="ar-S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</a:t>
            </a: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فعل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3162300" y="1997867"/>
            <a:ext cx="5334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3399" y="2771960"/>
            <a:ext cx="2514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الكلام والجملة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9400" y="3257550"/>
            <a:ext cx="2057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ذكر خلق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0000" y="3257550"/>
            <a:ext cx="18288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فعل + فعل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0523" y="3286125"/>
            <a:ext cx="2514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الجملة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9400" y="3771900"/>
            <a:ext cx="2057400" cy="498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</a:t>
            </a:r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الخلقِ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0" y="3829050"/>
            <a:ext cx="1828800" cy="444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حرف</a:t>
            </a:r>
            <a:r>
              <a:rPr lang="ar-S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اسم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" y="3829050"/>
            <a:ext cx="2514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الجملة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9400" y="4400550"/>
            <a:ext cx="2057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خلقَ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في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10000" y="4343400"/>
            <a:ext cx="18288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فعل + </a:t>
            </a:r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حرف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" y="4343400"/>
            <a:ext cx="2514600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الجملة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5791200" y="3543300"/>
            <a:ext cx="5334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5867399" y="4058246"/>
            <a:ext cx="5334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5867400" y="4570809"/>
            <a:ext cx="4572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3191837" y="2513408"/>
            <a:ext cx="5334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3218378" y="2981324"/>
            <a:ext cx="5334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3200400" y="3486150"/>
            <a:ext cx="5334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1" y="228600"/>
            <a:ext cx="5286375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43797"/>
            <a:ext cx="29718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 animBg="1"/>
      <p:bldP spid="19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ownload (1)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3775" b="3775"/>
          <a:stretch>
            <a:fillRect/>
          </a:stretch>
        </p:blipFill>
        <p:spPr>
          <a:xfrm>
            <a:off x="952500" y="209550"/>
            <a:ext cx="7315200" cy="20650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409950"/>
            <a:ext cx="4953000" cy="8001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সবাইকে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স্বাগতম</a:t>
            </a:r>
            <a:endParaRPr lang="en-US" sz="4000" dirty="0">
              <a:solidFill>
                <a:srgbClr val="FFFF00"/>
              </a:solidFill>
              <a:latin typeface="SutonnyMJ" pitchFamily="2" charset="0"/>
            </a:endParaRPr>
          </a:p>
        </p:txBody>
      </p:sp>
      <p:pic>
        <p:nvPicPr>
          <p:cNvPr id="6" name="Picture 5" descr="ahlan-wa-sahlan-biku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2571750"/>
            <a:ext cx="6629400" cy="6857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Rounded Rectangle 2"/>
          <p:cNvSpPr/>
          <p:nvPr/>
        </p:nvSpPr>
        <p:spPr>
          <a:xfrm>
            <a:off x="2514600" y="4362451"/>
            <a:ext cx="4191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WELLCOME TO 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575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553200" y="1543050"/>
            <a:ext cx="1600200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يا</a:t>
            </a:r>
            <a:r>
              <a:rPr lang="ar-S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زيدُ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715000" y="1828800"/>
            <a:ext cx="6858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00400" y="1543050"/>
            <a:ext cx="2286000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حرف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اسم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14600" y="1770458"/>
            <a:ext cx="533400" cy="11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400" y="1543050"/>
            <a:ext cx="1828800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الجملة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0" y="2571750"/>
            <a:ext cx="3581400" cy="7417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زيد 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اطلبه أو ادعوه </a:t>
            </a:r>
            <a:endParaRPr lang="ar-SA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572000" y="3028950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43200" y="2724150"/>
            <a:ext cx="17526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اسم + </a:t>
            </a: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فعل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209800" y="3028950"/>
            <a:ext cx="4572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3400" y="2495550"/>
            <a:ext cx="1524000" cy="876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الكلام والجملة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7620000" y="2114550"/>
            <a:ext cx="4572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3714750"/>
            <a:ext cx="8458200" cy="1085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الملاحظة: الكلام هو المركّب المفيد</a:t>
            </a:r>
          </a:p>
          <a:p>
            <a:pPr algn="ctr"/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والجملة هي المركب المفيد و المركب غير المفيد.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6499827" y="1371894"/>
            <a:ext cx="2166375" cy="553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977867" y="2066000"/>
            <a:ext cx="7688335" cy="60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96653" y="2812138"/>
            <a:ext cx="7688335" cy="798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5729870" y="3892124"/>
            <a:ext cx="2899043" cy="9553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848" y="62134"/>
            <a:ext cx="7823139" cy="579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ماهو الكلام؟</a:t>
            </a:r>
            <a:r>
              <a:rPr lang="ar-S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وكم قسما له؟ </a:t>
            </a: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بيّن كل قسم ممثلا.</a:t>
            </a:r>
          </a:p>
        </p:txBody>
      </p:sp>
    </p:spTree>
    <p:extLst>
      <p:ext uri="{BB962C8B-B14F-4D97-AF65-F5344CB8AC3E}">
        <p14:creationId xmlns:p14="http://schemas.microsoft.com/office/powerpoint/2010/main" val="1550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408010" y="194244"/>
            <a:ext cx="4343400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2585131"/>
            <a:ext cx="2819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أقسام الكلام أو الجملة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2204494" y="3789670"/>
            <a:ext cx="6683586" cy="431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898934" y="3775875"/>
            <a:ext cx="1219200" cy="473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2256460" y="4345640"/>
            <a:ext cx="6631620" cy="409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228599" y="1219772"/>
            <a:ext cx="8522811" cy="5749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2118134" y="1887402"/>
            <a:ext cx="6608957" cy="6212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6248401" y="3194732"/>
            <a:ext cx="2639680" cy="5095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898935" y="4345640"/>
            <a:ext cx="1219200" cy="4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05000" y="285750"/>
            <a:ext cx="5699445" cy="4572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ينقسم </a:t>
            </a: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الكلام أو 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الجملة إلى قسمين أيضا وهما: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629400" y="878237"/>
            <a:ext cx="2438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(ا) </a:t>
            </a:r>
            <a:r>
              <a:rPr lang="ar-SA" sz="2400" dirty="0"/>
              <a:t>ا</a:t>
            </a:r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لجملة 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الخبريّه:</a:t>
            </a:r>
            <a:r>
              <a:rPr lang="ar-S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6706825" y="3811474"/>
            <a:ext cx="1022021" cy="4899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2840067" y="3810816"/>
            <a:ext cx="3698465" cy="489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381000" y="871023"/>
            <a:ext cx="6170670" cy="537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381000" y="1555008"/>
            <a:ext cx="6170670" cy="48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381001" y="2237099"/>
            <a:ext cx="6170670" cy="5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381000" y="2981892"/>
            <a:ext cx="6141108" cy="5553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6825" y="2237099"/>
            <a:ext cx="2284775" cy="5632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(ب) الجملة الانشائية: </a:t>
            </a:r>
            <a:endParaRPr lang="en-U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0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05979"/>
            <a:ext cx="4191000" cy="8572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الواجب المنزلي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1143000"/>
            <a:ext cx="8153400" cy="36004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الفرق بين الكلام والجملة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؟</a:t>
            </a:r>
            <a:endParaRPr lang="ar-SA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الفعل قائم مقام لحروف النداء؟</a:t>
            </a:r>
          </a:p>
          <a:p>
            <a:pPr algn="ctr"/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057650"/>
            <a:ext cx="5638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تمّت بالخير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صوررحي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75438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3784" y="514350"/>
            <a:ext cx="3962400" cy="8001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dirty="0" smtClean="0">
                <a:latin typeface="Action Jackson" pitchFamily="2" charset="0"/>
              </a:rPr>
              <a:t> </a:t>
            </a:r>
            <a:r>
              <a:rPr lang="ar-SA" sz="60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tion Jackson" pitchFamily="2" charset="0"/>
              </a:rPr>
              <a:t>معرفة المعلِّم</a:t>
            </a:r>
            <a:endParaRPr lang="en-US" dirty="0">
              <a:solidFill>
                <a:schemeClr val="tx1"/>
              </a:solidFill>
              <a:latin typeface="Action Jackson" pitchFamily="2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2571750"/>
            <a:ext cx="7696200" cy="2209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endParaRPr lang="en-US" sz="3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SA" sz="5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محمّد خالد نواز</a:t>
            </a:r>
            <a:endParaRPr lang="en-US" sz="5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SA" sz="4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المدرّس لمدرسة جيغير الكامل (الماجستير)</a:t>
            </a:r>
            <a:endParaRPr lang="en-US" sz="4300" dirty="0" smtClean="0">
              <a:solidFill>
                <a:srgbClr val="FF0000"/>
              </a:solidFill>
            </a:endParaRPr>
          </a:p>
          <a:p>
            <a:pPr algn="ctr"/>
            <a:r>
              <a:rPr lang="ar-SA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داؤدكندي، كوملّا.</a:t>
            </a:r>
            <a:endParaRPr lang="en-US" sz="3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en-US" dirty="0"/>
          </a:p>
        </p:txBody>
      </p:sp>
      <p:pic>
        <p:nvPicPr>
          <p:cNvPr id="4" name="Picture 3" descr="JEBJXG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0" y="0"/>
            <a:ext cx="2934984" cy="2382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42901"/>
            <a:ext cx="3962400" cy="6857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معرفة الدّرس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14450"/>
            <a:ext cx="7772400" cy="2971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الصفّ</a:t>
            </a:r>
            <a:r>
              <a:rPr lang="ar-S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: العالم لعام اوّل و ثانٍ</a:t>
            </a:r>
          </a:p>
          <a:p>
            <a:pPr algn="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المادّة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: القواعد العربيّة</a:t>
            </a:r>
          </a:p>
          <a:p>
            <a:pPr algn="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عنوان المادّة </a:t>
            </a:r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هداية النحو</a:t>
            </a:r>
            <a:endParaRPr lang="ar-SA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الزمان 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: ٤٠ 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دقيقة</a:t>
            </a:r>
          </a:p>
          <a:p>
            <a:pPr algn="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نوع الدّرس   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النحو </a:t>
            </a:r>
            <a:endParaRPr lang="ar-SA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823_2000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42900"/>
            <a:ext cx="3810000" cy="43434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429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42900"/>
            <a:ext cx="6248400" cy="8001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اليوم موضوع الدّرس: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7467600" cy="31393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تعريف الكلام أو الجملة أو مركب تام أو مركب مفيد،</a:t>
            </a:r>
          </a:p>
          <a:p>
            <a:pPr algn="ctr"/>
            <a:r>
              <a:rPr lang="ar-SA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بيان أقسامه مع الأمثلة. </a:t>
            </a:r>
            <a:endParaRPr lang="en-US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051"/>
            <a:ext cx="76962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الاستفادة من الدّرس: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ما يتعلّم الطّالب من هذا الدّرس-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57350"/>
            <a:ext cx="7162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النسبة لإحدى الكلمتين الأخرى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514600"/>
            <a:ext cx="7162800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كل ما محتاج إلى تكوين الجملة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314700"/>
            <a:ext cx="7162800" cy="628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الجملة المفيدة و الجملة غير المفيدة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171950"/>
            <a:ext cx="7162800" cy="6286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اللغة العربيّة لغاية فهم القران والحديث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590550"/>
            <a:ext cx="8458200" cy="371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28575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3">
      <a:majorFont>
        <a:latin typeface="Traditional Arab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412</Words>
  <Application>Microsoft Office PowerPoint</Application>
  <PresentationFormat>On-screen Show (16:9)</PresentationFormat>
  <Paragraphs>107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Action Jackson</vt:lpstr>
      <vt:lpstr>Arial</vt:lpstr>
      <vt:lpstr>Calibri</vt:lpstr>
      <vt:lpstr>SutonnyMJ</vt:lpstr>
      <vt:lpstr>Times New Roman</vt:lpstr>
      <vt:lpstr>Traditional Arabic</vt:lpstr>
      <vt:lpstr>Office Theme</vt:lpstr>
      <vt:lpstr>PowerPoint Presentation</vt:lpstr>
      <vt:lpstr>সবাইকে স্বাগতম</vt:lpstr>
      <vt:lpstr> معرفة المعلِّم</vt:lpstr>
      <vt:lpstr>معرفة الدّرس</vt:lpstr>
      <vt:lpstr>PowerPoint Presentation</vt:lpstr>
      <vt:lpstr>اليوم موضوع الدّرس:</vt:lpstr>
      <vt:lpstr>الاستفادة من الدّرس: ما يتعلّم الطّالب من هذا الدّرس- </vt:lpstr>
      <vt:lpstr>PowerPoint Presentation</vt:lpstr>
      <vt:lpstr>PowerPoint Presentation</vt:lpstr>
      <vt:lpstr>PowerPoint Presentation</vt:lpstr>
      <vt:lpstr>تعريف الكلام</vt:lpstr>
      <vt:lpstr>الإسناد</vt:lpstr>
      <vt:lpstr>المثال</vt:lpstr>
      <vt:lpstr>أقسام الكلام</vt:lpstr>
      <vt:lpstr>PowerPoint Presentation</vt:lpstr>
      <vt:lpstr>  تعريف الاسميّة والفعليّة   </vt:lpstr>
      <vt:lpstr>الأمثال للجمل المذكورة</vt:lpstr>
      <vt:lpstr>الفرق بين الكلام والجملة</vt:lpstr>
      <vt:lpstr>الفرق بينهما بالاسم والفعل والحرف</vt:lpstr>
      <vt:lpstr>PowerPoint Presentation</vt:lpstr>
      <vt:lpstr>PowerPoint Presentation</vt:lpstr>
      <vt:lpstr>PowerPoint Presentation</vt:lpstr>
      <vt:lpstr>PowerPoint Presentation</vt:lpstr>
      <vt:lpstr>الواجب المنزلي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178</cp:revision>
  <dcterms:created xsi:type="dcterms:W3CDTF">2020-08-23T12:27:46Z</dcterms:created>
  <dcterms:modified xsi:type="dcterms:W3CDTF">2020-12-21T15:33:54Z</dcterms:modified>
</cp:coreProperties>
</file>