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7"/>
  </p:notesMasterIdLst>
  <p:sldIdLst>
    <p:sldId id="356" r:id="rId2"/>
    <p:sldId id="262" r:id="rId3"/>
    <p:sldId id="272" r:id="rId4"/>
    <p:sldId id="261" r:id="rId5"/>
    <p:sldId id="334" r:id="rId6"/>
    <p:sldId id="358" r:id="rId7"/>
    <p:sldId id="306" r:id="rId8"/>
    <p:sldId id="260" r:id="rId9"/>
    <p:sldId id="338" r:id="rId10"/>
    <p:sldId id="337" r:id="rId11"/>
    <p:sldId id="315" r:id="rId12"/>
    <p:sldId id="336" r:id="rId13"/>
    <p:sldId id="339" r:id="rId14"/>
    <p:sldId id="340" r:id="rId15"/>
    <p:sldId id="341" r:id="rId16"/>
    <p:sldId id="344" r:id="rId17"/>
    <p:sldId id="343" r:id="rId18"/>
    <p:sldId id="342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24" r:id="rId28"/>
    <p:sldId id="354" r:id="rId29"/>
    <p:sldId id="325" r:id="rId30"/>
    <p:sldId id="357" r:id="rId31"/>
    <p:sldId id="326" r:id="rId32"/>
    <p:sldId id="327" r:id="rId33"/>
    <p:sldId id="328" r:id="rId34"/>
    <p:sldId id="302" r:id="rId35"/>
    <p:sldId id="33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4334"/>
    <a:srgbClr val="FF00FF"/>
    <a:srgbClr val="0C065A"/>
    <a:srgbClr val="06145A"/>
    <a:srgbClr val="6600FF"/>
    <a:srgbClr val="0000FF"/>
    <a:srgbClr val="FF9900"/>
    <a:srgbClr val="0F5111"/>
    <a:srgbClr val="12D044"/>
    <a:srgbClr val="0FB1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4" autoAdjust="0"/>
    <p:restoredTop sz="94660"/>
  </p:normalViewPr>
  <p:slideViewPr>
    <p:cSldViewPr>
      <p:cViewPr>
        <p:scale>
          <a:sx n="68" d="100"/>
          <a:sy n="68" d="100"/>
        </p:scale>
        <p:origin x="-5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9A50A-0BA8-4279-8134-1D85ECBAB44B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B755-754A-4DF7-8B61-B28A245593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7B755-754A-4DF7-8B61-B28A245593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Sagot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9200" y="58918"/>
            <a:ext cx="7010400" cy="207468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09800"/>
            <a:ext cx="86868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20574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/>
              </a:rPr>
              <a:t>    </a:t>
            </a:r>
            <a:r>
              <a:rPr lang="en-US" sz="4400" b="1" dirty="0" err="1" smtClean="0">
                <a:solidFill>
                  <a:srgbClr val="FF0000"/>
                </a:solidFill>
                <a:latin typeface="NikoshBAN"/>
              </a:rPr>
              <a:t>সৈয়দ</a:t>
            </a:r>
            <a:r>
              <a:rPr lang="en-US" sz="4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/>
              </a:rPr>
              <a:t>বজলুল</a:t>
            </a:r>
            <a:r>
              <a:rPr lang="en-US" sz="4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/>
              </a:rPr>
              <a:t>হক</a:t>
            </a:r>
            <a:r>
              <a:rPr lang="en-US" sz="4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/>
              </a:rPr>
              <a:t>কলেজ</a:t>
            </a:r>
            <a:endParaRPr lang="en-US" sz="4400" b="1" dirty="0">
              <a:solidFill>
                <a:srgbClr val="FF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USER\Desktop\J-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117" y="1524000"/>
            <a:ext cx="8570083" cy="390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8305800" cy="43891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বুঝায়,যা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অবাঞ্চিত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দৈব-দুর্যোগ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ত্বরান্বিত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458200" cy="6400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4000" b="1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অভিধানের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সংজ্ঞানুযায়ী</a:t>
            </a:r>
            <a:r>
              <a:rPr lang="en-US" sz="4000" b="1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 algn="just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অবহেলিত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সেবাদানের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পঙ্গু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সন্তোষজনক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যাপনে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অক্ষম,তাদের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সেবামূলক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প্রবর্তিত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NikoshBAN"/>
            </a:endParaRPr>
          </a:p>
          <a:p>
            <a:pPr>
              <a:buNone/>
            </a:pPr>
            <a:r>
              <a:rPr lang="en-US" sz="6000" b="1" dirty="0" smtClean="0">
                <a:solidFill>
                  <a:srgbClr val="C00000"/>
                </a:solidFill>
                <a:latin typeface="NikoshBAN"/>
              </a:rPr>
              <a:t>১৯৬১ </a:t>
            </a:r>
            <a:r>
              <a:rPr lang="en-US" sz="6000" b="1" dirty="0" err="1" smtClean="0">
                <a:solidFill>
                  <a:srgbClr val="C00000"/>
                </a:solidFill>
                <a:latin typeface="NikoshBAN"/>
              </a:rPr>
              <a:t>সালের</a:t>
            </a:r>
            <a:r>
              <a:rPr lang="en-US" sz="6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/>
              </a:rPr>
              <a:t>মুসলিম</a:t>
            </a:r>
            <a:endParaRPr lang="en-US" sz="6000" b="1" dirty="0" smtClean="0">
              <a:solidFill>
                <a:srgbClr val="C00000"/>
              </a:solidFill>
              <a:latin typeface="NikoshBAN"/>
            </a:endParaRPr>
          </a:p>
          <a:p>
            <a:pPr>
              <a:buNone/>
            </a:pPr>
            <a:r>
              <a:rPr lang="en-US" sz="6000" b="1" dirty="0" err="1" smtClean="0">
                <a:solidFill>
                  <a:srgbClr val="C00000"/>
                </a:solidFill>
                <a:latin typeface="NikoshBAN"/>
              </a:rPr>
              <a:t>পারিবারিক</a:t>
            </a:r>
            <a:r>
              <a:rPr lang="en-US" sz="6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/>
              </a:rPr>
              <a:t>আইনের</a:t>
            </a:r>
            <a:endParaRPr lang="en-US" sz="6000" b="1" dirty="0" smtClean="0">
              <a:solidFill>
                <a:srgbClr val="C00000"/>
              </a:solidFill>
              <a:latin typeface="NikoshBAN"/>
            </a:endParaRPr>
          </a:p>
          <a:p>
            <a:pPr>
              <a:buNone/>
            </a:pPr>
            <a:r>
              <a:rPr lang="en-US" sz="6000" b="1" dirty="0" err="1" smtClean="0">
                <a:solidFill>
                  <a:srgbClr val="C00000"/>
                </a:solidFill>
                <a:latin typeface="NikoshBAN"/>
              </a:rPr>
              <a:t>ধারাসমুহ</a:t>
            </a:r>
            <a:endParaRPr lang="en-US" sz="4800" b="1" dirty="0">
              <a:solidFill>
                <a:srgbClr val="C0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66800"/>
            <a:ext cx="7848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FF"/>
                </a:solidFill>
                <a:latin typeface="NikoshBAN"/>
              </a:rPr>
              <a:t>ধারা-১ ।   </a:t>
            </a:r>
            <a:r>
              <a:rPr lang="en-US" sz="6000" b="1" dirty="0" err="1" smtClean="0">
                <a:solidFill>
                  <a:srgbClr val="FF00FF"/>
                </a:solidFill>
                <a:latin typeface="NikoshBAN"/>
              </a:rPr>
              <a:t>শিরোণাম</a:t>
            </a:r>
            <a:endParaRPr lang="en-US" sz="4800" b="1" dirty="0" smtClean="0">
              <a:latin typeface="NikoshBAN"/>
            </a:endParaRPr>
          </a:p>
          <a:p>
            <a:r>
              <a:rPr lang="en-US" sz="4800" b="1" dirty="0" err="1" smtClean="0">
                <a:latin typeface="NikoshBAN"/>
              </a:rPr>
              <a:t>এই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অধ্যাদেশকে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মুসলিম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পারিবারিক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আইন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নামে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অভিহিত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করা</a:t>
            </a:r>
            <a:r>
              <a:rPr lang="en-US" sz="4800" b="1" dirty="0" smtClean="0">
                <a:latin typeface="NikoshBAN"/>
              </a:rPr>
              <a:t> </a:t>
            </a:r>
            <a:r>
              <a:rPr lang="en-US" sz="4800" b="1" dirty="0" err="1" smtClean="0">
                <a:latin typeface="NikoshBAN"/>
              </a:rPr>
              <a:t>হবে</a:t>
            </a:r>
            <a:r>
              <a:rPr lang="en-US" sz="4800" dirty="0" smtClean="0">
                <a:latin typeface="NikoshBAN"/>
              </a:rPr>
              <a:t>।</a:t>
            </a:r>
          </a:p>
          <a:p>
            <a:endParaRPr lang="en-US" sz="1600" dirty="0" smtClean="0">
              <a:solidFill>
                <a:srgbClr val="0070C0"/>
              </a:solidFill>
              <a:latin typeface="NikoshBAN"/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  <a:latin typeface="NikoshBAN"/>
              </a:rPr>
              <a:t>কার্যকরের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</a:rPr>
              <a:t>তারিখ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</a:rPr>
              <a:t>: </a:t>
            </a:r>
          </a:p>
          <a:p>
            <a:r>
              <a:rPr lang="en-US" sz="4400" b="1" dirty="0" smtClean="0">
                <a:solidFill>
                  <a:srgbClr val="0070C0"/>
                </a:solidFill>
                <a:latin typeface="NikoshBAN"/>
              </a:rPr>
              <a:t>১৫ </a:t>
            </a:r>
            <a:r>
              <a:rPr lang="en-US" sz="4400" b="1" dirty="0" err="1" smtClean="0">
                <a:solidFill>
                  <a:srgbClr val="0070C0"/>
                </a:solidFill>
                <a:latin typeface="NikoshBAN"/>
              </a:rPr>
              <a:t>জুলাই</a:t>
            </a:r>
            <a:r>
              <a:rPr lang="en-US" sz="4400" b="1" smtClean="0">
                <a:solidFill>
                  <a:srgbClr val="0070C0"/>
                </a:solidFill>
                <a:latin typeface="NikoshBAN"/>
              </a:rPr>
              <a:t>, </a:t>
            </a:r>
            <a:r>
              <a:rPr lang="en-US" sz="4400" b="1" dirty="0" smtClean="0">
                <a:solidFill>
                  <a:srgbClr val="0070C0"/>
                </a:solidFill>
                <a:latin typeface="NikoshBAN"/>
              </a:rPr>
              <a:t>১৯৬১</a:t>
            </a:r>
            <a:endParaRPr lang="en-US" sz="4400" b="1" dirty="0">
              <a:solidFill>
                <a:srgbClr val="0070C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954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NikoshBAN"/>
              </a:rPr>
              <a:t>ধারা-২ । </a:t>
            </a:r>
            <a:r>
              <a:rPr lang="en-US" sz="4800" b="1" dirty="0" err="1" smtClean="0">
                <a:solidFill>
                  <a:srgbClr val="FF00FF"/>
                </a:solidFill>
                <a:latin typeface="NikoshBAN"/>
              </a:rPr>
              <a:t>আইনের</a:t>
            </a:r>
            <a:r>
              <a:rPr lang="en-US" sz="4800" b="1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NikoshBAN"/>
              </a:rPr>
              <a:t>প্রাধান্যতা</a:t>
            </a:r>
            <a:endParaRPr lang="en-US" sz="4800" b="1" dirty="0" smtClean="0">
              <a:solidFill>
                <a:srgbClr val="FF00FF"/>
              </a:solidFill>
              <a:latin typeface="NikoshBAN"/>
            </a:endParaRPr>
          </a:p>
          <a:p>
            <a:endParaRPr lang="en-US" sz="4000" b="1" dirty="0" smtClean="0">
              <a:solidFill>
                <a:srgbClr val="002060"/>
              </a:solidFill>
              <a:latin typeface="NikoshBAN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অন্য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আইন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প্রথা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/>
              </a:rPr>
              <a:t>নীতি</a:t>
            </a:r>
            <a:r>
              <a:rPr lang="en-US" sz="40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বলব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ৎ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থাকলেও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এঅধ্যাদেশের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বিধানসমুহ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কার্যকর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হবে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FF"/>
                </a:solidFill>
              </a:rPr>
              <a:t>৩। </a:t>
            </a:r>
            <a:r>
              <a:rPr lang="en-US" sz="5400" b="1" dirty="0" err="1" smtClean="0">
                <a:solidFill>
                  <a:srgbClr val="FF00FF"/>
                </a:solidFill>
              </a:rPr>
              <a:t>সংজ্ঞাসমুহ</a:t>
            </a:r>
            <a:endParaRPr lang="en-US" sz="5400" b="1" dirty="0" smtClean="0">
              <a:solidFill>
                <a:srgbClr val="FF00FF"/>
              </a:solidFill>
            </a:endParaRPr>
          </a:p>
          <a:p>
            <a:r>
              <a:rPr lang="en-US" sz="3600" b="1" dirty="0" err="1" smtClean="0"/>
              <a:t>সালিশি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পরিষদ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চেয়ারম্যান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বলতে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ইউনিয়ন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পরিষদের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চেয়ারম্যানকে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বুঝাবে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1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দাদা</a:t>
            </a:r>
            <a:r>
              <a:rPr lang="en-US" dirty="0" smtClean="0"/>
              <a:t> </a:t>
            </a:r>
            <a:r>
              <a:rPr lang="en-US" dirty="0" err="1" smtClean="0"/>
              <a:t>নাতির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endParaRPr lang="en-US" dirty="0"/>
          </a:p>
        </p:txBody>
      </p:sp>
      <p:pic>
        <p:nvPicPr>
          <p:cNvPr id="1026" name="Picture 2" descr="C:\Users\USER\Desktop\grandfather-with-grandson-silhouettes-avatars-vector-248165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629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1"/>
            <a:ext cx="7848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FF"/>
                </a:solidFill>
                <a:latin typeface="NikoshBAN"/>
              </a:rPr>
              <a:t>৪।উত্তরাধিকার </a:t>
            </a:r>
            <a:r>
              <a:rPr lang="en-US" sz="4400" b="1" dirty="0" err="1" smtClean="0">
                <a:latin typeface="NikoshBAN"/>
              </a:rPr>
              <a:t>উত্তরাধিকারি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আরম্ভ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হওয়ার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পূর্বে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কোন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ব্যক্তির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জীবিত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অবস্থায়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তার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ছেলে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মেয়ে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মারা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গেলে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এবং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মৃত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ছেলে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মেয়ের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সন্তান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থাকলে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তারা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প্রচলিত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প্রতিধিত্বের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হারে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সম্পত্তির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অংশ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পাবে</a:t>
            </a:r>
            <a:r>
              <a:rPr lang="en-US" sz="4400" b="1" dirty="0" smtClean="0">
                <a:latin typeface="NikoshBAN"/>
              </a:rPr>
              <a:t>।</a:t>
            </a:r>
            <a:endParaRPr lang="en-US" sz="60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7391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FF"/>
                </a:solidFill>
                <a:latin typeface="NikoshBAN"/>
              </a:rPr>
              <a:t>৫। </a:t>
            </a:r>
            <a:r>
              <a:rPr lang="en-US" sz="6000" b="1" dirty="0" err="1" smtClean="0">
                <a:solidFill>
                  <a:srgbClr val="FF00FF"/>
                </a:solidFill>
                <a:latin typeface="NikoshBAN"/>
              </a:rPr>
              <a:t>বিবাহ</a:t>
            </a:r>
            <a:r>
              <a:rPr lang="en-US" sz="6000" b="1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NikoshBAN"/>
              </a:rPr>
              <a:t>নিবন্ধন</a:t>
            </a:r>
            <a:endParaRPr lang="en-US" sz="6000" b="1" dirty="0" smtClean="0">
              <a:solidFill>
                <a:srgbClr val="FF00FF"/>
              </a:solidFill>
              <a:latin typeface="NikoshBAN"/>
            </a:endParaRPr>
          </a:p>
          <a:p>
            <a:r>
              <a:rPr lang="en-US" sz="5400" b="1" dirty="0" smtClean="0">
                <a:latin typeface="NikoshBAN"/>
              </a:rPr>
              <a:t>১৯৭৪ </a:t>
            </a:r>
            <a:r>
              <a:rPr lang="en-US" sz="5400" b="1" dirty="0" err="1" smtClean="0">
                <a:latin typeface="NikoshBAN"/>
              </a:rPr>
              <a:t>সালে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বিবাহ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রেজিষ্ট্রেশন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আইন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পাশ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হওয়ায়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এই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ধারা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বাতিল</a:t>
            </a:r>
            <a:r>
              <a:rPr lang="en-US" sz="5400" b="1" dirty="0" smtClean="0">
                <a:latin typeface="NikoshBAN"/>
              </a:rPr>
              <a:t> </a:t>
            </a:r>
            <a:r>
              <a:rPr lang="en-US" sz="5400" b="1" dirty="0" err="1" smtClean="0">
                <a:latin typeface="NikoshBAN"/>
              </a:rPr>
              <a:t>হয়</a:t>
            </a:r>
            <a:r>
              <a:rPr lang="en-US" sz="5400" b="1" dirty="0" smtClean="0">
                <a:latin typeface="NikoshBAN"/>
              </a:rPr>
              <a:t>। </a:t>
            </a:r>
            <a:endParaRPr lang="en-US" sz="54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Beveled 3">
            <a:extLst>
              <a:ext uri="{FF2B5EF4-FFF2-40B4-BE49-F238E27FC236}">
                <a16:creationId xmlns="" xmlns:a16="http://schemas.microsoft.com/office/drawing/2014/main" id="{0CFA54E7-A130-4616-B3B8-0A5A6E5E2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447800"/>
            <a:ext cx="5029200" cy="5029200"/>
          </a:xfrm>
          <a:prstGeom prst="bevel">
            <a:avLst/>
          </a:prstGeom>
          <a:solidFill>
            <a:srgbClr val="FFDC00"/>
          </a:solidFill>
          <a:ln>
            <a:solidFill>
              <a:srgbClr val="002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en-US" sz="2400" b="1" dirty="0" err="1" smtClean="0">
                <a:solidFill>
                  <a:srgbClr val="C00000"/>
                </a:solidFill>
                <a:latin typeface="NikoshBAN"/>
              </a:rPr>
              <a:t>মোহাম্মদ</a:t>
            </a:r>
            <a:r>
              <a:rPr lang="en-US" sz="24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/>
              </a:rPr>
              <a:t>নজরুল</a:t>
            </a:r>
            <a:r>
              <a:rPr lang="en-US" sz="24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NikoshBAN"/>
              </a:rPr>
              <a:t>ইসলাম</a:t>
            </a:r>
            <a:endParaRPr lang="en-US" sz="2400" b="1" dirty="0" smtClean="0">
              <a:solidFill>
                <a:srgbClr val="C00000"/>
              </a:solidFill>
              <a:latin typeface="NikoshB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সহকারী</a:t>
            </a:r>
            <a:r>
              <a:rPr lang="en-US" sz="2000" b="1" dirty="0" smtClean="0">
                <a:solidFill>
                  <a:srgbClr val="0C065A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অধ্যাপক</a:t>
            </a:r>
            <a:endParaRPr lang="en-US" sz="2000" b="1" dirty="0" smtClean="0">
              <a:solidFill>
                <a:srgbClr val="0C065A"/>
              </a:solidFill>
              <a:latin typeface="NikoshB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সমাজকর্ম</a:t>
            </a:r>
            <a:r>
              <a:rPr lang="en-US" sz="2000" b="1" dirty="0" smtClean="0">
                <a:solidFill>
                  <a:srgbClr val="0C065A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বিভাগ</a:t>
            </a:r>
            <a:endParaRPr lang="en-US" sz="2000" b="1" dirty="0" smtClean="0">
              <a:solidFill>
                <a:srgbClr val="0C065A"/>
              </a:solidFill>
              <a:latin typeface="NikoshB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সৈয়দ</a:t>
            </a:r>
            <a:r>
              <a:rPr lang="en-US" sz="2000" b="1" dirty="0" smtClean="0">
                <a:solidFill>
                  <a:srgbClr val="0C065A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বজলুল</a:t>
            </a:r>
            <a:r>
              <a:rPr lang="en-US" sz="2000" b="1" dirty="0" smtClean="0">
                <a:solidFill>
                  <a:srgbClr val="0C065A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হক</a:t>
            </a:r>
            <a:r>
              <a:rPr lang="en-US" sz="2000" b="1" dirty="0" smtClean="0">
                <a:solidFill>
                  <a:srgbClr val="0C065A"/>
                </a:solidFill>
                <a:latin typeface="NikoshBAN"/>
              </a:rPr>
              <a:t> </a:t>
            </a: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কলেজ</a:t>
            </a:r>
            <a:endParaRPr lang="en-US" sz="2000" b="1" dirty="0" smtClean="0">
              <a:solidFill>
                <a:srgbClr val="0C065A"/>
              </a:solidFill>
              <a:latin typeface="NikoshBAN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বাইশারী</a:t>
            </a:r>
            <a:r>
              <a:rPr lang="en-US" sz="2000" b="1" dirty="0" smtClean="0">
                <a:solidFill>
                  <a:srgbClr val="0C065A"/>
                </a:solidFill>
                <a:latin typeface="NikoshBAN"/>
              </a:rPr>
              <a:t>, </a:t>
            </a:r>
            <a:r>
              <a:rPr lang="en-US" sz="2000" b="1" dirty="0" err="1" smtClean="0">
                <a:solidFill>
                  <a:srgbClr val="0C065A"/>
                </a:solidFill>
                <a:latin typeface="NikoshBAN"/>
              </a:rPr>
              <a:t>বরিশাল</a:t>
            </a:r>
            <a:r>
              <a:rPr lang="en-US" sz="2000" b="1" dirty="0" smtClean="0">
                <a:solidFill>
                  <a:srgbClr val="0C065A"/>
                </a:solidFill>
                <a:latin typeface="NikoshBAN"/>
              </a:rPr>
              <a:t>।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NikoshBAN"/>
              </a:rPr>
              <a:t>            </a:t>
            </a:r>
            <a:r>
              <a:rPr lang="en-US" sz="2400" b="1" dirty="0" err="1" smtClean="0">
                <a:solidFill>
                  <a:srgbClr val="FF0000"/>
                </a:solidFill>
                <a:latin typeface="NikoshBAN"/>
              </a:rPr>
              <a:t>আইডি</a:t>
            </a:r>
            <a:r>
              <a:rPr lang="en-US" sz="24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/>
              </a:rPr>
              <a:t>নং</a:t>
            </a:r>
            <a:r>
              <a:rPr lang="en-US" sz="2400" b="1" dirty="0" smtClean="0">
                <a:solidFill>
                  <a:srgbClr val="FF0000"/>
                </a:solidFill>
                <a:latin typeface="NikoshBAN"/>
              </a:rPr>
              <a:t> ২১৮</a:t>
            </a:r>
          </a:p>
          <a:p>
            <a:pPr>
              <a:lnSpc>
                <a:spcPct val="150000"/>
              </a:lnSpc>
              <a:buNone/>
            </a:pPr>
            <a:r>
              <a:rPr lang="en-US" sz="1500" b="1" dirty="0" smtClean="0">
                <a:solidFill>
                  <a:srgbClr val="06145A"/>
                </a:solidFill>
                <a:latin typeface="NikoshBAN"/>
              </a:rPr>
              <a:t>৯২ </a:t>
            </a:r>
            <a:r>
              <a:rPr lang="en-US" sz="1500" b="1" dirty="0" err="1" smtClean="0">
                <a:solidFill>
                  <a:srgbClr val="06145A"/>
                </a:solidFill>
                <a:latin typeface="NikoshBAN"/>
              </a:rPr>
              <a:t>তম</a:t>
            </a:r>
            <a:r>
              <a:rPr lang="en-US" sz="1500" b="1" dirty="0" smtClean="0">
                <a:solidFill>
                  <a:srgbClr val="06145A"/>
                </a:solidFill>
                <a:latin typeface="NikoshBAN"/>
              </a:rPr>
              <a:t> </a:t>
            </a:r>
            <a:r>
              <a:rPr lang="en-US" sz="1500" b="1" dirty="0" err="1" smtClean="0">
                <a:solidFill>
                  <a:srgbClr val="06145A"/>
                </a:solidFill>
                <a:latin typeface="NikoshBAN"/>
              </a:rPr>
              <a:t>ব্যাচ,এইচএসটিটিআই</a:t>
            </a:r>
            <a:r>
              <a:rPr lang="en-US" sz="1500" b="1" dirty="0" smtClean="0">
                <a:solidFill>
                  <a:srgbClr val="06145A"/>
                </a:solidFill>
                <a:latin typeface="NikoshBAN"/>
              </a:rPr>
              <a:t>, </a:t>
            </a:r>
            <a:r>
              <a:rPr lang="en-US" sz="1500" b="1" dirty="0" err="1" smtClean="0">
                <a:solidFill>
                  <a:srgbClr val="06145A"/>
                </a:solidFill>
                <a:latin typeface="NikoshBAN"/>
              </a:rPr>
              <a:t>বরিশাল</a:t>
            </a:r>
            <a:endParaRPr lang="en-US" sz="1200" b="1" dirty="0" smtClean="0">
              <a:solidFill>
                <a:srgbClr val="06145A"/>
              </a:solidFill>
              <a:latin typeface="NikoshBAN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69CF6741-75DD-4435-8B90-C97B3AAE6A3B}"/>
              </a:ext>
            </a:extLst>
          </p:cNvPr>
          <p:cNvSpPr txBox="1">
            <a:spLocks/>
          </p:cNvSpPr>
          <p:nvPr/>
        </p:nvSpPr>
        <p:spPr>
          <a:xfrm>
            <a:off x="1676400" y="228600"/>
            <a:ext cx="6096000" cy="990600"/>
          </a:xfrm>
          <a:prstGeom prst="rect">
            <a:avLst/>
          </a:prstGeom>
          <a:solidFill>
            <a:srgbClr val="FFDC00"/>
          </a:solidFill>
          <a:ln>
            <a:solidFill>
              <a:srgbClr val="002800"/>
            </a:solidFill>
          </a:ln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400" b="1" dirty="0" smtClean="0">
                <a:solidFill>
                  <a:srgbClr val="002060"/>
                </a:solidFill>
              </a:rPr>
              <a:t>     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শিক্ষক</a:t>
            </a:r>
            <a:r>
              <a:rPr lang="en-US" sz="44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/>
              </a:rPr>
              <a:t>পরিচিতি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6" name="Content Placeholder 3" descr="Shamim 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47800"/>
            <a:ext cx="3581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153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৬।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বহুবিবাহ</a:t>
            </a:r>
            <a:endParaRPr lang="en-US" sz="5400" b="1" dirty="0" smtClean="0">
              <a:solidFill>
                <a:srgbClr val="FF00FF"/>
              </a:solidFill>
              <a:latin typeface="NikoshBAN"/>
            </a:endParaRPr>
          </a:p>
          <a:p>
            <a:pPr algn="just"/>
            <a:r>
              <a:rPr lang="en-US" sz="4000" b="1" dirty="0" err="1" smtClean="0">
                <a:latin typeface="NikoshBAN"/>
              </a:rPr>
              <a:t>সালিসি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পরিষদের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লিখিত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অনুমতি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ছাড়া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কোন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পুরুষ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একটি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বিবাহ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বলবৎকালীন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অপর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বিবাহ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পরেবেনা</a:t>
            </a:r>
            <a:r>
              <a:rPr lang="en-US" sz="4000" b="1" dirty="0" smtClean="0">
                <a:latin typeface="NikoshBAN"/>
              </a:rPr>
              <a:t>। </a:t>
            </a:r>
            <a:r>
              <a:rPr lang="en-US" sz="4000" b="1" dirty="0" err="1" smtClean="0">
                <a:latin typeface="NikoshBAN"/>
              </a:rPr>
              <a:t>এক্ষেত্রে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অবশ্যই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স্ত্রীর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দেনমোহর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পরিশোধ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হবে</a:t>
            </a:r>
            <a:r>
              <a:rPr lang="en-US" sz="4000" b="1" dirty="0" smtClean="0">
                <a:latin typeface="NikoshBAN"/>
              </a:rPr>
              <a:t>।</a:t>
            </a:r>
          </a:p>
          <a:p>
            <a:endParaRPr lang="en-US" sz="8800" b="1" dirty="0">
              <a:solidFill>
                <a:srgbClr val="FF00FF"/>
              </a:solidFill>
              <a:latin typeface="NikoshBAN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762000"/>
            <a:ext cx="8382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৭।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তালাক</a:t>
            </a:r>
            <a:endParaRPr lang="en-US" sz="5400" b="1" dirty="0" smtClean="0">
              <a:solidFill>
                <a:srgbClr val="FF00FF"/>
              </a:solidFill>
              <a:latin typeface="NikoshBAN"/>
            </a:endParaRPr>
          </a:p>
          <a:p>
            <a:pPr algn="just"/>
            <a:r>
              <a:rPr lang="en-US" sz="4000" b="1" dirty="0" err="1" smtClean="0">
                <a:latin typeface="NikoshBAN"/>
              </a:rPr>
              <a:t>কোন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পুরুষ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তার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স্ত্রীকে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তালাক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দেয়ার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ইচ্ছা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পোষণ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করলে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তাকে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তালাক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উচ্চারণ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করার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পরেই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চেয়ারম্যানকে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লিখিতভাবে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জানাতে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smtClean="0">
                <a:latin typeface="NikoshBAN"/>
              </a:rPr>
              <a:t>হবে </a:t>
            </a:r>
            <a:r>
              <a:rPr lang="en-US" sz="4000" b="1" dirty="0" err="1" smtClean="0">
                <a:latin typeface="NikoshBAN"/>
              </a:rPr>
              <a:t>এবং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স্ত্রীকে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নকল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প্রদান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করবে</a:t>
            </a:r>
            <a:r>
              <a:rPr lang="en-US" sz="4000" b="1" dirty="0" smtClean="0">
                <a:latin typeface="NikoshBAN"/>
              </a:rPr>
              <a:t>। </a:t>
            </a:r>
            <a:r>
              <a:rPr lang="en-US" sz="4000" b="1" dirty="0" err="1" smtClean="0">
                <a:latin typeface="NikoshBAN"/>
              </a:rPr>
              <a:t>স্ত্রী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গর্ভবতী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হলে</a:t>
            </a:r>
            <a:r>
              <a:rPr lang="en-US" sz="4000" b="1" dirty="0" smtClean="0">
                <a:latin typeface="NikoshBAN"/>
              </a:rPr>
              <a:t> ৯০দিন </a:t>
            </a:r>
            <a:r>
              <a:rPr lang="en-US" sz="4000" b="1" dirty="0" err="1" smtClean="0">
                <a:latin typeface="NikoshBAN"/>
              </a:rPr>
              <a:t>না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হওয়া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পর্যন্ত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তালাক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কার্যকর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হবে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না</a:t>
            </a:r>
            <a:r>
              <a:rPr lang="en-US" sz="4000" b="1" dirty="0" smtClean="0">
                <a:latin typeface="NikoshBAN"/>
              </a:rPr>
              <a:t>।</a:t>
            </a:r>
            <a:endParaRPr lang="en-US" sz="5400" b="1" dirty="0">
              <a:solidFill>
                <a:srgbClr val="FF00FF"/>
              </a:solidFill>
              <a:latin typeface="NikoshBAN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NikoshBAN"/>
              </a:rPr>
              <a:t>৮।অন্যভাবে </a:t>
            </a:r>
            <a:r>
              <a:rPr lang="en-US" sz="4800" b="1" dirty="0" err="1" smtClean="0">
                <a:solidFill>
                  <a:srgbClr val="FF00FF"/>
                </a:solidFill>
                <a:latin typeface="NikoshBAN"/>
              </a:rPr>
              <a:t>বিবাহ</a:t>
            </a:r>
            <a:r>
              <a:rPr lang="en-US" sz="4800" b="1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00FF"/>
                </a:solidFill>
                <a:latin typeface="NikoshBAN"/>
              </a:rPr>
              <a:t>বিচ্ছেদ</a:t>
            </a:r>
            <a:endParaRPr lang="en-US" sz="4800" b="1" dirty="0" smtClean="0">
              <a:solidFill>
                <a:srgbClr val="FF00FF"/>
              </a:solidFill>
              <a:latin typeface="NikoshBAN"/>
            </a:endParaRPr>
          </a:p>
          <a:p>
            <a:r>
              <a:rPr lang="en-US" sz="4400" b="1" dirty="0" err="1" smtClean="0">
                <a:latin typeface="NikoshBAN"/>
              </a:rPr>
              <a:t>স্ত্রীও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তালাক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দিতে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পারবে</a:t>
            </a:r>
            <a:r>
              <a:rPr lang="en-US" sz="4400" b="1" dirty="0" smtClean="0">
                <a:latin typeface="NikoshBAN"/>
              </a:rPr>
              <a:t>।</a:t>
            </a:r>
          </a:p>
          <a:p>
            <a:r>
              <a:rPr lang="en-US" sz="4400" b="1" dirty="0" err="1" smtClean="0">
                <a:latin typeface="NikoshBAN"/>
              </a:rPr>
              <a:t>এক্ষেত্রে</a:t>
            </a:r>
            <a:r>
              <a:rPr lang="en-US" sz="4400" b="1" dirty="0" smtClean="0">
                <a:latin typeface="NikoshBAN"/>
              </a:rPr>
              <a:t> ৭ </a:t>
            </a:r>
            <a:r>
              <a:rPr lang="en-US" sz="4400" b="1" dirty="0" err="1" smtClean="0">
                <a:latin typeface="NikoshBAN"/>
              </a:rPr>
              <a:t>ধারার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বিধানাবলী</a:t>
            </a:r>
            <a:r>
              <a:rPr lang="en-US" sz="4400" b="1" dirty="0" smtClean="0">
                <a:latin typeface="NikoshBAN"/>
              </a:rPr>
              <a:t> </a:t>
            </a:r>
          </a:p>
          <a:p>
            <a:r>
              <a:rPr lang="en-US" sz="4400" b="1" dirty="0" err="1" smtClean="0">
                <a:latin typeface="NikoshBAN"/>
              </a:rPr>
              <a:t>কিছু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পরিবর্তনসহ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প্রযোজ্য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হবে</a:t>
            </a:r>
            <a:r>
              <a:rPr lang="en-US" sz="4400" b="1" dirty="0" smtClean="0">
                <a:latin typeface="NikoshBAN"/>
              </a:rPr>
              <a:t>।</a:t>
            </a:r>
            <a:endParaRPr lang="en-US" sz="4400" b="1" dirty="0">
              <a:latin typeface="NikoshB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NikoshBAN"/>
              </a:rPr>
              <a:t>৯।খোরপোষ</a:t>
            </a:r>
          </a:p>
          <a:p>
            <a:r>
              <a:rPr lang="en-US" sz="4000" b="1" dirty="0" err="1" smtClean="0">
                <a:latin typeface="NikoshBAN"/>
              </a:rPr>
              <a:t>স্বামী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তার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স্ত্রী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স্ত্রীগনকেখোরপোষ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প্রদানে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ব্যর্থ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হলে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স্ত্রী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চেয়ারম্যানের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নিকট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আবেদন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করত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পারবে</a:t>
            </a:r>
            <a:r>
              <a:rPr lang="en-US" sz="4000" b="1" dirty="0" smtClean="0">
                <a:latin typeface="NikoshBAN"/>
              </a:rPr>
              <a:t>।</a:t>
            </a:r>
            <a:endParaRPr lang="en-US" sz="40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772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FF"/>
                </a:solidFill>
                <a:latin typeface="NikoshBAN"/>
              </a:rPr>
              <a:t>১০।দেনমোহর</a:t>
            </a:r>
          </a:p>
          <a:p>
            <a:r>
              <a:rPr lang="en-US" sz="4000" b="1" dirty="0" err="1" smtClean="0">
                <a:latin typeface="NikoshBAN"/>
              </a:rPr>
              <a:t>দেনমোহরের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অর্থ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পরিশোধের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পদ্ধতি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বিবাহের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চুক্তিতে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উল্লেখ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না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থাকলে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স্ত্রী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চাহিবামাত্র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সমগ্র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অর্থ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পরিশোধ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করতে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স্বামী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বাধ্য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থাকবে</a:t>
            </a:r>
            <a:r>
              <a:rPr lang="en-US" sz="4000" b="1" dirty="0" smtClean="0">
                <a:latin typeface="NikoshBAN"/>
              </a:rPr>
              <a:t>।</a:t>
            </a:r>
          </a:p>
          <a:p>
            <a:endParaRPr lang="en-US" sz="4800" b="1" dirty="0">
              <a:solidFill>
                <a:srgbClr val="FF00FF"/>
              </a:solidFill>
              <a:latin typeface="NikoshBAN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62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১১।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বিধি</a:t>
            </a:r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প্রনয়ন</a:t>
            </a:r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ক্ষমতা</a:t>
            </a:r>
            <a:endParaRPr lang="en-US" sz="5400" b="1" dirty="0" smtClean="0">
              <a:solidFill>
                <a:srgbClr val="FF00FF"/>
              </a:solidFill>
              <a:latin typeface="NikoshBAN"/>
            </a:endParaRPr>
          </a:p>
          <a:p>
            <a:r>
              <a:rPr lang="en-US" sz="4400" b="1" dirty="0" err="1" smtClean="0">
                <a:latin typeface="NikoshBAN"/>
              </a:rPr>
              <a:t>সরকার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গেজেট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প্রকাশের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মাধ্যমে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প্রয়োজনীয়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বিধি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প্রনয়ন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করতে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পারেন</a:t>
            </a:r>
            <a:r>
              <a:rPr lang="en-US" sz="4400" b="1" dirty="0" smtClean="0">
                <a:latin typeface="NikoshBAN"/>
              </a:rPr>
              <a:t>।</a:t>
            </a:r>
            <a:endParaRPr lang="en-US" sz="4400" b="1" dirty="0">
              <a:latin typeface="NikoshBAN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১২।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বিয়ের</a:t>
            </a:r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বয়স</a:t>
            </a:r>
            <a:r>
              <a:rPr lang="en-US" sz="5400" b="1" dirty="0" smtClean="0">
                <a:solidFill>
                  <a:srgbClr val="FF00FF"/>
                </a:solidFill>
                <a:latin typeface="NikoshBAN"/>
              </a:rPr>
              <a:t> </a:t>
            </a:r>
            <a:r>
              <a:rPr lang="en-US" sz="5400" b="1" dirty="0" err="1" smtClean="0">
                <a:solidFill>
                  <a:srgbClr val="FF00FF"/>
                </a:solidFill>
                <a:latin typeface="NikoshBAN"/>
              </a:rPr>
              <a:t>নির্ধারণ</a:t>
            </a:r>
            <a:endParaRPr lang="en-US" sz="5400" b="1" dirty="0" smtClean="0">
              <a:solidFill>
                <a:srgbClr val="FF00FF"/>
              </a:solidFill>
              <a:latin typeface="NikoshBAN"/>
            </a:endParaRPr>
          </a:p>
          <a:p>
            <a:pPr algn="just"/>
            <a:r>
              <a:rPr lang="en-US" sz="4400" b="1" dirty="0" smtClean="0">
                <a:latin typeface="NikoshBAN"/>
              </a:rPr>
              <a:t>এ </a:t>
            </a:r>
            <a:r>
              <a:rPr lang="en-US" sz="4400" b="1" dirty="0" err="1" smtClean="0">
                <a:latin typeface="NikoshBAN"/>
              </a:rPr>
              <a:t>আইনে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প্রথমে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বিয়ের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বয়স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ছেলেদের</a:t>
            </a:r>
            <a:r>
              <a:rPr lang="en-US" sz="4400" b="1" dirty="0" smtClean="0">
                <a:latin typeface="NikoshBAN"/>
              </a:rPr>
              <a:t> ১৮ </a:t>
            </a:r>
            <a:r>
              <a:rPr lang="en-US" sz="4400" b="1" dirty="0" err="1" smtClean="0">
                <a:latin typeface="NikoshBAN"/>
              </a:rPr>
              <a:t>বছর</a:t>
            </a:r>
            <a:r>
              <a:rPr lang="en-US" sz="4400" b="1" dirty="0" smtClean="0">
                <a:latin typeface="NikoshBAN"/>
              </a:rPr>
              <a:t> ও </a:t>
            </a:r>
            <a:r>
              <a:rPr lang="en-US" sz="4400" b="1" dirty="0" err="1" smtClean="0">
                <a:latin typeface="NikoshBAN"/>
              </a:rPr>
              <a:t>মেয়েদের</a:t>
            </a:r>
            <a:r>
              <a:rPr lang="en-US" sz="4400" b="1" dirty="0" smtClean="0">
                <a:latin typeface="NikoshBAN"/>
              </a:rPr>
              <a:t> ১৬ </a:t>
            </a:r>
            <a:r>
              <a:rPr lang="en-US" sz="4400" b="1" dirty="0" err="1" smtClean="0">
                <a:latin typeface="NikoshBAN"/>
              </a:rPr>
              <a:t>বছর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ছিল</a:t>
            </a:r>
            <a:r>
              <a:rPr lang="en-US" sz="4400" b="1" dirty="0" smtClean="0">
                <a:latin typeface="NikoshBAN"/>
              </a:rPr>
              <a:t>। ১৯৭৪ </a:t>
            </a:r>
            <a:r>
              <a:rPr lang="en-US" sz="4400" b="1" dirty="0" err="1" smtClean="0">
                <a:latin typeface="NikoshBAN"/>
              </a:rPr>
              <a:t>সালে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সংশোধন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করে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ছেলেদের</a:t>
            </a:r>
            <a:r>
              <a:rPr lang="en-US" sz="4400" b="1" dirty="0" smtClean="0">
                <a:latin typeface="NikoshBAN"/>
              </a:rPr>
              <a:t> ২১ </a:t>
            </a:r>
            <a:r>
              <a:rPr lang="en-US" sz="4400" b="1" dirty="0" err="1" smtClean="0">
                <a:latin typeface="NikoshBAN"/>
              </a:rPr>
              <a:t>বছর</a:t>
            </a:r>
            <a:r>
              <a:rPr lang="en-US" sz="4400" b="1" dirty="0" smtClean="0">
                <a:latin typeface="NikoshBAN"/>
              </a:rPr>
              <a:t> ও </a:t>
            </a:r>
            <a:r>
              <a:rPr lang="en-US" sz="4400" b="1" dirty="0" err="1" smtClean="0">
                <a:latin typeface="NikoshBAN"/>
              </a:rPr>
              <a:t>মেয়েদের</a:t>
            </a:r>
            <a:r>
              <a:rPr lang="en-US" sz="4400" b="1" dirty="0" smtClean="0">
                <a:latin typeface="NikoshBAN"/>
              </a:rPr>
              <a:t> ১৮ </a:t>
            </a:r>
            <a:r>
              <a:rPr lang="en-US" sz="4400" b="1" dirty="0" err="1" smtClean="0">
                <a:latin typeface="NikoshBAN"/>
              </a:rPr>
              <a:t>বছর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করা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হয়</a:t>
            </a:r>
            <a:r>
              <a:rPr lang="en-US" sz="4400" b="1" dirty="0" smtClean="0">
                <a:latin typeface="NikoshBAN"/>
              </a:rPr>
              <a:t>।</a:t>
            </a:r>
            <a:endParaRPr lang="en-US" sz="4400" b="1" dirty="0">
              <a:latin typeface="NikoshB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0960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NikoshBAN"/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  <a:latin typeface="NikoshBAN"/>
              </a:rPr>
              <a:t>একক</a:t>
            </a:r>
            <a:r>
              <a:rPr lang="en-US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/>
              </a:rPr>
              <a:t>কাজ</a:t>
            </a:r>
            <a:endParaRPr lang="en-US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500" dirty="0" smtClean="0"/>
              <a:t> 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১। ১৯৬১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সালের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মুসলিম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পারিবারিক</a:t>
            </a:r>
            <a:endParaRPr lang="en-US" sz="3500" b="1" dirty="0" smtClean="0">
              <a:solidFill>
                <a:srgbClr val="002060"/>
              </a:solidFill>
              <a:latin typeface="NikoshBAN"/>
            </a:endParaRPr>
          </a:p>
          <a:p>
            <a:pPr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আইনে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মেয়েদের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বিয়ের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বয়স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কত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?</a:t>
            </a:r>
          </a:p>
          <a:p>
            <a:pPr>
              <a:buNone/>
            </a:pPr>
            <a:r>
              <a:rPr lang="en-US" sz="3000" b="1" dirty="0" smtClean="0">
                <a:latin typeface="NikoshBAN"/>
              </a:rPr>
              <a:t>ক) ১৬ </a:t>
            </a:r>
            <a:r>
              <a:rPr lang="en-US" sz="3000" b="1" dirty="0" err="1" smtClean="0">
                <a:latin typeface="NikoshBAN"/>
              </a:rPr>
              <a:t>বছর</a:t>
            </a:r>
            <a:r>
              <a:rPr lang="en-US" sz="3000" b="1" dirty="0" smtClean="0">
                <a:latin typeface="NikoshBAN"/>
              </a:rPr>
              <a:t>         খ) ১৭ </a:t>
            </a:r>
            <a:r>
              <a:rPr lang="en-US" sz="3000" b="1" dirty="0" err="1" smtClean="0">
                <a:latin typeface="NikoshBAN"/>
              </a:rPr>
              <a:t>বছর</a:t>
            </a:r>
            <a:endParaRPr lang="en-US" sz="3000" b="1" dirty="0" smtClean="0">
              <a:latin typeface="NikoshBAN"/>
            </a:endParaRPr>
          </a:p>
          <a:p>
            <a:pPr>
              <a:buNone/>
            </a:pPr>
            <a:r>
              <a:rPr lang="en-US" sz="3000" b="1" dirty="0" smtClean="0">
                <a:latin typeface="NikoshBAN"/>
              </a:rPr>
              <a:t>গ ) ১৮ </a:t>
            </a:r>
            <a:r>
              <a:rPr lang="en-US" sz="3000" b="1" dirty="0" err="1" smtClean="0">
                <a:latin typeface="NikoshBAN"/>
              </a:rPr>
              <a:t>বছর</a:t>
            </a:r>
            <a:r>
              <a:rPr lang="en-US" sz="3000" b="1" dirty="0" smtClean="0">
                <a:latin typeface="NikoshBAN"/>
              </a:rPr>
              <a:t>         ঘ ) ১৯ </a:t>
            </a:r>
            <a:r>
              <a:rPr lang="en-US" sz="3000" b="1" dirty="0" err="1" smtClean="0">
                <a:latin typeface="NikoshBAN"/>
              </a:rPr>
              <a:t>বছর</a:t>
            </a:r>
            <a:endParaRPr lang="en-US" sz="3000" b="1" dirty="0" smtClean="0">
              <a:latin typeface="NikoshBAN"/>
            </a:endParaRPr>
          </a:p>
          <a:p>
            <a:pPr>
              <a:buNone/>
            </a:pP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২। ১৯৬১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সালের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মুসলিম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পারিবারি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আইনে</a:t>
            </a:r>
            <a:endParaRPr lang="en-US" sz="3500" b="1" dirty="0" smtClean="0">
              <a:solidFill>
                <a:srgbClr val="002060"/>
              </a:solidFill>
              <a:latin typeface="NikoshBAN"/>
            </a:endParaRPr>
          </a:p>
          <a:p>
            <a:pPr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চেয়ারম্যান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বলতে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কাকে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বুঝানো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NikoshBAN"/>
              </a:rPr>
              <a:t>হয়েছে</a:t>
            </a:r>
            <a:r>
              <a:rPr lang="en-US" sz="3500" b="1" dirty="0" smtClean="0">
                <a:solidFill>
                  <a:srgbClr val="002060"/>
                </a:solidFill>
                <a:latin typeface="NikoshBAN"/>
              </a:rPr>
              <a:t> ?</a:t>
            </a:r>
          </a:p>
          <a:p>
            <a:pPr>
              <a:buNone/>
            </a:pPr>
            <a:r>
              <a:rPr lang="en-US" sz="3000" b="1" dirty="0" smtClean="0">
                <a:latin typeface="NikoshBAN"/>
              </a:rPr>
              <a:t>ক) </a:t>
            </a:r>
            <a:r>
              <a:rPr lang="en-US" sz="3000" b="1" dirty="0" err="1" smtClean="0">
                <a:latin typeface="NikoshBAN"/>
              </a:rPr>
              <a:t>ই্উনিয়ন</a:t>
            </a:r>
            <a:r>
              <a:rPr lang="en-US" sz="3000" b="1" dirty="0" smtClean="0">
                <a:latin typeface="NikoshBAN"/>
              </a:rPr>
              <a:t> </a:t>
            </a:r>
            <a:r>
              <a:rPr lang="en-US" sz="3000" b="1" dirty="0" err="1" smtClean="0">
                <a:latin typeface="NikoshBAN"/>
              </a:rPr>
              <a:t>পরিষদ</a:t>
            </a:r>
            <a:r>
              <a:rPr lang="en-US" sz="3000" b="1" dirty="0" smtClean="0">
                <a:latin typeface="NikoshBAN"/>
              </a:rPr>
              <a:t> </a:t>
            </a:r>
            <a:r>
              <a:rPr lang="en-US" sz="3000" b="1" dirty="0" err="1" smtClean="0">
                <a:latin typeface="NikoshBAN"/>
              </a:rPr>
              <a:t>চেয়ারম্যানকে</a:t>
            </a:r>
            <a:r>
              <a:rPr lang="en-US" sz="3000" b="1" dirty="0" smtClean="0">
                <a:latin typeface="NikoshBAN"/>
              </a:rPr>
              <a:t>          </a:t>
            </a:r>
          </a:p>
          <a:p>
            <a:pPr>
              <a:buNone/>
            </a:pPr>
            <a:r>
              <a:rPr lang="en-US" sz="3000" b="1" dirty="0" smtClean="0">
                <a:latin typeface="NikoshBAN"/>
              </a:rPr>
              <a:t>খ) </a:t>
            </a:r>
            <a:r>
              <a:rPr lang="en-US" sz="3000" b="1" dirty="0" err="1" smtClean="0">
                <a:latin typeface="NikoshBAN"/>
              </a:rPr>
              <a:t>উপজেলা</a:t>
            </a:r>
            <a:r>
              <a:rPr lang="en-US" sz="3000" b="1" dirty="0" smtClean="0">
                <a:latin typeface="NikoshBAN"/>
              </a:rPr>
              <a:t> </a:t>
            </a:r>
            <a:r>
              <a:rPr lang="en-US" sz="3000" b="1" dirty="0" err="1" smtClean="0">
                <a:latin typeface="NikoshBAN"/>
              </a:rPr>
              <a:t>পরিষদচেয়ারম্যানকে</a:t>
            </a:r>
            <a:r>
              <a:rPr lang="en-US" sz="3000" b="1" dirty="0" smtClean="0">
                <a:latin typeface="NikoshBAN"/>
              </a:rPr>
              <a:t> </a:t>
            </a:r>
          </a:p>
          <a:p>
            <a:pPr>
              <a:buNone/>
            </a:pPr>
            <a:r>
              <a:rPr lang="en-US" sz="3000" b="1" dirty="0" smtClean="0">
                <a:latin typeface="NikoshBAN"/>
              </a:rPr>
              <a:t>গ ) </a:t>
            </a:r>
            <a:r>
              <a:rPr lang="en-US" sz="3000" b="1" dirty="0" err="1" smtClean="0">
                <a:latin typeface="NikoshBAN"/>
              </a:rPr>
              <a:t>জেলা</a:t>
            </a:r>
            <a:r>
              <a:rPr lang="en-US" sz="3000" b="1" dirty="0" smtClean="0">
                <a:latin typeface="NikoshBAN"/>
              </a:rPr>
              <a:t> </a:t>
            </a:r>
            <a:r>
              <a:rPr lang="en-US" sz="3000" b="1" dirty="0" err="1" smtClean="0">
                <a:latin typeface="NikoshBAN"/>
              </a:rPr>
              <a:t>পরিষদ</a:t>
            </a:r>
            <a:r>
              <a:rPr lang="en-US" sz="3000" b="1" dirty="0" smtClean="0">
                <a:latin typeface="NikoshBAN"/>
              </a:rPr>
              <a:t> </a:t>
            </a:r>
            <a:r>
              <a:rPr lang="en-US" sz="3000" b="1" dirty="0" err="1" smtClean="0">
                <a:latin typeface="NikoshBAN"/>
              </a:rPr>
              <a:t>চেয়ারম্যানকে</a:t>
            </a:r>
            <a:r>
              <a:rPr lang="en-US" sz="3000" b="1" dirty="0" smtClean="0">
                <a:latin typeface="NikoshBAN"/>
              </a:rPr>
              <a:t> </a:t>
            </a:r>
          </a:p>
          <a:p>
            <a:pPr>
              <a:buNone/>
            </a:pPr>
            <a:r>
              <a:rPr lang="en-US" sz="3000" b="1" dirty="0" smtClean="0">
                <a:latin typeface="NikoshBAN"/>
              </a:rPr>
              <a:t>ঘ ) </a:t>
            </a:r>
            <a:r>
              <a:rPr lang="en-US" sz="3000" b="1" dirty="0" err="1" smtClean="0">
                <a:latin typeface="NikoshBAN"/>
              </a:rPr>
              <a:t>পৌরসভার</a:t>
            </a:r>
            <a:r>
              <a:rPr lang="en-US" sz="3000" b="1" dirty="0" smtClean="0">
                <a:latin typeface="NikoshBAN"/>
              </a:rPr>
              <a:t> </a:t>
            </a:r>
            <a:r>
              <a:rPr lang="en-US" sz="3000" b="1" dirty="0" err="1" smtClean="0">
                <a:latin typeface="NikoshBAN"/>
              </a:rPr>
              <a:t>চেয়ারম্যানকে</a:t>
            </a:r>
            <a:r>
              <a:rPr lang="en-US" sz="3000" b="1" dirty="0" smtClean="0">
                <a:latin typeface="NikoshBAN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257800"/>
          </a:xfrm>
        </p:spPr>
        <p:txBody>
          <a:bodyPr/>
          <a:lstStyle/>
          <a:p>
            <a:r>
              <a:rPr lang="en-US" sz="6600" b="1" dirty="0" err="1" smtClean="0">
                <a:solidFill>
                  <a:srgbClr val="C00000"/>
                </a:solidFill>
              </a:rPr>
              <a:t>উত্তর</a:t>
            </a:r>
            <a:endParaRPr lang="en-US" sz="6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4800" b="1" dirty="0" smtClean="0"/>
              <a:t>১। ১৮ </a:t>
            </a:r>
            <a:r>
              <a:rPr lang="en-US" sz="4800" b="1" dirty="0" err="1" smtClean="0"/>
              <a:t>বছর</a:t>
            </a: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২। </a:t>
            </a:r>
            <a:r>
              <a:rPr lang="en-US" sz="4800" b="1" dirty="0" err="1" smtClean="0"/>
              <a:t>ইউনিয়ন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পরিষদ</a:t>
            </a:r>
            <a:endParaRPr lang="en-US" sz="4800" b="1" dirty="0" smtClean="0"/>
          </a:p>
          <a:p>
            <a:pPr>
              <a:buNone/>
            </a:pPr>
            <a:r>
              <a:rPr lang="en-US" sz="4800" b="1" dirty="0" smtClean="0"/>
              <a:t>     </a:t>
            </a:r>
            <a:r>
              <a:rPr lang="en-US" sz="4800" b="1" dirty="0" err="1" smtClean="0"/>
              <a:t>চেয়ারম্যানকে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</a:rPr>
              <a:t>দলগত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কাজ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6868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latin typeface="NikoshBAN"/>
                <a:cs typeface="Shonar Bangla" pitchFamily="34" charset="0"/>
              </a:rPr>
              <a:t>১৯৬১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সালের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মুসলিম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পারিবারিক</a:t>
            </a:r>
            <a:endParaRPr lang="en-US" sz="4400" b="1" dirty="0" smtClean="0">
              <a:latin typeface="NikoshBAN"/>
              <a:cs typeface="Shonar Bangla" pitchFamily="34" charset="0"/>
            </a:endParaRPr>
          </a:p>
          <a:p>
            <a:pPr>
              <a:buNone/>
            </a:pPr>
            <a:r>
              <a:rPr lang="en-US" sz="4400" b="1" dirty="0" err="1" smtClean="0">
                <a:latin typeface="NikoshBAN"/>
                <a:cs typeface="Shonar Bangla" pitchFamily="34" charset="0"/>
              </a:rPr>
              <a:t>আইনের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৫টি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কল্যাণমুলক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দিক</a:t>
            </a:r>
            <a:endParaRPr lang="en-US" sz="4400" b="1" dirty="0" smtClean="0">
              <a:latin typeface="NikoshBAN"/>
              <a:cs typeface="Shonar Bangla" pitchFamily="34" charset="0"/>
            </a:endParaRPr>
          </a:p>
          <a:p>
            <a:pPr>
              <a:buNone/>
            </a:pPr>
            <a:r>
              <a:rPr lang="en-US" sz="44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উল্লেখ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কর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।</a:t>
            </a:r>
            <a:endParaRPr lang="en-US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562600" cy="103663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NikoshBAN"/>
              </a:rPr>
              <a:t>   </a:t>
            </a:r>
            <a:r>
              <a:rPr lang="en-US" sz="6700" b="1" dirty="0" err="1" smtClean="0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67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6700" b="1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6700" b="1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800" b="1" dirty="0" err="1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  <a:t>সমাজকর্ম</a:t>
            </a:r>
            <a:r>
              <a:rPr lang="en-US" sz="4800" b="1" dirty="0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  <a:t>দ্বিতীয়</a:t>
            </a:r>
            <a:r>
              <a:rPr lang="en-US" sz="4800" b="1" dirty="0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  <a:t>পত্র</a:t>
            </a:r>
            <a:r>
              <a:rPr lang="en-US" sz="4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/>
            </a:r>
            <a:br>
              <a:rPr lang="en-US" sz="4800" dirty="0" smtClean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</a:br>
            <a:r>
              <a:rPr lang="en-US" sz="4400" b="1" dirty="0" err="1" smtClean="0">
                <a:latin typeface="NikoshBAN"/>
                <a:cs typeface="Shonar Bangla" pitchFamily="34" charset="0"/>
              </a:rPr>
              <a:t>একাদশ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-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দ্বাদশ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শ্রেণি</a:t>
            </a:r>
            <a:endParaRPr lang="en-US" sz="4800" b="1" dirty="0" smtClean="0">
              <a:solidFill>
                <a:srgbClr val="C00000"/>
              </a:solidFill>
              <a:latin typeface="NikoshBAN"/>
              <a:cs typeface="Shonar Bangla" pitchFamily="34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FF9900"/>
              </a:solidFill>
              <a:latin typeface="NikoshBAN"/>
              <a:cs typeface="Shonar Bangla" pitchFamily="34" charset="0"/>
            </a:endParaRPr>
          </a:p>
          <a:p>
            <a:pPr algn="ctr">
              <a:buNone/>
            </a:pPr>
            <a:r>
              <a:rPr lang="en-US" sz="4400" b="1" dirty="0" err="1" smtClean="0">
                <a:solidFill>
                  <a:srgbClr val="FF00FF"/>
                </a:solidFill>
                <a:latin typeface="NikoshBAN"/>
                <a:cs typeface="Shonar Bangla" pitchFamily="34" charset="0"/>
              </a:rPr>
              <a:t>পঞ্চম</a:t>
            </a:r>
            <a:r>
              <a:rPr lang="en-US" sz="4400" b="1" dirty="0" smtClean="0">
                <a:solidFill>
                  <a:srgbClr val="FF00FF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FF00FF"/>
                </a:solidFill>
                <a:latin typeface="NikoshBAN"/>
                <a:cs typeface="Shonar Bangla" pitchFamily="34" charset="0"/>
              </a:rPr>
              <a:t>অধ্যায়</a:t>
            </a:r>
            <a:endParaRPr lang="en-US" sz="4400" b="1" dirty="0" smtClean="0">
              <a:solidFill>
                <a:srgbClr val="FF00FF"/>
              </a:solidFill>
              <a:latin typeface="NikoshBAN"/>
              <a:cs typeface="Shonar Bangla" pitchFamily="34" charset="0"/>
            </a:endParaRPr>
          </a:p>
          <a:p>
            <a:pPr algn="ctr">
              <a:buNone/>
            </a:pPr>
            <a:r>
              <a:rPr lang="en-US" sz="4400" b="1" dirty="0" err="1" smtClean="0">
                <a:latin typeface="NikoshBAN"/>
                <a:cs typeface="Shonar Bangla" pitchFamily="34" charset="0"/>
              </a:rPr>
              <a:t>সামাজিক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আইন</a:t>
            </a:r>
            <a:r>
              <a:rPr lang="en-US" sz="4400" b="1" dirty="0" smtClean="0">
                <a:latin typeface="NikoshBAN"/>
                <a:cs typeface="Shonar Bangla" pitchFamily="34" charset="0"/>
              </a:rPr>
              <a:t> ও </a:t>
            </a:r>
            <a:r>
              <a:rPr lang="en-US" sz="4400" b="1" dirty="0" err="1" smtClean="0">
                <a:latin typeface="NikoshBAN"/>
                <a:cs typeface="Shonar Bangla" pitchFamily="34" charset="0"/>
              </a:rPr>
              <a:t>সমাজকর্ম</a:t>
            </a:r>
            <a:endParaRPr lang="en-US" sz="4400" b="1" dirty="0" smtClean="0">
              <a:latin typeface="NikoshBAN"/>
              <a:cs typeface="Shonar Bangla" pitchFamily="34" charset="0"/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04088"/>
            <a:ext cx="5562600" cy="972312"/>
          </a:xfrm>
        </p:spPr>
        <p:txBody>
          <a:bodyPr/>
          <a:lstStyle/>
          <a:p>
            <a:r>
              <a:rPr lang="en-US" sz="5400" b="1" dirty="0" smtClean="0">
                <a:latin typeface="NikoshBAN"/>
                <a:cs typeface="Shonar Bangla" pitchFamily="34" charset="0"/>
              </a:rPr>
              <a:t>    </a:t>
            </a:r>
            <a:r>
              <a:rPr lang="en-US" sz="60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সারসংক্ষেপ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err="1" smtClean="0">
                <a:latin typeface="NikoshBAN"/>
              </a:rPr>
              <a:t>ধর্মীয়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ব্যাখ্যায়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সামান্য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বিতর্ক</a:t>
            </a:r>
            <a:endParaRPr lang="en-US" sz="4400" b="1" dirty="0" smtClean="0">
              <a:latin typeface="NikoshBAN"/>
            </a:endParaRPr>
          </a:p>
          <a:p>
            <a:pPr>
              <a:buNone/>
            </a:pPr>
            <a:r>
              <a:rPr lang="en-US" sz="4400" b="1" dirty="0" err="1" smtClean="0">
                <a:latin typeface="NikoshBAN"/>
              </a:rPr>
              <a:t>দেখা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দিলেও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smtClean="0">
                <a:latin typeface="NikoshBAN"/>
              </a:rPr>
              <a:t>১৯৬১সালের </a:t>
            </a:r>
          </a:p>
          <a:p>
            <a:pPr>
              <a:buNone/>
            </a:pPr>
            <a:r>
              <a:rPr lang="en-US" sz="4400" b="1" dirty="0" err="1" smtClean="0">
                <a:latin typeface="NikoshBAN"/>
              </a:rPr>
              <a:t>মুসলিম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পারিবারিক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আইন</a:t>
            </a:r>
            <a:endParaRPr lang="en-US" sz="4400" b="1" dirty="0" smtClean="0">
              <a:latin typeface="NikoshBAN"/>
            </a:endParaRPr>
          </a:p>
          <a:p>
            <a:pPr>
              <a:buNone/>
            </a:pPr>
            <a:r>
              <a:rPr lang="en-US" sz="4400" b="1" dirty="0" err="1" smtClean="0">
                <a:latin typeface="NikoshBAN"/>
              </a:rPr>
              <a:t>নারী</a:t>
            </a:r>
            <a:r>
              <a:rPr lang="en-US" sz="4400" b="1" dirty="0" smtClean="0">
                <a:latin typeface="NikoshBAN"/>
              </a:rPr>
              <a:t> ও </a:t>
            </a:r>
            <a:r>
              <a:rPr lang="en-US" sz="4400" b="1" dirty="0" err="1" smtClean="0">
                <a:latin typeface="NikoshBAN"/>
              </a:rPr>
              <a:t>শিশু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অধিকারে</a:t>
            </a:r>
            <a:endParaRPr lang="en-US" sz="4400" b="1" dirty="0" smtClean="0">
              <a:latin typeface="NikoshBAN"/>
            </a:endParaRPr>
          </a:p>
          <a:p>
            <a:pPr>
              <a:buNone/>
            </a:pPr>
            <a:r>
              <a:rPr lang="en-US" sz="4400" b="1" dirty="0" err="1" smtClean="0">
                <a:latin typeface="NikoshBAN"/>
              </a:rPr>
              <a:t>গুরুত্বপূর্ণ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ভূমিকা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পালনে</a:t>
            </a:r>
            <a:endParaRPr lang="en-US" sz="4400" b="1" dirty="0" smtClean="0">
              <a:latin typeface="NikoshBAN"/>
            </a:endParaRPr>
          </a:p>
          <a:p>
            <a:pPr>
              <a:buNone/>
            </a:pPr>
            <a:r>
              <a:rPr lang="en-US" sz="4400" b="1" dirty="0" err="1" smtClean="0">
                <a:latin typeface="NikoshBAN"/>
              </a:rPr>
              <a:t>সক্ষম</a:t>
            </a:r>
            <a:r>
              <a:rPr lang="en-US" sz="4400" b="1" dirty="0" smtClean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হয়</a:t>
            </a:r>
            <a:r>
              <a:rPr lang="en-US" sz="4400" b="1" dirty="0" smtClean="0">
                <a:latin typeface="NikoshBAN"/>
              </a:rPr>
              <a:t>।</a:t>
            </a:r>
            <a:endParaRPr lang="en-US" sz="44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5943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NikoshBAN"/>
              </a:rPr>
              <a:t>   </a:t>
            </a:r>
            <a:r>
              <a:rPr lang="en-US" sz="6600" b="1" dirty="0" err="1" smtClean="0">
                <a:solidFill>
                  <a:srgbClr val="C00000"/>
                </a:solidFill>
                <a:latin typeface="NikoshBAN"/>
              </a:rPr>
              <a:t>মুল্যায়ন</a:t>
            </a:r>
            <a:endParaRPr lang="en-US" sz="66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b="1" dirty="0" err="1" smtClean="0">
                <a:latin typeface="NikoshBAN"/>
                <a:cs typeface="Shonar Bangla" pitchFamily="34" charset="0"/>
              </a:rPr>
              <a:t>মুসলিম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পারিবারিক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আইন-১৯৬১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কার্যকর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হওয়ার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তারিখ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কত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?</a:t>
            </a:r>
          </a:p>
          <a:p>
            <a:pPr>
              <a:buNone/>
            </a:pPr>
            <a:endParaRPr lang="en-US" sz="4800" dirty="0">
              <a:latin typeface="NikoshB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6388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/>
              </a:rPr>
              <a:t>বাড়ির</a:t>
            </a:r>
            <a:r>
              <a:rPr lang="en-US" sz="66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/>
              </a:rPr>
              <a:t>কাজ</a:t>
            </a:r>
            <a:endParaRPr lang="en-US" sz="66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01000" cy="3733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000" b="1" dirty="0" smtClean="0">
                <a:latin typeface="NikoshBAN"/>
                <a:cs typeface="Shonar Bangla" pitchFamily="34" charset="0"/>
              </a:rPr>
              <a:t>১৯৬১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সালের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মুসলিম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পারিবারিক</a:t>
            </a:r>
            <a:endParaRPr lang="en-US" sz="4000" b="1" dirty="0" smtClean="0">
              <a:latin typeface="NikoshBAN"/>
              <a:cs typeface="Shonar Bangla" pitchFamily="34" charset="0"/>
            </a:endParaRPr>
          </a:p>
          <a:p>
            <a:pPr algn="just">
              <a:buNone/>
            </a:pPr>
            <a:r>
              <a:rPr lang="en-US" sz="4000" b="1" dirty="0" err="1" smtClean="0">
                <a:latin typeface="NikoshBAN"/>
                <a:cs typeface="Shonar Bangla" pitchFamily="34" charset="0"/>
              </a:rPr>
              <a:t>আইনের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বিয়ের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বয়স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নির্ধারণ</a:t>
            </a:r>
            <a:endParaRPr lang="en-US" sz="4000" b="1" dirty="0" smtClean="0">
              <a:latin typeface="NikoshBAN"/>
              <a:cs typeface="Shonar Bangla" pitchFamily="34" charset="0"/>
            </a:endParaRPr>
          </a:p>
          <a:p>
            <a:pPr algn="just">
              <a:buNone/>
            </a:pPr>
            <a:r>
              <a:rPr lang="en-US" sz="4000" b="1" dirty="0" err="1" smtClean="0">
                <a:latin typeface="NikoshBAN"/>
                <a:cs typeface="Shonar Bangla" pitchFamily="34" charset="0"/>
              </a:rPr>
              <a:t>সংক্রান্ত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১২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নং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ধারার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গুরুত্ব</a:t>
            </a:r>
            <a:endParaRPr lang="en-US" sz="4000" b="1" dirty="0" smtClean="0">
              <a:latin typeface="NikoshBAN"/>
              <a:cs typeface="Shonar Bangla" pitchFamily="34" charset="0"/>
            </a:endParaRPr>
          </a:p>
          <a:p>
            <a:pPr algn="just">
              <a:buNone/>
            </a:pPr>
            <a:r>
              <a:rPr lang="en-US" sz="4000" b="1" dirty="0" err="1" smtClean="0">
                <a:latin typeface="NikoshBAN"/>
                <a:cs typeface="Shonar Bangla" pitchFamily="34" charset="0"/>
              </a:rPr>
              <a:t>বিশ্লেষণ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কর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।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8674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NikoshBAN"/>
              </a:rPr>
              <a:t>  </a:t>
            </a:r>
            <a:r>
              <a:rPr lang="en-US" sz="6000" b="1" dirty="0" err="1" smtClean="0">
                <a:solidFill>
                  <a:srgbClr val="C00000"/>
                </a:solidFill>
                <a:latin typeface="NikoshBAN"/>
              </a:rPr>
              <a:t>আগামী</a:t>
            </a:r>
            <a:r>
              <a:rPr lang="en-US" sz="6000" b="1" dirty="0" smtClean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/>
              </a:rPr>
              <a:t>ক্লাস</a:t>
            </a:r>
            <a:endParaRPr lang="en-US" sz="6000" b="1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572000"/>
          </a:xfrm>
        </p:spPr>
        <p:txBody>
          <a:bodyPr/>
          <a:lstStyle/>
          <a:p>
            <a:pPr algn="ctr">
              <a:buNone/>
            </a:pPr>
            <a:r>
              <a:rPr lang="en-US" sz="4800" b="1" dirty="0" err="1" smtClean="0">
                <a:solidFill>
                  <a:srgbClr val="FF9900"/>
                </a:solidFill>
                <a:latin typeface="NikoshBAN"/>
                <a:cs typeface="Shonar Bangla" pitchFamily="34" charset="0"/>
              </a:rPr>
              <a:t>পঞ্চম</a:t>
            </a:r>
            <a:r>
              <a:rPr lang="en-US" sz="4800" b="1" dirty="0" smtClean="0">
                <a:solidFill>
                  <a:srgbClr val="FF990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FF9900"/>
                </a:solidFill>
                <a:latin typeface="NikoshBAN"/>
                <a:cs typeface="Shonar Bangla" pitchFamily="34" charset="0"/>
              </a:rPr>
              <a:t>অধ্যায়</a:t>
            </a:r>
            <a:endParaRPr lang="en-US" sz="4800" b="1" dirty="0" smtClean="0">
              <a:solidFill>
                <a:srgbClr val="FF9900"/>
              </a:solidFill>
              <a:latin typeface="NikoshBAN"/>
              <a:cs typeface="Shonar Bangla" pitchFamily="34" charset="0"/>
            </a:endParaRPr>
          </a:p>
          <a:p>
            <a:pPr algn="ctr">
              <a:buNone/>
            </a:pPr>
            <a:r>
              <a:rPr lang="en-US" sz="4000" b="1" dirty="0" err="1" smtClean="0">
                <a:latin typeface="NikoshBAN"/>
                <a:cs typeface="Shonar Bangla" pitchFamily="34" charset="0"/>
              </a:rPr>
              <a:t>সামাজিক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আইন</a:t>
            </a:r>
            <a:r>
              <a:rPr lang="en-US" sz="4000" b="1" dirty="0" smtClean="0">
                <a:latin typeface="NikoshBAN"/>
                <a:cs typeface="Shonar Bangla" pitchFamily="34" charset="0"/>
              </a:rPr>
              <a:t> ও </a:t>
            </a:r>
            <a:r>
              <a:rPr lang="en-US" sz="4000" b="1" dirty="0" err="1" smtClean="0">
                <a:latin typeface="NikoshBAN"/>
                <a:cs typeface="Shonar Bangla" pitchFamily="34" charset="0"/>
              </a:rPr>
              <a:t>সমাজকর্ম</a:t>
            </a:r>
            <a:endParaRPr lang="en-US" sz="4000" b="1" dirty="0" smtClean="0">
              <a:latin typeface="NikoshBAN"/>
              <a:cs typeface="Shonar Bangla" pitchFamily="34" charset="0"/>
            </a:endParaRPr>
          </a:p>
          <a:p>
            <a:pPr algn="ctr">
              <a:buNone/>
            </a:pPr>
            <a:endParaRPr lang="en-US" sz="1800" b="1" dirty="0" smtClean="0">
              <a:solidFill>
                <a:srgbClr val="FF9900"/>
              </a:solidFill>
              <a:latin typeface="NikoshBAN"/>
              <a:cs typeface="Shonar Bangla" pitchFamily="34" charset="0"/>
            </a:endParaRPr>
          </a:p>
          <a:p>
            <a:pPr algn="ctr">
              <a:buNone/>
            </a:pPr>
            <a:r>
              <a:rPr lang="en-US" sz="4800" b="1" dirty="0" err="1" smtClean="0">
                <a:solidFill>
                  <a:srgbClr val="FF9900"/>
                </a:solidFill>
                <a:latin typeface="NikoshBAN"/>
                <a:cs typeface="Shonar Bangla" pitchFamily="34" charset="0"/>
              </a:rPr>
              <a:t>ক্লাসের</a:t>
            </a:r>
            <a:r>
              <a:rPr lang="en-US" sz="4800" b="1" dirty="0" smtClean="0">
                <a:solidFill>
                  <a:srgbClr val="FF990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800" b="1" dirty="0" err="1" smtClean="0">
                <a:solidFill>
                  <a:srgbClr val="FF9900"/>
                </a:solidFill>
                <a:latin typeface="NikoshBAN"/>
                <a:cs typeface="Shonar Bangla" pitchFamily="34" charset="0"/>
              </a:rPr>
              <a:t>বিষয়বস্তু</a:t>
            </a:r>
            <a:endParaRPr lang="en-US" sz="4800" b="1" dirty="0" smtClean="0">
              <a:solidFill>
                <a:srgbClr val="FF9900"/>
              </a:solidFill>
              <a:latin typeface="NikoshBAN"/>
              <a:cs typeface="Shonar Bangla" pitchFamily="34" charset="0"/>
            </a:endParaRPr>
          </a:p>
          <a:p>
            <a:pPr algn="ctr">
              <a:buNone/>
            </a:pPr>
            <a:r>
              <a:rPr lang="en-US" sz="4800" b="1" dirty="0" smtClean="0">
                <a:latin typeface="NikoshBAN"/>
                <a:cs typeface="Shonar Bangla" pitchFamily="34" charset="0"/>
              </a:rPr>
              <a:t>১৯৭৪ </a:t>
            </a:r>
            <a:r>
              <a:rPr lang="en-US" sz="4800" b="1" dirty="0" err="1" smtClean="0">
                <a:latin typeface="NikoshBAN"/>
                <a:cs typeface="Shonar Bangla" pitchFamily="34" charset="0"/>
              </a:rPr>
              <a:t>সালের</a:t>
            </a:r>
            <a:r>
              <a:rPr lang="en-US" sz="48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NikoshBAN"/>
                <a:cs typeface="Shonar Bangla" pitchFamily="34" charset="0"/>
              </a:rPr>
              <a:t>শিশু</a:t>
            </a:r>
            <a:r>
              <a:rPr lang="en-US" sz="4800" b="1" dirty="0" smtClean="0">
                <a:latin typeface="NikoshBAN"/>
                <a:cs typeface="Shonar Bangla" pitchFamily="34" charset="0"/>
              </a:rPr>
              <a:t> </a:t>
            </a:r>
            <a:r>
              <a:rPr lang="en-US" sz="4800" b="1" dirty="0" err="1" smtClean="0">
                <a:latin typeface="NikoshBAN"/>
                <a:cs typeface="Shonar Bangla" pitchFamily="34" charset="0"/>
              </a:rPr>
              <a:t>আইন</a:t>
            </a:r>
            <a:r>
              <a:rPr lang="en-US" sz="4800" b="1" dirty="0" smtClean="0">
                <a:latin typeface="NikoshBAN"/>
                <a:cs typeface="Shonar Bangl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5943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</a:rPr>
              <a:t>সহায়ক</a:t>
            </a:r>
            <a:r>
              <a:rPr lang="en-US" sz="6000" b="1" dirty="0" smtClean="0">
                <a:solidFill>
                  <a:srgbClr val="C00000"/>
                </a:solidFill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</a:rPr>
              <a:t>গ্রন্থাবলী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7543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মাহফুজুর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সমাজকর্ম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আমিনুল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10668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   </a:t>
            </a:r>
            <a:r>
              <a:rPr lang="en-US" sz="5300" b="1" dirty="0" err="1" smtClean="0">
                <a:solidFill>
                  <a:srgbClr val="9C4334"/>
                </a:solidFill>
                <a:latin typeface="NikoshBAN"/>
              </a:rPr>
              <a:t>ছবি</a:t>
            </a:r>
            <a:r>
              <a:rPr lang="en-US" sz="5300" b="1" dirty="0" smtClean="0">
                <a:solidFill>
                  <a:srgbClr val="9C4334"/>
                </a:solidFill>
                <a:latin typeface="NikoshBAN"/>
              </a:rPr>
              <a:t> </a:t>
            </a:r>
            <a:r>
              <a:rPr lang="en-US" sz="5300" b="1" dirty="0" err="1" smtClean="0">
                <a:solidFill>
                  <a:srgbClr val="9C4334"/>
                </a:solidFill>
                <a:latin typeface="NikoshBAN"/>
              </a:rPr>
              <a:t>দেখে</a:t>
            </a:r>
            <a:r>
              <a:rPr lang="en-US" sz="5300" b="1" dirty="0" smtClean="0">
                <a:solidFill>
                  <a:srgbClr val="9C4334"/>
                </a:solidFill>
                <a:latin typeface="NikoshBAN"/>
              </a:rPr>
              <a:t> </a:t>
            </a:r>
            <a:r>
              <a:rPr lang="en-US" sz="5300" b="1" dirty="0" err="1" smtClean="0">
                <a:solidFill>
                  <a:srgbClr val="9C4334"/>
                </a:solidFill>
                <a:latin typeface="NikoshBAN"/>
              </a:rPr>
              <a:t>বুঝতে</a:t>
            </a:r>
            <a:r>
              <a:rPr lang="en-US" sz="5300" b="1" dirty="0" smtClean="0">
                <a:solidFill>
                  <a:srgbClr val="9C4334"/>
                </a:solidFill>
                <a:latin typeface="NikoshBAN"/>
              </a:rPr>
              <a:t> </a:t>
            </a:r>
            <a:r>
              <a:rPr lang="en-US" sz="5300" b="1" dirty="0" err="1" smtClean="0">
                <a:solidFill>
                  <a:srgbClr val="9C4334"/>
                </a:solidFill>
                <a:latin typeface="NikoshBAN"/>
              </a:rPr>
              <a:t>চেষ্টা</a:t>
            </a:r>
            <a:r>
              <a:rPr lang="en-US" sz="5300" b="1" dirty="0" smtClean="0">
                <a:solidFill>
                  <a:srgbClr val="9C4334"/>
                </a:solidFill>
                <a:latin typeface="NikoshBAN"/>
              </a:rPr>
              <a:t> </a:t>
            </a:r>
            <a:r>
              <a:rPr lang="en-US" sz="5300" b="1" dirty="0" err="1" smtClean="0">
                <a:solidFill>
                  <a:srgbClr val="9C4334"/>
                </a:solidFill>
                <a:latin typeface="NikoshBAN"/>
              </a:rPr>
              <a:t>করি</a:t>
            </a:r>
            <a:endParaRPr lang="en-US" sz="6000" b="1" dirty="0">
              <a:solidFill>
                <a:srgbClr val="9C4334"/>
              </a:solidFill>
              <a:latin typeface="NikoshBAN"/>
            </a:endParaRPr>
          </a:p>
        </p:txBody>
      </p:sp>
      <p:pic>
        <p:nvPicPr>
          <p:cNvPr id="1027" name="Picture 3" descr="C:\Users\USER\Desktop\J-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88034"/>
            <a:ext cx="3962400" cy="3850766"/>
          </a:xfrm>
          <a:prstGeom prst="rect">
            <a:avLst/>
          </a:prstGeom>
          <a:noFill/>
        </p:spPr>
      </p:pic>
      <p:pic>
        <p:nvPicPr>
          <p:cNvPr id="1029" name="Picture 5" descr="C:\Users\USER\Desktop\১৯৬১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828800"/>
            <a:ext cx="41148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১৯৬১\Muslim-Marriages-in-In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69087"/>
            <a:ext cx="3732571" cy="3941114"/>
          </a:xfrm>
          <a:prstGeom prst="rect">
            <a:avLst/>
          </a:prstGeom>
          <a:noFill/>
        </p:spPr>
      </p:pic>
      <p:pic>
        <p:nvPicPr>
          <p:cNvPr id="2053" name="Picture 5" descr="C:\Users\USER\Desktop\১৯৬১\danish-hayat-nika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160" y="1524000"/>
            <a:ext cx="380523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অক্ষর ব্ল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391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610600" cy="2971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  <a:t/>
            </a:r>
            <a:br>
              <a:rPr lang="en-US" sz="4400" b="1" dirty="0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</a:br>
            <a:r>
              <a:rPr lang="en-US" sz="4400" b="1" dirty="0" smtClean="0">
                <a:solidFill>
                  <a:srgbClr val="0070C0"/>
                </a:solidFill>
                <a:latin typeface="NikoshBAN"/>
                <a:cs typeface="Shonar Bangla" pitchFamily="34" charset="0"/>
              </a:rPr>
              <a:t>   </a:t>
            </a:r>
            <a:r>
              <a:rPr lang="en-US" sz="4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সামাজিক</a:t>
            </a:r>
            <a:r>
              <a:rPr lang="en-US" sz="4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আইনের</a:t>
            </a:r>
            <a:r>
              <a:rPr lang="en-US" sz="4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ধারণা</a:t>
            </a:r>
            <a:r>
              <a:rPr lang="en-US" sz="4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 ও </a:t>
            </a:r>
            <a:br>
              <a:rPr lang="en-US" sz="4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</a:br>
            <a:r>
              <a:rPr lang="en-US" sz="4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মুসলিম</a:t>
            </a:r>
            <a:r>
              <a:rPr lang="en-US" sz="4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পারিবারিক</a:t>
            </a:r>
            <a:r>
              <a:rPr lang="en-US" sz="4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 আইন-১৯৬১</a:t>
            </a:r>
            <a:endParaRPr lang="en-US" sz="4400" b="1" dirty="0">
              <a:solidFill>
                <a:srgbClr val="C0000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181600" cy="1143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শিখনফল</a:t>
            </a:r>
            <a:endParaRPr lang="en-US" sz="6000" b="1" dirty="0">
              <a:solidFill>
                <a:srgbClr val="C00000"/>
              </a:solidFill>
              <a:latin typeface="NikoshBAN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19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4700" b="1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17600" b="1" dirty="0" err="1" smtClean="0">
                <a:solidFill>
                  <a:srgbClr val="FF00FF"/>
                </a:solidFill>
                <a:latin typeface="NikoshBAN"/>
                <a:cs typeface="Shonar Bangla" pitchFamily="34" charset="0"/>
              </a:rPr>
              <a:t>পাঠশেষে</a:t>
            </a:r>
            <a:r>
              <a:rPr lang="en-US" sz="17600" b="1" dirty="0" smtClean="0">
                <a:solidFill>
                  <a:srgbClr val="FF00FF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17600" b="1" dirty="0" err="1" smtClean="0">
                <a:solidFill>
                  <a:srgbClr val="FF00FF"/>
                </a:solidFill>
                <a:latin typeface="NikoshBAN"/>
                <a:cs typeface="Shonar Bangla" pitchFamily="34" charset="0"/>
              </a:rPr>
              <a:t>শিক্ষার্থীরা</a:t>
            </a:r>
            <a:r>
              <a:rPr lang="en-US" sz="17600" b="1" dirty="0" smtClean="0">
                <a:solidFill>
                  <a:srgbClr val="FF00FF"/>
                </a:solidFill>
                <a:latin typeface="NikoshBAN"/>
                <a:cs typeface="Shonar Bangla" pitchFamily="34" charset="0"/>
              </a:rPr>
              <a:t>--------</a:t>
            </a:r>
            <a:endParaRPr lang="en-US" sz="6900" b="1" dirty="0" smtClean="0">
              <a:solidFill>
                <a:srgbClr val="FF00FF"/>
              </a:solidFill>
              <a:latin typeface="NikoshBAN"/>
              <a:cs typeface="Shonar Bangla" pitchFamily="34" charset="0"/>
            </a:endParaRP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sz="13500" b="1" dirty="0" smtClean="0">
                <a:latin typeface="NikoshBAN"/>
              </a:rPr>
              <a:t>১</a:t>
            </a:r>
            <a:r>
              <a:rPr lang="en-US" sz="16000" b="1" dirty="0" smtClean="0">
                <a:latin typeface="NikoshBAN"/>
              </a:rPr>
              <a:t>। </a:t>
            </a:r>
            <a:r>
              <a:rPr lang="en-US" sz="16000" b="1" dirty="0" err="1" smtClean="0">
                <a:latin typeface="NikoshBAN"/>
              </a:rPr>
              <a:t>সামাজিক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আইনের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ধারণা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ব্যাখ্যা</a:t>
            </a:r>
            <a:r>
              <a:rPr lang="en-US" sz="16000" b="1" dirty="0" smtClean="0">
                <a:latin typeface="NikoshBAN"/>
              </a:rPr>
              <a:t>   </a:t>
            </a:r>
          </a:p>
          <a:p>
            <a:pPr>
              <a:buNone/>
            </a:pPr>
            <a:r>
              <a:rPr lang="en-US" sz="16000" b="1" dirty="0" smtClean="0">
                <a:latin typeface="NikoshBAN"/>
              </a:rPr>
              <a:t>    </a:t>
            </a:r>
            <a:r>
              <a:rPr lang="en-US" sz="16000" b="1" dirty="0" err="1" smtClean="0">
                <a:latin typeface="NikoshBAN"/>
              </a:rPr>
              <a:t>করতে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পারবে</a:t>
            </a:r>
            <a:r>
              <a:rPr lang="en-US" sz="16000" b="1" dirty="0" smtClean="0">
                <a:latin typeface="NikoshBAN"/>
              </a:rPr>
              <a:t>।</a:t>
            </a:r>
          </a:p>
          <a:p>
            <a:pPr>
              <a:buNone/>
            </a:pPr>
            <a:endParaRPr lang="en-US" sz="5600" b="1" dirty="0" smtClean="0">
              <a:latin typeface="NikoshBAN"/>
            </a:endParaRPr>
          </a:p>
          <a:p>
            <a:pPr>
              <a:buNone/>
            </a:pPr>
            <a:r>
              <a:rPr lang="en-US" sz="16000" b="1" dirty="0" smtClean="0">
                <a:latin typeface="NikoshBAN"/>
              </a:rPr>
              <a:t>২।১৯৬১ </a:t>
            </a:r>
            <a:r>
              <a:rPr lang="en-US" sz="16000" b="1" dirty="0" err="1" smtClean="0">
                <a:latin typeface="NikoshBAN"/>
              </a:rPr>
              <a:t>সালের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মুসলিম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পারিবারিক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আইনের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ধারাসমুহ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ব্যাখ্যা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করতে</a:t>
            </a:r>
            <a:r>
              <a:rPr lang="en-US" sz="16000" b="1" dirty="0" smtClean="0">
                <a:latin typeface="NikoshBAN"/>
              </a:rPr>
              <a:t> </a:t>
            </a:r>
            <a:r>
              <a:rPr lang="en-US" sz="16000" b="1" dirty="0" err="1" smtClean="0">
                <a:latin typeface="NikoshBAN"/>
              </a:rPr>
              <a:t>পারবে</a:t>
            </a:r>
            <a:r>
              <a:rPr lang="en-US" sz="16000" b="1" dirty="0" smtClean="0">
                <a:latin typeface="NikoshBAN"/>
              </a:rPr>
              <a:t> ।</a:t>
            </a:r>
          </a:p>
          <a:p>
            <a:pPr>
              <a:buNone/>
            </a:pPr>
            <a:r>
              <a:rPr lang="en-US" sz="4200" b="1" dirty="0" smtClean="0">
                <a:latin typeface="NikoshBAN"/>
              </a:rPr>
              <a:t>   </a:t>
            </a:r>
            <a:endParaRPr lang="en-US" sz="4800" b="1" dirty="0" smtClean="0">
              <a:latin typeface="NikoshBAN"/>
            </a:endParaRPr>
          </a:p>
          <a:p>
            <a:pPr>
              <a:buNone/>
            </a:pPr>
            <a:r>
              <a:rPr lang="bn-BD" b="1" dirty="0" smtClean="0">
                <a:latin typeface="NikoshBAN"/>
              </a:rPr>
              <a:t> 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rgbClr val="C00000"/>
              </a:solidFill>
              <a:latin typeface="NikoshBAN"/>
              <a:cs typeface="Shonar Bangla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rgbClr val="C00000"/>
              </a:solidFill>
              <a:latin typeface="NikoshBAN"/>
              <a:cs typeface="Shonar Bangla" pitchFamily="34" charset="0"/>
            </a:endParaRPr>
          </a:p>
          <a:p>
            <a:pPr>
              <a:buNone/>
            </a:pPr>
            <a:r>
              <a:rPr lang="en-US" sz="5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সামাজিক</a:t>
            </a:r>
            <a:r>
              <a:rPr lang="en-US" sz="5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আইনের</a:t>
            </a:r>
            <a:r>
              <a:rPr lang="en-US" sz="5400" b="1" dirty="0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/>
                <a:cs typeface="Shonar Bangla" pitchFamily="34" charset="0"/>
              </a:rPr>
              <a:t>ধারণা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1713</TotalTime>
  <Words>621</Words>
  <Application>Microsoft Office PowerPoint</Application>
  <PresentationFormat>On-screen Show (4:3)</PresentationFormat>
  <Paragraphs>116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Slide 1</vt:lpstr>
      <vt:lpstr>Slide 2</vt:lpstr>
      <vt:lpstr>   পাঠ পরিচিতি</vt:lpstr>
      <vt:lpstr>   ছবি দেখে বুঝতে চেষ্টা করি</vt:lpstr>
      <vt:lpstr>Slide 5</vt:lpstr>
      <vt:lpstr>Slide 6</vt:lpstr>
      <vt:lpstr>    সামাজিক আইনের ধারণা ও  মুসলিম পারিবারিক আইন-১৯৬১</vt:lpstr>
      <vt:lpstr>শিখনফল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       একক কাজ</vt:lpstr>
      <vt:lpstr>Slide 28</vt:lpstr>
      <vt:lpstr>দলগত কাজ</vt:lpstr>
      <vt:lpstr>    সারসংক্ষেপ</vt:lpstr>
      <vt:lpstr>   মুল্যায়ন</vt:lpstr>
      <vt:lpstr> বাড়ির কাজ</vt:lpstr>
      <vt:lpstr>  আগামী ক্লাস</vt:lpstr>
      <vt:lpstr>সহায়ক গ্রন্থাবলী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504</cp:revision>
  <dcterms:created xsi:type="dcterms:W3CDTF">2006-08-16T00:00:00Z</dcterms:created>
  <dcterms:modified xsi:type="dcterms:W3CDTF">2022-04-10T15:44:11Z</dcterms:modified>
</cp:coreProperties>
</file>