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0" r:id="rId1"/>
  </p:sldMasterIdLst>
  <p:notesMasterIdLst>
    <p:notesMasterId r:id="rId16"/>
  </p:notesMasterIdLst>
  <p:sldIdLst>
    <p:sldId id="256" r:id="rId2"/>
    <p:sldId id="257" r:id="rId3"/>
    <p:sldId id="258" r:id="rId4"/>
    <p:sldId id="259" r:id="rId5"/>
    <p:sldId id="260" r:id="rId6"/>
    <p:sldId id="261" r:id="rId7"/>
    <p:sldId id="262" r:id="rId8"/>
    <p:sldId id="263" r:id="rId9"/>
    <p:sldId id="269" r:id="rId10"/>
    <p:sldId id="270" r:id="rId11"/>
    <p:sldId id="265" r:id="rId12"/>
    <p:sldId id="267" r:id="rId13"/>
    <p:sldId id="268"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4247ED-7228-4A97-ACBA-A0268793AED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5FD02E5-4B39-4923-8581-54D6C11E1690}">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bn-BD" sz="3600" b="1" dirty="0" smtClean="0">
              <a:latin typeface="NikoshBAN" pitchFamily="2" charset="0"/>
              <a:cs typeface="NikoshBAN" pitchFamily="2" charset="0"/>
            </a:rPr>
            <a:t>  </a:t>
          </a:r>
          <a:r>
            <a:rPr lang="bn-BD" sz="3200" b="1" dirty="0" smtClean="0">
              <a:latin typeface="NikoshBAN" pitchFamily="2" charset="0"/>
              <a:cs typeface="NikoshBAN" pitchFamily="2" charset="0"/>
            </a:rPr>
            <a:t>ইলেক্ট্রিসিটির সংজ্ঞা বলতে পারবে;</a:t>
          </a:r>
          <a:endParaRPr lang="en-US" sz="3200" dirty="0">
            <a:solidFill>
              <a:schemeClr val="bg1"/>
            </a:solidFill>
          </a:endParaRPr>
        </a:p>
      </dgm:t>
    </dgm:pt>
    <dgm:pt modelId="{3CE21B1F-01B6-409C-8B4A-2D9CFC44CA72}" type="parTrans" cxnId="{5BDEF5CC-E3FF-4020-9F71-DF1D7DAAEA5C}">
      <dgm:prSet/>
      <dgm:spPr/>
      <dgm:t>
        <a:bodyPr/>
        <a:lstStyle/>
        <a:p>
          <a:endParaRPr lang="en-US"/>
        </a:p>
      </dgm:t>
    </dgm:pt>
    <dgm:pt modelId="{6F6BABDC-395E-4F5D-859E-973FE233249B}" type="sibTrans" cxnId="{5BDEF5CC-E3FF-4020-9F71-DF1D7DAAEA5C}">
      <dgm:prSet/>
      <dgm:spPr/>
      <dgm:t>
        <a:bodyPr/>
        <a:lstStyle/>
        <a:p>
          <a:endParaRPr lang="en-US"/>
        </a:p>
      </dgm:t>
    </dgm:pt>
    <dgm:pt modelId="{D70CDAF2-DD06-4DE3-BFA4-84448AC3FC35}">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bn-BD" sz="4000" b="1" dirty="0" smtClean="0">
              <a:latin typeface="NikoshBAN" pitchFamily="2" charset="0"/>
              <a:cs typeface="NikoshBAN" pitchFamily="2" charset="0"/>
            </a:rPr>
            <a:t>  </a:t>
          </a:r>
          <a:r>
            <a:rPr lang="en-US" sz="4000" b="1" dirty="0" smtClean="0">
              <a:latin typeface="NikoshBAN" pitchFamily="2" charset="0"/>
              <a:cs typeface="NikoshBAN" pitchFamily="2" charset="0"/>
            </a:rPr>
            <a:t> </a:t>
          </a:r>
          <a:r>
            <a:rPr lang="bn-BD" sz="3200" b="1" dirty="0" smtClean="0">
              <a:latin typeface="NikoshBAN" pitchFamily="2" charset="0"/>
              <a:cs typeface="NikoshBAN" pitchFamily="2" charset="0"/>
            </a:rPr>
            <a:t>ইলেক্ট্রিসিটি কত প্রকার ও কী কী তা বলতে পারবে;</a:t>
          </a:r>
          <a:endParaRPr lang="en-US" sz="3200" b="1" dirty="0">
            <a:solidFill>
              <a:schemeClr val="bg1"/>
            </a:solidFill>
          </a:endParaRPr>
        </a:p>
      </dgm:t>
    </dgm:pt>
    <dgm:pt modelId="{5D5A5D1A-DFE2-4CB5-AB2F-F1EE2608588B}" type="parTrans" cxnId="{3FFC755B-B0B2-45DD-8481-287D5935C7F6}">
      <dgm:prSet/>
      <dgm:spPr/>
      <dgm:t>
        <a:bodyPr/>
        <a:lstStyle/>
        <a:p>
          <a:endParaRPr lang="en-US"/>
        </a:p>
      </dgm:t>
    </dgm:pt>
    <dgm:pt modelId="{652DE036-AFA6-4A1A-A400-A1553F54321F}" type="sibTrans" cxnId="{3FFC755B-B0B2-45DD-8481-287D5935C7F6}">
      <dgm:prSet/>
      <dgm:spPr/>
      <dgm:t>
        <a:bodyPr/>
        <a:lstStyle/>
        <a:p>
          <a:endParaRPr lang="en-US"/>
        </a:p>
      </dgm:t>
    </dgm:pt>
    <dgm:pt modelId="{6704C69C-2003-465F-98D5-38378907A152}">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4000" b="1" dirty="0" smtClean="0">
              <a:solidFill>
                <a:schemeClr val="bg1"/>
              </a:solidFill>
              <a:latin typeface="NikoshBAN" pitchFamily="2" charset="0"/>
              <a:cs typeface="NikoshBAN" pitchFamily="2" charset="0"/>
            </a:rPr>
            <a:t>  </a:t>
          </a:r>
          <a:r>
            <a:rPr lang="bn-BD" sz="3200" b="1" dirty="0" smtClean="0">
              <a:solidFill>
                <a:schemeClr val="bg1"/>
              </a:solidFill>
              <a:latin typeface="NikoshBAN" pitchFamily="2" charset="0"/>
              <a:cs typeface="NikoshBAN" pitchFamily="2" charset="0"/>
            </a:rPr>
            <a:t>বিদ্যুতের বিভিন্ন ইফেক্ট বা প্রতিক্রিয়াগুলো বর্ণনা করতে পারবে। </a:t>
          </a:r>
          <a:endParaRPr lang="en-US" sz="3200" dirty="0">
            <a:solidFill>
              <a:schemeClr val="bg1"/>
            </a:solidFill>
          </a:endParaRPr>
        </a:p>
      </dgm:t>
    </dgm:pt>
    <dgm:pt modelId="{94AFEBA0-A5F9-4175-8AC1-3EB694216862}" type="parTrans" cxnId="{1B4B8DCC-39BC-4823-BE6E-80E62805ABF7}">
      <dgm:prSet/>
      <dgm:spPr/>
      <dgm:t>
        <a:bodyPr/>
        <a:lstStyle/>
        <a:p>
          <a:endParaRPr lang="en-US"/>
        </a:p>
      </dgm:t>
    </dgm:pt>
    <dgm:pt modelId="{AAB5FFF4-577D-48F5-9BCF-2B89803B0023}" type="sibTrans" cxnId="{1B4B8DCC-39BC-4823-BE6E-80E62805ABF7}">
      <dgm:prSet/>
      <dgm:spPr/>
      <dgm:t>
        <a:bodyPr/>
        <a:lstStyle/>
        <a:p>
          <a:endParaRPr lang="en-US"/>
        </a:p>
      </dgm:t>
    </dgm:pt>
    <dgm:pt modelId="{9D00B060-DDE7-48A3-856E-C1DF9BA87AF9}" type="pres">
      <dgm:prSet presAssocID="{E44247ED-7228-4A97-ACBA-A0268793AED1}" presName="Name0" presStyleCnt="0">
        <dgm:presLayoutVars>
          <dgm:chMax val="7"/>
          <dgm:chPref val="7"/>
          <dgm:dir/>
        </dgm:presLayoutVars>
      </dgm:prSet>
      <dgm:spPr/>
      <dgm:t>
        <a:bodyPr/>
        <a:lstStyle/>
        <a:p>
          <a:endParaRPr lang="en-US"/>
        </a:p>
      </dgm:t>
    </dgm:pt>
    <dgm:pt modelId="{0CBC29FB-B9BD-4C82-99D5-12C4320C1C22}" type="pres">
      <dgm:prSet presAssocID="{E44247ED-7228-4A97-ACBA-A0268793AED1}" presName="Name1" presStyleCnt="0"/>
      <dgm:spPr/>
    </dgm:pt>
    <dgm:pt modelId="{761985A0-77EA-47FA-9932-3FF8705892BC}" type="pres">
      <dgm:prSet presAssocID="{E44247ED-7228-4A97-ACBA-A0268793AED1}" presName="cycle" presStyleCnt="0"/>
      <dgm:spPr/>
    </dgm:pt>
    <dgm:pt modelId="{D76FBFF0-19E1-4A41-ADB8-E7FA4816B5D0}" type="pres">
      <dgm:prSet presAssocID="{E44247ED-7228-4A97-ACBA-A0268793AED1}" presName="srcNode" presStyleLbl="node1" presStyleIdx="0" presStyleCnt="3"/>
      <dgm:spPr/>
    </dgm:pt>
    <dgm:pt modelId="{425DDC9A-D507-4F1E-9AE3-B7071AE36ACC}" type="pres">
      <dgm:prSet presAssocID="{E44247ED-7228-4A97-ACBA-A0268793AED1}" presName="conn" presStyleLbl="parChTrans1D2" presStyleIdx="0" presStyleCnt="1"/>
      <dgm:spPr/>
      <dgm:t>
        <a:bodyPr/>
        <a:lstStyle/>
        <a:p>
          <a:endParaRPr lang="en-US"/>
        </a:p>
      </dgm:t>
    </dgm:pt>
    <dgm:pt modelId="{C2E7EB1E-BEBB-4DBE-8677-91567450C69E}" type="pres">
      <dgm:prSet presAssocID="{E44247ED-7228-4A97-ACBA-A0268793AED1}" presName="extraNode" presStyleLbl="node1" presStyleIdx="0" presStyleCnt="3"/>
      <dgm:spPr/>
    </dgm:pt>
    <dgm:pt modelId="{97334EB4-863F-4896-8D9F-CBE6C63A1E86}" type="pres">
      <dgm:prSet presAssocID="{E44247ED-7228-4A97-ACBA-A0268793AED1}" presName="dstNode" presStyleLbl="node1" presStyleIdx="0" presStyleCnt="3"/>
      <dgm:spPr/>
    </dgm:pt>
    <dgm:pt modelId="{53E54A0A-1EDC-401C-B820-48A5FA31B468}" type="pres">
      <dgm:prSet presAssocID="{A5FD02E5-4B39-4923-8581-54D6C11E1690}" presName="text_1" presStyleLbl="node1" presStyleIdx="0" presStyleCnt="3" custScaleX="105190" custLinFactNeighborX="-156">
        <dgm:presLayoutVars>
          <dgm:bulletEnabled val="1"/>
        </dgm:presLayoutVars>
      </dgm:prSet>
      <dgm:spPr/>
      <dgm:t>
        <a:bodyPr/>
        <a:lstStyle/>
        <a:p>
          <a:endParaRPr lang="en-US"/>
        </a:p>
      </dgm:t>
    </dgm:pt>
    <dgm:pt modelId="{31BEA052-4B4A-4D6C-B500-3CB4DC9B3BF3}" type="pres">
      <dgm:prSet presAssocID="{A5FD02E5-4B39-4923-8581-54D6C11E1690}" presName="accent_1" presStyleCnt="0"/>
      <dgm:spPr/>
    </dgm:pt>
    <dgm:pt modelId="{B2EA375E-4C9E-48A5-835F-1143C7EEBF6D}" type="pres">
      <dgm:prSet presAssocID="{A5FD02E5-4B39-4923-8581-54D6C11E1690}" presName="accentRepeatNode" presStyleLbl="solidFgAcc1" presStyleIdx="0" presStyleCnt="3" custLinFactNeighborX="6272">
        <dgm:style>
          <a:lnRef idx="1">
            <a:schemeClr val="accent6"/>
          </a:lnRef>
          <a:fillRef idx="3">
            <a:schemeClr val="accent6"/>
          </a:fillRef>
          <a:effectRef idx="2">
            <a:schemeClr val="accent6"/>
          </a:effectRef>
          <a:fontRef idx="minor">
            <a:schemeClr val="lt1"/>
          </a:fontRef>
        </dgm:style>
      </dgm:prSet>
      <dgm:spPr>
        <a:solidFill>
          <a:schemeClr val="accent3">
            <a:lumMod val="75000"/>
          </a:schemeClr>
        </a:solidFill>
      </dgm:spPr>
      <dgm:t>
        <a:bodyPr/>
        <a:lstStyle/>
        <a:p>
          <a:endParaRPr lang="en-US"/>
        </a:p>
      </dgm:t>
    </dgm:pt>
    <dgm:pt modelId="{49FE670E-09DD-46FA-904B-BCDB66C4A599}" type="pres">
      <dgm:prSet presAssocID="{D70CDAF2-DD06-4DE3-BFA4-84448AC3FC35}" presName="text_2" presStyleLbl="node1" presStyleIdx="1" presStyleCnt="3" custScaleX="106816" custLinFactNeighborX="-492" custLinFactNeighborY="1846">
        <dgm:presLayoutVars>
          <dgm:bulletEnabled val="1"/>
        </dgm:presLayoutVars>
      </dgm:prSet>
      <dgm:spPr/>
      <dgm:t>
        <a:bodyPr/>
        <a:lstStyle/>
        <a:p>
          <a:endParaRPr lang="en-US"/>
        </a:p>
      </dgm:t>
    </dgm:pt>
    <dgm:pt modelId="{3ABFFD0B-5F2D-4C08-ABF3-59DFCF1AAFE7}" type="pres">
      <dgm:prSet presAssocID="{D70CDAF2-DD06-4DE3-BFA4-84448AC3FC35}" presName="accent_2" presStyleCnt="0"/>
      <dgm:spPr/>
    </dgm:pt>
    <dgm:pt modelId="{FF5BEB36-60A6-45E0-994C-43FD2CCD66A8}" type="pres">
      <dgm:prSet presAssocID="{D70CDAF2-DD06-4DE3-BFA4-84448AC3FC35}" presName="accentRepeatNode" presStyleLbl="solidFgAcc1" presStyleIdx="1" presStyleCnt="3" custLinFactNeighborX="-10647"/>
      <dgm:spPr>
        <a:solidFill>
          <a:schemeClr val="bg2">
            <a:lumMod val="60000"/>
            <a:lumOff val="40000"/>
          </a:schemeClr>
        </a:solidFill>
      </dgm:spPr>
      <dgm:t>
        <a:bodyPr/>
        <a:lstStyle/>
        <a:p>
          <a:endParaRPr lang="en-US"/>
        </a:p>
      </dgm:t>
    </dgm:pt>
    <dgm:pt modelId="{3C7C4DD6-9160-4E91-AF2F-86758B78E797}" type="pres">
      <dgm:prSet presAssocID="{6704C69C-2003-465F-98D5-38378907A152}" presName="text_3" presStyleLbl="node1" presStyleIdx="2" presStyleCnt="3" custScaleX="102936" custLinFactNeighborX="985" custLinFactNeighborY="-3693">
        <dgm:presLayoutVars>
          <dgm:bulletEnabled val="1"/>
        </dgm:presLayoutVars>
      </dgm:prSet>
      <dgm:spPr/>
      <dgm:t>
        <a:bodyPr/>
        <a:lstStyle/>
        <a:p>
          <a:endParaRPr lang="en-US"/>
        </a:p>
      </dgm:t>
    </dgm:pt>
    <dgm:pt modelId="{14748AD8-FFDC-4252-9E06-09CC053950FA}" type="pres">
      <dgm:prSet presAssocID="{6704C69C-2003-465F-98D5-38378907A152}" presName="accent_3" presStyleCnt="0"/>
      <dgm:spPr/>
    </dgm:pt>
    <dgm:pt modelId="{E9C9E62B-B7E2-41DA-AF17-F9936F9E6813}" type="pres">
      <dgm:prSet presAssocID="{6704C69C-2003-465F-98D5-38378907A152}" presName="accentRepeatNode" presStyleLbl="solidFgAcc1" presStyleIdx="2" presStyleCnt="3"/>
      <dgm:spPr>
        <a:solidFill>
          <a:srgbClr val="FFC000"/>
        </a:solidFill>
      </dgm:spPr>
      <dgm:t>
        <a:bodyPr/>
        <a:lstStyle/>
        <a:p>
          <a:endParaRPr lang="en-US"/>
        </a:p>
      </dgm:t>
    </dgm:pt>
  </dgm:ptLst>
  <dgm:cxnLst>
    <dgm:cxn modelId="{1B4B8DCC-39BC-4823-BE6E-80E62805ABF7}" srcId="{E44247ED-7228-4A97-ACBA-A0268793AED1}" destId="{6704C69C-2003-465F-98D5-38378907A152}" srcOrd="2" destOrd="0" parTransId="{94AFEBA0-A5F9-4175-8AC1-3EB694216862}" sibTransId="{AAB5FFF4-577D-48F5-9BCF-2B89803B0023}"/>
    <dgm:cxn modelId="{C97D5FF0-C823-4FB0-B3B7-0BA1643841D2}" type="presOf" srcId="{E44247ED-7228-4A97-ACBA-A0268793AED1}" destId="{9D00B060-DDE7-48A3-856E-C1DF9BA87AF9}" srcOrd="0" destOrd="0" presId="urn:microsoft.com/office/officeart/2008/layout/VerticalCurvedList"/>
    <dgm:cxn modelId="{CED11806-2FDE-4A55-8493-589C23082A65}" type="presOf" srcId="{6704C69C-2003-465F-98D5-38378907A152}" destId="{3C7C4DD6-9160-4E91-AF2F-86758B78E797}" srcOrd="0" destOrd="0" presId="urn:microsoft.com/office/officeart/2008/layout/VerticalCurvedList"/>
    <dgm:cxn modelId="{E4244F13-E05F-4061-A2D4-42EEAA0174C5}" type="presOf" srcId="{6F6BABDC-395E-4F5D-859E-973FE233249B}" destId="{425DDC9A-D507-4F1E-9AE3-B7071AE36ACC}" srcOrd="0" destOrd="0" presId="urn:microsoft.com/office/officeart/2008/layout/VerticalCurvedList"/>
    <dgm:cxn modelId="{DD1BBBED-2281-45DD-9A56-FE37D540085B}" type="presOf" srcId="{A5FD02E5-4B39-4923-8581-54D6C11E1690}" destId="{53E54A0A-1EDC-401C-B820-48A5FA31B468}" srcOrd="0" destOrd="0" presId="urn:microsoft.com/office/officeart/2008/layout/VerticalCurvedList"/>
    <dgm:cxn modelId="{3FFC755B-B0B2-45DD-8481-287D5935C7F6}" srcId="{E44247ED-7228-4A97-ACBA-A0268793AED1}" destId="{D70CDAF2-DD06-4DE3-BFA4-84448AC3FC35}" srcOrd="1" destOrd="0" parTransId="{5D5A5D1A-DFE2-4CB5-AB2F-F1EE2608588B}" sibTransId="{652DE036-AFA6-4A1A-A400-A1553F54321F}"/>
    <dgm:cxn modelId="{7B019947-CB3C-4FFF-B629-6E245F44C8A8}" type="presOf" srcId="{D70CDAF2-DD06-4DE3-BFA4-84448AC3FC35}" destId="{49FE670E-09DD-46FA-904B-BCDB66C4A599}" srcOrd="0" destOrd="0" presId="urn:microsoft.com/office/officeart/2008/layout/VerticalCurvedList"/>
    <dgm:cxn modelId="{5BDEF5CC-E3FF-4020-9F71-DF1D7DAAEA5C}" srcId="{E44247ED-7228-4A97-ACBA-A0268793AED1}" destId="{A5FD02E5-4B39-4923-8581-54D6C11E1690}" srcOrd="0" destOrd="0" parTransId="{3CE21B1F-01B6-409C-8B4A-2D9CFC44CA72}" sibTransId="{6F6BABDC-395E-4F5D-859E-973FE233249B}"/>
    <dgm:cxn modelId="{2E620A38-103A-4754-9C4F-0D0BC388ED34}" type="presParOf" srcId="{9D00B060-DDE7-48A3-856E-C1DF9BA87AF9}" destId="{0CBC29FB-B9BD-4C82-99D5-12C4320C1C22}" srcOrd="0" destOrd="0" presId="urn:microsoft.com/office/officeart/2008/layout/VerticalCurvedList"/>
    <dgm:cxn modelId="{BF30B4E4-FFDC-4B1B-A95F-CF340BC8B6C7}" type="presParOf" srcId="{0CBC29FB-B9BD-4C82-99D5-12C4320C1C22}" destId="{761985A0-77EA-47FA-9932-3FF8705892BC}" srcOrd="0" destOrd="0" presId="urn:microsoft.com/office/officeart/2008/layout/VerticalCurvedList"/>
    <dgm:cxn modelId="{8B367A08-068B-43D1-967C-6C56F2EA7958}" type="presParOf" srcId="{761985A0-77EA-47FA-9932-3FF8705892BC}" destId="{D76FBFF0-19E1-4A41-ADB8-E7FA4816B5D0}" srcOrd="0" destOrd="0" presId="urn:microsoft.com/office/officeart/2008/layout/VerticalCurvedList"/>
    <dgm:cxn modelId="{522FC8E2-C2FB-4163-AE86-398B4DD99B50}" type="presParOf" srcId="{761985A0-77EA-47FA-9932-3FF8705892BC}" destId="{425DDC9A-D507-4F1E-9AE3-B7071AE36ACC}" srcOrd="1" destOrd="0" presId="urn:microsoft.com/office/officeart/2008/layout/VerticalCurvedList"/>
    <dgm:cxn modelId="{F3F054E9-C77A-4F79-BB8C-5D613722E8D3}" type="presParOf" srcId="{761985A0-77EA-47FA-9932-3FF8705892BC}" destId="{C2E7EB1E-BEBB-4DBE-8677-91567450C69E}" srcOrd="2" destOrd="0" presId="urn:microsoft.com/office/officeart/2008/layout/VerticalCurvedList"/>
    <dgm:cxn modelId="{E6CCA7A4-6702-4DEE-89B3-FB51B98E3EA7}" type="presParOf" srcId="{761985A0-77EA-47FA-9932-3FF8705892BC}" destId="{97334EB4-863F-4896-8D9F-CBE6C63A1E86}" srcOrd="3" destOrd="0" presId="urn:microsoft.com/office/officeart/2008/layout/VerticalCurvedList"/>
    <dgm:cxn modelId="{0C451FE0-58B3-447E-BD03-655E7E9B35BC}" type="presParOf" srcId="{0CBC29FB-B9BD-4C82-99D5-12C4320C1C22}" destId="{53E54A0A-1EDC-401C-B820-48A5FA31B468}" srcOrd="1" destOrd="0" presId="urn:microsoft.com/office/officeart/2008/layout/VerticalCurvedList"/>
    <dgm:cxn modelId="{881CCCEE-988F-4F5C-AB99-9F5258B64253}" type="presParOf" srcId="{0CBC29FB-B9BD-4C82-99D5-12C4320C1C22}" destId="{31BEA052-4B4A-4D6C-B500-3CB4DC9B3BF3}" srcOrd="2" destOrd="0" presId="urn:microsoft.com/office/officeart/2008/layout/VerticalCurvedList"/>
    <dgm:cxn modelId="{AFD851C6-A8C2-437D-A1FE-C0BB3E799C01}" type="presParOf" srcId="{31BEA052-4B4A-4D6C-B500-3CB4DC9B3BF3}" destId="{B2EA375E-4C9E-48A5-835F-1143C7EEBF6D}" srcOrd="0" destOrd="0" presId="urn:microsoft.com/office/officeart/2008/layout/VerticalCurvedList"/>
    <dgm:cxn modelId="{703AA21D-E821-4908-9B77-127CFF3A7403}" type="presParOf" srcId="{0CBC29FB-B9BD-4C82-99D5-12C4320C1C22}" destId="{49FE670E-09DD-46FA-904B-BCDB66C4A599}" srcOrd="3" destOrd="0" presId="urn:microsoft.com/office/officeart/2008/layout/VerticalCurvedList"/>
    <dgm:cxn modelId="{E7383926-47A8-4A86-AEF6-629D1DC6CA00}" type="presParOf" srcId="{0CBC29FB-B9BD-4C82-99D5-12C4320C1C22}" destId="{3ABFFD0B-5F2D-4C08-ABF3-59DFCF1AAFE7}" srcOrd="4" destOrd="0" presId="urn:microsoft.com/office/officeart/2008/layout/VerticalCurvedList"/>
    <dgm:cxn modelId="{508BE205-0570-465F-AFBF-B51C0DBCB2F3}" type="presParOf" srcId="{3ABFFD0B-5F2D-4C08-ABF3-59DFCF1AAFE7}" destId="{FF5BEB36-60A6-45E0-994C-43FD2CCD66A8}" srcOrd="0" destOrd="0" presId="urn:microsoft.com/office/officeart/2008/layout/VerticalCurvedList"/>
    <dgm:cxn modelId="{27083B0E-1F69-4BAB-8E88-BED21E88F305}" type="presParOf" srcId="{0CBC29FB-B9BD-4C82-99D5-12C4320C1C22}" destId="{3C7C4DD6-9160-4E91-AF2F-86758B78E797}" srcOrd="5" destOrd="0" presId="urn:microsoft.com/office/officeart/2008/layout/VerticalCurvedList"/>
    <dgm:cxn modelId="{E69C781F-146B-4417-8955-B4D54CFDFB26}" type="presParOf" srcId="{0CBC29FB-B9BD-4C82-99D5-12C4320C1C22}" destId="{14748AD8-FFDC-4252-9E06-09CC053950FA}" srcOrd="6" destOrd="0" presId="urn:microsoft.com/office/officeart/2008/layout/VerticalCurvedList"/>
    <dgm:cxn modelId="{40FAE0CD-9F55-4961-B9CC-56B6D2B8F664}" type="presParOf" srcId="{14748AD8-FFDC-4252-9E06-09CC053950FA}" destId="{E9C9E62B-B7E2-41DA-AF17-F9936F9E681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DDC9A-D507-4F1E-9AE3-B7071AE36ACC}">
      <dsp:nvSpPr>
        <dsp:cNvPr id="0" name=""/>
        <dsp:cNvSpPr/>
      </dsp:nvSpPr>
      <dsp:spPr>
        <a:xfrm>
          <a:off x="-5447873" y="-812049"/>
          <a:ext cx="6313918" cy="6313918"/>
        </a:xfrm>
        <a:prstGeom prst="blockArc">
          <a:avLst>
            <a:gd name="adj1" fmla="val 18900000"/>
            <a:gd name="adj2" fmla="val 2700000"/>
            <a:gd name="adj3" fmla="val 342"/>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E54A0A-1EDC-401C-B820-48A5FA31B468}">
      <dsp:nvSpPr>
        <dsp:cNvPr id="0" name=""/>
        <dsp:cNvSpPr/>
      </dsp:nvSpPr>
      <dsp:spPr>
        <a:xfrm>
          <a:off x="260256" y="468982"/>
          <a:ext cx="9362026" cy="937964"/>
        </a:xfrm>
        <a:prstGeom prst="rect">
          <a:avLst/>
        </a:prstGeom>
        <a:gradFill rotWithShape="1">
          <a:gsLst>
            <a:gs pos="0">
              <a:schemeClr val="accent1">
                <a:tint val="64000"/>
                <a:lumMod val="118000"/>
              </a:schemeClr>
            </a:gs>
            <a:gs pos="100000">
              <a:schemeClr val="accent1">
                <a:tint val="92000"/>
                <a:alpha val="100000"/>
                <a:lumMod val="110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44509" tIns="91440" rIns="91440" bIns="91440" numCol="1" spcCol="1270" anchor="ctr" anchorCtr="0">
          <a:noAutofit/>
        </a:bodyPr>
        <a:lstStyle/>
        <a:p>
          <a:pPr lvl="0" algn="l" defTabSz="1600200">
            <a:lnSpc>
              <a:spcPct val="90000"/>
            </a:lnSpc>
            <a:spcBef>
              <a:spcPct val="0"/>
            </a:spcBef>
            <a:spcAft>
              <a:spcPct val="35000"/>
            </a:spcAft>
          </a:pPr>
          <a:r>
            <a:rPr lang="bn-BD" sz="3600" b="1" kern="1200" dirty="0" smtClean="0">
              <a:latin typeface="NikoshBAN" pitchFamily="2" charset="0"/>
              <a:cs typeface="NikoshBAN" pitchFamily="2" charset="0"/>
            </a:rPr>
            <a:t>  </a:t>
          </a:r>
          <a:r>
            <a:rPr lang="bn-BD" sz="3200" b="1" kern="1200" dirty="0" smtClean="0">
              <a:latin typeface="NikoshBAN" pitchFamily="2" charset="0"/>
              <a:cs typeface="NikoshBAN" pitchFamily="2" charset="0"/>
            </a:rPr>
            <a:t>ইলেক্ট্রিসিটির সংজ্ঞা বলতে পারবে;</a:t>
          </a:r>
          <a:endParaRPr lang="en-US" sz="3200" kern="1200" dirty="0">
            <a:solidFill>
              <a:schemeClr val="bg1"/>
            </a:solidFill>
          </a:endParaRPr>
        </a:p>
      </dsp:txBody>
      <dsp:txXfrm>
        <a:off x="260256" y="468982"/>
        <a:ext cx="9362026" cy="937964"/>
      </dsp:txXfrm>
    </dsp:sp>
    <dsp:sp modelId="{B2EA375E-4C9E-48A5-835F-1143C7EEBF6D}">
      <dsp:nvSpPr>
        <dsp:cNvPr id="0" name=""/>
        <dsp:cNvSpPr/>
      </dsp:nvSpPr>
      <dsp:spPr>
        <a:xfrm>
          <a:off x="-7592" y="351736"/>
          <a:ext cx="1172455" cy="1172455"/>
        </a:xfrm>
        <a:prstGeom prst="ellipse">
          <a:avLst/>
        </a:prstGeom>
        <a:solidFill>
          <a:schemeClr val="accent3">
            <a:lumMod val="75000"/>
          </a:schemeClr>
        </a:solidFill>
        <a:ln w="9525" cap="rnd" cmpd="sng" algn="ctr">
          <a:solidFill>
            <a:schemeClr val="accent6"/>
          </a:solidFill>
          <a:prstDash val="solid"/>
        </a:ln>
        <a:effectLst>
          <a:outerShdw blurRad="38100" dist="25400" dir="5400000" rotWithShape="0">
            <a:srgbClr val="000000">
              <a:alpha val="45000"/>
            </a:srgbClr>
          </a:outerShdw>
        </a:effectLst>
      </dsp:spPr>
      <dsp:style>
        <a:lnRef idx="1">
          <a:schemeClr val="accent6"/>
        </a:lnRef>
        <a:fillRef idx="3">
          <a:schemeClr val="accent6"/>
        </a:fillRef>
        <a:effectRef idx="2">
          <a:schemeClr val="accent6"/>
        </a:effectRef>
        <a:fontRef idx="minor">
          <a:schemeClr val="lt1"/>
        </a:fontRef>
      </dsp:style>
    </dsp:sp>
    <dsp:sp modelId="{49FE670E-09DD-46FA-904B-BCDB66C4A599}">
      <dsp:nvSpPr>
        <dsp:cNvPr id="0" name=""/>
        <dsp:cNvSpPr/>
      </dsp:nvSpPr>
      <dsp:spPr>
        <a:xfrm>
          <a:off x="512241" y="1893242"/>
          <a:ext cx="9142552" cy="937964"/>
        </a:xfrm>
        <a:prstGeom prst="rect">
          <a:avLst/>
        </a:prstGeom>
        <a:gradFill rotWithShape="1">
          <a:gsLst>
            <a:gs pos="0">
              <a:schemeClr val="accent6">
                <a:tint val="64000"/>
                <a:lumMod val="118000"/>
              </a:schemeClr>
            </a:gs>
            <a:gs pos="100000">
              <a:schemeClr val="accent6">
                <a:tint val="92000"/>
                <a:alpha val="100000"/>
                <a:lumMod val="110000"/>
              </a:schemeClr>
            </a:gs>
          </a:gsLst>
          <a:lin ang="5400000" scaled="0"/>
        </a:gradFill>
        <a:ln w="9525" cap="rnd"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44509" tIns="101600" rIns="101600" bIns="101600" numCol="1" spcCol="1270" anchor="ctr" anchorCtr="0">
          <a:noAutofit/>
        </a:bodyPr>
        <a:lstStyle/>
        <a:p>
          <a:pPr lvl="0" algn="l" defTabSz="1778000">
            <a:lnSpc>
              <a:spcPct val="90000"/>
            </a:lnSpc>
            <a:spcBef>
              <a:spcPct val="0"/>
            </a:spcBef>
            <a:spcAft>
              <a:spcPct val="35000"/>
            </a:spcAft>
          </a:pPr>
          <a:r>
            <a:rPr lang="bn-BD" sz="4000" b="1" kern="1200" dirty="0" smtClean="0">
              <a:latin typeface="NikoshBAN" pitchFamily="2" charset="0"/>
              <a:cs typeface="NikoshBAN" pitchFamily="2" charset="0"/>
            </a:rPr>
            <a:t>  </a:t>
          </a:r>
          <a:r>
            <a:rPr lang="en-US" sz="4000" b="1" kern="1200" dirty="0" smtClean="0">
              <a:latin typeface="NikoshBAN" pitchFamily="2" charset="0"/>
              <a:cs typeface="NikoshBAN" pitchFamily="2" charset="0"/>
            </a:rPr>
            <a:t> </a:t>
          </a:r>
          <a:r>
            <a:rPr lang="bn-BD" sz="3200" b="1" kern="1200" dirty="0" smtClean="0">
              <a:latin typeface="NikoshBAN" pitchFamily="2" charset="0"/>
              <a:cs typeface="NikoshBAN" pitchFamily="2" charset="0"/>
            </a:rPr>
            <a:t>ইলেক্ট্রিসিটি কত প্রকার ও কী কী তা বলতে পারবে;</a:t>
          </a:r>
          <a:endParaRPr lang="en-US" sz="3200" b="1" kern="1200" dirty="0">
            <a:solidFill>
              <a:schemeClr val="bg1"/>
            </a:solidFill>
          </a:endParaRPr>
        </a:p>
      </dsp:txBody>
      <dsp:txXfrm>
        <a:off x="512241" y="1893242"/>
        <a:ext cx="9142552" cy="937964"/>
      </dsp:txXfrm>
    </dsp:sp>
    <dsp:sp modelId="{FF5BEB36-60A6-45E0-994C-43FD2CCD66A8}">
      <dsp:nvSpPr>
        <dsp:cNvPr id="0" name=""/>
        <dsp:cNvSpPr/>
      </dsp:nvSpPr>
      <dsp:spPr>
        <a:xfrm>
          <a:off x="134990" y="1758682"/>
          <a:ext cx="1172455" cy="1172455"/>
        </a:xfrm>
        <a:prstGeom prst="ellipse">
          <a:avLst/>
        </a:prstGeom>
        <a:solidFill>
          <a:schemeClr val="bg2">
            <a:lumMod val="60000"/>
            <a:lumOff val="4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7C4DD6-9160-4E91-AF2F-86758B78E797}">
      <dsp:nvSpPr>
        <dsp:cNvPr id="0" name=""/>
        <dsp:cNvSpPr/>
      </dsp:nvSpPr>
      <dsp:spPr>
        <a:xfrm>
          <a:off x="454359" y="3248234"/>
          <a:ext cx="9161417" cy="937964"/>
        </a:xfrm>
        <a:prstGeom prst="rect">
          <a:avLst/>
        </a:prstGeom>
        <a:gradFill rotWithShape="1">
          <a:gsLst>
            <a:gs pos="0">
              <a:schemeClr val="accent2">
                <a:tint val="64000"/>
                <a:lumMod val="118000"/>
              </a:schemeClr>
            </a:gs>
            <a:gs pos="100000">
              <a:schemeClr val="accent2">
                <a:tint val="92000"/>
                <a:alpha val="100000"/>
                <a:lumMod val="110000"/>
              </a:schemeClr>
            </a:gs>
          </a:gsLst>
          <a:lin ang="5400000" scaled="0"/>
        </a:gradFill>
        <a:ln w="9525"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744509" tIns="101600" rIns="101600" bIns="101600" numCol="1" spcCol="1270" anchor="ctr" anchorCtr="0">
          <a:noAutofit/>
        </a:bodyPr>
        <a:lstStyle/>
        <a:p>
          <a:pPr lvl="0" algn="l" defTabSz="1778000">
            <a:lnSpc>
              <a:spcPct val="90000"/>
            </a:lnSpc>
            <a:spcBef>
              <a:spcPct val="0"/>
            </a:spcBef>
            <a:spcAft>
              <a:spcPct val="35000"/>
            </a:spcAft>
          </a:pPr>
          <a:r>
            <a:rPr lang="en-US" sz="4000" b="1" kern="1200" dirty="0" smtClean="0">
              <a:solidFill>
                <a:schemeClr val="bg1"/>
              </a:solidFill>
              <a:latin typeface="NikoshBAN" pitchFamily="2" charset="0"/>
              <a:cs typeface="NikoshBAN" pitchFamily="2" charset="0"/>
            </a:rPr>
            <a:t>  </a:t>
          </a:r>
          <a:r>
            <a:rPr lang="bn-BD" sz="3200" b="1" kern="1200" dirty="0" smtClean="0">
              <a:solidFill>
                <a:schemeClr val="bg1"/>
              </a:solidFill>
              <a:latin typeface="NikoshBAN" pitchFamily="2" charset="0"/>
              <a:cs typeface="NikoshBAN" pitchFamily="2" charset="0"/>
            </a:rPr>
            <a:t>বিদ্যুতের বিভিন্ন ইফেক্ট বা প্রতিক্রিয়াগুলো বর্ণনা করতে পারবে। </a:t>
          </a:r>
          <a:endParaRPr lang="en-US" sz="3200" kern="1200" dirty="0">
            <a:solidFill>
              <a:schemeClr val="bg1"/>
            </a:solidFill>
          </a:endParaRPr>
        </a:p>
      </dsp:txBody>
      <dsp:txXfrm>
        <a:off x="454359" y="3248234"/>
        <a:ext cx="9161417" cy="937964"/>
      </dsp:txXfrm>
    </dsp:sp>
    <dsp:sp modelId="{E9C9E62B-B7E2-41DA-AF17-F9936F9E6813}">
      <dsp:nvSpPr>
        <dsp:cNvPr id="0" name=""/>
        <dsp:cNvSpPr/>
      </dsp:nvSpPr>
      <dsp:spPr>
        <a:xfrm>
          <a:off x="-81128" y="3165628"/>
          <a:ext cx="1172455" cy="1172455"/>
        </a:xfrm>
        <a:prstGeom prst="ellipse">
          <a:avLst/>
        </a:prstGeom>
        <a:solidFill>
          <a:srgbClr val="FFC000"/>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6E4E8A-4533-4DBD-8B32-7AAD552748F0}" type="datetimeFigureOut">
              <a:rPr lang="en-US" smtClean="0"/>
              <a:t>4/21/2022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B2669-1869-435F-A198-1A93242708FC}" type="slidenum">
              <a:rPr lang="en-US" smtClean="0"/>
              <a:t>‹#›</a:t>
            </a:fld>
            <a:endParaRPr lang="en-US"/>
          </a:p>
        </p:txBody>
      </p:sp>
    </p:spTree>
    <p:extLst>
      <p:ext uri="{BB962C8B-B14F-4D97-AF65-F5344CB8AC3E}">
        <p14:creationId xmlns:p14="http://schemas.microsoft.com/office/powerpoint/2010/main" val="113961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a:prstGeom prst="rect">
            <a:avLst/>
          </a:prstGeo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a:prstGeom prst="rect">
            <a:avLst/>
          </a:prstGeo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95B10E8-80E8-4A46-9F3C-35EF1896D6E1}" type="datetimeFigureOut">
              <a:rPr lang="en-US" smtClean="0"/>
              <a:t>4/21/2022</a:t>
            </a:fld>
            <a:endParaRPr lang="en-US"/>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F6D71C83-EF69-4C92-BBD5-D7B08E01C794}" type="slidenum">
              <a:rPr lang="en-US" smtClean="0"/>
              <a:t>‹#›</a:t>
            </a:fld>
            <a:endParaRPr lang="en-US"/>
          </a:p>
        </p:txBody>
      </p:sp>
    </p:spTree>
    <p:extLst>
      <p:ext uri="{BB962C8B-B14F-4D97-AF65-F5344CB8AC3E}">
        <p14:creationId xmlns:p14="http://schemas.microsoft.com/office/powerpoint/2010/main" val="3500613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fld id="{095B10E8-80E8-4A46-9F3C-35EF1896D6E1}" type="datetimeFigureOut">
              <a:rPr lang="en-US" smtClean="0"/>
              <a:t>4/21/2022</a:t>
            </a:fld>
            <a:endParaRPr lang="en-US"/>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endParaRPr lang="en-US"/>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F6D71C83-EF69-4C92-BBD5-D7B08E01C794}" type="slidenum">
              <a:rPr lang="en-US" smtClean="0"/>
              <a:t>‹#›</a:t>
            </a:fld>
            <a:endParaRPr lang="en-US"/>
          </a:p>
        </p:txBody>
      </p:sp>
    </p:spTree>
    <p:extLst>
      <p:ext uri="{BB962C8B-B14F-4D97-AF65-F5344CB8AC3E}">
        <p14:creationId xmlns:p14="http://schemas.microsoft.com/office/powerpoint/2010/main" val="244572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a:prstGeom prst="rect">
            <a:avLst/>
          </a:prstGeo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95B10E8-80E8-4A46-9F3C-35EF1896D6E1}" type="datetimeFigureOut">
              <a:rPr lang="en-US" smtClean="0"/>
              <a:t>4/21/2022</a:t>
            </a:fld>
            <a:endParaRPr lang="en-US"/>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F6D71C83-EF69-4C92-BBD5-D7B08E01C794}" type="slidenum">
              <a:rPr lang="en-US" smtClean="0"/>
              <a:t>‹#›</a:t>
            </a:fld>
            <a:endParaRPr lang="en-US"/>
          </a:p>
        </p:txBody>
      </p:sp>
    </p:spTree>
    <p:extLst>
      <p:ext uri="{BB962C8B-B14F-4D97-AF65-F5344CB8AC3E}">
        <p14:creationId xmlns:p14="http://schemas.microsoft.com/office/powerpoint/2010/main" val="3039652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a:prstGeom prst="rect">
            <a:avLst/>
          </a:prstGeo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a:prstGeom prst="rect">
            <a:avLst/>
          </a:prstGeo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95B10E8-80E8-4A46-9F3C-35EF1896D6E1}" type="datetimeFigureOut">
              <a:rPr lang="en-US" smtClean="0"/>
              <a:t>4/21/2022</a:t>
            </a:fld>
            <a:endParaRPr lang="en-US"/>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F6D71C83-EF69-4C92-BBD5-D7B08E01C794}"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14568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a:prstGeom prst="rect">
            <a:avLst/>
          </a:prstGeo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95B10E8-80E8-4A46-9F3C-35EF1896D6E1}" type="datetimeFigureOut">
              <a:rPr lang="en-US" smtClean="0"/>
              <a:t>4/21/2022</a:t>
            </a:fld>
            <a:endParaRPr lang="en-US"/>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F6D71C83-EF69-4C92-BBD5-D7B08E01C794}" type="slidenum">
              <a:rPr lang="en-US" smtClean="0"/>
              <a:t>‹#›</a:t>
            </a:fld>
            <a:endParaRPr lang="en-US"/>
          </a:p>
        </p:txBody>
      </p:sp>
    </p:spTree>
    <p:extLst>
      <p:ext uri="{BB962C8B-B14F-4D97-AF65-F5344CB8AC3E}">
        <p14:creationId xmlns:p14="http://schemas.microsoft.com/office/powerpoint/2010/main" val="2844698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a:prstGeom prst="rect">
            <a:avLst/>
          </a:prstGeom>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10155639" y="1790701"/>
            <a:ext cx="990599" cy="304799"/>
          </a:xfrm>
          <a:prstGeom prst="rect">
            <a:avLst/>
          </a:prstGeom>
        </p:spPr>
        <p:txBody>
          <a:bodyPr/>
          <a:lstStyle/>
          <a:p>
            <a:fld id="{095B10E8-80E8-4A46-9F3C-35EF1896D6E1}" type="datetimeFigureOut">
              <a:rPr lang="en-US" smtClean="0"/>
              <a:t>4/21/2022</a:t>
            </a:fld>
            <a:endParaRPr lang="en-US"/>
          </a:p>
        </p:txBody>
      </p:sp>
      <p:sp>
        <p:nvSpPr>
          <p:cNvPr id="4" name="Footer Placeholder 4"/>
          <p:cNvSpPr>
            <a:spLocks noGrp="1"/>
          </p:cNvSpPr>
          <p:nvPr>
            <p:ph type="ftr" sz="quarter" idx="11"/>
          </p:nvPr>
        </p:nvSpPr>
        <p:spPr>
          <a:xfrm rot="5400000">
            <a:off x="8951573" y="3225297"/>
            <a:ext cx="3859795" cy="304801"/>
          </a:xfrm>
          <a:prstGeom prst="rect">
            <a:avLst/>
          </a:prstGeom>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F6D71C83-EF69-4C92-BBD5-D7B08E01C794}" type="slidenum">
              <a:rPr lang="en-US" smtClean="0"/>
              <a:t>‹#›</a:t>
            </a:fld>
            <a:endParaRPr lang="en-US"/>
          </a:p>
        </p:txBody>
      </p:sp>
    </p:spTree>
    <p:extLst>
      <p:ext uri="{BB962C8B-B14F-4D97-AF65-F5344CB8AC3E}">
        <p14:creationId xmlns:p14="http://schemas.microsoft.com/office/powerpoint/2010/main" val="2453186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a:prstGeom prst="rect">
            <a:avLst/>
          </a:prstGeom>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10155639" y="1790701"/>
            <a:ext cx="990599" cy="304799"/>
          </a:xfrm>
          <a:prstGeom prst="rect">
            <a:avLst/>
          </a:prstGeom>
        </p:spPr>
        <p:txBody>
          <a:bodyPr/>
          <a:lstStyle/>
          <a:p>
            <a:fld id="{095B10E8-80E8-4A46-9F3C-35EF1896D6E1}" type="datetimeFigureOut">
              <a:rPr lang="en-US" smtClean="0"/>
              <a:t>4/21/2022</a:t>
            </a:fld>
            <a:endParaRPr lang="en-US"/>
          </a:p>
        </p:txBody>
      </p:sp>
      <p:sp>
        <p:nvSpPr>
          <p:cNvPr id="4" name="Footer Placeholder 4"/>
          <p:cNvSpPr>
            <a:spLocks noGrp="1"/>
          </p:cNvSpPr>
          <p:nvPr>
            <p:ph type="ftr" sz="quarter" idx="11"/>
          </p:nvPr>
        </p:nvSpPr>
        <p:spPr>
          <a:xfrm rot="5400000">
            <a:off x="8951573" y="3225297"/>
            <a:ext cx="3859795" cy="304801"/>
          </a:xfrm>
          <a:prstGeom prst="rect">
            <a:avLst/>
          </a:prstGeom>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F6D71C83-EF69-4C92-BBD5-D7B08E01C794}" type="slidenum">
              <a:rPr lang="en-US" smtClean="0"/>
              <a:t>‹#›</a:t>
            </a:fld>
            <a:endParaRPr lang="en-US"/>
          </a:p>
        </p:txBody>
      </p:sp>
    </p:spTree>
    <p:extLst>
      <p:ext uri="{BB962C8B-B14F-4D97-AF65-F5344CB8AC3E}">
        <p14:creationId xmlns:p14="http://schemas.microsoft.com/office/powerpoint/2010/main" val="2217677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03312" y="2052918"/>
            <a:ext cx="8946541" cy="4195481"/>
          </a:xfrm>
          <a:prstGeom prst="rect">
            <a:avLst/>
          </a:prstGeo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95B10E8-80E8-4A46-9F3C-35EF1896D6E1}" type="datetimeFigureOut">
              <a:rPr lang="en-US" smtClean="0"/>
              <a:t>4/21/2022</a:t>
            </a:fld>
            <a:endParaRPr lang="en-US"/>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F6D71C83-EF69-4C92-BBD5-D7B08E01C794}" type="slidenum">
              <a:rPr lang="en-US" smtClean="0"/>
              <a:t>‹#›</a:t>
            </a:fld>
            <a:endParaRPr lang="en-US"/>
          </a:p>
        </p:txBody>
      </p:sp>
    </p:spTree>
    <p:extLst>
      <p:ext uri="{BB962C8B-B14F-4D97-AF65-F5344CB8AC3E}">
        <p14:creationId xmlns:p14="http://schemas.microsoft.com/office/powerpoint/2010/main" val="1686259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95B10E8-80E8-4A46-9F3C-35EF1896D6E1}" type="datetimeFigureOut">
              <a:rPr lang="en-US" smtClean="0"/>
              <a:t>4/21/2022</a:t>
            </a:fld>
            <a:endParaRPr lang="en-US"/>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F6D71C83-EF69-4C92-BBD5-D7B08E01C794}" type="slidenum">
              <a:rPr lang="en-US" smtClean="0"/>
              <a:t>‹#›</a:t>
            </a:fld>
            <a:endParaRPr lang="en-US"/>
          </a:p>
        </p:txBody>
      </p:sp>
    </p:spTree>
    <p:extLst>
      <p:ext uri="{BB962C8B-B14F-4D97-AF65-F5344CB8AC3E}">
        <p14:creationId xmlns:p14="http://schemas.microsoft.com/office/powerpoint/2010/main" val="2550130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103312" y="2052918"/>
            <a:ext cx="8946541" cy="41954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95B10E8-80E8-4A46-9F3C-35EF1896D6E1}" type="datetimeFigureOut">
              <a:rPr lang="en-US" smtClean="0"/>
              <a:t>4/21/2022</a:t>
            </a:fld>
            <a:endParaRPr lang="en-US"/>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F6D71C83-EF69-4C92-BBD5-D7B08E01C794}" type="slidenum">
              <a:rPr lang="en-US" smtClean="0"/>
              <a:t>‹#›</a:t>
            </a:fld>
            <a:endParaRPr lang="en-US"/>
          </a:p>
        </p:txBody>
      </p:sp>
    </p:spTree>
    <p:extLst>
      <p:ext uri="{BB962C8B-B14F-4D97-AF65-F5344CB8AC3E}">
        <p14:creationId xmlns:p14="http://schemas.microsoft.com/office/powerpoint/2010/main" val="377128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a:prstGeom prst="rect">
            <a:avLst/>
          </a:prstGeo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95B10E8-80E8-4A46-9F3C-35EF1896D6E1}" type="datetimeFigureOut">
              <a:rPr lang="en-US" smtClean="0"/>
              <a:t>4/21/2022</a:t>
            </a:fld>
            <a:endParaRPr lang="en-US"/>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F6D71C83-EF69-4C92-BBD5-D7B08E01C794}" type="slidenum">
              <a:rPr lang="en-US" smtClean="0"/>
              <a:t>‹#›</a:t>
            </a:fld>
            <a:endParaRPr lang="en-US"/>
          </a:p>
        </p:txBody>
      </p:sp>
    </p:spTree>
    <p:extLst>
      <p:ext uri="{BB962C8B-B14F-4D97-AF65-F5344CB8AC3E}">
        <p14:creationId xmlns:p14="http://schemas.microsoft.com/office/powerpoint/2010/main" val="46970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fld id="{095B10E8-80E8-4A46-9F3C-35EF1896D6E1}" type="datetimeFigureOut">
              <a:rPr lang="en-US" smtClean="0"/>
              <a:t>4/21/2022</a:t>
            </a:fld>
            <a:endParaRPr lang="en-US"/>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endParaRPr lang="en-US"/>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F6D71C83-EF69-4C92-BBD5-D7B08E01C794}" type="slidenum">
              <a:rPr lang="en-US" smtClean="0"/>
              <a:t>‹#›</a:t>
            </a:fld>
            <a:endParaRPr lang="en-US"/>
          </a:p>
        </p:txBody>
      </p:sp>
    </p:spTree>
    <p:extLst>
      <p:ext uri="{BB962C8B-B14F-4D97-AF65-F5344CB8AC3E}">
        <p14:creationId xmlns:p14="http://schemas.microsoft.com/office/powerpoint/2010/main" val="307925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5400000">
            <a:off x="10155639" y="1790701"/>
            <a:ext cx="990599" cy="304799"/>
          </a:xfrm>
          <a:prstGeom prst="rect">
            <a:avLst/>
          </a:prstGeom>
        </p:spPr>
        <p:txBody>
          <a:bodyPr/>
          <a:lstStyle/>
          <a:p>
            <a:fld id="{095B10E8-80E8-4A46-9F3C-35EF1896D6E1}" type="datetimeFigureOut">
              <a:rPr lang="en-US" smtClean="0"/>
              <a:t>4/21/2022</a:t>
            </a:fld>
            <a:endParaRPr lang="en-US"/>
          </a:p>
        </p:txBody>
      </p:sp>
      <p:sp>
        <p:nvSpPr>
          <p:cNvPr id="8" name="Footer Placeholder 7"/>
          <p:cNvSpPr>
            <a:spLocks noGrp="1"/>
          </p:cNvSpPr>
          <p:nvPr>
            <p:ph type="ftr" sz="quarter" idx="11"/>
          </p:nvPr>
        </p:nvSpPr>
        <p:spPr>
          <a:xfrm rot="5400000">
            <a:off x="8951573" y="3225297"/>
            <a:ext cx="3859795" cy="304801"/>
          </a:xfrm>
          <a:prstGeom prst="rect">
            <a:avLst/>
          </a:prstGeom>
        </p:spPr>
        <p:txBody>
          <a:bodyPr/>
          <a:lstStyle/>
          <a:p>
            <a:endParaRPr lang="en-US"/>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F6D71C83-EF69-4C92-BBD5-D7B08E01C794}" type="slidenum">
              <a:rPr lang="en-US" smtClean="0"/>
              <a:t>‹#›</a:t>
            </a:fld>
            <a:endParaRPr lang="en-US"/>
          </a:p>
        </p:txBody>
      </p:sp>
    </p:spTree>
    <p:extLst>
      <p:ext uri="{BB962C8B-B14F-4D97-AF65-F5344CB8AC3E}">
        <p14:creationId xmlns:p14="http://schemas.microsoft.com/office/powerpoint/2010/main" val="1456356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a:prstGeom prst="rect">
            <a:avLst/>
          </a:prstGeom>
        </p:spPr>
        <p:txBody>
          <a:bodyPr/>
          <a:lstStyle/>
          <a:p>
            <a:r>
              <a:rPr lang="en-US" smtClean="0"/>
              <a:t>Click to edit Master title style</a:t>
            </a:r>
            <a:endParaRPr lang="en-US" dirty="0"/>
          </a:p>
        </p:txBody>
      </p:sp>
      <p:sp>
        <p:nvSpPr>
          <p:cNvPr id="7" name="Date Placeholder 2"/>
          <p:cNvSpPr>
            <a:spLocks noGrp="1"/>
          </p:cNvSpPr>
          <p:nvPr>
            <p:ph type="dt" sz="half" idx="10"/>
          </p:nvPr>
        </p:nvSpPr>
        <p:spPr>
          <a:xfrm rot="5400000">
            <a:off x="10155639" y="1790701"/>
            <a:ext cx="990599" cy="304799"/>
          </a:xfrm>
          <a:prstGeom prst="rect">
            <a:avLst/>
          </a:prstGeom>
        </p:spPr>
        <p:txBody>
          <a:bodyPr/>
          <a:lstStyle/>
          <a:p>
            <a:fld id="{095B10E8-80E8-4A46-9F3C-35EF1896D6E1}" type="datetimeFigureOut">
              <a:rPr lang="en-US" smtClean="0"/>
              <a:t>4/21/2022</a:t>
            </a:fld>
            <a:endParaRPr lang="en-US"/>
          </a:p>
        </p:txBody>
      </p:sp>
      <p:sp>
        <p:nvSpPr>
          <p:cNvPr id="5" name="Footer Placeholder 3"/>
          <p:cNvSpPr>
            <a:spLocks noGrp="1"/>
          </p:cNvSpPr>
          <p:nvPr>
            <p:ph type="ftr" sz="quarter" idx="11"/>
          </p:nvPr>
        </p:nvSpPr>
        <p:spPr>
          <a:xfrm rot="5400000">
            <a:off x="8951573" y="3225297"/>
            <a:ext cx="3859795" cy="304801"/>
          </a:xfrm>
          <a:prstGeom prst="rect">
            <a:avLst/>
          </a:prstGeom>
        </p:spPr>
        <p:txBody>
          <a:bodyPr/>
          <a:lstStyle/>
          <a:p>
            <a:endParaRPr lang="en-US"/>
          </a:p>
        </p:txBody>
      </p:sp>
      <p:sp>
        <p:nvSpPr>
          <p:cNvPr id="6" name="Slide Number Placeholder 4"/>
          <p:cNvSpPr>
            <a:spLocks noGrp="1"/>
          </p:cNvSpPr>
          <p:nvPr>
            <p:ph type="sldNum" sz="quarter" idx="12"/>
          </p:nvPr>
        </p:nvSpPr>
        <p:spPr>
          <a:xfrm>
            <a:off x="10352540" y="295729"/>
            <a:ext cx="838199" cy="767687"/>
          </a:xfrm>
          <a:prstGeom prst="rect">
            <a:avLst/>
          </a:prstGeom>
        </p:spPr>
        <p:txBody>
          <a:bodyPr/>
          <a:lstStyle/>
          <a:p>
            <a:fld id="{F6D71C83-EF69-4C92-BBD5-D7B08E01C794}" type="slidenum">
              <a:rPr lang="en-US" smtClean="0"/>
              <a:t>‹#›</a:t>
            </a:fld>
            <a:endParaRPr lang="en-US"/>
          </a:p>
        </p:txBody>
      </p:sp>
    </p:spTree>
    <p:extLst>
      <p:ext uri="{BB962C8B-B14F-4D97-AF65-F5344CB8AC3E}">
        <p14:creationId xmlns:p14="http://schemas.microsoft.com/office/powerpoint/2010/main" val="83577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rot="5400000">
            <a:off x="10155639" y="1790701"/>
            <a:ext cx="990599" cy="304799"/>
          </a:xfrm>
          <a:prstGeom prst="rect">
            <a:avLst/>
          </a:prstGeom>
        </p:spPr>
        <p:txBody>
          <a:bodyPr/>
          <a:lstStyle/>
          <a:p>
            <a:fld id="{095B10E8-80E8-4A46-9F3C-35EF1896D6E1}" type="datetimeFigureOut">
              <a:rPr lang="en-US" smtClean="0"/>
              <a:t>4/21/2022</a:t>
            </a:fld>
            <a:endParaRPr lang="en-US"/>
          </a:p>
        </p:txBody>
      </p:sp>
      <p:sp>
        <p:nvSpPr>
          <p:cNvPr id="5" name="Footer Placeholder 2"/>
          <p:cNvSpPr>
            <a:spLocks noGrp="1"/>
          </p:cNvSpPr>
          <p:nvPr>
            <p:ph type="ftr" sz="quarter" idx="11"/>
          </p:nvPr>
        </p:nvSpPr>
        <p:spPr>
          <a:xfrm rot="5400000">
            <a:off x="8951573" y="3225297"/>
            <a:ext cx="3859795" cy="304801"/>
          </a:xfrm>
          <a:prstGeom prst="rect">
            <a:avLst/>
          </a:prstGeom>
        </p:spPr>
        <p:txBody>
          <a:bodyPr/>
          <a:lstStyle/>
          <a:p>
            <a:endParaRPr lang="en-US"/>
          </a:p>
        </p:txBody>
      </p:sp>
      <p:sp>
        <p:nvSpPr>
          <p:cNvPr id="6" name="Slide Number Placeholder 3"/>
          <p:cNvSpPr>
            <a:spLocks noGrp="1"/>
          </p:cNvSpPr>
          <p:nvPr>
            <p:ph type="sldNum" sz="quarter" idx="12"/>
          </p:nvPr>
        </p:nvSpPr>
        <p:spPr>
          <a:xfrm>
            <a:off x="10352540" y="295729"/>
            <a:ext cx="838199" cy="767687"/>
          </a:xfrm>
          <a:prstGeom prst="rect">
            <a:avLst/>
          </a:prstGeom>
        </p:spPr>
        <p:txBody>
          <a:bodyPr/>
          <a:lstStyle/>
          <a:p>
            <a:fld id="{F6D71C83-EF69-4C92-BBD5-D7B08E01C794}" type="slidenum">
              <a:rPr lang="en-US" smtClean="0"/>
              <a:t>‹#›</a:t>
            </a:fld>
            <a:endParaRPr lang="en-US"/>
          </a:p>
        </p:txBody>
      </p:sp>
    </p:spTree>
    <p:extLst>
      <p:ext uri="{BB962C8B-B14F-4D97-AF65-F5344CB8AC3E}">
        <p14:creationId xmlns:p14="http://schemas.microsoft.com/office/powerpoint/2010/main" val="103623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a:prstGeom prst="rect">
            <a:avLst/>
          </a:prstGeo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rot="5400000">
            <a:off x="10155639" y="1790701"/>
            <a:ext cx="990599" cy="304799"/>
          </a:xfrm>
          <a:prstGeom prst="rect">
            <a:avLst/>
          </a:prstGeom>
        </p:spPr>
        <p:txBody>
          <a:bodyPr/>
          <a:lstStyle/>
          <a:p>
            <a:fld id="{095B10E8-80E8-4A46-9F3C-35EF1896D6E1}" type="datetimeFigureOut">
              <a:rPr lang="en-US" smtClean="0"/>
              <a:t>4/21/2022</a:t>
            </a:fld>
            <a:endParaRPr lang="en-US"/>
          </a:p>
        </p:txBody>
      </p:sp>
      <p:sp>
        <p:nvSpPr>
          <p:cNvPr id="5" name="Footer Placeholder 5"/>
          <p:cNvSpPr>
            <a:spLocks noGrp="1"/>
          </p:cNvSpPr>
          <p:nvPr>
            <p:ph type="ftr" sz="quarter" idx="11"/>
          </p:nvPr>
        </p:nvSpPr>
        <p:spPr>
          <a:xfrm rot="5400000">
            <a:off x="8951573" y="3225297"/>
            <a:ext cx="3859795" cy="304801"/>
          </a:xfrm>
          <a:prstGeom prst="rect">
            <a:avLst/>
          </a:prstGeom>
        </p:spPr>
        <p:txBody>
          <a:bodyPr/>
          <a:lstStyle/>
          <a:p>
            <a:endParaRPr lang="en-US"/>
          </a:p>
        </p:txBody>
      </p:sp>
      <p:sp>
        <p:nvSpPr>
          <p:cNvPr id="6" name="Slide Number Placeholder 6"/>
          <p:cNvSpPr>
            <a:spLocks noGrp="1"/>
          </p:cNvSpPr>
          <p:nvPr>
            <p:ph type="sldNum" sz="quarter" idx="12"/>
          </p:nvPr>
        </p:nvSpPr>
        <p:spPr>
          <a:xfrm>
            <a:off x="10352540" y="295729"/>
            <a:ext cx="838199" cy="767687"/>
          </a:xfrm>
          <a:prstGeom prst="rect">
            <a:avLst/>
          </a:prstGeom>
        </p:spPr>
        <p:txBody>
          <a:bodyPr/>
          <a:lstStyle/>
          <a:p>
            <a:fld id="{F6D71C83-EF69-4C92-BBD5-D7B08E01C794}" type="slidenum">
              <a:rPr lang="en-US" smtClean="0"/>
              <a:t>‹#›</a:t>
            </a:fld>
            <a:endParaRPr lang="en-US"/>
          </a:p>
        </p:txBody>
      </p:sp>
    </p:spTree>
    <p:extLst>
      <p:ext uri="{BB962C8B-B14F-4D97-AF65-F5344CB8AC3E}">
        <p14:creationId xmlns:p14="http://schemas.microsoft.com/office/powerpoint/2010/main" val="386511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fld id="{095B10E8-80E8-4A46-9F3C-35EF1896D6E1}" type="datetimeFigureOut">
              <a:rPr lang="en-US" smtClean="0"/>
              <a:t>4/21/2022</a:t>
            </a:fld>
            <a:endParaRPr lang="en-US"/>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endParaRPr lang="en-US"/>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F6D71C83-EF69-4C92-BBD5-D7B08E01C794}" type="slidenum">
              <a:rPr lang="en-US" smtClean="0"/>
              <a:t>‹#›</a:t>
            </a:fld>
            <a:endParaRPr lang="en-US"/>
          </a:p>
        </p:txBody>
      </p:sp>
    </p:spTree>
    <p:extLst>
      <p:ext uri="{BB962C8B-B14F-4D97-AF65-F5344CB8AC3E}">
        <p14:creationId xmlns:p14="http://schemas.microsoft.com/office/powerpoint/2010/main" val="224710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73125829"/>
      </p:ext>
    </p:extLst>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1099" y="2413467"/>
            <a:ext cx="5711687" cy="2154436"/>
          </a:xfrm>
          <a:prstGeom prst="rect">
            <a:avLst/>
          </a:prstGeom>
          <a:noFill/>
        </p:spPr>
        <p:txBody>
          <a:bodyPr wrap="square" rtlCol="0">
            <a:spAutoFit/>
          </a:bodyPr>
          <a:lstStyle/>
          <a:p>
            <a:r>
              <a:rPr lang="bn-BD" sz="5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আজকের পাঠে সবাইকে </a:t>
            </a:r>
          </a:p>
          <a:p>
            <a:r>
              <a:rPr lang="bn-BD"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8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শুভেচ্ছা...</a:t>
            </a:r>
            <a:endParaRPr lang="en-US" sz="8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72" y="1074058"/>
            <a:ext cx="4789714" cy="4571999"/>
          </a:xfrm>
          <a:prstGeom prst="ellipse">
            <a:avLst/>
          </a:prstGeom>
          <a:ln>
            <a:noFill/>
          </a:ln>
          <a:effectLst>
            <a:softEdge rad="112500"/>
          </a:effectLst>
        </p:spPr>
      </p:pic>
    </p:spTree>
    <p:extLst>
      <p:ext uri="{BB962C8B-B14F-4D97-AF65-F5344CB8AC3E}">
        <p14:creationId xmlns:p14="http://schemas.microsoft.com/office/powerpoint/2010/main" val="48535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iterate type="lt">
                                    <p:tmPct val="10000"/>
                                  </p:iterate>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7472" y="512064"/>
            <a:ext cx="4364736" cy="646331"/>
          </a:xfrm>
          <a:prstGeom prst="rect">
            <a:avLst/>
          </a:prstGeom>
          <a:noFill/>
          <a:ln>
            <a:solidFill>
              <a:srgbClr val="FFFF0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ইলেক্ট্রিসিটির বিভিন্ন প্রতিক্রিয়া</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1109472" y="2462784"/>
            <a:ext cx="10070592" cy="3539430"/>
          </a:xfrm>
          <a:prstGeom prst="rect">
            <a:avLst/>
          </a:prstGeom>
          <a:noFill/>
        </p:spPr>
        <p:txBody>
          <a:bodyPr wrap="square" rtlCol="0">
            <a:spAutoFit/>
          </a:bodyPr>
          <a:lstStyle/>
          <a:p>
            <a:r>
              <a:rPr lang="bn-BD" sz="3200" u="sng" dirty="0" smtClean="0">
                <a:solidFill>
                  <a:srgbClr val="FF0000"/>
                </a:solidFill>
                <a:latin typeface="NikoshBAN" panose="02000000000000000000" pitchFamily="2" charset="0"/>
                <a:cs typeface="NikoshBAN" panose="02000000000000000000" pitchFamily="2" charset="0"/>
              </a:rPr>
              <a:t>তাপীয় প্রতিক্রিয়াঃ </a:t>
            </a:r>
            <a:r>
              <a:rPr lang="bn-BD" sz="3200" dirty="0" smtClean="0">
                <a:latin typeface="NikoshBAN" panose="02000000000000000000" pitchFamily="2" charset="0"/>
                <a:cs typeface="NikoshBAN" panose="02000000000000000000" pitchFamily="2" charset="0"/>
              </a:rPr>
              <a:t>কোনো পরিবাহীর  ভেতর দিয়ে বিদ্যুৎ প্রবাহিত হলে তাতে তাপ উৎপন্ন  হয়।ফলে ঐ পরিবাহী গরম হয়।যেমন- বৈদ্যুতিক বাতি,হিটার ইত্যাদি।</a:t>
            </a:r>
          </a:p>
          <a:p>
            <a:endParaRPr lang="bn-BD" sz="3200" dirty="0">
              <a:latin typeface="NikoshBAN" panose="02000000000000000000" pitchFamily="2" charset="0"/>
              <a:cs typeface="NikoshBAN" panose="02000000000000000000" pitchFamily="2" charset="0"/>
            </a:endParaRPr>
          </a:p>
          <a:p>
            <a:r>
              <a:rPr lang="bn-BD" sz="3200" u="sng" dirty="0" smtClean="0">
                <a:solidFill>
                  <a:srgbClr val="FF0000"/>
                </a:solidFill>
                <a:latin typeface="NikoshBAN" panose="02000000000000000000" pitchFamily="2" charset="0"/>
                <a:cs typeface="NikoshBAN" panose="02000000000000000000" pitchFamily="2" charset="0"/>
              </a:rPr>
              <a:t>চুম্বকীয় প্রতিক্রিয়াঃ  </a:t>
            </a:r>
            <a:r>
              <a:rPr lang="bn-BD"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  বৈদ্যুতিক তারের ভেতর দিয়ে বিদ্যুত প্রবাহিত হলে তা সোজা বা জড়িয়ে কয়েল করলেও তাতে চুম্বকত্ব সৃষ্টি হয়। যেমনঃ বৈদ্যুতিক ঘণ্টা ,ডাইনামো, বৈদ্যুতিক  মোটর ইত্যাদি। </a:t>
            </a:r>
            <a:endParaRPr lang="en-US" sz="32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174348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2652" y="833297"/>
            <a:ext cx="10021824" cy="5016758"/>
          </a:xfrm>
          <a:prstGeom prst="rect">
            <a:avLst/>
          </a:prstGeom>
          <a:noFill/>
        </p:spPr>
        <p:txBody>
          <a:bodyPr wrap="square" rtlCol="0">
            <a:spAutoFit/>
          </a:bodyPr>
          <a:lstStyle/>
          <a:p>
            <a:r>
              <a:rPr lang="bn-BD" sz="3200" u="sng" dirty="0" smtClean="0">
                <a:solidFill>
                  <a:srgbClr val="FF0000"/>
                </a:solidFill>
                <a:latin typeface="NikoshBAN" panose="02000000000000000000" pitchFamily="2" charset="0"/>
                <a:cs typeface="NikoshBAN" panose="02000000000000000000" pitchFamily="2" charset="0"/>
              </a:rPr>
              <a:t>জীব শরীরের উপর ক্রিয়াঃ </a:t>
            </a:r>
          </a:p>
          <a:p>
            <a:r>
              <a:rPr lang="bn-BD" sz="3200" dirty="0" smtClean="0">
                <a:latin typeface="NikoshBAN" panose="02000000000000000000" pitchFamily="2" charset="0"/>
                <a:cs typeface="NikoshBAN" panose="02000000000000000000" pitchFamily="2" charset="0"/>
              </a:rPr>
              <a:t>জীব শরীরের ভিতর দিয়ে  ইলেক্ট্রিসিটি প্রবাহিত  হলে তাতে এক রকম যন্ত্রণা অনুভব হয়,যাকে আমরা ইলেকট্রিক শক বলি। এর ফলে অনেক সময় মানুষ বা অন্য কোনো প্রাণী মারাও যায়।</a:t>
            </a:r>
          </a:p>
          <a:p>
            <a:endParaRPr lang="bn-BD" sz="3200" dirty="0">
              <a:latin typeface="NikoshBAN" panose="02000000000000000000" pitchFamily="2" charset="0"/>
              <a:cs typeface="NikoshBAN" panose="02000000000000000000" pitchFamily="2" charset="0"/>
            </a:endParaRPr>
          </a:p>
          <a:p>
            <a:endParaRPr lang="bn-BD" sz="3200" dirty="0" smtClean="0">
              <a:latin typeface="NikoshBAN" panose="02000000000000000000" pitchFamily="2" charset="0"/>
              <a:cs typeface="NikoshBAN" panose="02000000000000000000" pitchFamily="2" charset="0"/>
            </a:endParaRPr>
          </a:p>
          <a:p>
            <a:r>
              <a:rPr lang="bn-BD" sz="3200" u="sng" dirty="0" smtClean="0">
                <a:solidFill>
                  <a:srgbClr val="FF0000"/>
                </a:solidFill>
                <a:latin typeface="NikoshBAN" panose="02000000000000000000" pitchFamily="2" charset="0"/>
                <a:cs typeface="NikoshBAN" panose="02000000000000000000" pitchFamily="2" charset="0"/>
              </a:rPr>
              <a:t>রাসায়নিক ক্রিয়াঃ  </a:t>
            </a:r>
          </a:p>
          <a:p>
            <a:r>
              <a:rPr lang="bn-BD" sz="3200" dirty="0" smtClean="0">
                <a:latin typeface="NikoshBAN" panose="02000000000000000000" pitchFamily="2" charset="0"/>
                <a:cs typeface="NikoshBAN" panose="02000000000000000000" pitchFamily="2" charset="0"/>
              </a:rPr>
              <a:t>এসিড মিশ্রিত পানিতে বিদ্যুৎ চালনা করলে পানি তার দুটি গ্যাসীয় উপাদান হাইড্রোজেন ও অক্সিজেনে বিভক্ত হয়। ইলেক্ট্রোপ্লেটিং রাসায়নিক ক্রিয়ার আরও একটি উদাহরণ।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51246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wipe(left)">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5618" y="1145524"/>
            <a:ext cx="14617150" cy="5016758"/>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১</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  প্লাস্টিকের চিরুনি উলের কাপড় দিয়ে ঘষলে চিরুনিটি কী ধরনের আধানপ্রাপ্ত হয়?</a:t>
            </a:r>
          </a:p>
          <a:p>
            <a:r>
              <a:rPr lang="as-IN" sz="3200" dirty="0">
                <a:latin typeface="NikoshBAN" panose="02000000000000000000" pitchFamily="2" charset="0"/>
                <a:cs typeface="NikoshBAN" panose="02000000000000000000" pitchFamily="2" charset="0"/>
              </a:rPr>
              <a:t>     ক. ধনাত্মক             </a:t>
            </a:r>
          </a:p>
          <a:p>
            <a:r>
              <a:rPr lang="as-IN" sz="3200" dirty="0">
                <a:latin typeface="NikoshBAN" panose="02000000000000000000" pitchFamily="2" charset="0"/>
                <a:cs typeface="NikoshBAN" panose="02000000000000000000" pitchFamily="2" charset="0"/>
              </a:rPr>
              <a:t>     খ. ঋণাত্মক</a:t>
            </a:r>
          </a:p>
          <a:p>
            <a:r>
              <a:rPr lang="as-IN" sz="3200" dirty="0">
                <a:latin typeface="NikoshBAN" panose="02000000000000000000" pitchFamily="2" charset="0"/>
                <a:cs typeface="NikoshBAN" panose="02000000000000000000" pitchFamily="2" charset="0"/>
              </a:rPr>
              <a:t>     গ. নিরপেক্ষ</a:t>
            </a:r>
          </a:p>
          <a:p>
            <a:r>
              <a:rPr lang="as-IN" sz="3200" dirty="0">
                <a:latin typeface="NikoshBAN" panose="02000000000000000000" pitchFamily="2" charset="0"/>
                <a:cs typeface="NikoshBAN" panose="02000000000000000000" pitchFamily="2" charset="0"/>
              </a:rPr>
              <a:t>     ঘ. আধানের প্রকৃতি নির্ণয় করা সম্ভব নয়</a:t>
            </a:r>
          </a:p>
          <a:p>
            <a:r>
              <a:rPr lang="bn-BD" sz="3200" dirty="0" smtClean="0">
                <a:latin typeface="NikoshBAN" panose="02000000000000000000" pitchFamily="2" charset="0"/>
                <a:cs typeface="NikoshBAN" panose="02000000000000000000" pitchFamily="2" charset="0"/>
              </a:rPr>
              <a:t>২</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  চিরুনি ও কাগজের টুকরার ঘর্ষণে ফলে কী রকম </a:t>
            </a:r>
            <a:r>
              <a:rPr lang="as-IN" sz="3200" dirty="0" smtClean="0">
                <a:latin typeface="NikoshBAN" panose="02000000000000000000" pitchFamily="2" charset="0"/>
                <a:cs typeface="NikoshBAN" panose="02000000000000000000" pitchFamily="2" charset="0"/>
              </a:rPr>
              <a:t>বিদ্যুৎ</a:t>
            </a:r>
            <a:r>
              <a:rPr lang="bn-BD" sz="3200" dirty="0" smtClean="0">
                <a:latin typeface="NikoshBAN" panose="02000000000000000000" pitchFamily="2" charset="0"/>
                <a:cs typeface="NikoshBAN" panose="02000000000000000000" pitchFamily="2" charset="0"/>
              </a:rPr>
              <a:t> উৎপন্ন </a:t>
            </a:r>
            <a:r>
              <a:rPr lang="as-IN" sz="3200" dirty="0" smtClean="0">
                <a:latin typeface="NikoshBAN" panose="02000000000000000000" pitchFamily="2" charset="0"/>
                <a:cs typeface="NikoshBAN" panose="02000000000000000000" pitchFamily="2" charset="0"/>
              </a:rPr>
              <a:t>হয়</a:t>
            </a:r>
            <a:r>
              <a:rPr lang="as-IN" sz="3200" dirty="0">
                <a:latin typeface="NikoshBAN" panose="02000000000000000000" pitchFamily="2" charset="0"/>
                <a:cs typeface="NikoshBAN" panose="02000000000000000000" pitchFamily="2" charset="0"/>
              </a:rPr>
              <a:t>?</a:t>
            </a:r>
          </a:p>
          <a:p>
            <a:r>
              <a:rPr lang="as-IN" sz="3200" dirty="0">
                <a:latin typeface="NikoshBAN" panose="02000000000000000000" pitchFamily="2" charset="0"/>
                <a:cs typeface="NikoshBAN" panose="02000000000000000000" pitchFamily="2" charset="0"/>
              </a:rPr>
              <a:t>     ক. চলবিদ্যুৎ            </a:t>
            </a:r>
          </a:p>
          <a:p>
            <a:r>
              <a:rPr lang="as-IN" sz="3200" dirty="0">
                <a:latin typeface="NikoshBAN" panose="02000000000000000000" pitchFamily="2" charset="0"/>
                <a:cs typeface="NikoshBAN" panose="02000000000000000000" pitchFamily="2" charset="0"/>
              </a:rPr>
              <a:t>     খ. জল বিদ্যুৎ</a:t>
            </a:r>
          </a:p>
          <a:p>
            <a:r>
              <a:rPr lang="as-IN" sz="3200" dirty="0">
                <a:latin typeface="NikoshBAN" panose="02000000000000000000" pitchFamily="2" charset="0"/>
                <a:cs typeface="NikoshBAN" panose="02000000000000000000" pitchFamily="2" charset="0"/>
              </a:rPr>
              <a:t>     গ. স্থিরবিদ্যুৎ            </a:t>
            </a:r>
          </a:p>
          <a:p>
            <a:r>
              <a:rPr lang="as-IN" sz="3200" dirty="0">
                <a:latin typeface="NikoshBAN" panose="02000000000000000000" pitchFamily="2" charset="0"/>
                <a:cs typeface="NikoshBAN" panose="02000000000000000000" pitchFamily="2" charset="0"/>
              </a:rPr>
              <a:t>     ঘ. </a:t>
            </a:r>
            <a:r>
              <a:rPr lang="as-IN" sz="3200" dirty="0" smtClean="0">
                <a:latin typeface="NikoshBAN" panose="02000000000000000000" pitchFamily="2" charset="0"/>
                <a:cs typeface="NikoshBAN" panose="02000000000000000000" pitchFamily="2" charset="0"/>
              </a:rPr>
              <a:t>তাপবিদ্যুৎ</a:t>
            </a:r>
            <a:endParaRPr lang="as-IN" sz="3200" dirty="0">
              <a:latin typeface="NikoshBAN" panose="02000000000000000000" pitchFamily="2" charset="0"/>
              <a:cs typeface="NikoshBAN" panose="02000000000000000000" pitchFamily="2" charset="0"/>
            </a:endParaRPr>
          </a:p>
        </p:txBody>
      </p:sp>
      <p:sp>
        <p:nvSpPr>
          <p:cNvPr id="3" name="TextBox 2"/>
          <p:cNvSpPr txBox="1"/>
          <p:nvPr/>
        </p:nvSpPr>
        <p:spPr>
          <a:xfrm>
            <a:off x="4518991" y="225287"/>
            <a:ext cx="3505202" cy="707886"/>
          </a:xfrm>
          <a:prstGeom prst="rect">
            <a:avLst/>
          </a:prstGeom>
          <a:noFill/>
          <a:ln>
            <a:solidFill>
              <a:schemeClr val="accent2">
                <a:lumMod val="60000"/>
                <a:lumOff val="40000"/>
              </a:schemeClr>
            </a:solidFill>
          </a:ln>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মূল্যায়ন</a:t>
            </a:r>
            <a:endParaRPr lang="en-US" sz="4000" dirty="0">
              <a:latin typeface="NikoshBAN" panose="02000000000000000000" pitchFamily="2" charset="0"/>
              <a:cs typeface="NikoshBAN" panose="02000000000000000000" pitchFamily="2" charset="0"/>
            </a:endParaRPr>
          </a:p>
        </p:txBody>
      </p:sp>
      <p:sp>
        <p:nvSpPr>
          <p:cNvPr id="4" name="L-Shape 3"/>
          <p:cNvSpPr/>
          <p:nvPr/>
        </p:nvSpPr>
        <p:spPr>
          <a:xfrm rot="19893433">
            <a:off x="941466" y="2757948"/>
            <a:ext cx="581721" cy="294346"/>
          </a:xfrm>
          <a:prstGeom prst="corne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9893433">
            <a:off x="941466" y="4252559"/>
            <a:ext cx="581721" cy="294346"/>
          </a:xfrm>
          <a:prstGeom prst="corne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9903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left)">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500"/>
                                        <p:tgtEl>
                                          <p:spTgt spid="2">
                                            <p:txEl>
                                              <p:pRg st="5" end="5"/>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wipe(left)">
                                      <p:cBhvr>
                                        <p:cTn id="34" dur="500"/>
                                        <p:tgtEl>
                                          <p:spTgt spid="2">
                                            <p:txEl>
                                              <p:pRg st="6" end="6"/>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500"/>
                                        <p:tgtEl>
                                          <p:spTgt spid="2">
                                            <p:txEl>
                                              <p:pRg st="7" end="7"/>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wipe(left)">
                                      <p:cBhvr>
                                        <p:cTn id="40" dur="500"/>
                                        <p:tgtEl>
                                          <p:spTgt spid="2">
                                            <p:txEl>
                                              <p:pRg st="8" end="8"/>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wipe(left)">
                                      <p:cBhvr>
                                        <p:cTn id="43" dur="500"/>
                                        <p:tgtEl>
                                          <p:spTgt spid="2">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5618" y="1325219"/>
            <a:ext cx="10933044" cy="4524315"/>
          </a:xfrm>
          <a:prstGeom prst="rect">
            <a:avLst/>
          </a:prstGeom>
        </p:spPr>
        <p:txBody>
          <a:bodyPr wrap="square">
            <a:spAutoFit/>
          </a:bodyPr>
          <a:lstStyle/>
          <a:p>
            <a:r>
              <a:rPr lang="bn-BD" sz="3200" dirty="0">
                <a:latin typeface="NikoshBAN" panose="02000000000000000000" pitchFamily="2" charset="0"/>
                <a:cs typeface="NikoshBAN" panose="02000000000000000000" pitchFamily="2" charset="0"/>
              </a:rPr>
              <a:t>৩</a:t>
            </a:r>
            <a:r>
              <a:rPr lang="as-IN" sz="3200" dirty="0">
                <a:latin typeface="NikoshBAN" panose="02000000000000000000" pitchFamily="2" charset="0"/>
                <a:cs typeface="NikoshBAN" panose="02000000000000000000" pitchFamily="2" charset="0"/>
              </a:rPr>
              <a:t>।   একটি চিরুনিকে পশম দ্বারা ঘষে ছোট ছোট কাগজের সামনে ধরলে—</a:t>
            </a:r>
          </a:p>
          <a:p>
            <a:r>
              <a:rPr lang="as-IN"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i</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চিরুনিতে এক ধরনের আধান বিদ্যমান থাকে      </a:t>
            </a:r>
          </a:p>
          <a:p>
            <a:r>
              <a:rPr lang="as-IN" sz="3200" dirty="0">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ii. </a:t>
            </a:r>
            <a:r>
              <a:rPr lang="as-IN" sz="3200" dirty="0">
                <a:latin typeface="NikoshBAN" panose="02000000000000000000" pitchFamily="2" charset="0"/>
                <a:cs typeface="NikoshBAN" panose="02000000000000000000" pitchFamily="2" charset="0"/>
              </a:rPr>
              <a:t>কাগজের টুকরাগুলোতে চিরুনির ন্যায় একই প্রকার আধানের উদ্ভব ঘটে     </a:t>
            </a:r>
          </a:p>
          <a:p>
            <a:r>
              <a:rPr lang="as-IN" sz="3200" dirty="0">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iii. </a:t>
            </a:r>
            <a:r>
              <a:rPr lang="as-IN" sz="3200" dirty="0">
                <a:latin typeface="NikoshBAN" panose="02000000000000000000" pitchFamily="2" charset="0"/>
                <a:cs typeface="NikoshBAN" panose="02000000000000000000" pitchFamily="2" charset="0"/>
              </a:rPr>
              <a:t>চিরুনির আধান ও কাগজের আধানের মধ্যে একটি বল ক্রিয়া করে</a:t>
            </a:r>
          </a:p>
          <a:p>
            <a:r>
              <a:rPr lang="as-IN" sz="3200" dirty="0">
                <a:latin typeface="NikoshBAN" panose="02000000000000000000" pitchFamily="2" charset="0"/>
                <a:cs typeface="NikoshBAN" panose="02000000000000000000" pitchFamily="2" charset="0"/>
              </a:rPr>
              <a:t>     নিচের কোনটি সঠিক?</a:t>
            </a:r>
          </a:p>
          <a:p>
            <a:r>
              <a:rPr lang="as-IN" sz="3200" dirty="0">
                <a:latin typeface="NikoshBAN" panose="02000000000000000000" pitchFamily="2" charset="0"/>
                <a:cs typeface="NikoshBAN" panose="02000000000000000000" pitchFamily="2" charset="0"/>
              </a:rPr>
              <a:t>     ক. </a:t>
            </a:r>
            <a:r>
              <a:rPr lang="en-US" sz="3200" dirty="0" err="1">
                <a:latin typeface="NikoshBAN" panose="02000000000000000000" pitchFamily="2" charset="0"/>
                <a:cs typeface="NikoshBAN" panose="02000000000000000000" pitchFamily="2" charset="0"/>
              </a:rPr>
              <a:t>i</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ও </a:t>
            </a:r>
            <a:r>
              <a:rPr lang="en-US" sz="3200" dirty="0">
                <a:latin typeface="NikoshBAN" panose="02000000000000000000" pitchFamily="2" charset="0"/>
                <a:cs typeface="NikoshBAN" panose="02000000000000000000" pitchFamily="2" charset="0"/>
              </a:rPr>
              <a:t>ii                   </a:t>
            </a:r>
          </a:p>
          <a:p>
            <a:r>
              <a:rPr lang="en-US" sz="3200" dirty="0" smtClean="0">
                <a:latin typeface="NikoshBAN" panose="02000000000000000000" pitchFamily="2" charset="0"/>
                <a:cs typeface="NikoshBAN" panose="02000000000000000000" pitchFamily="2" charset="0"/>
              </a:rPr>
              <a:t>     </a:t>
            </a:r>
            <a:r>
              <a:rPr lang="as-IN" sz="3200" dirty="0" smtClean="0">
                <a:latin typeface="NikoshBAN" panose="02000000000000000000" pitchFamily="2" charset="0"/>
                <a:cs typeface="NikoshBAN" panose="02000000000000000000" pitchFamily="2" charset="0"/>
              </a:rPr>
              <a:t>খ. </a:t>
            </a:r>
            <a:r>
              <a:rPr lang="en-US" sz="3200" dirty="0" err="1" smtClean="0">
                <a:latin typeface="NikoshBAN" panose="02000000000000000000" pitchFamily="2" charset="0"/>
                <a:cs typeface="NikoshBAN" panose="02000000000000000000" pitchFamily="2" charset="0"/>
              </a:rPr>
              <a:t>i</a:t>
            </a:r>
            <a:r>
              <a:rPr lang="en-US" sz="3200" dirty="0" smtClean="0">
                <a:latin typeface="NikoshBAN" panose="02000000000000000000" pitchFamily="2" charset="0"/>
                <a:cs typeface="NikoshBAN" panose="02000000000000000000" pitchFamily="2" charset="0"/>
              </a:rPr>
              <a:t> </a:t>
            </a:r>
            <a:r>
              <a:rPr lang="as-IN" sz="3200" dirty="0" smtClean="0">
                <a:latin typeface="NikoshBAN" panose="02000000000000000000" pitchFamily="2" charset="0"/>
                <a:cs typeface="NikoshBAN" panose="02000000000000000000" pitchFamily="2" charset="0"/>
              </a:rPr>
              <a:t>ও </a:t>
            </a:r>
            <a:r>
              <a:rPr lang="en-US" sz="3200" dirty="0" smtClean="0">
                <a:latin typeface="NikoshBAN" panose="02000000000000000000" pitchFamily="2" charset="0"/>
                <a:cs typeface="NikoshBAN" panose="02000000000000000000" pitchFamily="2" charset="0"/>
              </a:rPr>
              <a:t>iii</a:t>
            </a:r>
          </a:p>
          <a:p>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গ. </a:t>
            </a:r>
            <a:r>
              <a:rPr lang="en-US" sz="3200" dirty="0">
                <a:latin typeface="NikoshBAN" panose="02000000000000000000" pitchFamily="2" charset="0"/>
                <a:cs typeface="NikoshBAN" panose="02000000000000000000" pitchFamily="2" charset="0"/>
              </a:rPr>
              <a:t>ii </a:t>
            </a:r>
            <a:r>
              <a:rPr lang="as-IN" sz="3200" dirty="0">
                <a:latin typeface="NikoshBAN" panose="02000000000000000000" pitchFamily="2" charset="0"/>
                <a:cs typeface="NikoshBAN" panose="02000000000000000000" pitchFamily="2" charset="0"/>
              </a:rPr>
              <a:t>ও </a:t>
            </a:r>
            <a:r>
              <a:rPr lang="en-US" sz="3200" dirty="0">
                <a:latin typeface="NikoshBAN" panose="02000000000000000000" pitchFamily="2" charset="0"/>
                <a:cs typeface="NikoshBAN" panose="02000000000000000000" pitchFamily="2" charset="0"/>
              </a:rPr>
              <a:t>iii             </a:t>
            </a:r>
          </a:p>
          <a:p>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ঘ. </a:t>
            </a:r>
            <a:r>
              <a:rPr lang="en-US" sz="3200" dirty="0" err="1">
                <a:latin typeface="NikoshBAN" panose="02000000000000000000" pitchFamily="2" charset="0"/>
                <a:cs typeface="NikoshBAN" panose="02000000000000000000" pitchFamily="2" charset="0"/>
              </a:rPr>
              <a:t>i</a:t>
            </a:r>
            <a:r>
              <a:rPr lang="en-US" sz="3200" dirty="0">
                <a:latin typeface="NikoshBAN" panose="02000000000000000000" pitchFamily="2" charset="0"/>
                <a:cs typeface="NikoshBAN" panose="02000000000000000000" pitchFamily="2" charset="0"/>
              </a:rPr>
              <a:t>, ii </a:t>
            </a:r>
            <a:r>
              <a:rPr lang="as-IN" sz="3200" dirty="0">
                <a:latin typeface="NikoshBAN" panose="02000000000000000000" pitchFamily="2" charset="0"/>
                <a:cs typeface="NikoshBAN" panose="02000000000000000000" pitchFamily="2" charset="0"/>
              </a:rPr>
              <a:t>ও </a:t>
            </a:r>
            <a:r>
              <a:rPr lang="en-US" sz="3200" dirty="0">
                <a:latin typeface="NikoshBAN" panose="02000000000000000000" pitchFamily="2" charset="0"/>
                <a:cs typeface="NikoshBAN" panose="02000000000000000000" pitchFamily="2" charset="0"/>
              </a:rPr>
              <a:t>iii</a:t>
            </a:r>
            <a:r>
              <a:rPr lang="bn-BD" sz="3200"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3776869" y="265044"/>
            <a:ext cx="4598504" cy="707886"/>
          </a:xfrm>
          <a:prstGeom prst="rect">
            <a:avLst/>
          </a:prstGeom>
          <a:noFill/>
          <a:ln>
            <a:solidFill>
              <a:srgbClr val="FFFF00"/>
            </a:solidFill>
          </a:ln>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বহু নির্বাচনী </a:t>
            </a:r>
            <a:endParaRPr lang="en-US" sz="4000" dirty="0">
              <a:latin typeface="NikoshBAN" panose="02000000000000000000" pitchFamily="2" charset="0"/>
              <a:cs typeface="NikoshBAN" panose="02000000000000000000" pitchFamily="2" charset="0"/>
            </a:endParaRPr>
          </a:p>
        </p:txBody>
      </p:sp>
      <p:sp>
        <p:nvSpPr>
          <p:cNvPr id="4" name="L-Shape 3"/>
          <p:cNvSpPr/>
          <p:nvPr/>
        </p:nvSpPr>
        <p:spPr>
          <a:xfrm rot="19893433">
            <a:off x="981222" y="4851791"/>
            <a:ext cx="581721" cy="294346"/>
          </a:xfrm>
          <a:prstGeom prst="corne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9450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left)">
                                      <p:cBhvr>
                                        <p:cTn id="19" dur="500"/>
                                        <p:tgtEl>
                                          <p:spTgt spid="2">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left)">
                                      <p:cBhvr>
                                        <p:cTn id="22" dur="500"/>
                                        <p:tgtEl>
                                          <p:spTgt spid="2">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left)">
                                      <p:cBhvr>
                                        <p:cTn id="25" dur="500"/>
                                        <p:tgtEl>
                                          <p:spTgt spid="2">
                                            <p:txEl>
                                              <p:pRg st="6" end="6"/>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left)">
                                      <p:cBhvr>
                                        <p:cTn id="28" dur="500"/>
                                        <p:tgtEl>
                                          <p:spTgt spid="2">
                                            <p:txEl>
                                              <p:pRg st="7" end="7"/>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left)">
                                      <p:cBhvr>
                                        <p:cTn id="31" dur="500"/>
                                        <p:tgtEl>
                                          <p:spTgt spid="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8384" y="2499360"/>
            <a:ext cx="9083040" cy="1938992"/>
          </a:xfrm>
          <a:prstGeom prst="rect">
            <a:avLst/>
          </a:prstGeom>
          <a:noFill/>
        </p:spPr>
        <p:txBody>
          <a:bodyPr wrap="square" rtlCol="0">
            <a:spAutoFit/>
          </a:bodyPr>
          <a:lstStyle/>
          <a:p>
            <a:pPr algn="ctr"/>
            <a:r>
              <a:rPr lang="bn-BD" sz="12000" dirty="0" smtClean="0">
                <a:solidFill>
                  <a:srgbClr val="FF0000"/>
                </a:solidFill>
                <a:latin typeface="NikoshBAN" panose="02000000000000000000" pitchFamily="2" charset="0"/>
                <a:cs typeface="NikoshBAN" panose="02000000000000000000" pitchFamily="2" charset="0"/>
              </a:rPr>
              <a:t>ধন্যবাদ সবাইকে</a:t>
            </a:r>
            <a:endParaRPr lang="en-US" sz="12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408815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5530645" y="2534936"/>
            <a:ext cx="5265174" cy="31145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r>
              <a:rPr lang="bn-BD"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নাজমুন্নাহার শিউলি</a:t>
            </a:r>
          </a:p>
          <a:p>
            <a:pPr marL="342900" lvl="1" indent="0">
              <a:buFont typeface="Arial" panose="020B0604020202020204" pitchFamily="34" charset="0"/>
              <a:buNone/>
            </a:pPr>
            <a:r>
              <a:rPr lang="bn-BD"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সহকারী শিক্ষক</a:t>
            </a:r>
          </a:p>
          <a:p>
            <a:pPr marL="0" indent="0">
              <a:buFont typeface="Arial" panose="020B0604020202020204" pitchFamily="34" charset="0"/>
              <a:buNone/>
            </a:pPr>
            <a:r>
              <a:rPr lang="bn-BD"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মতলব জে</a:t>
            </a:r>
            <a:r>
              <a:rPr lang="en-US"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 সরকারি পাইল</a:t>
            </a:r>
            <a:r>
              <a:rPr lang="en-US"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a:t>
            </a:r>
            <a:r>
              <a:rPr lang="bn-BD"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উচ্চ বিদ্যালয়</a:t>
            </a:r>
          </a:p>
          <a:p>
            <a:pPr marL="0" indent="0">
              <a:buFont typeface="Arial" panose="020B0604020202020204" pitchFamily="34" charset="0"/>
              <a:buNone/>
            </a:pPr>
            <a:r>
              <a:rPr lang="bn-BD"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মতলব (দঃ</a:t>
            </a:r>
            <a:r>
              <a:rPr lang="bn-BD"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চাঁদপুর </a:t>
            </a:r>
            <a:endParaRPr lang="bn-BD"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0" indent="0">
              <a:buNone/>
            </a:pPr>
            <a:r>
              <a:rPr lang="bn-BD"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2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E-mail</a:t>
            </a:r>
            <a:r>
              <a:rPr lang="bn-BD" sz="2400" dirty="0">
                <a:ln w="0">
                  <a:solidFill>
                    <a:schemeClr val="tx1"/>
                  </a:solidFill>
                </a:ln>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 </a:t>
            </a:r>
            <a:r>
              <a:rPr lang="bn-BD" sz="2400" dirty="0">
                <a:ln w="0">
                  <a:solidFill>
                    <a:schemeClr val="tx1"/>
                  </a:solidFill>
                </a:ln>
                <a:effectLst>
                  <a:outerShdw blurRad="38100" dist="19050" dir="2700000" algn="tl" rotWithShape="0">
                    <a:schemeClr val="dk1">
                      <a:alpha val="40000"/>
                    </a:schemeClr>
                  </a:outerShdw>
                </a:effectLst>
                <a:latin typeface="Times New Roman" panose="02020603050405020304" pitchFamily="18" charset="0"/>
              </a:rPr>
              <a:t>shiuly17bd@gmail</a:t>
            </a:r>
            <a:r>
              <a:rPr lang="en-US" sz="2400" dirty="0">
                <a:ln w="0">
                  <a:solidFill>
                    <a:schemeClr val="tx1"/>
                  </a:solidFill>
                </a:ln>
                <a:effectLst>
                  <a:outerShdw blurRad="38100" dist="19050" dir="2700000" algn="tl" rotWithShape="0">
                    <a:schemeClr val="dk1">
                      <a:alpha val="40000"/>
                    </a:schemeClr>
                  </a:outerShdw>
                </a:effectLst>
                <a:latin typeface="Times New Roman" panose="02020603050405020304" pitchFamily="18" charset="0"/>
              </a:rPr>
              <a:t>.</a:t>
            </a:r>
            <a:r>
              <a:rPr lang="bn-BD" sz="2400" dirty="0">
                <a:ln w="0">
                  <a:solidFill>
                    <a:schemeClr val="tx1"/>
                  </a:solidFill>
                </a:ln>
                <a:effectLst>
                  <a:outerShdw blurRad="38100" dist="19050" dir="2700000" algn="tl" rotWithShape="0">
                    <a:schemeClr val="dk1">
                      <a:alpha val="40000"/>
                    </a:schemeClr>
                  </a:outerShdw>
                </a:effectLst>
                <a:latin typeface="Times New Roman" panose="02020603050405020304" pitchFamily="18" charset="0"/>
              </a:rPr>
              <a:t>com</a:t>
            </a:r>
            <a:endParaRPr lang="en-US" sz="2400" dirty="0">
              <a:ln w="0">
                <a:solidFill>
                  <a:schemeClr val="tx1"/>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5530645" y="1146280"/>
            <a:ext cx="3406359" cy="1200329"/>
          </a:xfrm>
          <a:prstGeom prst="rect">
            <a:avLst/>
          </a:prstGeom>
        </p:spPr>
        <p:txBody>
          <a:bodyPr wrap="square">
            <a:spAutoFit/>
          </a:bodyPr>
          <a:lstStyle/>
          <a:p>
            <a:pPr marL="342900" lvl="1" indent="0">
              <a:buFont typeface="Arial" panose="020B0604020202020204" pitchFamily="34" charset="0"/>
              <a:buNone/>
            </a:pPr>
            <a:r>
              <a:rPr lang="bn-BD" sz="7200" b="1" dirty="0">
                <a:ln w="0"/>
                <a:solidFill>
                  <a:srgbClr val="FFFF00"/>
                </a:solidFill>
                <a:effectLst>
                  <a:outerShdw blurRad="38100" dist="25400" dir="5400000" algn="ctr" rotWithShape="0">
                    <a:srgbClr val="6E747A">
                      <a:alpha val="43000"/>
                    </a:srgbClr>
                  </a:outerShdw>
                </a:effectLst>
                <a:latin typeface="BurigangaSushreeMJ" pitchFamily="2" charset="0"/>
                <a:cs typeface="NikoshBAN" panose="02000000000000000000" pitchFamily="2" charset="0"/>
              </a:rPr>
              <a:t>উ</a:t>
            </a:r>
            <a:r>
              <a:rPr lang="bn-BD" sz="4800" b="1" dirty="0">
                <a:ln w="0"/>
                <a:solidFill>
                  <a:srgbClr val="FFFF00"/>
                </a:solidFill>
                <a:effectLst>
                  <a:outerShdw blurRad="38100" dist="25400" dir="5400000" algn="ctr" rotWithShape="0">
                    <a:srgbClr val="6E747A">
                      <a:alpha val="43000"/>
                    </a:srgbClr>
                  </a:outerShdw>
                </a:effectLst>
                <a:latin typeface="BurigangaSushreeMJ" pitchFamily="2" charset="0"/>
                <a:cs typeface="NikoshBAN" panose="02000000000000000000" pitchFamily="2" charset="0"/>
              </a:rPr>
              <a:t>পস্থাপনায়...</a:t>
            </a:r>
          </a:p>
        </p:txBody>
      </p:sp>
      <p:grpSp>
        <p:nvGrpSpPr>
          <p:cNvPr id="4" name="Group 3"/>
          <p:cNvGrpSpPr/>
          <p:nvPr/>
        </p:nvGrpSpPr>
        <p:grpSpPr>
          <a:xfrm>
            <a:off x="856577" y="1670681"/>
            <a:ext cx="3707542" cy="3860801"/>
            <a:chOff x="1247371" y="1092198"/>
            <a:chExt cx="3848100" cy="4279901"/>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294" t="4128" r="7551" b="3400"/>
            <a:stretch/>
          </p:blipFill>
          <p:spPr>
            <a:xfrm>
              <a:off x="1247371" y="1092198"/>
              <a:ext cx="3848100" cy="4279901"/>
            </a:xfrm>
            <a:prstGeom prst="rect">
              <a:avLst/>
            </a:prstGeom>
          </p:spPr>
        </p:pic>
        <p:sp>
          <p:nvSpPr>
            <p:cNvPr id="6" name="Rounded Rectangle 5"/>
            <p:cNvSpPr/>
            <p:nvPr/>
          </p:nvSpPr>
          <p:spPr>
            <a:xfrm>
              <a:off x="2075898" y="1841500"/>
              <a:ext cx="2222500" cy="2781299"/>
            </a:xfrm>
            <a:prstGeom prst="roundRect">
              <a:avLst>
                <a:gd name="adj" fmla="val 6892"/>
              </a:avLst>
            </a:prstGeom>
            <a:blipFill dpi="0" rotWithShape="1">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62897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6405" y="1488224"/>
            <a:ext cx="6647543" cy="3570208"/>
          </a:xfrm>
          <a:prstGeom prst="rect">
            <a:avLst/>
          </a:prstGeom>
          <a:noFill/>
          <a:ln w="38100">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endParaRPr lang="en-US" altLang="en-US" sz="3200" b="1" dirty="0">
              <a:latin typeface="NikoshBAN" panose="02000000000000000000" pitchFamily="2" charset="0"/>
              <a:cs typeface="NikoshBAN" panose="02000000000000000000" pitchFamily="2" charset="0"/>
            </a:endParaRPr>
          </a:p>
          <a:p>
            <a:pPr algn="ctr"/>
            <a:endParaRPr lang="en-US" altLang="en-US" sz="3200" b="1" dirty="0">
              <a:latin typeface="NikoshBAN" panose="02000000000000000000" pitchFamily="2" charset="0"/>
              <a:cs typeface="NikoshBAN" panose="02000000000000000000" pitchFamily="2" charset="0"/>
            </a:endParaRPr>
          </a:p>
          <a:p>
            <a:pPr algn="ctr"/>
            <a:r>
              <a:rPr lang="en-US" altLang="en-US" sz="5400" b="1" dirty="0" err="1">
                <a:solidFill>
                  <a:schemeClr val="tx1"/>
                </a:solidFill>
                <a:latin typeface="NikoshBAN" panose="02000000000000000000" pitchFamily="2" charset="0"/>
                <a:cs typeface="NikoshBAN" panose="02000000000000000000" pitchFamily="2" charset="0"/>
              </a:rPr>
              <a:t>শ্রেণি</a:t>
            </a:r>
            <a:r>
              <a:rPr lang="bn-BD" altLang="en-US" sz="5400" b="1" dirty="0">
                <a:solidFill>
                  <a:schemeClr val="tx1"/>
                </a:solidFill>
                <a:latin typeface="NikoshBAN" panose="02000000000000000000" pitchFamily="2" charset="0"/>
                <a:cs typeface="NikoshBAN" panose="02000000000000000000" pitchFamily="2" charset="0"/>
              </a:rPr>
              <a:t>ঃ</a:t>
            </a:r>
            <a:r>
              <a:rPr lang="en-US" altLang="en-US" sz="5400" b="1" dirty="0">
                <a:solidFill>
                  <a:schemeClr val="tx1"/>
                </a:solidFill>
                <a:latin typeface="NikoshBAN" panose="02000000000000000000" pitchFamily="2" charset="0"/>
                <a:cs typeface="NikoshBAN" panose="02000000000000000000" pitchFamily="2" charset="0"/>
              </a:rPr>
              <a:t> </a:t>
            </a:r>
            <a:r>
              <a:rPr lang="en-US" altLang="en-US" sz="5400" b="1" dirty="0" err="1">
                <a:solidFill>
                  <a:schemeClr val="tx1"/>
                </a:solidFill>
                <a:latin typeface="NikoshBAN" panose="02000000000000000000" pitchFamily="2" charset="0"/>
                <a:cs typeface="NikoshBAN" panose="02000000000000000000" pitchFamily="2" charset="0"/>
              </a:rPr>
              <a:t>নবম</a:t>
            </a:r>
            <a:r>
              <a:rPr lang="en-US" altLang="en-US" sz="5400" b="1" dirty="0">
                <a:solidFill>
                  <a:schemeClr val="tx1"/>
                </a:solidFill>
                <a:latin typeface="NikoshBAN" panose="02000000000000000000" pitchFamily="2" charset="0"/>
                <a:cs typeface="NikoshBAN" panose="02000000000000000000" pitchFamily="2" charset="0"/>
              </a:rPr>
              <a:t> (</a:t>
            </a:r>
            <a:r>
              <a:rPr lang="en-US" altLang="en-US" sz="5400" b="1" dirty="0" err="1">
                <a:solidFill>
                  <a:schemeClr val="tx1"/>
                </a:solidFill>
                <a:latin typeface="NikoshBAN" panose="02000000000000000000" pitchFamily="2" charset="0"/>
                <a:cs typeface="NikoshBAN" panose="02000000000000000000" pitchFamily="2" charset="0"/>
              </a:rPr>
              <a:t>ভোক</a:t>
            </a:r>
            <a:r>
              <a:rPr lang="en-US" altLang="en-US" sz="5400" b="1" dirty="0">
                <a:solidFill>
                  <a:schemeClr val="tx1"/>
                </a:solidFill>
                <a:latin typeface="NikoshBAN" panose="02000000000000000000" pitchFamily="2" charset="0"/>
                <a:cs typeface="NikoshBAN" panose="02000000000000000000" pitchFamily="2" charset="0"/>
              </a:rPr>
              <a:t>:)</a:t>
            </a:r>
          </a:p>
          <a:p>
            <a:pPr algn="ctr"/>
            <a:r>
              <a:rPr lang="en-US" altLang="en-US" sz="3600" b="1" dirty="0">
                <a:solidFill>
                  <a:schemeClr val="tx1"/>
                </a:solidFill>
                <a:latin typeface="NikoshBAN" panose="02000000000000000000" pitchFamily="2" charset="0"/>
                <a:cs typeface="NikoshBAN" panose="02000000000000000000" pitchFamily="2" charset="0"/>
              </a:rPr>
              <a:t> </a:t>
            </a:r>
            <a:r>
              <a:rPr lang="en-US" altLang="en-US" sz="3600" b="1" dirty="0" err="1">
                <a:solidFill>
                  <a:schemeClr val="tx1"/>
                </a:solidFill>
                <a:latin typeface="NikoshBAN" panose="02000000000000000000" pitchFamily="2" charset="0"/>
                <a:cs typeface="NikoshBAN" panose="02000000000000000000" pitchFamily="2" charset="0"/>
              </a:rPr>
              <a:t>বিষয়</a:t>
            </a:r>
            <a:r>
              <a:rPr lang="bn-BD" altLang="en-US" sz="3600" b="1" dirty="0">
                <a:solidFill>
                  <a:schemeClr val="tx1"/>
                </a:solidFill>
                <a:latin typeface="NikoshBAN" panose="02000000000000000000" pitchFamily="2" charset="0"/>
                <a:cs typeface="NikoshBAN" panose="02000000000000000000" pitchFamily="2" charset="0"/>
              </a:rPr>
              <a:t>ঃ </a:t>
            </a:r>
            <a:r>
              <a:rPr lang="en-US" altLang="en-US" sz="3600" b="1" dirty="0">
                <a:solidFill>
                  <a:schemeClr val="tx1"/>
                </a:solidFill>
                <a:latin typeface="NikoshBAN" panose="02000000000000000000" pitchFamily="2" charset="0"/>
                <a:cs typeface="NikoshBAN" panose="02000000000000000000" pitchFamily="2" charset="0"/>
              </a:rPr>
              <a:t> </a:t>
            </a:r>
            <a:r>
              <a:rPr lang="en-US" altLang="en-US" sz="3600" b="1" dirty="0" err="1">
                <a:solidFill>
                  <a:schemeClr val="tx1"/>
                </a:solidFill>
                <a:latin typeface="NikoshBAN" panose="02000000000000000000" pitchFamily="2" charset="0"/>
                <a:cs typeface="NikoshBAN" panose="02000000000000000000" pitchFamily="2" charset="0"/>
              </a:rPr>
              <a:t>জেনারেল</a:t>
            </a:r>
            <a:r>
              <a:rPr lang="en-US" altLang="en-US" sz="3600" b="1" dirty="0">
                <a:solidFill>
                  <a:schemeClr val="tx1"/>
                </a:solidFill>
                <a:latin typeface="NikoshBAN" panose="02000000000000000000" pitchFamily="2" charset="0"/>
                <a:cs typeface="NikoshBAN" panose="02000000000000000000" pitchFamily="2" charset="0"/>
              </a:rPr>
              <a:t> </a:t>
            </a:r>
            <a:r>
              <a:rPr lang="en-US" altLang="en-US" sz="3600" b="1" dirty="0" err="1" smtClean="0">
                <a:solidFill>
                  <a:schemeClr val="tx1"/>
                </a:solidFill>
                <a:latin typeface="NikoshBAN" panose="02000000000000000000" pitchFamily="2" charset="0"/>
                <a:cs typeface="NikoshBAN" panose="02000000000000000000" pitchFamily="2" charset="0"/>
              </a:rPr>
              <a:t>ইলেকট্রিক্যাল</a:t>
            </a:r>
            <a:r>
              <a:rPr lang="bn-BD" altLang="en-US" sz="3600" b="1" dirty="0">
                <a:solidFill>
                  <a:schemeClr val="tx1"/>
                </a:solidFill>
                <a:latin typeface="NikoshBAN" panose="02000000000000000000" pitchFamily="2" charset="0"/>
                <a:cs typeface="NikoshBAN" panose="02000000000000000000" pitchFamily="2" charset="0"/>
              </a:rPr>
              <a:t> </a:t>
            </a:r>
            <a:r>
              <a:rPr lang="en-US" altLang="en-US" sz="3600" b="1" dirty="0" err="1" smtClean="0">
                <a:solidFill>
                  <a:schemeClr val="tx1"/>
                </a:solidFill>
                <a:latin typeface="NikoshBAN" panose="02000000000000000000" pitchFamily="2" charset="0"/>
                <a:cs typeface="NikoshBAN" panose="02000000000000000000" pitchFamily="2" charset="0"/>
              </a:rPr>
              <a:t>ওয়ার্কস</a:t>
            </a:r>
            <a:endParaRPr lang="en-US" altLang="en-US" sz="3600" b="1" dirty="0">
              <a:solidFill>
                <a:schemeClr val="tx1"/>
              </a:solidFill>
              <a:latin typeface="NikoshBAN" panose="02000000000000000000" pitchFamily="2" charset="0"/>
              <a:cs typeface="NikoshBAN" panose="02000000000000000000" pitchFamily="2" charset="0"/>
            </a:endParaRPr>
          </a:p>
          <a:p>
            <a:pPr algn="ctr"/>
            <a:r>
              <a:rPr lang="en-US" altLang="en-US" sz="3600" b="1" dirty="0">
                <a:solidFill>
                  <a:schemeClr val="tx1"/>
                </a:solidFill>
                <a:latin typeface="NikoshBAN" panose="02000000000000000000" pitchFamily="2" charset="0"/>
                <a:cs typeface="NikoshBAN" panose="02000000000000000000" pitchFamily="2" charset="0"/>
              </a:rPr>
              <a:t> </a:t>
            </a:r>
            <a:r>
              <a:rPr lang="en-US" altLang="en-US" sz="3600" b="1" dirty="0" err="1" smtClean="0">
                <a:solidFill>
                  <a:schemeClr val="tx1"/>
                </a:solidFill>
                <a:latin typeface="NikoshBAN" panose="02000000000000000000" pitchFamily="2" charset="0"/>
                <a:cs typeface="NikoshBAN" panose="02000000000000000000" pitchFamily="2" charset="0"/>
              </a:rPr>
              <a:t>ট্রেড</a:t>
            </a:r>
            <a:r>
              <a:rPr lang="en-US" altLang="en-US" sz="3600" b="1" dirty="0" smtClean="0">
                <a:solidFill>
                  <a:schemeClr val="tx1"/>
                </a:solidFill>
                <a:latin typeface="NikoshBAN" panose="02000000000000000000" pitchFamily="2" charset="0"/>
                <a:cs typeface="NikoshBAN" panose="02000000000000000000" pitchFamily="2" charset="0"/>
              </a:rPr>
              <a:t>-</a:t>
            </a:r>
            <a:r>
              <a:rPr lang="bn-BD" altLang="en-US" sz="3600" b="1" dirty="0" smtClean="0">
                <a:solidFill>
                  <a:schemeClr val="tx1"/>
                </a:solidFill>
                <a:latin typeface="NikoshBAN" panose="02000000000000000000" pitchFamily="2" charset="0"/>
                <a:cs typeface="NikoshBAN" panose="02000000000000000000" pitchFamily="2" charset="0"/>
              </a:rPr>
              <a:t> </a:t>
            </a:r>
            <a:r>
              <a:rPr lang="en-US" altLang="en-US" sz="3600" b="1" dirty="0" smtClean="0">
                <a:solidFill>
                  <a:schemeClr val="tx1"/>
                </a:solidFill>
                <a:latin typeface="NikoshBAN" panose="02000000000000000000" pitchFamily="2" charset="0"/>
                <a:cs typeface="NikoshBAN" panose="02000000000000000000" pitchFamily="2" charset="0"/>
              </a:rPr>
              <a:t>1 ( 1ম </a:t>
            </a:r>
            <a:r>
              <a:rPr lang="en-US" altLang="en-US" sz="3600" b="1" dirty="0" err="1" smtClean="0">
                <a:solidFill>
                  <a:schemeClr val="tx1"/>
                </a:solidFill>
                <a:latin typeface="NikoshBAN" panose="02000000000000000000" pitchFamily="2" charset="0"/>
                <a:cs typeface="NikoshBAN" panose="02000000000000000000" pitchFamily="2" charset="0"/>
              </a:rPr>
              <a:t>পত্র</a:t>
            </a:r>
            <a:r>
              <a:rPr lang="en-US" altLang="en-US" sz="3600" b="1" dirty="0" smtClean="0">
                <a:solidFill>
                  <a:schemeClr val="tx1"/>
                </a:solidFill>
                <a:latin typeface="NikoshBAN" panose="02000000000000000000" pitchFamily="2" charset="0"/>
                <a:cs typeface="NikoshBAN" panose="02000000000000000000" pitchFamily="2" charset="0"/>
              </a:rPr>
              <a:t> )</a:t>
            </a:r>
            <a:endParaRPr lang="bn-BD" altLang="en-US" sz="3600" b="1" dirty="0" smtClean="0">
              <a:solidFill>
                <a:schemeClr val="tx1"/>
              </a:solidFill>
              <a:latin typeface="NikoshBAN" panose="02000000000000000000" pitchFamily="2" charset="0"/>
              <a:cs typeface="NikoshBAN" panose="02000000000000000000" pitchFamily="2" charset="0"/>
            </a:endParaRPr>
          </a:p>
          <a:p>
            <a:pPr algn="ctr"/>
            <a:r>
              <a:rPr lang="en-US" altLang="en-US" sz="3600" b="1" dirty="0" err="1" smtClean="0">
                <a:solidFill>
                  <a:schemeClr val="tx1"/>
                </a:solidFill>
                <a:latin typeface="NikoshBAN" panose="02000000000000000000" pitchFamily="2" charset="0"/>
                <a:cs typeface="NikoshBAN" panose="02000000000000000000" pitchFamily="2" charset="0"/>
              </a:rPr>
              <a:t>অধ্যায়ঃ</a:t>
            </a:r>
            <a:r>
              <a:rPr lang="en-US" altLang="en-US" sz="3600" b="1" dirty="0" smtClean="0">
                <a:solidFill>
                  <a:schemeClr val="tx1"/>
                </a:solidFill>
                <a:latin typeface="NikoshBAN" panose="02000000000000000000" pitchFamily="2" charset="0"/>
                <a:cs typeface="NikoshBAN" panose="02000000000000000000" pitchFamily="2" charset="0"/>
              </a:rPr>
              <a:t> 2য়</a:t>
            </a:r>
            <a:endParaRPr lang="en-US" altLang="en-US" sz="32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543" t="3278" r="7551" b="4249"/>
          <a:stretch/>
        </p:blipFill>
        <p:spPr>
          <a:xfrm>
            <a:off x="739905" y="1373893"/>
            <a:ext cx="3746500" cy="4010907"/>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364" y="1988456"/>
            <a:ext cx="2611582" cy="29609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81831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058" y="1727200"/>
            <a:ext cx="4978399" cy="3497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89E93E7A-658E-4C8B-8411-108370FCF32C}"/>
              </a:ext>
            </a:extLst>
          </p:cNvPr>
          <p:cNvSpPr txBox="1"/>
          <p:nvPr/>
        </p:nvSpPr>
        <p:spPr>
          <a:xfrm>
            <a:off x="2437074" y="672795"/>
            <a:ext cx="7402025" cy="923330"/>
          </a:xfrm>
          <a:prstGeom prst="rect">
            <a:avLst/>
          </a:prstGeom>
          <a:noFill/>
        </p:spPr>
        <p:txBody>
          <a:bodyPr wrap="square" rtlCol="0">
            <a:spAutoFit/>
          </a:bodyPr>
          <a:lstStyle/>
          <a:p>
            <a:pPr algn="ctr"/>
            <a:r>
              <a:rPr lang="bn-BD" sz="5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এসো </a:t>
            </a:r>
            <a:r>
              <a:rPr lang="bn-BD" sz="5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একটি </a:t>
            </a:r>
            <a:r>
              <a:rPr lang="bn-BD" sz="5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 দেখি </a:t>
            </a:r>
            <a:endParaRPr lang="en-US" sz="5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89E93E7A-658E-4C8B-8411-108370FCF32C}"/>
              </a:ext>
            </a:extLst>
          </p:cNvPr>
          <p:cNvSpPr txBox="1"/>
          <p:nvPr/>
        </p:nvSpPr>
        <p:spPr>
          <a:xfrm>
            <a:off x="2437074" y="5501405"/>
            <a:ext cx="7402025" cy="923330"/>
          </a:xfrm>
          <a:prstGeom prst="rect">
            <a:avLst/>
          </a:prstGeom>
          <a:noFill/>
        </p:spPr>
        <p:txBody>
          <a:bodyPr wrap="square" rtlCol="0">
            <a:spAutoFit/>
          </a:bodyPr>
          <a:lstStyle/>
          <a:p>
            <a:pPr algn="ctr"/>
            <a:r>
              <a:rPr lang="bn-BD" sz="5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ছবিতে কী দেখতে পাচ্ছো?</a:t>
            </a:r>
            <a:endParaRPr lang="en-US" sz="5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89E93E7A-658E-4C8B-8411-108370FCF32C}"/>
              </a:ext>
            </a:extLst>
          </p:cNvPr>
          <p:cNvSpPr txBox="1"/>
          <p:nvPr/>
        </p:nvSpPr>
        <p:spPr>
          <a:xfrm>
            <a:off x="3147828" y="5501405"/>
            <a:ext cx="5980516" cy="923330"/>
          </a:xfrm>
          <a:prstGeom prst="rect">
            <a:avLst/>
          </a:prstGeom>
          <a:solidFill>
            <a:srgbClr val="92D050"/>
          </a:solidFill>
        </p:spPr>
        <p:txBody>
          <a:bodyPr wrap="square" rtlCol="0">
            <a:spAutoFit/>
          </a:bodyPr>
          <a:lstStyle/>
          <a:p>
            <a:pPr algn="ctr"/>
            <a:r>
              <a:rPr lang="bn-BD" sz="5400" b="1" spc="50" dirty="0" smtClean="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স্থির বিদ্যুতের ছবি </a:t>
            </a:r>
            <a:endParaRPr lang="en-US" sz="5400" b="1" spc="50" dirty="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7130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347" y="2954215"/>
            <a:ext cx="7315201" cy="145366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prstTxWarp prst="textPlain">
              <a:avLst/>
            </a:prstTxWarp>
            <a:spAutoFit/>
          </a:bodyPr>
          <a:lstStyle/>
          <a:p>
            <a:r>
              <a:rPr lang="bn-BD" b="1" dirty="0" smtClean="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ইলেকট্রিসিটি(বিদ্যুত)</a:t>
            </a:r>
            <a:endParaRPr lang="en-US" b="1"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5" name="Rounded Rectangle 4"/>
          <p:cNvSpPr/>
          <p:nvPr/>
        </p:nvSpPr>
        <p:spPr>
          <a:xfrm>
            <a:off x="2984848" y="1430215"/>
            <a:ext cx="6172200" cy="609600"/>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anchor="ctr">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bn-BD" sz="8000" b="1" dirty="0">
                <a:ln/>
                <a:solidFill>
                  <a:schemeClr val="accent3"/>
                </a:solidFill>
                <a:latin typeface="NikoshBAN" pitchFamily="2" charset="0"/>
                <a:cs typeface="NikoshBAN" pitchFamily="2" charset="0"/>
              </a:rPr>
              <a:t>আজকের </a:t>
            </a:r>
            <a:r>
              <a:rPr lang="bn-BD" sz="8000" b="1" dirty="0" smtClean="0">
                <a:ln/>
                <a:solidFill>
                  <a:schemeClr val="accent3"/>
                </a:solidFill>
                <a:latin typeface="NikoshBAN" pitchFamily="2" charset="0"/>
                <a:cs typeface="NikoshBAN" pitchFamily="2" charset="0"/>
              </a:rPr>
              <a:t>পাঠ</a:t>
            </a:r>
            <a:endParaRPr lang="en-US" sz="8000" b="1" dirty="0">
              <a:ln/>
              <a:solidFill>
                <a:schemeClr val="accent3"/>
              </a:solidFill>
              <a:latin typeface="NikoshBAN" pitchFamily="2" charset="0"/>
              <a:cs typeface="NikoshBAN" pitchFamily="2" charset="0"/>
            </a:endParaRPr>
          </a:p>
        </p:txBody>
      </p:sp>
    </p:spTree>
    <p:extLst>
      <p:ext uri="{BB962C8B-B14F-4D97-AF65-F5344CB8AC3E}">
        <p14:creationId xmlns:p14="http://schemas.microsoft.com/office/powerpoint/2010/main" val="49094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repeatCount="indefinite"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par>
                                <p:cTn id="8" presetID="32" presetClass="emph" presetSubtype="0" repeatCount="indefinite" fill="hold" grpId="1" nodeType="withEffect">
                                  <p:stCondLst>
                                    <p:cond delay="0"/>
                                  </p:stCondLst>
                                  <p:childTnLst>
                                    <p:animRot by="120000">
                                      <p:cBhvr>
                                        <p:cTn id="9" dur="300" fill="hold">
                                          <p:stCondLst>
                                            <p:cond delay="0"/>
                                          </p:stCondLst>
                                        </p:cTn>
                                        <p:tgtEl>
                                          <p:spTgt spid="4"/>
                                        </p:tgtEl>
                                        <p:attrNameLst>
                                          <p:attrName>r</p:attrName>
                                        </p:attrNameLst>
                                      </p:cBhvr>
                                    </p:animRot>
                                    <p:animRot by="-240000">
                                      <p:cBhvr>
                                        <p:cTn id="10" dur="600" fill="hold">
                                          <p:stCondLst>
                                            <p:cond delay="600"/>
                                          </p:stCondLst>
                                        </p:cTn>
                                        <p:tgtEl>
                                          <p:spTgt spid="4"/>
                                        </p:tgtEl>
                                        <p:attrNameLst>
                                          <p:attrName>r</p:attrName>
                                        </p:attrNameLst>
                                      </p:cBhvr>
                                    </p:animRot>
                                    <p:animRot by="240000">
                                      <p:cBhvr>
                                        <p:cTn id="11" dur="600" fill="hold">
                                          <p:stCondLst>
                                            <p:cond delay="1200"/>
                                          </p:stCondLst>
                                        </p:cTn>
                                        <p:tgtEl>
                                          <p:spTgt spid="4"/>
                                        </p:tgtEl>
                                        <p:attrNameLst>
                                          <p:attrName>r</p:attrName>
                                        </p:attrNameLst>
                                      </p:cBhvr>
                                    </p:animRot>
                                    <p:animRot by="-240000">
                                      <p:cBhvr>
                                        <p:cTn id="12" dur="600" fill="hold">
                                          <p:stCondLst>
                                            <p:cond delay="1800"/>
                                          </p:stCondLst>
                                        </p:cTn>
                                        <p:tgtEl>
                                          <p:spTgt spid="4"/>
                                        </p:tgtEl>
                                        <p:attrNameLst>
                                          <p:attrName>r</p:attrName>
                                        </p:attrNameLst>
                                      </p:cBhvr>
                                    </p:animRot>
                                    <p:animRot by="120000">
                                      <p:cBhvr>
                                        <p:cTn id="13" dur="600" fill="hold">
                                          <p:stCondLst>
                                            <p:cond delay="24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54674278"/>
              </p:ext>
            </p:extLst>
          </p:nvPr>
        </p:nvGraphicFramePr>
        <p:xfrm>
          <a:off x="1463040" y="1085088"/>
          <a:ext cx="9615777" cy="4689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673632" y="275662"/>
            <a:ext cx="7194591" cy="1077218"/>
          </a:xfrm>
          <a:prstGeom prst="rect">
            <a:avLst/>
          </a:prstGeom>
          <a:noFill/>
          <a:ln>
            <a:solidFill>
              <a:schemeClr val="accent1"/>
            </a:solidFill>
          </a:ln>
        </p:spPr>
        <p:txBody>
          <a:bodyPr wrap="square" rtlCol="0">
            <a:spAutoFit/>
          </a:bodyPr>
          <a:lstStyle/>
          <a:p>
            <a:r>
              <a:rPr lang="en-US" sz="6400" b="1" dirty="0" err="1">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এই</a:t>
            </a:r>
            <a:r>
              <a:rPr lang="en-US" sz="6400" b="1" dirty="0">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6400" b="1" dirty="0" err="1">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পাঠ</a:t>
            </a:r>
            <a:r>
              <a:rPr lang="en-US" sz="6400" b="1" dirty="0">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6400" b="1" dirty="0" err="1">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শেষে</a:t>
            </a:r>
            <a:r>
              <a:rPr lang="en-US" sz="6400" b="1" dirty="0">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6400" b="1" dirty="0" err="1">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তোমরা</a:t>
            </a:r>
            <a:r>
              <a:rPr lang="en-US" sz="6400" b="1" dirty="0">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a:t>
            </a:r>
            <a:endParaRPr lang="en-US" sz="2560" b="1" dirty="0">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76180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7355" y="2756452"/>
            <a:ext cx="9539427" cy="1754326"/>
          </a:xfrm>
          <a:prstGeom prst="rect">
            <a:avLst/>
          </a:prstGeom>
          <a:noFill/>
        </p:spPr>
        <p:txBody>
          <a:bodyPr wrap="square" rtlCol="0">
            <a:spAutoFit/>
          </a:bodyPr>
          <a:lstStyle/>
          <a:p>
            <a:pPr algn="just"/>
            <a:r>
              <a:rPr lang="bn-BD" sz="3600" b="1" dirty="0" smtClean="0">
                <a:solidFill>
                  <a:srgbClr val="FFFF00"/>
                </a:solidFill>
                <a:latin typeface="NikoshBAN" panose="02000000000000000000" pitchFamily="2" charset="0"/>
                <a:cs typeface="NikoshBAN" panose="02000000000000000000" pitchFamily="2" charset="0"/>
              </a:rPr>
              <a:t>ইলেক্ট্রিসিটি  একপ্রকার শক্তি যা আমরা খালি চোখে দেখতে পাইনা অথচ এর প্রভাব অনুভব করতে পারি।  তড়িৎ বা বিদ্যুতের ইংরেজি নাম ইলেক্ট্রিসিটি।</a:t>
            </a:r>
            <a:endParaRPr lang="en-US" sz="3600" b="1" dirty="0">
              <a:solidFill>
                <a:srgbClr val="FFFF00"/>
              </a:solidFill>
              <a:latin typeface="NikoshBAN" panose="02000000000000000000" pitchFamily="2" charset="0"/>
              <a:cs typeface="NikoshBAN" panose="02000000000000000000" pitchFamily="2" charset="0"/>
            </a:endParaRPr>
          </a:p>
        </p:txBody>
      </p:sp>
      <p:sp>
        <p:nvSpPr>
          <p:cNvPr id="3" name="TextBox 2"/>
          <p:cNvSpPr txBox="1"/>
          <p:nvPr/>
        </p:nvSpPr>
        <p:spPr>
          <a:xfrm>
            <a:off x="3869635" y="596347"/>
            <a:ext cx="4161183" cy="830997"/>
          </a:xfrm>
          <a:prstGeom prst="rect">
            <a:avLst/>
          </a:prstGeom>
          <a:noFill/>
          <a:ln>
            <a:solidFill>
              <a:srgbClr val="FFFF00"/>
            </a:solidFill>
          </a:ln>
        </p:spPr>
        <p:txBody>
          <a:bodyPr wrap="square" rtlCol="0">
            <a:spAutoFit/>
          </a:bodyPr>
          <a:lstStyle/>
          <a:p>
            <a:pPr algn="ct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ইলেক্ট্রিসিটি</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01170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65895" y="479886"/>
            <a:ext cx="5433391" cy="769441"/>
          </a:xfrm>
          <a:prstGeom prst="rect">
            <a:avLst/>
          </a:prstGeom>
          <a:noFill/>
          <a:ln>
            <a:solidFill>
              <a:srgbClr val="FFFF00"/>
            </a:solidFill>
          </a:ln>
        </p:spPr>
        <p:txBody>
          <a:bodyPr wrap="square" rtlCol="0">
            <a:spAutoFit/>
          </a:bodyPr>
          <a:lstStyle/>
          <a:p>
            <a:pPr algn="ctr"/>
            <a:r>
              <a:rPr lang="bn-BD" sz="4400" dirty="0" smtClean="0">
                <a:solidFill>
                  <a:srgbClr val="FFFF00"/>
                </a:solidFill>
                <a:latin typeface="NikoshBAN" panose="02000000000000000000" pitchFamily="2" charset="0"/>
                <a:cs typeface="NikoshBAN" panose="02000000000000000000" pitchFamily="2" charset="0"/>
              </a:rPr>
              <a:t>বিদ্যুতের  শ্রেণিবিভাগ</a:t>
            </a:r>
            <a:endParaRPr lang="en-US" sz="4400" dirty="0">
              <a:solidFill>
                <a:srgbClr val="FFFF00"/>
              </a:solidFill>
              <a:latin typeface="NikoshBAN" panose="02000000000000000000" pitchFamily="2" charset="0"/>
              <a:cs typeface="NikoshBAN" panose="02000000000000000000" pitchFamily="2" charset="0"/>
            </a:endParaRPr>
          </a:p>
        </p:txBody>
      </p:sp>
      <p:sp>
        <p:nvSpPr>
          <p:cNvPr id="7" name="TextBox 6"/>
          <p:cNvSpPr txBox="1"/>
          <p:nvPr/>
        </p:nvSpPr>
        <p:spPr>
          <a:xfrm>
            <a:off x="697168" y="1511996"/>
            <a:ext cx="6047761" cy="2339102"/>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ইলেক্ট্রিসিটি বা বিদ্যুৎ দুই প্রকার। যথাঃ</a:t>
            </a:r>
            <a:endParaRPr lang="en-US" sz="3200" dirty="0" smtClean="0">
              <a:latin typeface="NikoshBAN" panose="02000000000000000000" pitchFamily="2" charset="0"/>
              <a:cs typeface="NikoshBAN" panose="02000000000000000000" pitchFamily="2" charset="0"/>
            </a:endParaRPr>
          </a:p>
          <a:p>
            <a:pPr marL="514350" indent="-514350">
              <a:buAutoNum type="arabicPeriod"/>
            </a:pPr>
            <a:r>
              <a:rPr lang="en-US" sz="3200" dirty="0" err="1" smtClean="0">
                <a:solidFill>
                  <a:srgbClr val="FFFF00"/>
                </a:solidFill>
                <a:latin typeface="NikoshBAN" panose="02000000000000000000" pitchFamily="2" charset="0"/>
                <a:cs typeface="NikoshBAN" panose="02000000000000000000" pitchFamily="2" charset="0"/>
              </a:rPr>
              <a:t>স্থির</a:t>
            </a:r>
            <a:r>
              <a:rPr lang="en-US" sz="3200" dirty="0" smtClean="0">
                <a:solidFill>
                  <a:srgbClr val="FFFF00"/>
                </a:solidFill>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বিদ্যু</a:t>
            </a:r>
            <a:r>
              <a:rPr lang="en-US" sz="3200" dirty="0" smtClean="0">
                <a:solidFill>
                  <a:srgbClr val="FFFF00"/>
                </a:solidFill>
                <a:latin typeface="NikoshBAN" panose="02000000000000000000" pitchFamily="2" charset="0"/>
                <a:cs typeface="NikoshBAN" panose="02000000000000000000" pitchFamily="2" charset="0"/>
              </a:rPr>
              <a:t>ৎ</a:t>
            </a:r>
          </a:p>
          <a:p>
            <a:pPr marL="514350" indent="-514350">
              <a:buAutoNum type="arabicPeriod"/>
            </a:pPr>
            <a:r>
              <a:rPr lang="en-US" sz="3200" dirty="0" err="1" smtClean="0">
                <a:solidFill>
                  <a:srgbClr val="FFFF00"/>
                </a:solidFill>
                <a:latin typeface="NikoshBAN" panose="02000000000000000000" pitchFamily="2" charset="0"/>
                <a:cs typeface="NikoshBAN" panose="02000000000000000000" pitchFamily="2" charset="0"/>
              </a:rPr>
              <a:t>চল</a:t>
            </a:r>
            <a:r>
              <a:rPr lang="en-US" sz="3200" dirty="0" smtClean="0">
                <a:solidFill>
                  <a:srgbClr val="FFFF00"/>
                </a:solidFill>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বিদ্যু</a:t>
            </a:r>
            <a:r>
              <a:rPr lang="en-US" sz="3200" dirty="0" smtClean="0">
                <a:solidFill>
                  <a:srgbClr val="FFFF00"/>
                </a:solidFill>
                <a:latin typeface="NikoshBAN" panose="02000000000000000000" pitchFamily="2" charset="0"/>
                <a:cs typeface="NikoshBAN" panose="02000000000000000000" pitchFamily="2" charset="0"/>
              </a:rPr>
              <a:t>ৎ</a:t>
            </a:r>
          </a:p>
          <a:p>
            <a:pPr marL="514350" indent="-514350">
              <a:buAutoNum type="arabicPeriod"/>
            </a:pPr>
            <a:endParaRPr lang="bn-BD" sz="3200" dirty="0" smtClean="0">
              <a:latin typeface="NikoshBAN" panose="02000000000000000000" pitchFamily="2" charset="0"/>
              <a:cs typeface="NikoshBAN" panose="02000000000000000000" pitchFamily="2" charset="0"/>
            </a:endParaRPr>
          </a:p>
          <a:p>
            <a:endParaRPr lang="en-US" dirty="0"/>
          </a:p>
        </p:txBody>
      </p:sp>
      <p:sp>
        <p:nvSpPr>
          <p:cNvPr id="8" name="TextBox 7"/>
          <p:cNvSpPr txBox="1"/>
          <p:nvPr/>
        </p:nvSpPr>
        <p:spPr>
          <a:xfrm>
            <a:off x="368710" y="3256315"/>
            <a:ext cx="11506298" cy="3539430"/>
          </a:xfrm>
          <a:prstGeom prst="rect">
            <a:avLst/>
          </a:prstGeom>
          <a:noFill/>
        </p:spPr>
        <p:txBody>
          <a:bodyPr wrap="square" rtlCol="0">
            <a:spAutoFit/>
          </a:bodyPr>
          <a:lstStyle/>
          <a:p>
            <a:pPr algn="just"/>
            <a:r>
              <a:rPr lang="bn-BD" sz="3200" b="1" u="sng" dirty="0" smtClean="0">
                <a:solidFill>
                  <a:srgbClr val="FF0000"/>
                </a:solidFill>
                <a:latin typeface="NikoshBAN" panose="02000000000000000000" pitchFamily="2" charset="0"/>
                <a:cs typeface="NikoshBAN" panose="02000000000000000000" pitchFamily="2" charset="0"/>
              </a:rPr>
              <a:t>স্থির বিদ্যুৎঃ</a:t>
            </a:r>
            <a:r>
              <a:rPr lang="bn-BD" sz="3200" b="1" dirty="0" smtClean="0">
                <a:solidFill>
                  <a:srgbClr val="FF0000"/>
                </a:solidFill>
                <a:latin typeface="NikoshBAN" panose="02000000000000000000" pitchFamily="2" charset="0"/>
                <a:cs typeface="NikoshBAN" panose="02000000000000000000" pitchFamily="2" charset="0"/>
              </a:rPr>
              <a:t> </a:t>
            </a:r>
            <a:r>
              <a:rPr lang="bn-BD" sz="3200" b="1" dirty="0" smtClean="0">
                <a:solidFill>
                  <a:srgbClr val="FFFF00"/>
                </a:solidFill>
                <a:latin typeface="NikoshBAN" panose="02000000000000000000" pitchFamily="2" charset="0"/>
                <a:cs typeface="NikoshBAN" panose="02000000000000000000" pitchFamily="2" charset="0"/>
              </a:rPr>
              <a:t>যে বিদ্যুৎ সাধারণত  জন্মস্থানেই অবস্থান করে ,কোনো স্থান পরিবর্তন করে না তাকে স্থির বিদ্যুৎ বলে। যেমন, দুইটি বস্থুর মধ্যে ঘর্ষণের ফলে যে বিদ্যুৎ উৎপন্ন হয়,তাই স্থির বিদ্যুৎ। তবে এইভাবে  উৎপন্ন  স্থির বিদ্যুৎ ক্ষণস্থায়ী।</a:t>
            </a:r>
          </a:p>
          <a:p>
            <a:pPr algn="just"/>
            <a:endParaRPr lang="bn-BD" sz="3200" b="1" dirty="0">
              <a:latin typeface="NikoshBAN" panose="02000000000000000000" pitchFamily="2" charset="0"/>
              <a:cs typeface="NikoshBAN" panose="02000000000000000000" pitchFamily="2" charset="0"/>
            </a:endParaRPr>
          </a:p>
          <a:p>
            <a:pPr algn="just"/>
            <a:r>
              <a:rPr lang="bn-BD" sz="3200" b="1" u="sng" dirty="0" smtClean="0">
                <a:solidFill>
                  <a:srgbClr val="FF0000"/>
                </a:solidFill>
                <a:latin typeface="NikoshBAN" panose="02000000000000000000" pitchFamily="2" charset="0"/>
                <a:cs typeface="NikoshBAN" panose="02000000000000000000" pitchFamily="2" charset="0"/>
              </a:rPr>
              <a:t>চল বিদ্যুৎঃ</a:t>
            </a:r>
            <a:r>
              <a:rPr lang="bn-BD" sz="3200" b="1" dirty="0" smtClean="0">
                <a:solidFill>
                  <a:srgbClr val="FF0000"/>
                </a:solidFill>
                <a:latin typeface="NikoshBAN" panose="02000000000000000000" pitchFamily="2" charset="0"/>
                <a:cs typeface="NikoshBAN" panose="02000000000000000000" pitchFamily="2" charset="0"/>
              </a:rPr>
              <a:t> </a:t>
            </a:r>
            <a:r>
              <a:rPr lang="bn-BD" sz="3200" b="1" dirty="0" smtClean="0">
                <a:solidFill>
                  <a:srgbClr val="FFFF00"/>
                </a:solidFill>
                <a:latin typeface="NikoshBAN" panose="02000000000000000000" pitchFamily="2" charset="0"/>
                <a:cs typeface="NikoshBAN" panose="02000000000000000000" pitchFamily="2" charset="0"/>
              </a:rPr>
              <a:t>যে বিদ্যুৎ এক স্থান হতে অন্য স্থানে প্রবাহিত হয়,তাকে চল বিদ্যুৎ বলে। রূপান্তরিত প্রক্রিয়ার সাহায্যে তৈল,গ্যাস বা কয়লা পুড়িয়ে অথবা স্রোতকে কাজে লাগিয়ে চল বিদ্যুত উৎপন্ন করা হয়।</a:t>
            </a:r>
            <a:endParaRPr lang="en-US" sz="3200" b="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911568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left)">
                                      <p:cBhvr>
                                        <p:cTn id="24" dur="500"/>
                                        <p:tgtEl>
                                          <p:spTgt spid="8">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4908839" y="1572485"/>
            <a:ext cx="4016310" cy="1200329"/>
          </a:xfrm>
          <a:prstGeom prst="rect">
            <a:avLst/>
          </a:prstGeom>
          <a:noFill/>
          <a:ln>
            <a:solidFill>
              <a:srgbClr val="00B050"/>
            </a:solidFill>
          </a:ln>
        </p:spPr>
        <p:txBody>
          <a:bodyPr wrap="square" rtlCol="0">
            <a:spAutoFit/>
          </a:bodyPr>
          <a:lstStyle/>
          <a:p>
            <a:pPr lvl="0" algn="ctr"/>
            <a:r>
              <a:rPr lang="en-US" sz="7200" b="1" dirty="0" err="1"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একক</a:t>
            </a:r>
            <a:r>
              <a:rPr lang="en-US" sz="7200" b="1"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7200" b="1" dirty="0" err="1"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কাজ</a:t>
            </a:r>
            <a:endParaRPr lang="en-US" sz="7200" dirty="0">
              <a:solidFill>
                <a:srgbClr val="FFFF00"/>
              </a:solidFill>
            </a:endParaRPr>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65086" y="628589"/>
            <a:ext cx="2733520" cy="2468571"/>
          </a:xfrm>
          <a:prstGeom prst="rect">
            <a:avLst/>
          </a:prstGeom>
          <a:ln w="381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Horizontal Scroll 7"/>
          <p:cNvSpPr/>
          <p:nvPr/>
        </p:nvSpPr>
        <p:spPr>
          <a:xfrm>
            <a:off x="3451123" y="3363004"/>
            <a:ext cx="6931742" cy="2009810"/>
          </a:xfrm>
          <a:prstGeom prst="horizontalScroll">
            <a:avLst>
              <a:gd name="adj" fmla="val 0"/>
            </a:avLst>
          </a:prstGeom>
          <a:solidFill>
            <a:srgbClr val="C4F9FC"/>
          </a:solidFill>
          <a:ln w="38100">
            <a:solidFill>
              <a:srgbClr val="7030A0"/>
            </a:solidFill>
          </a:ln>
          <a:effectLst>
            <a:glow rad="139700">
              <a:schemeClr val="accent5">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প্রশ্ন</a:t>
            </a:r>
            <a:r>
              <a:rPr lang="en-US" sz="6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6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4800" b="1"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বিদ্যুতের</a:t>
            </a:r>
            <a:r>
              <a:rPr lang="en-US" sz="4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শ্রেণিবিভাগ</a:t>
            </a:r>
            <a:r>
              <a:rPr lang="en-US" sz="4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উল্লেখ</a:t>
            </a:r>
            <a:r>
              <a:rPr lang="en-US" sz="4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2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194077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3000" fill="hold"/>
                                        <p:tgtEl>
                                          <p:spTgt spid="8"/>
                                        </p:tgtEl>
                                        <p:attrNameLst>
                                          <p:attrName>ppt_x</p:attrName>
                                        </p:attrNameLst>
                                      </p:cBhvr>
                                      <p:tavLst>
                                        <p:tav tm="0">
                                          <p:val>
                                            <p:strVal val="1+#ppt_w/2"/>
                                          </p:val>
                                        </p:tav>
                                        <p:tav tm="100000">
                                          <p:val>
                                            <p:strVal val="#ppt_x"/>
                                          </p:val>
                                        </p:tav>
                                      </p:tavLst>
                                    </p:anim>
                                    <p:anim calcmode="lin" valueType="num">
                                      <p:cBhvr additive="base">
                                        <p:cTn id="12" dur="3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539</TotalTime>
  <Words>348</Words>
  <Application>Microsoft Office PowerPoint</Application>
  <PresentationFormat>Widescreen</PresentationFormat>
  <Paragraphs>67</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BurigangaSushreeMJ</vt:lpstr>
      <vt:lpstr>Calibri</vt:lpstr>
      <vt:lpstr>Century Gothic</vt:lpstr>
      <vt:lpstr>NikoshBAN</vt:lpstr>
      <vt:lpstr>Times New Roman</vt:lpstr>
      <vt:lpstr>Vrinda</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City computer</dc:creator>
  <cp:lastModifiedBy>Nazmoonnahar Shiuly</cp:lastModifiedBy>
  <cp:revision>49</cp:revision>
  <dcterms:created xsi:type="dcterms:W3CDTF">2021-03-05T06:31:20Z</dcterms:created>
  <dcterms:modified xsi:type="dcterms:W3CDTF">2022-04-21T16:51:36Z</dcterms:modified>
</cp:coreProperties>
</file>