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93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5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CE48F3-7A71-478F-92E1-449867EB6B7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4D1D52-76B3-46AE-B837-6E926E08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529391" cy="7023652"/>
          </a:xfrm>
          <a:prstGeom prst="frame">
            <a:avLst>
              <a:gd name="adj1" fmla="val 2311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3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0466" y="469369"/>
            <a:ext cx="7502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13" y="1698062"/>
            <a:ext cx="6790283" cy="409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5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633" y="409996"/>
            <a:ext cx="6773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074203" y="1126072"/>
            <a:ext cx="359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রিসোর্স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স্কেলেবিলিটি</a:t>
            </a:r>
            <a:endParaRPr lang="bn-BD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31" y="2169926"/>
            <a:ext cx="3416925" cy="2357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13" y="2169926"/>
            <a:ext cx="3403822" cy="2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4111" y="4800205"/>
            <a:ext cx="8792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ক্রেতার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হবে,ক্রেতা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ততোই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704" y="1348363"/>
            <a:ext cx="2404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28625" eaLnBrk="0" hangingPunct="0"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অন-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ডিমান্ড</a:t>
            </a:r>
            <a:endParaRPr lang="bn-BD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4419" y="419303"/>
            <a:ext cx="6696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9495" r="6236" b="14950"/>
          <a:stretch/>
        </p:blipFill>
        <p:spPr>
          <a:xfrm>
            <a:off x="6268688" y="2225696"/>
            <a:ext cx="3668168" cy="236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0" y="2225696"/>
            <a:ext cx="3781528" cy="236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52704" y="5150632"/>
            <a:ext cx="8636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defTabSz="428625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ক্রেতা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চাইবে,তখনই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পারবে।ক্রেতা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08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4548" y="1423607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পে-অ্যাজ-ইউ-গো:</a:t>
            </a:r>
            <a:endParaRPr lang="bn-BD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6270" y="417137"/>
            <a:ext cx="6696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02" y="2276189"/>
            <a:ext cx="3742036" cy="227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3" y="2276189"/>
            <a:ext cx="3773629" cy="227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27969" y="4817743"/>
            <a:ext cx="9252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defTabSz="428625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পেমেন্ট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মডেল।ক্রেতাকে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সার্ভিস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না। ক্রেতা যা ব্যবহার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পেমেন্ট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74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620" y="1360613"/>
            <a:ext cx="984026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defTabSz="428625"/>
            <a:r>
              <a:rPr lang="en-US" sz="337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6422" y="338410"/>
            <a:ext cx="3382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8398" y="5912726"/>
            <a:ext cx="6974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কম্পিউটিং এর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54" y="1666466"/>
            <a:ext cx="5949791" cy="3643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73" y="395589"/>
            <a:ext cx="752161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669146" y="3449516"/>
            <a:ext cx="1230501" cy="368527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>
              <a:defRPr/>
            </a:pPr>
            <a:endParaRPr lang="en-US" sz="1688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830473" y="2881062"/>
            <a:ext cx="1069173" cy="368527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>
              <a:defRPr/>
            </a:pPr>
            <a:endParaRPr lang="en-US" sz="1688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2314279" y="1564107"/>
            <a:ext cx="1585366" cy="367532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>
              <a:defRPr/>
            </a:pPr>
            <a:endParaRPr lang="en-US" sz="1688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2731772" y="2185354"/>
            <a:ext cx="1167873" cy="359304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>
              <a:defRPr/>
            </a:pPr>
            <a:endParaRPr lang="en-US" sz="1688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8869" y="1321761"/>
            <a:ext cx="6508640" cy="384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>
              <a:lnSpc>
                <a:spcPct val="150000"/>
              </a:lnSpc>
            </a:pPr>
            <a:r>
              <a:rPr lang="en-US" sz="2800" spc="47" dirty="0">
                <a:ln w="11430"/>
                <a:latin typeface="NikoshBAN" pitchFamily="2" charset="0"/>
                <a:cs typeface="NikoshBAN" pitchFamily="2" charset="0"/>
              </a:rPr>
              <a:t>পাবলিক ক্লাউড</a:t>
            </a:r>
            <a:r>
              <a:rPr lang="en-US" sz="2800" spc="47" dirty="0">
                <a:ln w="11430"/>
                <a:latin typeface="Times New Roman" pitchFamily="18" charset="0"/>
                <a:cs typeface="Times New Roman" pitchFamily="18" charset="0"/>
              </a:rPr>
              <a:t> (Public Cloud)</a:t>
            </a:r>
            <a:endParaRPr lang="bn-IN" sz="2800" spc="47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defTabSz="428625">
              <a:lnSpc>
                <a:spcPct val="150000"/>
              </a:lnSpc>
            </a:pPr>
            <a:r>
              <a:rPr lang="en-US" sz="2800" spc="47" dirty="0" err="1">
                <a:ln w="11430"/>
                <a:latin typeface="NikoshBAN" panose="02000000000000000000" pitchFamily="2" charset="0"/>
                <a:cs typeface="NikoshBAN" pitchFamily="2" charset="0"/>
              </a:rPr>
              <a:t>কমিউনিটি</a:t>
            </a:r>
            <a:r>
              <a:rPr lang="en-US" sz="2800" spc="47" dirty="0">
                <a:ln w="1143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spc="47" dirty="0" err="1" smtClean="0">
                <a:ln w="11430"/>
                <a:latin typeface="NikoshBAN" panose="02000000000000000000" pitchFamily="2" charset="0"/>
                <a:cs typeface="NikoshBAN" pitchFamily="2" charset="0"/>
              </a:rPr>
              <a:t>ক্লাউড</a:t>
            </a:r>
            <a:r>
              <a:rPr lang="en-US" sz="2800" spc="47" dirty="0" smtClean="0">
                <a:ln w="1143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47" dirty="0" err="1" smtClean="0">
                <a:ln w="11430"/>
                <a:latin typeface="Times New Roman" pitchFamily="18" charset="0"/>
                <a:cs typeface="Times New Roman" pitchFamily="18" charset="0"/>
              </a:rPr>
              <a:t>CommunityCloud</a:t>
            </a:r>
            <a:r>
              <a:rPr lang="bn-BD" sz="2800" spc="47" dirty="0">
                <a:ln w="11430"/>
                <a:latin typeface="Times New Roman" pitchFamily="18" charset="0"/>
                <a:cs typeface="SolaimanLipi" pitchFamily="2" charset="0"/>
              </a:rPr>
              <a:t>)</a:t>
            </a:r>
            <a:endParaRPr lang="bn-IN" sz="2800" spc="47" dirty="0">
              <a:ln w="11430"/>
              <a:latin typeface="Times New Roman" pitchFamily="18" charset="0"/>
              <a:cs typeface="SolaimanLipi" pitchFamily="2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bn-IN" sz="2800" kern="0" spc="47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spc="47" dirty="0">
                <a:ln w="11430"/>
                <a:latin typeface="NikoshBAN" pitchFamily="2" charset="0"/>
                <a:cs typeface="NikoshBAN" pitchFamily="2" charset="0"/>
              </a:rPr>
              <a:t>প্রাইভেট ক্লাউড</a:t>
            </a:r>
            <a:r>
              <a:rPr lang="bn-BD" sz="2800" kern="0" spc="47" dirty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kern="0" spc="47" dirty="0">
                <a:ln w="11430"/>
                <a:latin typeface="Times New Roman" pitchFamily="18" charset="0"/>
                <a:cs typeface="Times New Roman" pitchFamily="18" charset="0"/>
              </a:rPr>
              <a:t>Private Cloud</a:t>
            </a:r>
            <a:r>
              <a:rPr lang="en-US" sz="2800" kern="0" spc="47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bn-IN" sz="2800" kern="0" spc="47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spc="47" dirty="0">
                <a:ln w="11430"/>
                <a:latin typeface="NikoshBAN" pitchFamily="2" charset="0"/>
                <a:cs typeface="NikoshBAN" pitchFamily="2" charset="0"/>
              </a:rPr>
              <a:t>হাইব্রিড ক্লাউড</a:t>
            </a:r>
            <a:r>
              <a:rPr lang="bn-BD" sz="2800" kern="0" spc="47" dirty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kern="0" spc="47" dirty="0">
                <a:ln w="11430"/>
                <a:latin typeface="Times New Roman" pitchFamily="18" charset="0"/>
                <a:cs typeface="Times New Roman" pitchFamily="18" charset="0"/>
              </a:rPr>
              <a:t>Hybrid Cloud</a:t>
            </a:r>
            <a:r>
              <a:rPr lang="en-US" sz="2800" kern="0" spc="47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  <a:p>
            <a:pPr defTabSz="428625">
              <a:lnSpc>
                <a:spcPct val="150000"/>
              </a:lnSpc>
            </a:pPr>
            <a:endParaRPr lang="en-US" sz="2800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57175" defTabSz="428625"/>
            <a:endParaRPr lang="en-US" sz="3375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546580" y="1837499"/>
            <a:ext cx="2994744" cy="196327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gradFill rotWithShape="1">
            <a:gsLst>
              <a:gs pos="0">
                <a:srgbClr val="759E00"/>
              </a:gs>
              <a:gs pos="50000">
                <a:srgbClr val="364900"/>
              </a:gs>
              <a:gs pos="100000">
                <a:srgbClr val="759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88" ker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9" name="Picture 2" descr="সম্পর্কিত চিত্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 bwMode="auto">
          <a:xfrm>
            <a:off x="4135605" y="4044669"/>
            <a:ext cx="4972509" cy="224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079" y="377463"/>
            <a:ext cx="752161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sp>
        <p:nvSpPr>
          <p:cNvPr id="3" name="Rectangle 2"/>
          <p:cNvSpPr/>
          <p:nvPr/>
        </p:nvSpPr>
        <p:spPr>
          <a:xfrm>
            <a:off x="973671" y="1667310"/>
            <a:ext cx="332494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 ক্লাউড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78" y="3886124"/>
            <a:ext cx="1788911" cy="1893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 b="22711"/>
          <a:stretch/>
        </p:blipFill>
        <p:spPr>
          <a:xfrm>
            <a:off x="5966960" y="4220582"/>
            <a:ext cx="2544961" cy="155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6089" r="11737"/>
          <a:stretch/>
        </p:blipFill>
        <p:spPr>
          <a:xfrm>
            <a:off x="8649554" y="1820147"/>
            <a:ext cx="1758036" cy="195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4" y="1667311"/>
            <a:ext cx="2405829" cy="2218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3671" y="3123340"/>
            <a:ext cx="5164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সাধারণত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হয়। পাবলিক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অ্যাপলিকেশন,স্টোরেজ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রিসোর্সসমুহ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defTabSz="428625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যেমন:গুগল,অ্যামাজন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288" y="1483552"/>
            <a:ext cx="33057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 ক্লাউড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9706" y="398640"/>
            <a:ext cx="752161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61" y="2435918"/>
            <a:ext cx="3361805" cy="2696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967" y="2868546"/>
            <a:ext cx="6208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r>
              <a:rPr lang="en-US" sz="2800" dirty="0">
                <a:latin typeface="NikoshBAN" pitchFamily="2" charset="0"/>
                <a:cs typeface="NikoshBAN" pitchFamily="2" charset="0"/>
              </a:rPr>
              <a:t>যখন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ক্লাউড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ডেভেলপ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তাকে বলা হয়-প্রাইভেট ক্লাউড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অভ্যন্তরীণভাবে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হয়।এখানে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সিকিউরিটি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হয়।</a:t>
            </a:r>
          </a:p>
          <a:p>
            <a:pPr algn="just" defTabSz="428625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17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879" y="1600009"/>
            <a:ext cx="3631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কমিউনিটি ক্লাউড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638" y="327328"/>
            <a:ext cx="752161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92" y="2753695"/>
            <a:ext cx="3172319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879" y="2753695"/>
            <a:ext cx="6210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যে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কমিউনিটি ক্লাউড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ক্ষেত্রে এই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 যা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অভ্যন্তরীণভাবে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5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623" y="1509976"/>
            <a:ext cx="5715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28625"/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defTabSz="428625"/>
            <a:endParaRPr lang="en-US" sz="3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445" y="1666676"/>
            <a:ext cx="3060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 eaLnBrk="0" hangingPunct="0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 ক্লাউড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6391" y="495263"/>
            <a:ext cx="752161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7" y="2398559"/>
            <a:ext cx="4778440" cy="3073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219" y="2676568"/>
            <a:ext cx="48439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ক্লাউডের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ক্লাউডকে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হাইব্রিড ক্লাউড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এর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রিসোর্স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defTabSz="428625"/>
            <a:endParaRPr lang="en-US" sz="3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1474" y="387548"/>
            <a:ext cx="3126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141" y="5803507"/>
            <a:ext cx="9127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প্রকারভেদ আলোচনা কর ।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21908" y="1920663"/>
            <a:ext cx="7945307" cy="3119170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defTabSz="857250">
                <a:defRPr/>
              </a:pPr>
              <a:endParaRPr lang="en-US" sz="1688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256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874" y="587343"/>
            <a:ext cx="2178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879" y="4079198"/>
            <a:ext cx="4315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নং০১৭৭৬০০৮৭৯৭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50" y="1356784"/>
            <a:ext cx="2113814" cy="226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82835" y="3866417"/>
            <a:ext cx="5703322" cy="1938992"/>
          </a:xfrm>
          <a:prstGeom prst="rect">
            <a:avLst/>
          </a:prstGeom>
          <a:ln>
            <a:solidFill>
              <a:srgbClr val="FAFAFA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</a:t>
            </a:r>
            <a:r>
              <a:rPr lang="bn-IN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lang="en-US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ক্লাউড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16" y="1389611"/>
            <a:ext cx="2138082" cy="2225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58" y="1602392"/>
            <a:ext cx="1151233" cy="41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1658" y="243567"/>
            <a:ext cx="2282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073" y="1602896"/>
            <a:ext cx="9878025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ক্লাউড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কী ? 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সূফল কোনটি ?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সাশ্রয়ী ও সহজলভ্য    খ. ইন্টারনেট সংযোগ লাগে না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এপ্লিকেশনের উপর নিয়ন্ত্রণ্রাখ যায় 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তথ্যের গোপনীয়তা বজায় থাকে 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স্বয়ংক্রিয় ভাবে আপডেটেড সফটওয়্যার সেবার ক্ষেত্রে কোনটি সর্বোত্তম ?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ব্যবহ্রত সফটওয়্যারের স্বয়ংক্রিয় আপডেট অন রাখা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নেটওয়ার্কের আওতায় সফটওয়্যার সেবা গ্রহন </a:t>
            </a:r>
          </a:p>
          <a:p>
            <a:pPr lvl="0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ক্লাউডভিত্তিক সফটওয়্যার ব্যবহার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পাইরেটেড সফটওয়্যার এড়িয়ে চলা 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79306" y="2220479"/>
            <a:ext cx="206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5142" y="4439431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গ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elldorf.com/files/cache/588bab142ea75983d53b806e7bd6ea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09" y="1529366"/>
            <a:ext cx="6399190" cy="410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1017" y="439781"/>
            <a:ext cx="29113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258" y="6017515"/>
            <a:ext cx="9012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সূবিধা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9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185" y="505358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 descr="https://www.data-hive.com/academy/images/Cloud-computing-concept_no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16" y="1760946"/>
            <a:ext cx="6350894" cy="3862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266" y="547499"/>
            <a:ext cx="6595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কি কি দেখছঃ</a:t>
            </a:r>
            <a:endParaRPr lang="en-US" sz="4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94" y="2095787"/>
            <a:ext cx="4357688" cy="327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50" y="2095788"/>
            <a:ext cx="4358393" cy="327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83033" y="5809235"/>
            <a:ext cx="303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কমিউনিটি সেন্টার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518" y="420875"/>
            <a:ext cx="5477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258" y="1190316"/>
            <a:ext cx="4046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15" y="2388399"/>
            <a:ext cx="5816789" cy="346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1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831" y="566852"/>
            <a:ext cx="2440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125" y="1563760"/>
            <a:ext cx="5033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660" y="2437559"/>
            <a:ext cx="9856694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কী তা বলতে পারবে;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লিখতে পারবে;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প্রকারভেদ ব্যাখ্য করতে পারবে।</a:t>
            </a:r>
            <a:endParaRPr lang="bn-I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428625" eaLnBrk="0" hangingPunct="0">
              <a:lnSpc>
                <a:spcPct val="150000"/>
              </a:lnSpc>
              <a:defRPr/>
            </a:pPr>
            <a:endParaRPr lang="bn-IN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8498" y="645661"/>
            <a:ext cx="4046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" y="2104864"/>
            <a:ext cx="2965653" cy="272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3665" b="11371"/>
          <a:stretch/>
        </p:blipFill>
        <p:spPr>
          <a:xfrm>
            <a:off x="4250029" y="2104864"/>
            <a:ext cx="2943238" cy="272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31" y="2104864"/>
            <a:ext cx="2927726" cy="272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913113" y="4537342"/>
            <a:ext cx="9689636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endParaRPr lang="en-US" sz="3375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428625"/>
            <a:r>
              <a:rPr lang="bn-IN" sz="3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170" y="5147426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পার্সোনাল ডেটা সার্ভিস</a:t>
            </a:r>
            <a:r>
              <a:rPr lang="bn-I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4662" y="5140507"/>
            <a:ext cx="32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ক্রেতারসুবিধামত চাহিবামাত্র</a:t>
            </a:r>
            <a:r>
              <a:rPr lang="bn-I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5996" y="5174677"/>
            <a:ext cx="3244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28625"/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4" y="2092235"/>
            <a:ext cx="3076152" cy="276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48" y="2092234"/>
            <a:ext cx="2988646" cy="276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99" y="2092233"/>
            <a:ext cx="3032269" cy="276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37671" y="587554"/>
            <a:ext cx="4067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498" y="5104131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ওয়েবে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2692" y="5161839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গ্লোবাল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6310" y="5104131"/>
            <a:ext cx="3240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IN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bn-I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6800" y="2539963"/>
            <a:ext cx="903131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endParaRPr lang="en-US" sz="3375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428625"/>
            <a:r>
              <a:rPr lang="en-US" sz="3375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1688" dirty="0"/>
          </a:p>
        </p:txBody>
      </p:sp>
      <p:sp>
        <p:nvSpPr>
          <p:cNvPr id="5" name="Rectangle 4"/>
          <p:cNvSpPr/>
          <p:nvPr/>
        </p:nvSpPr>
        <p:spPr>
          <a:xfrm>
            <a:off x="3674151" y="488221"/>
            <a:ext cx="4019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2858" y="5762944"/>
            <a:ext cx="603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কী লেখ 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4" y="1738884"/>
            <a:ext cx="4727119" cy="351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5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061883" y="3764837"/>
            <a:ext cx="1214438" cy="422557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3113228" y="2786095"/>
            <a:ext cx="1143000" cy="422557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113228" y="3266642"/>
            <a:ext cx="1143000" cy="422557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1561696" y="2617060"/>
            <a:ext cx="2183308" cy="1857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gradFill rotWithShape="1">
            <a:gsLst>
              <a:gs pos="0">
                <a:srgbClr val="759E00"/>
              </a:gs>
              <a:gs pos="50000">
                <a:srgbClr val="364900"/>
              </a:gs>
              <a:gs pos="100000">
                <a:srgbClr val="759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28625"/>
            <a:endParaRPr lang="en-US" sz="168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6852" y="2671594"/>
            <a:ext cx="437465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defTabSz="428625"/>
            <a:r>
              <a:rPr lang="en-US" sz="3200" b="1" spc="47" dirty="0">
                <a:ln w="11430"/>
                <a:latin typeface="NikoshBAN" pitchFamily="2" charset="0"/>
                <a:cs typeface="NikoshBAN" pitchFamily="2" charset="0"/>
              </a:rPr>
              <a:t>রিসোর্স </a:t>
            </a:r>
            <a:r>
              <a:rPr lang="en-US" sz="3200" b="1" spc="47" dirty="0" err="1">
                <a:ln w="11430"/>
                <a:latin typeface="NikoshBAN" pitchFamily="2" charset="0"/>
                <a:cs typeface="NikoshBAN" pitchFamily="2" charset="0"/>
              </a:rPr>
              <a:t>স্কেলেবিলিটি</a:t>
            </a:r>
            <a:endParaRPr lang="bn-IN" sz="3200" b="1" spc="47" dirty="0">
              <a:ln w="11430"/>
              <a:latin typeface="NikoshBAN" pitchFamily="2" charset="0"/>
              <a:cs typeface="NikoshBAN" pitchFamily="2" charset="0"/>
            </a:endParaRPr>
          </a:p>
          <a:p>
            <a:pPr marL="257175" defTabSz="428625"/>
            <a:r>
              <a:rPr lang="en-US" sz="3200" b="1" spc="47" dirty="0">
                <a:ln w="11430"/>
                <a:latin typeface="NikoshBAN" pitchFamily="2" charset="0"/>
                <a:cs typeface="NikoshBAN" pitchFamily="2" charset="0"/>
              </a:rPr>
              <a:t>অন </a:t>
            </a:r>
            <a:r>
              <a:rPr lang="en-US" sz="3200" b="1" spc="47" dirty="0" err="1">
                <a:ln w="11430"/>
                <a:latin typeface="NikoshBAN" pitchFamily="2" charset="0"/>
                <a:cs typeface="NikoshBAN" pitchFamily="2" charset="0"/>
              </a:rPr>
              <a:t>ডিমান্ড</a:t>
            </a:r>
            <a:endParaRPr lang="en-US" sz="3200" b="1" spc="47" dirty="0">
              <a:ln w="11430"/>
              <a:latin typeface="NikoshBAN" pitchFamily="2" charset="0"/>
              <a:cs typeface="NikoshBAN" pitchFamily="2" charset="0"/>
            </a:endParaRPr>
          </a:p>
          <a:p>
            <a:pPr defTabSz="428625"/>
            <a:r>
              <a:rPr lang="bn-IN" sz="3200" b="1" spc="47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47" dirty="0">
                <a:ln w="11430"/>
                <a:latin typeface="NikoshBAN" pitchFamily="2" charset="0"/>
                <a:cs typeface="NikoshBAN" pitchFamily="2" charset="0"/>
              </a:rPr>
              <a:t>পে-অ্যাজ-ইউ-গো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257175" defTabSz="428625"/>
            <a:endParaRPr lang="en-US" sz="3200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8137" y="1023040"/>
            <a:ext cx="6696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এর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044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475</Words>
  <Application>Microsoft Office PowerPoint</Application>
  <PresentationFormat>Custom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dcterms:created xsi:type="dcterms:W3CDTF">2022-04-21T11:44:44Z</dcterms:created>
  <dcterms:modified xsi:type="dcterms:W3CDTF">2022-04-21T14:12:03Z</dcterms:modified>
</cp:coreProperties>
</file>