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57" r:id="rId3"/>
    <p:sldId id="261" r:id="rId4"/>
    <p:sldId id="262" r:id="rId5"/>
    <p:sldId id="263" r:id="rId6"/>
    <p:sldId id="264" r:id="rId7"/>
    <p:sldId id="268" r:id="rId8"/>
    <p:sldId id="258" r:id="rId9"/>
    <p:sldId id="269" r:id="rId10"/>
    <p:sldId id="265" r:id="rId11"/>
    <p:sldId id="270" r:id="rId12"/>
    <p:sldId id="267" r:id="rId13"/>
    <p:sldId id="260" r:id="rId14"/>
    <p:sldId id="271" r:id="rId15"/>
    <p:sldId id="272" r:id="rId16"/>
    <p:sldId id="273" r:id="rId17"/>
    <p:sldId id="274" r:id="rId18"/>
    <p:sldId id="27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D9B9377C-0C32-4608-898C-DF895DFF2D8A}" type="datetimeFigureOut">
              <a:rPr lang="en-US" smtClean="0"/>
              <a:t>12/3/2016</a:t>
            </a:fld>
            <a:endParaRPr lang="en-US"/>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US"/>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9ABE34E-3C05-4FF7-A2B9-D481F0B2113D}" type="slidenum">
              <a:rPr lang="en-US" smtClean="0"/>
              <a:t>‹#›</a:t>
            </a:fld>
            <a:endParaRPr lang="en-US"/>
          </a:p>
        </p:txBody>
      </p:sp>
    </p:spTree>
    <p:extLst>
      <p:ext uri="{BB962C8B-B14F-4D97-AF65-F5344CB8AC3E}">
        <p14:creationId xmlns:p14="http://schemas.microsoft.com/office/powerpoint/2010/main" val="2355993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B9377C-0C32-4608-898C-DF895DFF2D8A}" type="datetimeFigureOut">
              <a:rPr lang="en-US" smtClean="0"/>
              <a:t>12/3/2016</a:t>
            </a:fld>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9ABE34E-3C05-4FF7-A2B9-D481F0B2113D}" type="slidenum">
              <a:rPr lang="en-US" smtClean="0"/>
              <a:t>‹#›</a:t>
            </a:fld>
            <a:endParaRPr lang="en-US"/>
          </a:p>
        </p:txBody>
      </p:sp>
    </p:spTree>
    <p:extLst>
      <p:ext uri="{BB962C8B-B14F-4D97-AF65-F5344CB8AC3E}">
        <p14:creationId xmlns:p14="http://schemas.microsoft.com/office/powerpoint/2010/main" val="1403034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B9377C-0C32-4608-898C-DF895DFF2D8A}" type="datetimeFigureOut">
              <a:rPr lang="en-US" smtClean="0"/>
              <a:t>12/3/2016</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9ABE34E-3C05-4FF7-A2B9-D481F0B2113D}" type="slidenum">
              <a:rPr lang="en-US" smtClean="0"/>
              <a:t>‹#›</a:t>
            </a:fld>
            <a:endParaRPr lang="en-US"/>
          </a:p>
        </p:txBody>
      </p:sp>
    </p:spTree>
    <p:extLst>
      <p:ext uri="{BB962C8B-B14F-4D97-AF65-F5344CB8AC3E}">
        <p14:creationId xmlns:p14="http://schemas.microsoft.com/office/powerpoint/2010/main" val="11267592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B9377C-0C32-4608-898C-DF895DFF2D8A}" type="datetimeFigureOut">
              <a:rPr lang="en-US" smtClean="0"/>
              <a:t>12/3/2016</a:t>
            </a:fld>
            <a:endParaRPr lang="en-US"/>
          </a:p>
        </p:txBody>
      </p:sp>
      <p:sp>
        <p:nvSpPr>
          <p:cNvPr id="5" name="Footer Placeholder 4"/>
          <p:cNvSpPr>
            <a:spLocks noGrp="1"/>
          </p:cNvSpPr>
          <p:nvPr>
            <p:ph type="ftr" sz="quarter" idx="11"/>
          </p:nvPr>
        </p:nvSpPr>
        <p:spPr/>
        <p:txBody>
          <a:bodyPr/>
          <a:lstStyle/>
          <a:p>
            <a:endParaRPr lang="en-US"/>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9ABE34E-3C05-4FF7-A2B9-D481F0B2113D}" type="slidenum">
              <a:rPr lang="en-US" smtClean="0"/>
              <a:t>‹#›</a:t>
            </a:fld>
            <a:endParaRPr lang="en-US"/>
          </a:p>
        </p:txBody>
      </p:sp>
    </p:spTree>
    <p:extLst>
      <p:ext uri="{BB962C8B-B14F-4D97-AF65-F5344CB8AC3E}">
        <p14:creationId xmlns:p14="http://schemas.microsoft.com/office/powerpoint/2010/main" val="27845630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B9377C-0C32-4608-898C-DF895DFF2D8A}" type="datetimeFigureOut">
              <a:rPr lang="en-US" smtClean="0"/>
              <a:t>12/3/2016</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9ABE34E-3C05-4FF7-A2B9-D481F0B2113D}" type="slidenum">
              <a:rPr lang="en-US" smtClean="0"/>
              <a:t>‹#›</a:t>
            </a:fld>
            <a:endParaRPr lang="en-US"/>
          </a:p>
        </p:txBody>
      </p:sp>
    </p:spTree>
    <p:extLst>
      <p:ext uri="{BB962C8B-B14F-4D97-AF65-F5344CB8AC3E}">
        <p14:creationId xmlns:p14="http://schemas.microsoft.com/office/powerpoint/2010/main" val="15145277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9B9377C-0C32-4608-898C-DF895DFF2D8A}" type="datetimeFigureOut">
              <a:rPr lang="en-US" smtClean="0"/>
              <a:t>12/3/2016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ABE34E-3C05-4FF7-A2B9-D481F0B2113D}" type="slidenum">
              <a:rPr lang="en-US" smtClean="0"/>
              <a:t>‹#›</a:t>
            </a:fld>
            <a:endParaRPr lang="en-US"/>
          </a:p>
        </p:txBody>
      </p:sp>
    </p:spTree>
    <p:extLst>
      <p:ext uri="{BB962C8B-B14F-4D97-AF65-F5344CB8AC3E}">
        <p14:creationId xmlns:p14="http://schemas.microsoft.com/office/powerpoint/2010/main" val="210553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9B9377C-0C32-4608-898C-DF895DFF2D8A}" type="datetimeFigureOut">
              <a:rPr lang="en-US" smtClean="0"/>
              <a:t>12/3/2016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ABE34E-3C05-4FF7-A2B9-D481F0B2113D}" type="slidenum">
              <a:rPr lang="en-US" smtClean="0"/>
              <a:t>‹#›</a:t>
            </a:fld>
            <a:endParaRPr lang="en-US"/>
          </a:p>
        </p:txBody>
      </p:sp>
    </p:spTree>
    <p:extLst>
      <p:ext uri="{BB962C8B-B14F-4D97-AF65-F5344CB8AC3E}">
        <p14:creationId xmlns:p14="http://schemas.microsoft.com/office/powerpoint/2010/main" val="42455800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9B9377C-0C32-4608-898C-DF895DFF2D8A}" type="datetimeFigureOut">
              <a:rPr lang="en-US" smtClean="0"/>
              <a:t>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ABE34E-3C05-4FF7-A2B9-D481F0B2113D}" type="slidenum">
              <a:rPr lang="en-US" smtClean="0"/>
              <a:t>‹#›</a:t>
            </a:fld>
            <a:endParaRPr lang="en-US"/>
          </a:p>
        </p:txBody>
      </p:sp>
    </p:spTree>
    <p:extLst>
      <p:ext uri="{BB962C8B-B14F-4D97-AF65-F5344CB8AC3E}">
        <p14:creationId xmlns:p14="http://schemas.microsoft.com/office/powerpoint/2010/main" val="1519575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9B9377C-0C32-4608-898C-DF895DFF2D8A}" type="datetimeFigureOut">
              <a:rPr lang="en-US" smtClean="0"/>
              <a:t>12/3/2016</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9ABE34E-3C05-4FF7-A2B9-D481F0B2113D}" type="slidenum">
              <a:rPr lang="en-US" smtClean="0"/>
              <a:t>‹#›</a:t>
            </a:fld>
            <a:endParaRPr lang="en-US"/>
          </a:p>
        </p:txBody>
      </p:sp>
    </p:spTree>
    <p:extLst>
      <p:ext uri="{BB962C8B-B14F-4D97-AF65-F5344CB8AC3E}">
        <p14:creationId xmlns:p14="http://schemas.microsoft.com/office/powerpoint/2010/main" val="1252101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9B9377C-0C32-4608-898C-DF895DFF2D8A}" type="datetimeFigureOut">
              <a:rPr lang="en-US" smtClean="0"/>
              <a:t>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ABE34E-3C05-4FF7-A2B9-D481F0B2113D}" type="slidenum">
              <a:rPr lang="en-US" smtClean="0"/>
              <a:t>‹#›</a:t>
            </a:fld>
            <a:endParaRPr lang="en-US"/>
          </a:p>
        </p:txBody>
      </p:sp>
    </p:spTree>
    <p:extLst>
      <p:ext uri="{BB962C8B-B14F-4D97-AF65-F5344CB8AC3E}">
        <p14:creationId xmlns:p14="http://schemas.microsoft.com/office/powerpoint/2010/main" val="2421929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B9377C-0C32-4608-898C-DF895DFF2D8A}" type="datetimeFigureOut">
              <a:rPr lang="en-US" smtClean="0"/>
              <a:t>12/3/2016</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9ABE34E-3C05-4FF7-A2B9-D481F0B2113D}" type="slidenum">
              <a:rPr lang="en-US" smtClean="0"/>
              <a:t>‹#›</a:t>
            </a:fld>
            <a:endParaRPr lang="en-US"/>
          </a:p>
        </p:txBody>
      </p:sp>
    </p:spTree>
    <p:extLst>
      <p:ext uri="{BB962C8B-B14F-4D97-AF65-F5344CB8AC3E}">
        <p14:creationId xmlns:p14="http://schemas.microsoft.com/office/powerpoint/2010/main" val="1683740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9B9377C-0C32-4608-898C-DF895DFF2D8A}" type="datetimeFigureOut">
              <a:rPr lang="en-US" smtClean="0"/>
              <a:t>12/3/2016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ABE34E-3C05-4FF7-A2B9-D481F0B2113D}" type="slidenum">
              <a:rPr lang="en-US" smtClean="0"/>
              <a:t>‹#›</a:t>
            </a:fld>
            <a:endParaRPr lang="en-US"/>
          </a:p>
        </p:txBody>
      </p:sp>
    </p:spTree>
    <p:extLst>
      <p:ext uri="{BB962C8B-B14F-4D97-AF65-F5344CB8AC3E}">
        <p14:creationId xmlns:p14="http://schemas.microsoft.com/office/powerpoint/2010/main" val="1764934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9B9377C-0C32-4608-898C-DF895DFF2D8A}" type="datetimeFigureOut">
              <a:rPr lang="en-US" smtClean="0"/>
              <a:t>12/3/2016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ABE34E-3C05-4FF7-A2B9-D481F0B2113D}" type="slidenum">
              <a:rPr lang="en-US" smtClean="0"/>
              <a:t>‹#›</a:t>
            </a:fld>
            <a:endParaRPr lang="en-US"/>
          </a:p>
        </p:txBody>
      </p:sp>
    </p:spTree>
    <p:extLst>
      <p:ext uri="{BB962C8B-B14F-4D97-AF65-F5344CB8AC3E}">
        <p14:creationId xmlns:p14="http://schemas.microsoft.com/office/powerpoint/2010/main" val="1341648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9B9377C-0C32-4608-898C-DF895DFF2D8A}" type="datetimeFigureOut">
              <a:rPr lang="en-US" smtClean="0"/>
              <a:t>12/3/2016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ABE34E-3C05-4FF7-A2B9-D481F0B2113D}" type="slidenum">
              <a:rPr lang="en-US" smtClean="0"/>
              <a:t>‹#›</a:t>
            </a:fld>
            <a:endParaRPr lang="en-US"/>
          </a:p>
        </p:txBody>
      </p:sp>
    </p:spTree>
    <p:extLst>
      <p:ext uri="{BB962C8B-B14F-4D97-AF65-F5344CB8AC3E}">
        <p14:creationId xmlns:p14="http://schemas.microsoft.com/office/powerpoint/2010/main" val="2790958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B9377C-0C32-4608-898C-DF895DFF2D8A}" type="datetimeFigureOut">
              <a:rPr lang="en-US" smtClean="0"/>
              <a:t>12/3/2016</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9ABE34E-3C05-4FF7-A2B9-D481F0B2113D}" type="slidenum">
              <a:rPr lang="en-US" smtClean="0"/>
              <a:t>‹#›</a:t>
            </a:fld>
            <a:endParaRPr lang="en-US"/>
          </a:p>
        </p:txBody>
      </p:sp>
    </p:spTree>
    <p:extLst>
      <p:ext uri="{BB962C8B-B14F-4D97-AF65-F5344CB8AC3E}">
        <p14:creationId xmlns:p14="http://schemas.microsoft.com/office/powerpoint/2010/main" val="3096216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B9377C-0C32-4608-898C-DF895DFF2D8A}" type="datetimeFigureOut">
              <a:rPr lang="en-US" smtClean="0"/>
              <a:t>12/3/2016</a:t>
            </a:fld>
            <a:endParaRPr lang="en-US"/>
          </a:p>
        </p:txBody>
      </p:sp>
      <p:sp>
        <p:nvSpPr>
          <p:cNvPr id="6" name="Footer Placeholder 5"/>
          <p:cNvSpPr>
            <a:spLocks noGrp="1"/>
          </p:cNvSpPr>
          <p:nvPr>
            <p:ph type="ftr" sz="quarter" idx="11"/>
          </p:nvPr>
        </p:nvSpPr>
        <p:spPr/>
        <p:txBody>
          <a:bodyPr/>
          <a:lstStyle/>
          <a:p>
            <a:endParaRPr lang="en-U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9ABE34E-3C05-4FF7-A2B9-D481F0B2113D}" type="slidenum">
              <a:rPr lang="en-US" smtClean="0"/>
              <a:t>‹#›</a:t>
            </a:fld>
            <a:endParaRPr lang="en-US"/>
          </a:p>
        </p:txBody>
      </p:sp>
    </p:spTree>
    <p:extLst>
      <p:ext uri="{BB962C8B-B14F-4D97-AF65-F5344CB8AC3E}">
        <p14:creationId xmlns:p14="http://schemas.microsoft.com/office/powerpoint/2010/main" val="1119885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B9377C-0C32-4608-898C-DF895DFF2D8A}" type="datetimeFigureOut">
              <a:rPr lang="en-US" smtClean="0"/>
              <a:t>12/3/2016</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9ABE34E-3C05-4FF7-A2B9-D481F0B2113D}" type="slidenum">
              <a:rPr lang="en-US" smtClean="0"/>
              <a:t>‹#›</a:t>
            </a:fld>
            <a:endParaRPr lang="en-US"/>
          </a:p>
        </p:txBody>
      </p:sp>
    </p:spTree>
    <p:extLst>
      <p:ext uri="{BB962C8B-B14F-4D97-AF65-F5344CB8AC3E}">
        <p14:creationId xmlns:p14="http://schemas.microsoft.com/office/powerpoint/2010/main" val="1704160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D9B9377C-0C32-4608-898C-DF895DFF2D8A}" type="datetimeFigureOut">
              <a:rPr lang="en-US" smtClean="0"/>
              <a:t>12/3/2016</a:t>
            </a:fld>
            <a:endParaRPr lang="en-US"/>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9ABE34E-3C05-4FF7-A2B9-D481F0B2113D}" type="slidenum">
              <a:rPr lang="en-US" smtClean="0"/>
              <a:t>‹#›</a:t>
            </a:fld>
            <a:endParaRPr lang="en-US"/>
          </a:p>
        </p:txBody>
      </p:sp>
    </p:spTree>
    <p:extLst>
      <p:ext uri="{BB962C8B-B14F-4D97-AF65-F5344CB8AC3E}">
        <p14:creationId xmlns:p14="http://schemas.microsoft.com/office/powerpoint/2010/main" val="86573056"/>
      </p:ext>
    </p:extLst>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2639" y="150124"/>
            <a:ext cx="10249468" cy="6707875"/>
          </a:xfrm>
          <a:prstGeom prst="rect">
            <a:avLst/>
          </a:prstGeom>
        </p:spPr>
      </p:pic>
      <p:sp>
        <p:nvSpPr>
          <p:cNvPr id="3" name="Rectangle 2"/>
          <p:cNvSpPr/>
          <p:nvPr/>
        </p:nvSpPr>
        <p:spPr>
          <a:xfrm>
            <a:off x="2158621" y="0"/>
            <a:ext cx="7897504" cy="1862048"/>
          </a:xfrm>
          <a:prstGeom prst="rect">
            <a:avLst/>
          </a:prstGeom>
        </p:spPr>
        <p:txBody>
          <a:bodyPr wrap="square">
            <a:spAutoFit/>
          </a:bodyPr>
          <a:lstStyle/>
          <a:p>
            <a:r>
              <a:rPr lang="en-US" sz="11500" dirty="0" err="1">
                <a:solidFill>
                  <a:schemeClr val="bg1"/>
                </a:solidFill>
                <a:latin typeface="NikoshBAN" panose="02000000000000000000" pitchFamily="2" charset="0"/>
                <a:cs typeface="NikoshBAN" panose="02000000000000000000" pitchFamily="2" charset="0"/>
              </a:rPr>
              <a:t>সবাইকে</a:t>
            </a:r>
            <a:r>
              <a:rPr lang="en-US" sz="11500" dirty="0">
                <a:solidFill>
                  <a:schemeClr val="bg1"/>
                </a:solidFill>
                <a:latin typeface="NikoshBAN" panose="02000000000000000000" pitchFamily="2" charset="0"/>
                <a:cs typeface="NikoshBAN" panose="02000000000000000000" pitchFamily="2" charset="0"/>
              </a:rPr>
              <a:t> </a:t>
            </a:r>
            <a:r>
              <a:rPr lang="en-US" sz="11500" dirty="0" err="1">
                <a:solidFill>
                  <a:schemeClr val="bg1"/>
                </a:solidFill>
                <a:latin typeface="NikoshBAN" panose="02000000000000000000" pitchFamily="2" charset="0"/>
                <a:cs typeface="NikoshBAN" panose="02000000000000000000" pitchFamily="2" charset="0"/>
              </a:rPr>
              <a:t>স্বাগতম</a:t>
            </a:r>
            <a:endParaRPr lang="en-US" sz="900"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502308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0" fill="hold"/>
                                        <p:tgtEl>
                                          <p:spTgt spid="3"/>
                                        </p:tgtEl>
                                        <p:attrNameLst>
                                          <p:attrName>ppt_w</p:attrName>
                                        </p:attrNameLst>
                                      </p:cBhvr>
                                      <p:tavLst>
                                        <p:tav tm="0">
                                          <p:val>
                                            <p:fltVal val="0"/>
                                          </p:val>
                                        </p:tav>
                                        <p:tav tm="100000">
                                          <p:val>
                                            <p:strVal val="#ppt_w"/>
                                          </p:val>
                                        </p:tav>
                                      </p:tavLst>
                                    </p:anim>
                                    <p:anim calcmode="lin" valueType="num">
                                      <p:cBhvr>
                                        <p:cTn id="8" dur="3000" fill="hold"/>
                                        <p:tgtEl>
                                          <p:spTgt spid="3"/>
                                        </p:tgtEl>
                                        <p:attrNameLst>
                                          <p:attrName>ppt_h</p:attrName>
                                        </p:attrNameLst>
                                      </p:cBhvr>
                                      <p:tavLst>
                                        <p:tav tm="0">
                                          <p:val>
                                            <p:fltVal val="0"/>
                                          </p:val>
                                        </p:tav>
                                        <p:tav tm="100000">
                                          <p:val>
                                            <p:strVal val="#ppt_h"/>
                                          </p:val>
                                        </p:tav>
                                      </p:tavLst>
                                    </p:anim>
                                    <p:anim calcmode="lin" valueType="num">
                                      <p:cBhvr>
                                        <p:cTn id="9" dur="3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3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255" y="2129051"/>
            <a:ext cx="5394917" cy="4606830"/>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9746" b="9442"/>
          <a:stretch/>
        </p:blipFill>
        <p:spPr>
          <a:xfrm>
            <a:off x="6007660" y="2129051"/>
            <a:ext cx="6067097" cy="4606830"/>
          </a:xfrm>
          <a:prstGeom prst="rect">
            <a:avLst/>
          </a:prstGeom>
        </p:spPr>
      </p:pic>
      <p:sp>
        <p:nvSpPr>
          <p:cNvPr id="5" name="Down Arrow 4"/>
          <p:cNvSpPr/>
          <p:nvPr/>
        </p:nvSpPr>
        <p:spPr>
          <a:xfrm>
            <a:off x="11054686" y="2898491"/>
            <a:ext cx="450376" cy="15097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 name="TextBox 5"/>
          <p:cNvSpPr txBox="1"/>
          <p:nvPr/>
        </p:nvSpPr>
        <p:spPr>
          <a:xfrm>
            <a:off x="10180363" y="2202700"/>
            <a:ext cx="1951630" cy="769441"/>
          </a:xfrm>
          <a:prstGeom prst="rect">
            <a:avLst/>
          </a:prstGeom>
          <a:noFill/>
        </p:spPr>
        <p:txBody>
          <a:bodyPr wrap="square" rtlCol="0">
            <a:spAutoFit/>
          </a:bodyPr>
          <a:lstStyle/>
          <a:p>
            <a:r>
              <a:rPr lang="bn-BD" sz="4400" dirty="0" smtClean="0">
                <a:solidFill>
                  <a:srgbClr val="FF0000"/>
                </a:solidFill>
                <a:latin typeface="NikoshBAN" panose="02000000000000000000" pitchFamily="2" charset="0"/>
                <a:cs typeface="NikoshBAN" panose="02000000000000000000" pitchFamily="2" charset="0"/>
              </a:rPr>
              <a:t>কম্যুটেটর</a:t>
            </a:r>
            <a:endParaRPr lang="en-US" sz="4400" dirty="0">
              <a:solidFill>
                <a:srgbClr val="FF0000"/>
              </a:solidFill>
              <a:latin typeface="NikoshBAN" panose="02000000000000000000" pitchFamily="2" charset="0"/>
              <a:cs typeface="NikoshBAN" panose="02000000000000000000" pitchFamily="2" charset="0"/>
            </a:endParaRPr>
          </a:p>
        </p:txBody>
      </p:sp>
      <p:sp>
        <p:nvSpPr>
          <p:cNvPr id="7" name="Down Arrow 6"/>
          <p:cNvSpPr/>
          <p:nvPr/>
        </p:nvSpPr>
        <p:spPr>
          <a:xfrm>
            <a:off x="3152474" y="2715903"/>
            <a:ext cx="332943" cy="15685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 name="Rectangle 7"/>
          <p:cNvSpPr/>
          <p:nvPr/>
        </p:nvSpPr>
        <p:spPr>
          <a:xfrm>
            <a:off x="2486118" y="2171923"/>
            <a:ext cx="1996059" cy="830997"/>
          </a:xfrm>
          <a:prstGeom prst="rect">
            <a:avLst/>
          </a:prstGeom>
        </p:spPr>
        <p:txBody>
          <a:bodyPr wrap="none">
            <a:spAutoFit/>
          </a:bodyPr>
          <a:lstStyle/>
          <a:p>
            <a:r>
              <a:rPr lang="bn-BD" sz="4800" dirty="0" smtClean="0">
                <a:solidFill>
                  <a:srgbClr val="FF0000"/>
                </a:solidFill>
                <a:latin typeface="NikoshBAN" panose="02000000000000000000" pitchFamily="2" charset="0"/>
                <a:cs typeface="NikoshBAN" panose="02000000000000000000" pitchFamily="2" charset="0"/>
              </a:rPr>
              <a:t>কম্যুটেটর</a:t>
            </a:r>
            <a:endParaRPr lang="en-US" sz="4800" dirty="0">
              <a:solidFill>
                <a:srgbClr val="FF0000"/>
              </a:solidFill>
              <a:latin typeface="NikoshBAN" panose="02000000000000000000" pitchFamily="2" charset="0"/>
              <a:cs typeface="NikoshBAN" panose="02000000000000000000" pitchFamily="2" charset="0"/>
            </a:endParaRPr>
          </a:p>
        </p:txBody>
      </p:sp>
      <p:sp>
        <p:nvSpPr>
          <p:cNvPr id="9" name="Rectangle 8"/>
          <p:cNvSpPr/>
          <p:nvPr/>
        </p:nvSpPr>
        <p:spPr>
          <a:xfrm>
            <a:off x="57236" y="109820"/>
            <a:ext cx="12074757" cy="2062103"/>
          </a:xfrm>
          <a:prstGeom prst="rect">
            <a:avLst/>
          </a:prstGeom>
        </p:spPr>
        <p:txBody>
          <a:bodyPr wrap="square">
            <a:spAutoFit/>
          </a:bodyPr>
          <a:lstStyle/>
          <a:p>
            <a:r>
              <a:rPr lang="bn-BD" sz="4000" b="1" dirty="0" smtClean="0">
                <a:solidFill>
                  <a:srgbClr val="FF0000"/>
                </a:solidFill>
                <a:effectLst/>
                <a:latin typeface="NikoshBAN" panose="02000000000000000000" pitchFamily="2" charset="0"/>
                <a:cs typeface="NikoshBAN" panose="02000000000000000000" pitchFamily="2" charset="0"/>
              </a:rPr>
              <a:t>কম্যুটেটরের কাজঃ</a:t>
            </a:r>
            <a:r>
              <a:rPr lang="bn-BD" sz="4000" dirty="0" smtClean="0">
                <a:latin typeface="NikoshBAN" panose="02000000000000000000" pitchFamily="2" charset="0"/>
                <a:cs typeface="NikoshBAN" panose="02000000000000000000" pitchFamily="2" charset="0"/>
              </a:rPr>
              <a:t/>
            </a:r>
            <a:br>
              <a:rPr lang="bn-BD" sz="4000" dirty="0" smtClean="0">
                <a:latin typeface="NikoshBAN" panose="02000000000000000000" pitchFamily="2" charset="0"/>
                <a:cs typeface="NikoshBAN" panose="02000000000000000000" pitchFamily="2" charset="0"/>
              </a:rPr>
            </a:br>
            <a:r>
              <a:rPr lang="bn-BD" sz="4000" dirty="0" smtClean="0">
                <a:effectLst/>
                <a:latin typeface="NikoshBAN" panose="02000000000000000000" pitchFamily="2" charset="0"/>
                <a:cs typeface="NikoshBAN" panose="02000000000000000000" pitchFamily="2" charset="0"/>
              </a:rPr>
              <a:t>কম্যুটেটরের প্রধান কাজ হলো </a:t>
            </a:r>
            <a:r>
              <a:rPr lang="en-US" sz="4000" dirty="0" smtClean="0">
                <a:effectLst/>
                <a:latin typeface="NikoshBAN" panose="02000000000000000000" pitchFamily="2" charset="0"/>
                <a:cs typeface="NikoshBAN" panose="02000000000000000000" pitchFamily="2" charset="0"/>
              </a:rPr>
              <a:t>AC (</a:t>
            </a:r>
            <a:r>
              <a:rPr lang="bn-BD" sz="4000" dirty="0" smtClean="0">
                <a:effectLst/>
                <a:latin typeface="NikoshBAN" panose="02000000000000000000" pitchFamily="2" charset="0"/>
                <a:cs typeface="NikoshBAN" panose="02000000000000000000" pitchFamily="2" charset="0"/>
              </a:rPr>
              <a:t>অল্টারেন্ট কারেন্ট) কারেন্ট </a:t>
            </a:r>
            <a:r>
              <a:rPr lang="bn-BD" sz="4000" dirty="0" smtClean="0">
                <a:solidFill>
                  <a:srgbClr val="FF0000"/>
                </a:solidFill>
                <a:effectLst/>
                <a:latin typeface="NikoshBAN" panose="02000000000000000000" pitchFamily="2" charset="0"/>
                <a:cs typeface="NikoshBAN" panose="02000000000000000000" pitchFamily="2" charset="0"/>
              </a:rPr>
              <a:t>কে </a:t>
            </a:r>
            <a:r>
              <a:rPr lang="en-US" sz="4000" dirty="0" smtClean="0">
                <a:solidFill>
                  <a:srgbClr val="FF0000"/>
                </a:solidFill>
                <a:effectLst/>
                <a:latin typeface="NikoshBAN" panose="02000000000000000000" pitchFamily="2" charset="0"/>
                <a:cs typeface="NikoshBAN" panose="02000000000000000000" pitchFamily="2" charset="0"/>
              </a:rPr>
              <a:t>DC </a:t>
            </a:r>
            <a:r>
              <a:rPr lang="en-US" sz="4000" dirty="0" smtClean="0">
                <a:effectLst/>
                <a:latin typeface="NikoshBAN" panose="02000000000000000000" pitchFamily="2" charset="0"/>
                <a:cs typeface="NikoshBAN" panose="02000000000000000000" pitchFamily="2" charset="0"/>
              </a:rPr>
              <a:t>(</a:t>
            </a:r>
            <a:r>
              <a:rPr lang="bn-BD" sz="4000" dirty="0" smtClean="0">
                <a:effectLst/>
                <a:latin typeface="NikoshBAN" panose="02000000000000000000" pitchFamily="2" charset="0"/>
                <a:cs typeface="NikoshBAN" panose="02000000000000000000" pitchFamily="2" charset="0"/>
              </a:rPr>
              <a:t>ডাইরেক্ট কারেন্ট) কারেন্টে রূপান্তরিত </a:t>
            </a:r>
            <a:r>
              <a:rPr lang="bn-BD" sz="4400" dirty="0" smtClean="0">
                <a:effectLst/>
                <a:latin typeface="NikoshBAN" panose="02000000000000000000" pitchFamily="2" charset="0"/>
                <a:cs typeface="NikoshBAN" panose="02000000000000000000" pitchFamily="2" charset="0"/>
              </a:rPr>
              <a:t>করা ।</a:t>
            </a: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95738299"/>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 calcmode="lin" valueType="num">
                                      <p:cBhvr>
                                        <p:cTn id="9" dur="2000" fill="hold"/>
                                        <p:tgtEl>
                                          <p:spTgt spid="8"/>
                                        </p:tgtEl>
                                        <p:attrNameLst>
                                          <p:attrName>style.rotation</p:attrName>
                                        </p:attrNameLst>
                                      </p:cBhvr>
                                      <p:tavLst>
                                        <p:tav tm="0">
                                          <p:val>
                                            <p:fltVal val="360"/>
                                          </p:val>
                                        </p:tav>
                                        <p:tav tm="100000">
                                          <p:val>
                                            <p:fltVal val="0"/>
                                          </p:val>
                                        </p:tav>
                                      </p:tavLst>
                                    </p:anim>
                                    <p:animEffect transition="in" filter="fade">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2000" fill="hold"/>
                                        <p:tgtEl>
                                          <p:spTgt spid="6"/>
                                        </p:tgtEl>
                                        <p:attrNameLst>
                                          <p:attrName>ppt_w</p:attrName>
                                        </p:attrNameLst>
                                      </p:cBhvr>
                                      <p:tavLst>
                                        <p:tav tm="0">
                                          <p:val>
                                            <p:fltVal val="0"/>
                                          </p:val>
                                        </p:tav>
                                        <p:tav tm="100000">
                                          <p:val>
                                            <p:strVal val="#ppt_w"/>
                                          </p:val>
                                        </p:tav>
                                      </p:tavLst>
                                    </p:anim>
                                    <p:anim calcmode="lin" valueType="num">
                                      <p:cBhvr>
                                        <p:cTn id="16" dur="2000" fill="hold"/>
                                        <p:tgtEl>
                                          <p:spTgt spid="6"/>
                                        </p:tgtEl>
                                        <p:attrNameLst>
                                          <p:attrName>ppt_h</p:attrName>
                                        </p:attrNameLst>
                                      </p:cBhvr>
                                      <p:tavLst>
                                        <p:tav tm="0">
                                          <p:val>
                                            <p:fltVal val="0"/>
                                          </p:val>
                                        </p:tav>
                                        <p:tav tm="100000">
                                          <p:val>
                                            <p:strVal val="#ppt_h"/>
                                          </p:val>
                                        </p:tav>
                                      </p:tavLst>
                                    </p:anim>
                                    <p:anim calcmode="lin" valueType="num">
                                      <p:cBhvr>
                                        <p:cTn id="17" dur="2000" fill="hold"/>
                                        <p:tgtEl>
                                          <p:spTgt spid="6"/>
                                        </p:tgtEl>
                                        <p:attrNameLst>
                                          <p:attrName>style.rotation</p:attrName>
                                        </p:attrNameLst>
                                      </p:cBhvr>
                                      <p:tavLst>
                                        <p:tav tm="0">
                                          <p:val>
                                            <p:fltVal val="90"/>
                                          </p:val>
                                        </p:tav>
                                        <p:tav tm="100000">
                                          <p:val>
                                            <p:fltVal val="0"/>
                                          </p:val>
                                        </p:tav>
                                      </p:tavLst>
                                    </p:anim>
                                    <p:animEffect transition="in" filter="fade">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9"/>
                                        </p:tgtEl>
                                        <p:attrNameLst>
                                          <p:attrName>style.visibility</p:attrName>
                                        </p:attrNameLst>
                                      </p:cBhvr>
                                      <p:to>
                                        <p:strVal val="visible"/>
                                      </p:to>
                                    </p:set>
                                    <p:anim by="(-#ppt_w*2)" calcmode="lin" valueType="num">
                                      <p:cBhvr rctx="PPT">
                                        <p:cTn id="23" dur="1000" autoRev="1" fill="hold">
                                          <p:stCondLst>
                                            <p:cond delay="0"/>
                                          </p:stCondLst>
                                        </p:cTn>
                                        <p:tgtEl>
                                          <p:spTgt spid="9"/>
                                        </p:tgtEl>
                                        <p:attrNameLst>
                                          <p:attrName>ppt_w</p:attrName>
                                        </p:attrNameLst>
                                      </p:cBhvr>
                                    </p:anim>
                                    <p:anim by="(#ppt_w*0.50)" calcmode="lin" valueType="num">
                                      <p:cBhvr>
                                        <p:cTn id="24" dur="1000" decel="50000" autoRev="1" fill="hold">
                                          <p:stCondLst>
                                            <p:cond delay="0"/>
                                          </p:stCondLst>
                                        </p:cTn>
                                        <p:tgtEl>
                                          <p:spTgt spid="9"/>
                                        </p:tgtEl>
                                        <p:attrNameLst>
                                          <p:attrName>ppt_x</p:attrName>
                                        </p:attrNameLst>
                                      </p:cBhvr>
                                    </p:anim>
                                    <p:anim from="(-#ppt_h/2)" to="(#ppt_y)" calcmode="lin" valueType="num">
                                      <p:cBhvr>
                                        <p:cTn id="25" dur="2000" fill="hold">
                                          <p:stCondLst>
                                            <p:cond delay="0"/>
                                          </p:stCondLst>
                                        </p:cTn>
                                        <p:tgtEl>
                                          <p:spTgt spid="9"/>
                                        </p:tgtEl>
                                        <p:attrNameLst>
                                          <p:attrName>ppt_y</p:attrName>
                                        </p:attrNameLst>
                                      </p:cBhvr>
                                    </p:anim>
                                    <p:animRot by="21600000">
                                      <p:cBhvr>
                                        <p:cTn id="26" dur="2000"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0432"/>
          <a:stretch/>
        </p:blipFill>
        <p:spPr>
          <a:xfrm>
            <a:off x="137614" y="2674961"/>
            <a:ext cx="3810000" cy="4078406"/>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7031" t="18507" r="9934"/>
          <a:stretch/>
        </p:blipFill>
        <p:spPr>
          <a:xfrm>
            <a:off x="4080680" y="2674961"/>
            <a:ext cx="3807725" cy="407840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1471" y="2674961"/>
            <a:ext cx="3973631" cy="4078406"/>
          </a:xfrm>
          <a:prstGeom prst="rect">
            <a:avLst/>
          </a:prstGeom>
        </p:spPr>
      </p:pic>
      <p:sp>
        <p:nvSpPr>
          <p:cNvPr id="5" name="Rectangle 4"/>
          <p:cNvSpPr/>
          <p:nvPr/>
        </p:nvSpPr>
        <p:spPr>
          <a:xfrm>
            <a:off x="116573" y="167523"/>
            <a:ext cx="11735937" cy="2062103"/>
          </a:xfrm>
          <a:prstGeom prst="rect">
            <a:avLst/>
          </a:prstGeom>
        </p:spPr>
        <p:txBody>
          <a:bodyPr wrap="square">
            <a:spAutoFit/>
          </a:bodyPr>
          <a:lstStyle/>
          <a:p>
            <a:r>
              <a:rPr lang="bn-BD" sz="4800" dirty="0" smtClean="0">
                <a:solidFill>
                  <a:srgbClr val="FF0000"/>
                </a:solidFill>
                <a:latin typeface="NikoshBAN" panose="02000000000000000000" pitchFamily="2" charset="0"/>
                <a:cs typeface="NikoshBAN" panose="02000000000000000000" pitchFamily="2" charset="0"/>
              </a:rPr>
              <a:t>কার্বন ব্রাশঃ </a:t>
            </a:r>
            <a:r>
              <a:rPr lang="as-IN" sz="4000" dirty="0" smtClean="0">
                <a:latin typeface="NikoshBAN" panose="02000000000000000000" pitchFamily="2" charset="0"/>
                <a:cs typeface="NikoshBAN" panose="02000000000000000000" pitchFamily="2" charset="0"/>
              </a:rPr>
              <a:t>কার্বন </a:t>
            </a:r>
            <a:r>
              <a:rPr lang="as-IN" sz="4000" dirty="0">
                <a:latin typeface="NikoshBAN" panose="02000000000000000000" pitchFamily="2" charset="0"/>
                <a:cs typeface="NikoshBAN" panose="02000000000000000000" pitchFamily="2" charset="0"/>
              </a:rPr>
              <a:t>ব্রাশগুলি </a:t>
            </a:r>
            <a:r>
              <a:rPr lang="as-IN" sz="4000" dirty="0" smtClean="0">
                <a:latin typeface="NikoshBAN" panose="02000000000000000000" pitchFamily="2" charset="0"/>
                <a:cs typeface="NikoshBAN" panose="02000000000000000000" pitchFamily="2" charset="0"/>
              </a:rPr>
              <a:t>বৈদ্যুতি</a:t>
            </a:r>
            <a:r>
              <a:rPr lang="bn-BD" sz="4000" dirty="0" smtClean="0">
                <a:latin typeface="NikoshBAN" panose="02000000000000000000" pitchFamily="2" charset="0"/>
                <a:cs typeface="NikoshBAN" panose="02000000000000000000" pitchFamily="2" charset="0"/>
              </a:rPr>
              <a:t>ক</a:t>
            </a:r>
            <a:r>
              <a:rPr lang="as-IN" sz="4000" dirty="0" smtClean="0">
                <a:latin typeface="NikoshBAN" panose="02000000000000000000" pitchFamily="2" charset="0"/>
                <a:cs typeface="NikoshBAN" panose="02000000000000000000" pitchFamily="2" charset="0"/>
              </a:rPr>
              <a:t> </a:t>
            </a:r>
            <a:r>
              <a:rPr lang="as-IN" sz="4000" dirty="0">
                <a:latin typeface="NikoshBAN" panose="02000000000000000000" pitchFamily="2" charset="0"/>
                <a:cs typeface="NikoshBAN" panose="02000000000000000000" pitchFamily="2" charset="0"/>
              </a:rPr>
              <a:t>কারেন্ট সরবরাহকারী </a:t>
            </a:r>
            <a:r>
              <a:rPr lang="as-IN" sz="4000" dirty="0" smtClean="0">
                <a:latin typeface="NikoshBAN" panose="02000000000000000000" pitchFamily="2" charset="0"/>
                <a:cs typeface="NikoshBAN" panose="02000000000000000000" pitchFamily="2" charset="0"/>
              </a:rPr>
              <a:t>ডিভাইস যা</a:t>
            </a:r>
            <a:r>
              <a:rPr lang="bn-BD" sz="4000" dirty="0" smtClean="0">
                <a:latin typeface="NikoshBAN" panose="02000000000000000000" pitchFamily="2" charset="0"/>
                <a:cs typeface="NikoshBAN" panose="02000000000000000000" pitchFamily="2" charset="0"/>
              </a:rPr>
              <a:t> মোটরের</a:t>
            </a:r>
            <a:r>
              <a:rPr lang="as-IN" sz="4000" dirty="0" smtClean="0">
                <a:latin typeface="NikoshBAN" panose="02000000000000000000" pitchFamily="2" charset="0"/>
                <a:cs typeface="NikoshBAN" panose="02000000000000000000" pitchFamily="2" charset="0"/>
              </a:rPr>
              <a:t> </a:t>
            </a:r>
            <a:r>
              <a:rPr lang="as-IN" sz="4000" dirty="0">
                <a:latin typeface="NikoshBAN" panose="02000000000000000000" pitchFamily="2" charset="0"/>
                <a:cs typeface="NikoshBAN" panose="02000000000000000000" pitchFamily="2" charset="0"/>
              </a:rPr>
              <a:t>চলমান অংশগুলির সাথে সংযোগ স্থাপন করে বৈদ্যুতিক স্রোত সরবরাহ করে। এগুলি সাধারণত মোটর, </a:t>
            </a:r>
            <a:r>
              <a:rPr lang="as-IN" sz="4000" dirty="0" smtClean="0">
                <a:latin typeface="NikoshBAN" panose="02000000000000000000" pitchFamily="2" charset="0"/>
                <a:cs typeface="NikoshBAN" panose="02000000000000000000" pitchFamily="2" charset="0"/>
              </a:rPr>
              <a:t>জেনারেট</a:t>
            </a:r>
            <a:r>
              <a:rPr lang="bn-BD" sz="4000" dirty="0" smtClean="0">
                <a:latin typeface="NikoshBAN" panose="02000000000000000000" pitchFamily="2" charset="0"/>
                <a:cs typeface="NikoshBAN" panose="02000000000000000000" pitchFamily="2" charset="0"/>
              </a:rPr>
              <a:t>রের</a:t>
            </a:r>
            <a:r>
              <a:rPr lang="as-IN" sz="4000" dirty="0" smtClean="0">
                <a:latin typeface="NikoshBAN" panose="02000000000000000000" pitchFamily="2" charset="0"/>
                <a:cs typeface="NikoshBAN" panose="02000000000000000000" pitchFamily="2" charset="0"/>
              </a:rPr>
              <a:t>  </a:t>
            </a:r>
            <a:r>
              <a:rPr lang="as-IN" sz="4000" dirty="0">
                <a:latin typeface="NikoshBAN" panose="02000000000000000000" pitchFamily="2" charset="0"/>
                <a:cs typeface="NikoshBAN" panose="02000000000000000000" pitchFamily="2" charset="0"/>
              </a:rPr>
              <a:t>ক্ষেত্রে ব্যবহৃত </a:t>
            </a:r>
            <a:r>
              <a:rPr lang="as-IN" sz="4000" dirty="0" smtClean="0">
                <a:latin typeface="NikoshBAN" panose="02000000000000000000" pitchFamily="2" charset="0"/>
                <a:cs typeface="NikoshBAN" panose="02000000000000000000" pitchFamily="2" charset="0"/>
              </a:rPr>
              <a:t>হ</a:t>
            </a:r>
            <a:r>
              <a:rPr lang="bn-BD" sz="4000" dirty="0" smtClean="0">
                <a:latin typeface="NikoshBAN" panose="02000000000000000000" pitchFamily="2" charset="0"/>
                <a:cs typeface="NikoshBAN" panose="02000000000000000000" pitchFamily="2" charset="0"/>
              </a:rPr>
              <a:t>য়।</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26649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 calcmode="lin" valueType="num">
                                      <p:cBhvr>
                                        <p:cTn id="9" dur="1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5536" y="0"/>
            <a:ext cx="12096464" cy="2062103"/>
          </a:xfrm>
          <a:prstGeom prst="rect">
            <a:avLst/>
          </a:prstGeom>
        </p:spPr>
        <p:txBody>
          <a:bodyPr wrap="square">
            <a:spAutoFit/>
          </a:bodyPr>
          <a:lstStyle/>
          <a:p>
            <a:r>
              <a:rPr lang="bn-BD" sz="4800" b="1" dirty="0" smtClean="0">
                <a:solidFill>
                  <a:srgbClr val="FF0000"/>
                </a:solidFill>
                <a:effectLst/>
                <a:latin typeface="NikoshBAN" panose="02000000000000000000" pitchFamily="2" charset="0"/>
                <a:cs typeface="NikoshBAN" panose="02000000000000000000" pitchFamily="2" charset="0"/>
              </a:rPr>
              <a:t>আর্মেচারঃ</a:t>
            </a:r>
            <a:r>
              <a:rPr lang="bn-BD" sz="4000" dirty="0">
                <a:solidFill>
                  <a:srgbClr val="FFFF00"/>
                </a:solidFill>
                <a:latin typeface="NikoshBAN" panose="02000000000000000000" pitchFamily="2" charset="0"/>
                <a:cs typeface="NikoshBAN" panose="02000000000000000000" pitchFamily="2" charset="0"/>
              </a:rPr>
              <a:t> </a:t>
            </a:r>
            <a:r>
              <a:rPr lang="bn-BD" sz="4000" dirty="0" smtClean="0">
                <a:solidFill>
                  <a:srgbClr val="FFFF00"/>
                </a:solidFill>
                <a:effectLst/>
                <a:latin typeface="NikoshBAN" panose="02000000000000000000" pitchFamily="2" charset="0"/>
                <a:cs typeface="NikoshBAN" panose="02000000000000000000" pitchFamily="2" charset="0"/>
              </a:rPr>
              <a:t>জেনারেটর এমন একটি যন্ত্র এতে একটি চৌম্বক ক্ষেত্র </a:t>
            </a:r>
            <a:r>
              <a:rPr lang="bn-BD" sz="4000" dirty="0" smtClean="0">
                <a:solidFill>
                  <a:srgbClr val="00B0F0"/>
                </a:solidFill>
                <a:effectLst/>
                <a:latin typeface="NikoshBAN" panose="02000000000000000000" pitchFamily="2" charset="0"/>
                <a:cs typeface="NikoshBAN" panose="02000000000000000000" pitchFamily="2" charset="0"/>
              </a:rPr>
              <a:t>থাকে </a:t>
            </a:r>
            <a:r>
              <a:rPr lang="bn-BD" sz="4000" dirty="0" smtClean="0">
                <a:solidFill>
                  <a:srgbClr val="FFFF00"/>
                </a:solidFill>
                <a:effectLst/>
                <a:latin typeface="NikoshBAN" panose="02000000000000000000" pitchFamily="2" charset="0"/>
                <a:cs typeface="NikoshBAN" panose="02000000000000000000" pitchFamily="2" charset="0"/>
              </a:rPr>
              <a:t>।চুম্বকের মধ্যবর্তী স্থানে একটি কাঁচা লোহার পাতের উপরে তামার </a:t>
            </a:r>
            <a:r>
              <a:rPr lang="bn-BD" sz="4000" dirty="0" smtClean="0">
                <a:solidFill>
                  <a:srgbClr val="00B0F0"/>
                </a:solidFill>
                <a:effectLst/>
                <a:latin typeface="NikoshBAN" panose="02000000000000000000" pitchFamily="2" charset="0"/>
                <a:cs typeface="NikoshBAN" panose="02000000000000000000" pitchFamily="2" charset="0"/>
              </a:rPr>
              <a:t>তারের</a:t>
            </a:r>
            <a:r>
              <a:rPr lang="bn-BD" sz="4000" dirty="0" smtClean="0">
                <a:solidFill>
                  <a:srgbClr val="FFFF00"/>
                </a:solidFill>
                <a:effectLst/>
                <a:latin typeface="NikoshBAN" panose="02000000000000000000" pitchFamily="2" charset="0"/>
                <a:cs typeface="NikoshBAN" panose="02000000000000000000" pitchFamily="2" charset="0"/>
              </a:rPr>
              <a:t> আয়তকার কুণ্ডলী থাকে ।এই কাঁচা লোহার পাতকে আর্মেচার বলে। </a:t>
            </a:r>
            <a:endParaRPr lang="en-US" sz="4000" dirty="0">
              <a:solidFill>
                <a:srgbClr val="FFFF00"/>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5612" y="2554545"/>
            <a:ext cx="7026322" cy="4303455"/>
          </a:xfrm>
          <a:prstGeom prst="rect">
            <a:avLst/>
          </a:prstGeom>
        </p:spPr>
      </p:pic>
      <p:sp>
        <p:nvSpPr>
          <p:cNvPr id="5" name="TextBox 4"/>
          <p:cNvSpPr txBox="1"/>
          <p:nvPr/>
        </p:nvSpPr>
        <p:spPr>
          <a:xfrm>
            <a:off x="2673744" y="2906973"/>
            <a:ext cx="2538484" cy="769441"/>
          </a:xfrm>
          <a:prstGeom prst="rect">
            <a:avLst/>
          </a:prstGeom>
          <a:noFill/>
        </p:spPr>
        <p:txBody>
          <a:bodyPr wrap="square" rtlCol="0">
            <a:spAutoFit/>
          </a:bodyPr>
          <a:lstStyle/>
          <a:p>
            <a:r>
              <a:rPr lang="bn-BD" sz="4400" b="1" dirty="0" smtClean="0">
                <a:solidFill>
                  <a:srgbClr val="FF0000"/>
                </a:solidFill>
                <a:effectLst/>
                <a:latin typeface="NikoshBAN" panose="02000000000000000000" pitchFamily="2" charset="0"/>
                <a:cs typeface="NikoshBAN" panose="02000000000000000000" pitchFamily="2" charset="0"/>
              </a:rPr>
              <a:t>আর্মেচার</a:t>
            </a:r>
            <a:endParaRPr lang="en-US" sz="4400" dirty="0">
              <a:solidFill>
                <a:srgbClr val="FF0000"/>
              </a:solidFill>
            </a:endParaRPr>
          </a:p>
        </p:txBody>
      </p:sp>
      <p:sp>
        <p:nvSpPr>
          <p:cNvPr id="7" name="Right Arrow 6"/>
          <p:cNvSpPr/>
          <p:nvPr/>
        </p:nvSpPr>
        <p:spPr>
          <a:xfrm rot="559095">
            <a:off x="4278489" y="3411111"/>
            <a:ext cx="1495233" cy="247903"/>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07112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2830"/>
            <a:ext cx="4981433" cy="6370975"/>
          </a:xfrm>
          <a:prstGeom prst="rect">
            <a:avLst/>
          </a:prstGeom>
        </p:spPr>
        <p:txBody>
          <a:bodyPr wrap="square">
            <a:spAutoFit/>
          </a:bodyPr>
          <a:lstStyle/>
          <a:p>
            <a:pPr algn="ctr" fontAlgn="base"/>
            <a:r>
              <a:rPr lang="bn-BD" sz="4800" b="1" dirty="0" smtClean="0">
                <a:solidFill>
                  <a:srgbClr val="FF0000"/>
                </a:solidFill>
                <a:effectLst/>
                <a:latin typeface="NikoshBAN" panose="02000000000000000000" pitchFamily="2" charset="0"/>
                <a:cs typeface="NikoshBAN" panose="02000000000000000000" pitchFamily="2" charset="0"/>
              </a:rPr>
              <a:t>জেনারেটরের গঠন:</a:t>
            </a:r>
            <a:endParaRPr lang="bn-BD" sz="4800" dirty="0" smtClean="0">
              <a:solidFill>
                <a:srgbClr val="FF0000"/>
              </a:solidFill>
              <a:effectLst/>
              <a:latin typeface="NikoshBAN" panose="02000000000000000000" pitchFamily="2" charset="0"/>
              <a:cs typeface="NikoshBAN" panose="02000000000000000000" pitchFamily="2" charset="0"/>
            </a:endParaRPr>
          </a:p>
          <a:p>
            <a:pPr algn="just" fontAlgn="base"/>
            <a:r>
              <a:rPr lang="bn-BD" sz="4000" dirty="0" smtClean="0">
                <a:effectLst/>
                <a:latin typeface="NikoshBAN" panose="02000000000000000000" pitchFamily="2" charset="0"/>
                <a:cs typeface="NikoshBAN" panose="02000000000000000000" pitchFamily="2" charset="0"/>
              </a:rPr>
              <a:t>জেনারেটরে মুলত দুটি মৌলিক অংশ থাকে।যে অংশ চৌম্বক ক্ষেত্র তৈরি করে তাকে বলা হয় ম্যাগনেটিক সার্কিট। স্থির থাকে বলে একে স্টেটর বলা হয়।আর যে অংশ তড়িৎ উৎপাদনের কাজে নিয়োজিত সেটার নাম ইলেকট্রিক সার্কিট। এটা ঘুরন্ত বলে একে রোটর বলা হয়।</a:t>
            </a:r>
            <a:endParaRPr lang="bn-BD" sz="4000" dirty="0">
              <a:effectLst/>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90615" y="122830"/>
            <a:ext cx="7001301" cy="6632812"/>
          </a:xfrm>
          <a:prstGeom prst="rect">
            <a:avLst/>
          </a:prstGeom>
        </p:spPr>
      </p:pic>
      <p:sp>
        <p:nvSpPr>
          <p:cNvPr id="5" name="TextBox 4"/>
          <p:cNvSpPr txBox="1"/>
          <p:nvPr/>
        </p:nvSpPr>
        <p:spPr>
          <a:xfrm>
            <a:off x="9976514" y="2892818"/>
            <a:ext cx="1624084" cy="923330"/>
          </a:xfrm>
          <a:prstGeom prst="rect">
            <a:avLst/>
          </a:prstGeom>
          <a:noFill/>
        </p:spPr>
        <p:txBody>
          <a:bodyPr wrap="square" rtlCol="0">
            <a:spAutoFit/>
          </a:bodyPr>
          <a:lstStyle/>
          <a:p>
            <a:r>
              <a:rPr lang="bn-BD" sz="5400" dirty="0">
                <a:ln>
                  <a:solidFill>
                    <a:srgbClr val="FF0000"/>
                  </a:solidFill>
                </a:ln>
                <a:solidFill>
                  <a:sysClr val="windowText" lastClr="000000"/>
                </a:solidFill>
                <a:latin typeface="NikoshBAN" panose="02000000000000000000" pitchFamily="2" charset="0"/>
                <a:cs typeface="NikoshBAN" panose="02000000000000000000" pitchFamily="2" charset="0"/>
              </a:rPr>
              <a:t>স্টেটর</a:t>
            </a:r>
            <a:endParaRPr lang="en-US" sz="5400" dirty="0">
              <a:ln>
                <a:solidFill>
                  <a:srgbClr val="FF0000"/>
                </a:solidFill>
              </a:ln>
              <a:solidFill>
                <a:sysClr val="windowText" lastClr="000000"/>
              </a:solidFill>
            </a:endParaRPr>
          </a:p>
        </p:txBody>
      </p:sp>
      <p:sp>
        <p:nvSpPr>
          <p:cNvPr id="6" name="Rectangle 5"/>
          <p:cNvSpPr/>
          <p:nvPr/>
        </p:nvSpPr>
        <p:spPr>
          <a:xfrm>
            <a:off x="7137779" y="4540871"/>
            <a:ext cx="1435008" cy="923330"/>
          </a:xfrm>
          <a:prstGeom prst="rect">
            <a:avLst/>
          </a:prstGeom>
        </p:spPr>
        <p:txBody>
          <a:bodyPr wrap="none">
            <a:spAutoFit/>
          </a:bodyPr>
          <a:lstStyle/>
          <a:p>
            <a:r>
              <a:rPr lang="bn-BD" sz="5400" b="1" dirty="0">
                <a:ln>
                  <a:solidFill>
                    <a:srgbClr val="FFFF00"/>
                  </a:solidFill>
                </a:ln>
                <a:solidFill>
                  <a:srgbClr val="FF0000"/>
                </a:solidFill>
                <a:latin typeface="NikoshBAN" panose="02000000000000000000" pitchFamily="2" charset="0"/>
                <a:cs typeface="NikoshBAN" panose="02000000000000000000" pitchFamily="2" charset="0"/>
              </a:rPr>
              <a:t>রোটর</a:t>
            </a:r>
            <a:endParaRPr lang="en-US" sz="5400" b="1" dirty="0">
              <a:ln>
                <a:solidFill>
                  <a:srgbClr val="FFFF00"/>
                </a:solidFill>
              </a:ln>
              <a:solidFill>
                <a:srgbClr val="FF0000"/>
              </a:solidFill>
            </a:endParaRPr>
          </a:p>
        </p:txBody>
      </p:sp>
    </p:spTree>
    <p:extLst>
      <p:ext uri="{BB962C8B-B14F-4D97-AF65-F5344CB8AC3E}">
        <p14:creationId xmlns:p14="http://schemas.microsoft.com/office/powerpoint/2010/main" val="18778208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0" fill="hold"/>
                                        <p:tgtEl>
                                          <p:spTgt spid="6"/>
                                        </p:tgtEl>
                                        <p:attrNameLst>
                                          <p:attrName>ppt_w</p:attrName>
                                        </p:attrNameLst>
                                      </p:cBhvr>
                                      <p:tavLst>
                                        <p:tav tm="0" fmla="#ppt_w*sin(2.5*pi*$)">
                                          <p:val>
                                            <p:fltVal val="0"/>
                                          </p:val>
                                        </p:tav>
                                        <p:tav tm="100000">
                                          <p:val>
                                            <p:fltVal val="1"/>
                                          </p:val>
                                        </p:tav>
                                      </p:tavLst>
                                    </p:anim>
                                    <p:anim calcmode="lin" valueType="num">
                                      <p:cBhvr>
                                        <p:cTn id="8" dur="5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0" fill="hold"/>
                                        <p:tgtEl>
                                          <p:spTgt spid="5"/>
                                        </p:tgtEl>
                                        <p:attrNameLst>
                                          <p:attrName>ppt_w</p:attrName>
                                        </p:attrNameLst>
                                      </p:cBhvr>
                                      <p:tavLst>
                                        <p:tav tm="0" fmla="#ppt_w*sin(2.5*pi*$)">
                                          <p:val>
                                            <p:fltVal val="0"/>
                                          </p:val>
                                        </p:tav>
                                        <p:tav tm="100000">
                                          <p:val>
                                            <p:fltVal val="1"/>
                                          </p:val>
                                        </p:tav>
                                      </p:tavLst>
                                    </p:anim>
                                    <p:anim calcmode="lin" valueType="num">
                                      <p:cBhvr>
                                        <p:cTn id="14" dur="5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56" presetClass="entr" presetSubtype="0" fill="hold" grpId="0" nodeType="clickEffect">
                                  <p:stCondLst>
                                    <p:cond delay="0"/>
                                  </p:stCondLst>
                                  <p:iterate type="lt">
                                    <p:tmPct val="10000"/>
                                  </p:iterate>
                                  <p:childTnLst>
                                    <p:set>
                                      <p:cBhvr>
                                        <p:cTn id="18" dur="1" fill="hold">
                                          <p:stCondLst>
                                            <p:cond delay="0"/>
                                          </p:stCondLst>
                                        </p:cTn>
                                        <p:tgtEl>
                                          <p:spTgt spid="2"/>
                                        </p:tgtEl>
                                        <p:attrNameLst>
                                          <p:attrName>style.visibility</p:attrName>
                                        </p:attrNameLst>
                                      </p:cBhvr>
                                      <p:to>
                                        <p:strVal val="visible"/>
                                      </p:to>
                                    </p:set>
                                    <p:anim by="(-#ppt_w*2)" calcmode="lin" valueType="num">
                                      <p:cBhvr rctx="PPT">
                                        <p:cTn id="19" dur="500" autoRev="1" fill="hold">
                                          <p:stCondLst>
                                            <p:cond delay="0"/>
                                          </p:stCondLst>
                                        </p:cTn>
                                        <p:tgtEl>
                                          <p:spTgt spid="2"/>
                                        </p:tgtEl>
                                        <p:attrNameLst>
                                          <p:attrName>ppt_w</p:attrName>
                                        </p:attrNameLst>
                                      </p:cBhvr>
                                    </p:anim>
                                    <p:anim by="(#ppt_w*0.50)" calcmode="lin" valueType="num">
                                      <p:cBhvr>
                                        <p:cTn id="20" dur="500" decel="50000" autoRev="1" fill="hold">
                                          <p:stCondLst>
                                            <p:cond delay="0"/>
                                          </p:stCondLst>
                                        </p:cTn>
                                        <p:tgtEl>
                                          <p:spTgt spid="2"/>
                                        </p:tgtEl>
                                        <p:attrNameLst>
                                          <p:attrName>ppt_x</p:attrName>
                                        </p:attrNameLst>
                                      </p:cBhvr>
                                    </p:anim>
                                    <p:anim from="(-#ppt_h/2)" to="(#ppt_y)" calcmode="lin" valueType="num">
                                      <p:cBhvr>
                                        <p:cTn id="21" dur="1000" fill="hold">
                                          <p:stCondLst>
                                            <p:cond delay="0"/>
                                          </p:stCondLst>
                                        </p:cTn>
                                        <p:tgtEl>
                                          <p:spTgt spid="2"/>
                                        </p:tgtEl>
                                        <p:attrNameLst>
                                          <p:attrName>ppt_y</p:attrName>
                                        </p:attrNameLst>
                                      </p:cBhvr>
                                    </p:anim>
                                    <p:animRot by="21600000">
                                      <p:cBhvr>
                                        <p:cTn id="22"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05577" y="0"/>
            <a:ext cx="3998210" cy="1446550"/>
          </a:xfrm>
          <a:prstGeom prst="rect">
            <a:avLst/>
          </a:prstGeom>
        </p:spPr>
        <p:txBody>
          <a:bodyPr wrap="none">
            <a:spAutoFit/>
          </a:bodyPr>
          <a:lstStyle/>
          <a:p>
            <a:pPr algn="ctr"/>
            <a:r>
              <a:rPr lang="en-US" sz="8800" dirty="0" err="1">
                <a:latin typeface="NikoshBAN" panose="02000000000000000000" pitchFamily="2" charset="0"/>
                <a:cs typeface="NikoshBAN" panose="02000000000000000000" pitchFamily="2" charset="0"/>
              </a:rPr>
              <a:t>একক</a:t>
            </a:r>
            <a:r>
              <a:rPr lang="en-US" sz="8800" dirty="0">
                <a:latin typeface="NikoshBAN" panose="02000000000000000000" pitchFamily="2" charset="0"/>
                <a:cs typeface="NikoshBAN" panose="02000000000000000000" pitchFamily="2" charset="0"/>
              </a:rPr>
              <a:t> </a:t>
            </a:r>
            <a:r>
              <a:rPr lang="en-US" sz="8800" dirty="0" err="1">
                <a:latin typeface="NikoshBAN" panose="02000000000000000000" pitchFamily="2" charset="0"/>
                <a:cs typeface="NikoshBAN" panose="02000000000000000000" pitchFamily="2" charset="0"/>
              </a:rPr>
              <a:t>কাজ</a:t>
            </a:r>
            <a:endParaRPr lang="en-US" sz="4000" dirty="0">
              <a:latin typeface="NikoshBAN" panose="02000000000000000000" pitchFamily="2" charset="0"/>
              <a:cs typeface="NikoshBAN" panose="02000000000000000000" pitchFamily="2" charset="0"/>
            </a:endParaRPr>
          </a:p>
        </p:txBody>
      </p:sp>
      <p:sp>
        <p:nvSpPr>
          <p:cNvPr id="3" name="TextBox 2"/>
          <p:cNvSpPr txBox="1"/>
          <p:nvPr/>
        </p:nvSpPr>
        <p:spPr>
          <a:xfrm>
            <a:off x="218364" y="2060812"/>
            <a:ext cx="11791666" cy="3139321"/>
          </a:xfrm>
          <a:prstGeom prst="rect">
            <a:avLst/>
          </a:prstGeom>
          <a:noFill/>
        </p:spPr>
        <p:txBody>
          <a:bodyPr wrap="square" rtlCol="0">
            <a:spAutoFit/>
          </a:bodyPr>
          <a:lstStyle/>
          <a:p>
            <a:pPr marL="342900" indent="-342900">
              <a:buFont typeface="+mj-lt"/>
              <a:buAutoNum type="arabicPeriod"/>
            </a:pPr>
            <a:r>
              <a:rPr lang="bn-BD" sz="6000" dirty="0" smtClean="0">
                <a:solidFill>
                  <a:srgbClr val="FFFF00"/>
                </a:solidFill>
                <a:latin typeface="NikoshBAN" panose="02000000000000000000" pitchFamily="2" charset="0"/>
                <a:cs typeface="NikoshBAN" panose="02000000000000000000" pitchFamily="2" charset="0"/>
              </a:rPr>
              <a:t>ডিসি জেনারেটর কাকে বলে?</a:t>
            </a:r>
          </a:p>
          <a:p>
            <a:pPr marL="342900" indent="-342900">
              <a:buFont typeface="+mj-lt"/>
              <a:buAutoNum type="arabicPeriod"/>
            </a:pPr>
            <a:r>
              <a:rPr lang="bn-BD" sz="6000" dirty="0" smtClean="0">
                <a:latin typeface="NikoshBAN" panose="02000000000000000000" pitchFamily="2" charset="0"/>
                <a:cs typeface="NikoshBAN" panose="02000000000000000000" pitchFamily="2" charset="0"/>
              </a:rPr>
              <a:t>রোটর কি ?</a:t>
            </a:r>
          </a:p>
          <a:p>
            <a:pPr marL="342900" indent="-342900">
              <a:buFont typeface="+mj-lt"/>
              <a:buAutoNum type="arabicPeriod"/>
            </a:pPr>
            <a:r>
              <a:rPr lang="bn-BD" sz="6000" b="1" dirty="0" smtClean="0">
                <a:solidFill>
                  <a:srgbClr val="FF0000"/>
                </a:solidFill>
                <a:latin typeface="NikoshBAN" panose="02000000000000000000" pitchFamily="2" charset="0"/>
                <a:cs typeface="NikoshBAN" panose="02000000000000000000" pitchFamily="2" charset="0"/>
              </a:rPr>
              <a:t>কম্যুটেটর ?</a:t>
            </a:r>
            <a:endParaRPr lang="bn-BD" sz="6000" dirty="0" smtClean="0">
              <a:latin typeface="NikoshBAN" panose="02000000000000000000" pitchFamily="2" charset="0"/>
              <a:cs typeface="NikoshBAN" panose="02000000000000000000" pitchFamily="2" charset="0"/>
            </a:endParaRPr>
          </a:p>
          <a:p>
            <a:pPr marL="342900" indent="-342900">
              <a:buFont typeface="+mj-lt"/>
              <a:buAutoNum type="arabicPeriod"/>
            </a:pPr>
            <a:endParaRPr lang="en-US" dirty="0"/>
          </a:p>
        </p:txBody>
      </p:sp>
    </p:spTree>
    <p:extLst>
      <p:ext uri="{BB962C8B-B14F-4D97-AF65-F5344CB8AC3E}">
        <p14:creationId xmlns:p14="http://schemas.microsoft.com/office/powerpoint/2010/main" val="18411017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4500"/>
                                        <p:tgtEl>
                                          <p:spTgt spid="3"/>
                                        </p:tgtEl>
                                      </p:cBhvr>
                                    </p:animEffect>
                                    <p:anim calcmode="lin" valueType="num">
                                      <p:cBhvr>
                                        <p:cTn id="8" dur="4500" fill="hold"/>
                                        <p:tgtEl>
                                          <p:spTgt spid="3"/>
                                        </p:tgtEl>
                                        <p:attrNameLst>
                                          <p:attrName>style.rotation</p:attrName>
                                        </p:attrNameLst>
                                      </p:cBhvr>
                                      <p:tavLst>
                                        <p:tav tm="0">
                                          <p:val>
                                            <p:fltVal val="720"/>
                                          </p:val>
                                        </p:tav>
                                        <p:tav tm="100000">
                                          <p:val>
                                            <p:fltVal val="0"/>
                                          </p:val>
                                        </p:tav>
                                      </p:tavLst>
                                    </p:anim>
                                    <p:anim calcmode="lin" valueType="num">
                                      <p:cBhvr>
                                        <p:cTn id="9" dur="4500" fill="hold"/>
                                        <p:tgtEl>
                                          <p:spTgt spid="3"/>
                                        </p:tgtEl>
                                        <p:attrNameLst>
                                          <p:attrName>ppt_h</p:attrName>
                                        </p:attrNameLst>
                                      </p:cBhvr>
                                      <p:tavLst>
                                        <p:tav tm="0">
                                          <p:val>
                                            <p:fltVal val="0"/>
                                          </p:val>
                                        </p:tav>
                                        <p:tav tm="100000">
                                          <p:val>
                                            <p:strVal val="#ppt_h"/>
                                          </p:val>
                                        </p:tav>
                                      </p:tavLst>
                                    </p:anim>
                                    <p:anim calcmode="lin" valueType="num">
                                      <p:cBhvr>
                                        <p:cTn id="10" dur="45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40362" y="146293"/>
            <a:ext cx="5056192" cy="1862048"/>
          </a:xfrm>
          <a:prstGeom prst="rect">
            <a:avLst/>
          </a:prstGeom>
        </p:spPr>
        <p:txBody>
          <a:bodyPr wrap="none">
            <a:spAutoFit/>
          </a:bodyPr>
          <a:lstStyle/>
          <a:p>
            <a:pPr algn="ctr"/>
            <a:r>
              <a:rPr lang="en-US" sz="11500" dirty="0" err="1">
                <a:solidFill>
                  <a:srgbClr val="FFFF00"/>
                </a:solidFill>
                <a:latin typeface="NikoshBAN" panose="02000000000000000000" pitchFamily="2" charset="0"/>
                <a:cs typeface="NikoshBAN" panose="02000000000000000000" pitchFamily="2" charset="0"/>
              </a:rPr>
              <a:t>দলীয়</a:t>
            </a:r>
            <a:r>
              <a:rPr lang="en-US" sz="11500" dirty="0">
                <a:solidFill>
                  <a:srgbClr val="FFFF00"/>
                </a:solidFill>
                <a:latin typeface="NikoshBAN" panose="02000000000000000000" pitchFamily="2" charset="0"/>
                <a:cs typeface="NikoshBAN" panose="02000000000000000000" pitchFamily="2" charset="0"/>
              </a:rPr>
              <a:t> </a:t>
            </a:r>
            <a:r>
              <a:rPr lang="en-US" sz="11500" dirty="0" err="1">
                <a:solidFill>
                  <a:srgbClr val="FFFF00"/>
                </a:solidFill>
                <a:latin typeface="NikoshBAN" panose="02000000000000000000" pitchFamily="2" charset="0"/>
                <a:cs typeface="NikoshBAN" panose="02000000000000000000" pitchFamily="2" charset="0"/>
              </a:rPr>
              <a:t>কাজ</a:t>
            </a:r>
            <a:endParaRPr lang="en-US" sz="11500" dirty="0">
              <a:solidFill>
                <a:srgbClr val="FFFF00"/>
              </a:solidFill>
              <a:latin typeface="NikoshBAN" panose="02000000000000000000" pitchFamily="2" charset="0"/>
              <a:cs typeface="NikoshBAN" panose="02000000000000000000" pitchFamily="2" charset="0"/>
            </a:endParaRPr>
          </a:p>
        </p:txBody>
      </p:sp>
      <p:sp>
        <p:nvSpPr>
          <p:cNvPr id="4" name="TextBox 3"/>
          <p:cNvSpPr txBox="1"/>
          <p:nvPr/>
        </p:nvSpPr>
        <p:spPr>
          <a:xfrm>
            <a:off x="95533" y="2497540"/>
            <a:ext cx="11750723" cy="1015663"/>
          </a:xfrm>
          <a:prstGeom prst="rect">
            <a:avLst/>
          </a:prstGeom>
          <a:noFill/>
        </p:spPr>
        <p:txBody>
          <a:bodyPr wrap="square" rtlCol="0">
            <a:spAutoFit/>
          </a:bodyPr>
          <a:lstStyle/>
          <a:p>
            <a:r>
              <a:rPr lang="bn-BD" sz="6000" dirty="0">
                <a:solidFill>
                  <a:srgbClr val="FFFF00"/>
                </a:solidFill>
                <a:latin typeface="NikoshBAN" panose="02000000000000000000" pitchFamily="2" charset="0"/>
                <a:cs typeface="NikoshBAN" panose="02000000000000000000" pitchFamily="2" charset="0"/>
              </a:rPr>
              <a:t>ডিসি </a:t>
            </a:r>
            <a:r>
              <a:rPr lang="bn-BD" sz="6000" dirty="0" smtClean="0">
                <a:solidFill>
                  <a:srgbClr val="FFFF00"/>
                </a:solidFill>
                <a:latin typeface="NikoshBAN" panose="02000000000000000000" pitchFamily="2" charset="0"/>
                <a:cs typeface="NikoshBAN" panose="02000000000000000000" pitchFamily="2" charset="0"/>
              </a:rPr>
              <a:t>জেনারেটরের বিভিন্ন অংশগুলোর নাম লেখ।</a:t>
            </a: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5207331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19115" y="0"/>
            <a:ext cx="3680816" cy="1862048"/>
          </a:xfrm>
          <a:prstGeom prst="rect">
            <a:avLst/>
          </a:prstGeom>
        </p:spPr>
        <p:txBody>
          <a:bodyPr wrap="none">
            <a:spAutoFit/>
          </a:bodyPr>
          <a:lstStyle/>
          <a:p>
            <a:pPr algn="ctr"/>
            <a:r>
              <a:rPr lang="bn-BD" sz="11500" dirty="0">
                <a:solidFill>
                  <a:srgbClr val="FFFF00"/>
                </a:solidFill>
                <a:latin typeface="NikoshBAN" panose="02000000000000000000" pitchFamily="2" charset="0"/>
                <a:cs typeface="NikoshBAN" panose="02000000000000000000" pitchFamily="2" charset="0"/>
              </a:rPr>
              <a:t>মূল্যায়ন</a:t>
            </a:r>
            <a:endParaRPr lang="en-US" sz="11500" dirty="0">
              <a:solidFill>
                <a:srgbClr val="FFFF00"/>
              </a:solidFill>
              <a:latin typeface="NikoshBAN" panose="02000000000000000000" pitchFamily="2" charset="0"/>
              <a:cs typeface="NikoshBAN" panose="02000000000000000000" pitchFamily="2" charset="0"/>
            </a:endParaRPr>
          </a:p>
        </p:txBody>
      </p:sp>
      <p:sp>
        <p:nvSpPr>
          <p:cNvPr id="3" name="TextBox 2"/>
          <p:cNvSpPr txBox="1"/>
          <p:nvPr/>
        </p:nvSpPr>
        <p:spPr>
          <a:xfrm>
            <a:off x="122830" y="2538484"/>
            <a:ext cx="11900848" cy="3416320"/>
          </a:xfrm>
          <a:prstGeom prst="rect">
            <a:avLst/>
          </a:prstGeom>
          <a:noFill/>
        </p:spPr>
        <p:txBody>
          <a:bodyPr wrap="square" rtlCol="0">
            <a:spAutoFit/>
          </a:bodyPr>
          <a:lstStyle/>
          <a:p>
            <a:pPr marL="285750" indent="-285750">
              <a:buFont typeface="Wingdings" panose="05000000000000000000" pitchFamily="2" charset="2"/>
              <a:buChar char="Ø"/>
            </a:pPr>
            <a:r>
              <a:rPr lang="bn-BD" sz="7200" dirty="0" smtClean="0">
                <a:latin typeface="NikoshBAN" panose="02000000000000000000" pitchFamily="2" charset="0"/>
                <a:cs typeface="NikoshBAN" panose="02000000000000000000" pitchFamily="2" charset="0"/>
              </a:rPr>
              <a:t>জেনারেটর কি ?</a:t>
            </a:r>
          </a:p>
          <a:p>
            <a:pPr marL="285750" indent="-285750">
              <a:buFont typeface="Wingdings" panose="05000000000000000000" pitchFamily="2" charset="2"/>
              <a:buChar char="Ø"/>
            </a:pPr>
            <a:r>
              <a:rPr lang="bn-BD" sz="7200" dirty="0" smtClean="0">
                <a:latin typeface="NikoshBAN" panose="02000000000000000000" pitchFamily="2" charset="0"/>
                <a:cs typeface="NikoshBAN" panose="02000000000000000000" pitchFamily="2" charset="0"/>
              </a:rPr>
              <a:t>আর্মেচার কি?</a:t>
            </a:r>
          </a:p>
          <a:p>
            <a:pPr marL="285750" indent="-285750">
              <a:buFont typeface="Wingdings" panose="05000000000000000000" pitchFamily="2" charset="2"/>
              <a:buChar char="Ø"/>
            </a:pPr>
            <a:r>
              <a:rPr lang="bn-BD" sz="7200" dirty="0" smtClean="0">
                <a:latin typeface="NikoshBAN" panose="02000000000000000000" pitchFamily="2" charset="0"/>
                <a:cs typeface="NikoshBAN" panose="02000000000000000000" pitchFamily="2" charset="0"/>
              </a:rPr>
              <a:t>স্টেটর কাকে বলে ?</a:t>
            </a:r>
            <a:endParaRPr lang="en-US" sz="7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78167770"/>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3814" y="2148100"/>
            <a:ext cx="8882007" cy="4607541"/>
          </a:xfrm>
          <a:prstGeom prst="rect">
            <a:avLst/>
          </a:prstGeom>
        </p:spPr>
      </p:pic>
      <p:sp>
        <p:nvSpPr>
          <p:cNvPr id="5" name="Rectangle 4"/>
          <p:cNvSpPr/>
          <p:nvPr/>
        </p:nvSpPr>
        <p:spPr>
          <a:xfrm>
            <a:off x="3387611" y="0"/>
            <a:ext cx="5338321" cy="1862048"/>
          </a:xfrm>
          <a:prstGeom prst="rect">
            <a:avLst/>
          </a:prstGeom>
        </p:spPr>
        <p:txBody>
          <a:bodyPr wrap="none">
            <a:spAutoFit/>
          </a:bodyPr>
          <a:lstStyle/>
          <a:p>
            <a:r>
              <a:rPr lang="en-US" sz="11500" dirty="0" err="1">
                <a:solidFill>
                  <a:srgbClr val="FF0000"/>
                </a:solidFill>
                <a:latin typeface="NikoshBAN" panose="02000000000000000000" pitchFamily="2" charset="0"/>
                <a:cs typeface="NikoshBAN" panose="02000000000000000000" pitchFamily="2" charset="0"/>
              </a:rPr>
              <a:t>বাড়ীর</a:t>
            </a:r>
            <a:r>
              <a:rPr lang="en-US" sz="11500" dirty="0">
                <a:solidFill>
                  <a:srgbClr val="FF0000"/>
                </a:solidFill>
                <a:latin typeface="NikoshBAN" panose="02000000000000000000" pitchFamily="2" charset="0"/>
                <a:cs typeface="NikoshBAN" panose="02000000000000000000" pitchFamily="2" charset="0"/>
              </a:rPr>
              <a:t> </a:t>
            </a:r>
            <a:r>
              <a:rPr lang="en-US" sz="11500" dirty="0" err="1">
                <a:solidFill>
                  <a:srgbClr val="FF0000"/>
                </a:solidFill>
                <a:latin typeface="NikoshBAN" panose="02000000000000000000" pitchFamily="2" charset="0"/>
                <a:cs typeface="NikoshBAN" panose="02000000000000000000" pitchFamily="2" charset="0"/>
              </a:rPr>
              <a:t>কাজ</a:t>
            </a:r>
            <a:endParaRPr lang="en-US" sz="2000" dirty="0">
              <a:solidFill>
                <a:srgbClr val="FF0000"/>
              </a:solidFill>
              <a:latin typeface="NikoshBAN" panose="02000000000000000000" pitchFamily="2" charset="0"/>
              <a:cs typeface="NikoshBAN" panose="02000000000000000000" pitchFamily="2" charset="0"/>
            </a:endParaRPr>
          </a:p>
        </p:txBody>
      </p:sp>
      <p:sp>
        <p:nvSpPr>
          <p:cNvPr id="6" name="TextBox 5"/>
          <p:cNvSpPr txBox="1"/>
          <p:nvPr/>
        </p:nvSpPr>
        <p:spPr>
          <a:xfrm>
            <a:off x="277505" y="250748"/>
            <a:ext cx="12091916" cy="1754326"/>
          </a:xfrm>
          <a:prstGeom prst="rect">
            <a:avLst/>
          </a:prstGeom>
          <a:noFill/>
        </p:spPr>
        <p:txBody>
          <a:bodyPr wrap="square" rtlCol="0">
            <a:spAutoFit/>
          </a:bodyPr>
          <a:lstStyle/>
          <a:p>
            <a:r>
              <a:rPr lang="bn-BD" sz="5400" dirty="0">
                <a:latin typeface="NikoshBAN" panose="02000000000000000000" pitchFamily="2" charset="0"/>
                <a:cs typeface="NikoshBAN" panose="02000000000000000000" pitchFamily="2" charset="0"/>
              </a:rPr>
              <a:t>ডিসি </a:t>
            </a:r>
            <a:r>
              <a:rPr lang="bn-BD" sz="5400" dirty="0" smtClean="0">
                <a:latin typeface="NikoshBAN" panose="02000000000000000000" pitchFamily="2" charset="0"/>
                <a:cs typeface="NikoshBAN" panose="02000000000000000000" pitchFamily="2" charset="0"/>
              </a:rPr>
              <a:t>জেনারেটর কোথায় কোথায় ব্যবহার করা হয় তার একটি তালিকা প্রস্তুত কর।</a:t>
            </a: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12903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5E-6 -7.40741E-7 L -0.02239 0.70926 " pathEditMode="relative" rAng="0" ptsTypes="AA">
                                      <p:cBhvr>
                                        <p:cTn id="6" dur="2000" fill="hold"/>
                                        <p:tgtEl>
                                          <p:spTgt spid="5">
                                            <p:txEl>
                                              <p:pRg st="0" end="0"/>
                                            </p:txEl>
                                          </p:spTgt>
                                        </p:tgtEl>
                                        <p:attrNameLst>
                                          <p:attrName>ppt_x</p:attrName>
                                          <p:attrName>ppt_y</p:attrName>
                                        </p:attrNameLst>
                                      </p:cBhvr>
                                      <p:rCtr x="-1120" y="35463"/>
                                    </p:animMotion>
                                  </p:childTnLst>
                                </p:cTn>
                              </p:par>
                            </p:childTnLst>
                          </p:cTn>
                        </p:par>
                      </p:childTnLst>
                    </p:cTn>
                  </p:par>
                  <p:par>
                    <p:cTn id="7" fill="hold">
                      <p:stCondLst>
                        <p:cond delay="indefinite"/>
                      </p:stCondLst>
                      <p:childTnLst>
                        <p:par>
                          <p:cTn id="8" fill="hold">
                            <p:stCondLst>
                              <p:cond delay="0"/>
                            </p:stCondLst>
                            <p:childTnLst>
                              <p:par>
                                <p:cTn id="9" presetID="56" presetClass="entr" presetSubtype="0" fill="hold" grpId="0" nodeType="click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by="(-#ppt_w*2)" calcmode="lin" valueType="num">
                                      <p:cBhvr rctx="PPT">
                                        <p:cTn id="11" dur="1000" autoRev="1" fill="hold">
                                          <p:stCondLst>
                                            <p:cond delay="0"/>
                                          </p:stCondLst>
                                        </p:cTn>
                                        <p:tgtEl>
                                          <p:spTgt spid="6"/>
                                        </p:tgtEl>
                                        <p:attrNameLst>
                                          <p:attrName>ppt_w</p:attrName>
                                        </p:attrNameLst>
                                      </p:cBhvr>
                                    </p:anim>
                                    <p:anim by="(#ppt_w*0.50)" calcmode="lin" valueType="num">
                                      <p:cBhvr>
                                        <p:cTn id="12" dur="1000" decel="50000" autoRev="1" fill="hold">
                                          <p:stCondLst>
                                            <p:cond delay="0"/>
                                          </p:stCondLst>
                                        </p:cTn>
                                        <p:tgtEl>
                                          <p:spTgt spid="6"/>
                                        </p:tgtEl>
                                        <p:attrNameLst>
                                          <p:attrName>ppt_x</p:attrName>
                                        </p:attrNameLst>
                                      </p:cBhvr>
                                    </p:anim>
                                    <p:anim from="(-#ppt_h/2)" to="(#ppt_y)" calcmode="lin" valueType="num">
                                      <p:cBhvr>
                                        <p:cTn id="13" dur="2000" fill="hold">
                                          <p:stCondLst>
                                            <p:cond delay="0"/>
                                          </p:stCondLst>
                                        </p:cTn>
                                        <p:tgtEl>
                                          <p:spTgt spid="6"/>
                                        </p:tgtEl>
                                        <p:attrNameLst>
                                          <p:attrName>ppt_y</p:attrName>
                                        </p:attrNameLst>
                                      </p:cBhvr>
                                    </p:anim>
                                    <p:animRot by="21600000">
                                      <p:cBhvr>
                                        <p:cTn id="14" dur="20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705500" y="168299"/>
            <a:ext cx="6605962" cy="6569615"/>
          </a:xfrm>
          <a:prstGeom prst="rect">
            <a:avLst/>
          </a:prstGeom>
        </p:spPr>
      </p:pic>
      <p:sp>
        <p:nvSpPr>
          <p:cNvPr id="4" name="Rectangle 3"/>
          <p:cNvSpPr/>
          <p:nvPr/>
        </p:nvSpPr>
        <p:spPr>
          <a:xfrm>
            <a:off x="2723673" y="2709761"/>
            <a:ext cx="5941050" cy="3154710"/>
          </a:xfrm>
          <a:prstGeom prst="rect">
            <a:avLst/>
          </a:prstGeom>
        </p:spPr>
        <p:txBody>
          <a:bodyPr wrap="none">
            <a:spAutoFit/>
          </a:bodyPr>
          <a:lstStyle/>
          <a:p>
            <a:pPr algn="r"/>
            <a:r>
              <a:rPr lang="bn-BD" sz="19900" dirty="0">
                <a:latin typeface="NikoshBAN" panose="02000000000000000000" pitchFamily="2" charset="0"/>
                <a:cs typeface="NikoshBAN" panose="02000000000000000000" pitchFamily="2" charset="0"/>
              </a:rPr>
              <a:t>ধ</a:t>
            </a:r>
            <a:r>
              <a:rPr lang="bn-BD" sz="19900" dirty="0">
                <a:solidFill>
                  <a:srgbClr val="FF0000"/>
                </a:solidFill>
                <a:latin typeface="NikoshBAN" panose="02000000000000000000" pitchFamily="2" charset="0"/>
                <a:cs typeface="NikoshBAN" panose="02000000000000000000" pitchFamily="2" charset="0"/>
              </a:rPr>
              <a:t>ন্য</a:t>
            </a:r>
            <a:r>
              <a:rPr lang="bn-BD" sz="19900" dirty="0">
                <a:solidFill>
                  <a:srgbClr val="00B050"/>
                </a:solidFill>
                <a:latin typeface="NikoshBAN" panose="02000000000000000000" pitchFamily="2" charset="0"/>
                <a:cs typeface="NikoshBAN" panose="02000000000000000000" pitchFamily="2" charset="0"/>
              </a:rPr>
              <a:t>বা</a:t>
            </a:r>
            <a:r>
              <a:rPr lang="bn-BD" sz="19900" dirty="0">
                <a:solidFill>
                  <a:srgbClr val="00B0F0"/>
                </a:solidFill>
                <a:latin typeface="NikoshBAN" panose="02000000000000000000" pitchFamily="2" charset="0"/>
                <a:cs typeface="NikoshBAN" panose="02000000000000000000" pitchFamily="2" charset="0"/>
              </a:rPr>
              <a:t>দ</a:t>
            </a:r>
            <a:endParaRPr lang="en-US" sz="2400" dirty="0">
              <a:solidFill>
                <a:srgbClr val="00B0F0"/>
              </a:solidFill>
            </a:endParaRPr>
          </a:p>
        </p:txBody>
      </p:sp>
    </p:spTree>
    <p:extLst>
      <p:ext uri="{BB962C8B-B14F-4D97-AF65-F5344CB8AC3E}">
        <p14:creationId xmlns:p14="http://schemas.microsoft.com/office/powerpoint/2010/main" val="183765749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set>
                                      <p:cBhvr>
                                        <p:cTn id="7" dur="1365" fill="hold">
                                          <p:stCondLst>
                                            <p:cond delay="0"/>
                                          </p:stCondLst>
                                        </p:cTn>
                                        <p:tgtEl>
                                          <p:spTgt spid="4"/>
                                        </p:tgtEl>
                                        <p:attrNameLst>
                                          <p:attrName>style.rotation</p:attrName>
                                        </p:attrNameLst>
                                      </p:cBhvr>
                                      <p:to>
                                        <p:strVal val="-45.0"/>
                                      </p:to>
                                    </p:set>
                                    <p:anim calcmode="lin" valueType="num">
                                      <p:cBhvr>
                                        <p:cTn id="8" dur="1365" fill="hold">
                                          <p:stCondLst>
                                            <p:cond delay="136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136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468" decel="50000" autoRev="1" fill="hold">
                                          <p:stCondLst>
                                            <p:cond delay="136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408" fill="hold">
                                          <p:stCondLst>
                                            <p:cond delay="2592"/>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95" y="105770"/>
            <a:ext cx="6114197" cy="6646460"/>
          </a:xfrm>
          <a:prstGeom prst="rect">
            <a:avLst/>
          </a:prstGeom>
        </p:spPr>
      </p:pic>
      <p:sp>
        <p:nvSpPr>
          <p:cNvPr id="4" name="Rectangle 3"/>
          <p:cNvSpPr/>
          <p:nvPr/>
        </p:nvSpPr>
        <p:spPr>
          <a:xfrm>
            <a:off x="-145576" y="4120740"/>
            <a:ext cx="6096000" cy="2308324"/>
          </a:xfrm>
          <a:prstGeom prst="rect">
            <a:avLst/>
          </a:prstGeom>
        </p:spPr>
        <p:txBody>
          <a:bodyPr>
            <a:spAutoFit/>
          </a:bodyPr>
          <a:lstStyle/>
          <a:p>
            <a:pPr algn="ctr"/>
            <a:r>
              <a:rPr lang="en-US" sz="4800" b="1" dirty="0" err="1" smtClean="0">
                <a:solidFill>
                  <a:schemeClr val="accent1">
                    <a:lumMod val="20000"/>
                    <a:lumOff val="80000"/>
                  </a:schemeClr>
                </a:solidFill>
                <a:latin typeface="NikoshBAN" panose="02000000000000000000" pitchFamily="2" charset="0"/>
                <a:cs typeface="NikoshBAN" panose="02000000000000000000" pitchFamily="2" charset="0"/>
              </a:rPr>
              <a:t>নিমতলা</a:t>
            </a:r>
            <a:r>
              <a:rPr lang="en-US" sz="4800" b="1" dirty="0" smtClean="0">
                <a:solidFill>
                  <a:schemeClr val="accent1">
                    <a:lumMod val="20000"/>
                    <a:lumOff val="80000"/>
                  </a:schemeClr>
                </a:solidFill>
                <a:latin typeface="NikoshBAN" panose="02000000000000000000" pitchFamily="2" charset="0"/>
                <a:cs typeface="NikoshBAN" panose="02000000000000000000" pitchFamily="2" charset="0"/>
              </a:rPr>
              <a:t> </a:t>
            </a:r>
            <a:r>
              <a:rPr lang="en-US" sz="4800" b="1" dirty="0" err="1" smtClean="0">
                <a:solidFill>
                  <a:schemeClr val="accent1">
                    <a:lumMod val="20000"/>
                    <a:lumOff val="80000"/>
                  </a:schemeClr>
                </a:solidFill>
                <a:latin typeface="NikoshBAN" panose="02000000000000000000" pitchFamily="2" charset="0"/>
                <a:cs typeface="NikoshBAN" panose="02000000000000000000" pitchFamily="2" charset="0"/>
              </a:rPr>
              <a:t>মাধ্যমিক</a:t>
            </a:r>
            <a:r>
              <a:rPr lang="en-US" sz="4800" b="1" dirty="0" smtClean="0">
                <a:solidFill>
                  <a:schemeClr val="accent1">
                    <a:lumMod val="20000"/>
                    <a:lumOff val="80000"/>
                  </a:schemeClr>
                </a:solidFill>
                <a:latin typeface="NikoshBAN" panose="02000000000000000000" pitchFamily="2" charset="0"/>
                <a:cs typeface="NikoshBAN" panose="02000000000000000000" pitchFamily="2" charset="0"/>
              </a:rPr>
              <a:t> </a:t>
            </a:r>
            <a:r>
              <a:rPr lang="en-US" sz="4800" b="1" dirty="0" err="1" smtClean="0">
                <a:solidFill>
                  <a:schemeClr val="accent1">
                    <a:lumMod val="20000"/>
                    <a:lumOff val="80000"/>
                  </a:schemeClr>
                </a:solidFill>
                <a:latin typeface="NikoshBAN" panose="02000000000000000000" pitchFamily="2" charset="0"/>
                <a:cs typeface="NikoshBAN" panose="02000000000000000000" pitchFamily="2" charset="0"/>
              </a:rPr>
              <a:t>বিদ্যালয়</a:t>
            </a:r>
            <a:r>
              <a:rPr lang="en-US" sz="4800" b="1" dirty="0" smtClean="0">
                <a:solidFill>
                  <a:schemeClr val="accent1">
                    <a:lumMod val="20000"/>
                    <a:lumOff val="80000"/>
                  </a:schemeClr>
                </a:solidFill>
                <a:latin typeface="NikoshBAN" panose="02000000000000000000" pitchFamily="2" charset="0"/>
                <a:cs typeface="NikoshBAN" panose="02000000000000000000" pitchFamily="2" charset="0"/>
              </a:rPr>
              <a:t> </a:t>
            </a:r>
          </a:p>
          <a:p>
            <a:pPr algn="ctr"/>
            <a:r>
              <a:rPr lang="en-US" sz="4800" b="1" dirty="0" smtClean="0">
                <a:solidFill>
                  <a:schemeClr val="accent1">
                    <a:lumMod val="20000"/>
                    <a:lumOff val="80000"/>
                  </a:schemeClr>
                </a:solidFill>
                <a:latin typeface="NikoshBAN" panose="02000000000000000000" pitchFamily="2" charset="0"/>
                <a:cs typeface="NikoshBAN" panose="02000000000000000000" pitchFamily="2" charset="0"/>
              </a:rPr>
              <a:t>স্থাপিত-১৯৯৩</a:t>
            </a:r>
            <a:r>
              <a:rPr lang="bn-BD" sz="4800" b="1" dirty="0" smtClean="0">
                <a:solidFill>
                  <a:schemeClr val="accent1">
                    <a:lumMod val="20000"/>
                    <a:lumOff val="80000"/>
                  </a:schemeClr>
                </a:solidFill>
                <a:latin typeface="NikoshBAN" panose="02000000000000000000" pitchFamily="2" charset="0"/>
                <a:cs typeface="NikoshBAN" panose="02000000000000000000" pitchFamily="2" charset="0"/>
              </a:rPr>
              <a:t> ইং</a:t>
            </a:r>
            <a:endParaRPr lang="en-US" sz="4800" b="1" dirty="0" smtClean="0">
              <a:solidFill>
                <a:schemeClr val="accent1">
                  <a:lumMod val="20000"/>
                  <a:lumOff val="80000"/>
                </a:schemeClr>
              </a:solidFill>
              <a:latin typeface="NikoshBAN" panose="02000000000000000000" pitchFamily="2" charset="0"/>
              <a:cs typeface="NikoshBAN" panose="02000000000000000000" pitchFamily="2" charset="0"/>
            </a:endParaRPr>
          </a:p>
          <a:p>
            <a:pPr algn="ctr"/>
            <a:r>
              <a:rPr lang="en-US" sz="4800" b="1" dirty="0" err="1" smtClean="0">
                <a:solidFill>
                  <a:schemeClr val="accent1">
                    <a:lumMod val="20000"/>
                    <a:lumOff val="80000"/>
                  </a:schemeClr>
                </a:solidFill>
                <a:latin typeface="NikoshBAN" panose="02000000000000000000" pitchFamily="2" charset="0"/>
                <a:cs typeface="NikoshBAN" panose="02000000000000000000" pitchFamily="2" charset="0"/>
              </a:rPr>
              <a:t>মিরপুর</a:t>
            </a:r>
            <a:r>
              <a:rPr lang="en-US" sz="4800" b="1" dirty="0" smtClean="0">
                <a:solidFill>
                  <a:schemeClr val="accent1">
                    <a:lumMod val="20000"/>
                    <a:lumOff val="80000"/>
                  </a:schemeClr>
                </a:solidFill>
                <a:latin typeface="NikoshBAN" panose="02000000000000000000" pitchFamily="2" charset="0"/>
                <a:cs typeface="NikoshBAN" panose="02000000000000000000" pitchFamily="2" charset="0"/>
              </a:rPr>
              <a:t>, </a:t>
            </a:r>
            <a:r>
              <a:rPr lang="en-US" sz="4800" b="1" dirty="0" err="1" smtClean="0">
                <a:solidFill>
                  <a:schemeClr val="accent1">
                    <a:lumMod val="20000"/>
                    <a:lumOff val="80000"/>
                  </a:schemeClr>
                </a:solidFill>
                <a:latin typeface="NikoshBAN" panose="02000000000000000000" pitchFamily="2" charset="0"/>
                <a:cs typeface="NikoshBAN" panose="02000000000000000000" pitchFamily="2" charset="0"/>
              </a:rPr>
              <a:t>কুষ্টিয়া</a:t>
            </a:r>
            <a:r>
              <a:rPr lang="en-US" sz="4800" b="1" dirty="0" smtClean="0">
                <a:solidFill>
                  <a:schemeClr val="accent1">
                    <a:lumMod val="20000"/>
                    <a:lumOff val="80000"/>
                  </a:schemeClr>
                </a:solidFill>
                <a:latin typeface="NikoshBAN" panose="02000000000000000000" pitchFamily="2" charset="0"/>
                <a:cs typeface="NikoshBAN" panose="02000000000000000000" pitchFamily="2" charset="0"/>
              </a:rPr>
              <a:t>।</a:t>
            </a:r>
            <a:endParaRPr lang="en-US" sz="4800" b="1" dirty="0">
              <a:solidFill>
                <a:schemeClr val="accent1">
                  <a:lumMod val="20000"/>
                  <a:lumOff val="80000"/>
                </a:schemeClr>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9362" r="29037"/>
          <a:stretch/>
        </p:blipFill>
        <p:spPr>
          <a:xfrm>
            <a:off x="6314363" y="105770"/>
            <a:ext cx="5859439" cy="6646460"/>
          </a:xfrm>
          <a:prstGeom prst="rect">
            <a:avLst/>
          </a:prstGeom>
        </p:spPr>
      </p:pic>
      <p:sp>
        <p:nvSpPr>
          <p:cNvPr id="6" name="TextBox 5"/>
          <p:cNvSpPr txBox="1"/>
          <p:nvPr/>
        </p:nvSpPr>
        <p:spPr>
          <a:xfrm>
            <a:off x="8798255" y="6044344"/>
            <a:ext cx="3157184" cy="769441"/>
          </a:xfrm>
          <a:prstGeom prst="rect">
            <a:avLst/>
          </a:prstGeom>
          <a:noFill/>
        </p:spPr>
        <p:txBody>
          <a:bodyPr wrap="square" rtlCol="0">
            <a:spAutoFit/>
          </a:bodyPr>
          <a:lstStyle/>
          <a:p>
            <a:r>
              <a:rPr lang="en-US" sz="4400" b="1" dirty="0" smtClean="0">
                <a:solidFill>
                  <a:schemeClr val="bg1"/>
                </a:solidFill>
                <a:latin typeface="NikoshBAN" panose="02000000000000000000" pitchFamily="2" charset="0"/>
                <a:cs typeface="NikoshBAN" panose="02000000000000000000" pitchFamily="2" charset="0"/>
              </a:rPr>
              <a:t>27-05-2019</a:t>
            </a:r>
            <a:endParaRPr lang="en-US" sz="4400" b="1"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15992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0" fill="hold"/>
                                        <p:tgtEl>
                                          <p:spTgt spid="3"/>
                                        </p:tgtEl>
                                        <p:attrNameLst>
                                          <p:attrName>ppt_w</p:attrName>
                                        </p:attrNameLst>
                                      </p:cBhvr>
                                      <p:tavLst>
                                        <p:tav tm="0">
                                          <p:val>
                                            <p:fltVal val="0"/>
                                          </p:val>
                                        </p:tav>
                                        <p:tav tm="100000">
                                          <p:val>
                                            <p:strVal val="#ppt_w"/>
                                          </p:val>
                                        </p:tav>
                                      </p:tavLst>
                                    </p:anim>
                                    <p:anim calcmode="lin" valueType="num">
                                      <p:cBhvr>
                                        <p:cTn id="8" dur="3000" fill="hold"/>
                                        <p:tgtEl>
                                          <p:spTgt spid="3"/>
                                        </p:tgtEl>
                                        <p:attrNameLst>
                                          <p:attrName>ppt_h</p:attrName>
                                        </p:attrNameLst>
                                      </p:cBhvr>
                                      <p:tavLst>
                                        <p:tav tm="0">
                                          <p:val>
                                            <p:fltVal val="0"/>
                                          </p:val>
                                        </p:tav>
                                        <p:tav tm="100000">
                                          <p:val>
                                            <p:strVal val="#ppt_h"/>
                                          </p:val>
                                        </p:tav>
                                      </p:tavLst>
                                    </p:anim>
                                    <p:animEffect transition="in" filter="fade">
                                      <p:cBhvr>
                                        <p:cTn id="9" dur="3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4"/>
                                        </p:tgtEl>
                                        <p:attrNameLst>
                                          <p:attrName>style.visibility</p:attrName>
                                        </p:attrNameLst>
                                      </p:cBhvr>
                                      <p:to>
                                        <p:strVal val="visible"/>
                                      </p:to>
                                    </p:set>
                                    <p:anim by="(-#ppt_w*2)" calcmode="lin" valueType="num">
                                      <p:cBhvr rctx="PPT">
                                        <p:cTn id="14" dur="1500" autoRev="1" fill="hold">
                                          <p:stCondLst>
                                            <p:cond delay="0"/>
                                          </p:stCondLst>
                                        </p:cTn>
                                        <p:tgtEl>
                                          <p:spTgt spid="4"/>
                                        </p:tgtEl>
                                        <p:attrNameLst>
                                          <p:attrName>ppt_w</p:attrName>
                                        </p:attrNameLst>
                                      </p:cBhvr>
                                    </p:anim>
                                    <p:anim by="(#ppt_w*0.50)" calcmode="lin" valueType="num">
                                      <p:cBhvr>
                                        <p:cTn id="15" dur="1500" decel="50000" autoRev="1" fill="hold">
                                          <p:stCondLst>
                                            <p:cond delay="0"/>
                                          </p:stCondLst>
                                        </p:cTn>
                                        <p:tgtEl>
                                          <p:spTgt spid="4"/>
                                        </p:tgtEl>
                                        <p:attrNameLst>
                                          <p:attrName>ppt_x</p:attrName>
                                        </p:attrNameLst>
                                      </p:cBhvr>
                                    </p:anim>
                                    <p:anim from="(-#ppt_h/2)" to="(#ppt_y)" calcmode="lin" valueType="num">
                                      <p:cBhvr>
                                        <p:cTn id="16" dur="3000" fill="hold">
                                          <p:stCondLst>
                                            <p:cond delay="0"/>
                                          </p:stCondLst>
                                        </p:cTn>
                                        <p:tgtEl>
                                          <p:spTgt spid="4"/>
                                        </p:tgtEl>
                                        <p:attrNameLst>
                                          <p:attrName>ppt_y</p:attrName>
                                        </p:attrNameLst>
                                      </p:cBhvr>
                                    </p:anim>
                                    <p:animRot by="21600000">
                                      <p:cBhvr>
                                        <p:cTn id="17" dur="3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78990" y="0"/>
            <a:ext cx="5232523" cy="1323439"/>
          </a:xfrm>
          <a:prstGeom prst="rect">
            <a:avLst/>
          </a:prstGeom>
        </p:spPr>
        <p:txBody>
          <a:bodyPr wrap="none">
            <a:spAutoFit/>
          </a:bodyPr>
          <a:lstStyle/>
          <a:p>
            <a:pPr algn="ctr"/>
            <a:r>
              <a:rPr lang="en-US" sz="8000" b="1" dirty="0" err="1" smtClean="0">
                <a:ln w="12700">
                  <a:solidFill>
                    <a:srgbClr val="FFFF00"/>
                  </a:solidFill>
                  <a:prstDash val="solid"/>
                </a:ln>
                <a:solidFill>
                  <a:srgbClr val="FF0000"/>
                </a:solidFill>
                <a:effectLst>
                  <a:innerShdw blurRad="177800">
                    <a:schemeClr val="accent3">
                      <a:lumMod val="50000"/>
                    </a:schemeClr>
                  </a:innerShdw>
                </a:effectLst>
                <a:latin typeface="NikoshBAN" panose="02000000000000000000" pitchFamily="2" charset="0"/>
                <a:cs typeface="NikoshBAN" panose="02000000000000000000" pitchFamily="2" charset="0"/>
              </a:rPr>
              <a:t>শিক্ষক</a:t>
            </a:r>
            <a:r>
              <a:rPr lang="en-US" sz="8000" b="1" dirty="0" smtClean="0">
                <a:ln w="12700">
                  <a:solidFill>
                    <a:srgbClr val="FFFF00"/>
                  </a:solidFill>
                  <a:prstDash val="solid"/>
                </a:ln>
                <a:solidFill>
                  <a:srgbClr val="FF0000"/>
                </a:solid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8000" b="1" dirty="0" err="1" smtClean="0">
                <a:ln w="12700">
                  <a:solidFill>
                    <a:srgbClr val="FFFF00"/>
                  </a:solidFill>
                  <a:prstDash val="solid"/>
                </a:ln>
                <a:solidFill>
                  <a:srgbClr val="FF0000"/>
                </a:solidFill>
                <a:effectLst>
                  <a:innerShdw blurRad="177800">
                    <a:schemeClr val="accent3">
                      <a:lumMod val="50000"/>
                    </a:schemeClr>
                  </a:innerShdw>
                </a:effectLst>
                <a:latin typeface="NikoshBAN" panose="02000000000000000000" pitchFamily="2" charset="0"/>
                <a:cs typeface="NikoshBAN" panose="02000000000000000000" pitchFamily="2" charset="0"/>
              </a:rPr>
              <a:t>পরিচিতি</a:t>
            </a:r>
            <a:endParaRPr lang="en-US" sz="8000" b="1" dirty="0">
              <a:ln w="12700">
                <a:solidFill>
                  <a:srgbClr val="FFFF00"/>
                </a:solidFill>
                <a:prstDash val="solid"/>
              </a:ln>
              <a:solidFill>
                <a:srgbClr val="FF0000"/>
              </a:solidFill>
              <a:effectLst>
                <a:innerShdw blurRad="177800">
                  <a:schemeClr val="accent3">
                    <a:lumMod val="50000"/>
                  </a:schemeClr>
                </a:innerShdw>
              </a:effectLst>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7932634" y="2602793"/>
            <a:ext cx="4606372" cy="3575712"/>
          </a:xfrm>
          <a:prstGeom prst="rect">
            <a:avLst/>
          </a:prstGeom>
        </p:spPr>
      </p:pic>
      <p:sp>
        <p:nvSpPr>
          <p:cNvPr id="4" name="Rectangle 3"/>
          <p:cNvSpPr/>
          <p:nvPr/>
        </p:nvSpPr>
        <p:spPr>
          <a:xfrm>
            <a:off x="138456" y="2087463"/>
            <a:ext cx="7909395" cy="4893647"/>
          </a:xfrm>
          <a:prstGeom prst="rect">
            <a:avLst/>
          </a:prstGeom>
        </p:spPr>
        <p:txBody>
          <a:bodyPr wrap="square">
            <a:spAutoFit/>
          </a:bodyPr>
          <a:lstStyle/>
          <a:p>
            <a:r>
              <a:rPr lang="en-US" sz="4800" b="1" dirty="0" err="1" smtClean="0">
                <a:solidFill>
                  <a:srgbClr val="FFFF00"/>
                </a:solidFill>
                <a:latin typeface="NikoshBAN" panose="02000000000000000000" pitchFamily="2" charset="0"/>
                <a:cs typeface="NikoshBAN" panose="02000000000000000000" pitchFamily="2" charset="0"/>
              </a:rPr>
              <a:t>মোঃ</a:t>
            </a:r>
            <a:r>
              <a:rPr lang="en-US" sz="4800" b="1" dirty="0" smtClean="0">
                <a:solidFill>
                  <a:srgbClr val="FFFF00"/>
                </a:solidFill>
                <a:latin typeface="NikoshBAN" panose="02000000000000000000" pitchFamily="2" charset="0"/>
                <a:cs typeface="NikoshBAN" panose="02000000000000000000" pitchFamily="2" charset="0"/>
              </a:rPr>
              <a:t> </a:t>
            </a:r>
            <a:r>
              <a:rPr lang="en-US" sz="4800" b="1" dirty="0" err="1" smtClean="0">
                <a:solidFill>
                  <a:srgbClr val="FFFF00"/>
                </a:solidFill>
                <a:latin typeface="NikoshBAN" panose="02000000000000000000" pitchFamily="2" charset="0"/>
                <a:cs typeface="NikoshBAN" panose="02000000000000000000" pitchFamily="2" charset="0"/>
              </a:rPr>
              <a:t>সালাউদ্দিন</a:t>
            </a:r>
            <a:endParaRPr lang="en-US" sz="4800" b="1" dirty="0" smtClean="0">
              <a:solidFill>
                <a:srgbClr val="FFFF00"/>
              </a:solidFill>
              <a:latin typeface="NikoshBAN" panose="02000000000000000000" pitchFamily="2" charset="0"/>
              <a:cs typeface="NikoshBAN" panose="02000000000000000000" pitchFamily="2" charset="0"/>
            </a:endParaRPr>
          </a:p>
          <a:p>
            <a:r>
              <a:rPr lang="en-US" sz="4000" dirty="0" err="1" smtClean="0">
                <a:latin typeface="NikoshBAN" panose="02000000000000000000" pitchFamily="2" charset="0"/>
                <a:cs typeface="NikoshBAN" panose="02000000000000000000" pitchFamily="2" charset="0"/>
              </a:rPr>
              <a:t>ট্রেড</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ইন্সট্রাক্টর</a:t>
            </a:r>
            <a:r>
              <a:rPr lang="en-US" sz="4000" dirty="0" smtClean="0">
                <a:latin typeface="NikoshBAN" panose="02000000000000000000" pitchFamily="2" charset="0"/>
                <a:cs typeface="NikoshBAN" panose="02000000000000000000" pitchFamily="2" charset="0"/>
              </a:rPr>
              <a:t> ( </a:t>
            </a:r>
            <a:r>
              <a:rPr lang="en-US" sz="4000" dirty="0" err="1" smtClean="0">
                <a:latin typeface="NikoshBAN" panose="02000000000000000000" pitchFamily="2" charset="0"/>
                <a:cs typeface="NikoshBAN" panose="02000000000000000000" pitchFamily="2" charset="0"/>
              </a:rPr>
              <a:t>ইলেকট্রিক্যাল</a:t>
            </a:r>
            <a:r>
              <a:rPr lang="en-US" sz="4000" dirty="0" smtClean="0">
                <a:latin typeface="NikoshBAN" panose="02000000000000000000" pitchFamily="2" charset="0"/>
                <a:cs typeface="NikoshBAN" panose="02000000000000000000" pitchFamily="2" charset="0"/>
              </a:rPr>
              <a:t> )</a:t>
            </a:r>
            <a:endParaRPr lang="bn-BD" sz="4000" dirty="0" smtClean="0">
              <a:latin typeface="NikoshBAN" panose="02000000000000000000" pitchFamily="2" charset="0"/>
              <a:cs typeface="NikoshBAN" panose="02000000000000000000" pitchFamily="2" charset="0"/>
            </a:endParaRPr>
          </a:p>
          <a:p>
            <a:r>
              <a:rPr lang="bn-BD" sz="4000" b="1" dirty="0" smtClean="0">
                <a:solidFill>
                  <a:srgbClr val="FF0000"/>
                </a:solidFill>
                <a:latin typeface="NikoshBAN" panose="02000000000000000000" pitchFamily="2" charset="0"/>
                <a:cs typeface="NikoshBAN" panose="02000000000000000000" pitchFamily="2" charset="0"/>
              </a:rPr>
              <a:t>কারিগরি বিভাগ</a:t>
            </a:r>
            <a:endParaRPr lang="en-US" sz="4000" b="1" dirty="0" smtClean="0">
              <a:solidFill>
                <a:srgbClr val="FF0000"/>
              </a:solidFill>
              <a:latin typeface="NikoshBAN" panose="02000000000000000000" pitchFamily="2" charset="0"/>
              <a:cs typeface="NikoshBAN" panose="02000000000000000000" pitchFamily="2" charset="0"/>
            </a:endParaRPr>
          </a:p>
          <a:p>
            <a:r>
              <a:rPr lang="en-US" sz="4000" dirty="0" err="1" smtClean="0">
                <a:latin typeface="NikoshBAN" panose="02000000000000000000" pitchFamily="2" charset="0"/>
                <a:cs typeface="NikoshBAN" panose="02000000000000000000" pitchFamily="2" charset="0"/>
              </a:rPr>
              <a:t>নিমতলা</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মাধ্যমিক</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বিদ্যালয়</a:t>
            </a:r>
            <a:endParaRPr lang="en-US" sz="4000" dirty="0" smtClean="0">
              <a:latin typeface="NikoshBAN" panose="02000000000000000000" pitchFamily="2" charset="0"/>
              <a:cs typeface="NikoshBAN" panose="02000000000000000000" pitchFamily="2" charset="0"/>
            </a:endParaRPr>
          </a:p>
          <a:p>
            <a:r>
              <a:rPr lang="en-US" sz="4000" dirty="0" err="1" smtClean="0">
                <a:latin typeface="NikoshBAN" panose="02000000000000000000" pitchFamily="2" charset="0"/>
                <a:cs typeface="NikoshBAN" panose="02000000000000000000" pitchFamily="2" charset="0"/>
              </a:rPr>
              <a:t>মিরপুর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কুষ্টিয়া</a:t>
            </a:r>
            <a:r>
              <a:rPr lang="en-US" sz="4000" dirty="0" smtClean="0">
                <a:latin typeface="NikoshBAN" panose="02000000000000000000" pitchFamily="2" charset="0"/>
                <a:cs typeface="NikoshBAN" panose="02000000000000000000" pitchFamily="2" charset="0"/>
              </a:rPr>
              <a:t>।</a:t>
            </a:r>
          </a:p>
          <a:p>
            <a:r>
              <a:rPr lang="en-US" sz="4000" dirty="0" err="1" smtClean="0">
                <a:solidFill>
                  <a:srgbClr val="FFC000"/>
                </a:solidFill>
                <a:latin typeface="NikoshBAN" panose="02000000000000000000" pitchFamily="2" charset="0"/>
                <a:cs typeface="NikoshBAN" panose="02000000000000000000" pitchFamily="2" charset="0"/>
              </a:rPr>
              <a:t>মোবাইলঃ</a:t>
            </a:r>
            <a:r>
              <a:rPr lang="en-US" sz="4000" dirty="0" smtClean="0">
                <a:solidFill>
                  <a:srgbClr val="FFC000"/>
                </a:solidFill>
                <a:latin typeface="NikoshBAN" panose="02000000000000000000" pitchFamily="2" charset="0"/>
                <a:cs typeface="NikoshBAN" panose="02000000000000000000" pitchFamily="2" charset="0"/>
              </a:rPr>
              <a:t> ০১৭১৪৮১৩৫৯৫</a:t>
            </a:r>
          </a:p>
          <a:p>
            <a:r>
              <a:rPr lang="en-US" sz="3200" dirty="0" smtClean="0">
                <a:latin typeface="NikoshBAN" panose="02000000000000000000" pitchFamily="2" charset="0"/>
                <a:cs typeface="NikoshBAN" panose="02000000000000000000" pitchFamily="2" charset="0"/>
              </a:rPr>
              <a:t>Facebook ID : </a:t>
            </a:r>
            <a:r>
              <a:rPr lang="en-US" sz="3200" dirty="0" err="1" smtClean="0">
                <a:latin typeface="NikoshBAN" panose="02000000000000000000" pitchFamily="2" charset="0"/>
                <a:cs typeface="NikoshBAN" panose="02000000000000000000" pitchFamily="2" charset="0"/>
              </a:rPr>
              <a:t>সালাউ</a:t>
            </a:r>
            <a:r>
              <a:rPr lang="bn-BD" sz="3200" dirty="0" smtClean="0">
                <a:latin typeface="NikoshBAN" panose="02000000000000000000" pitchFamily="2" charset="0"/>
                <a:cs typeface="NikoshBAN" panose="02000000000000000000" pitchFamily="2" charset="0"/>
              </a:rPr>
              <a:t>দ্দী</a:t>
            </a:r>
            <a:r>
              <a:rPr lang="en-US" sz="3200" dirty="0" smtClean="0">
                <a:latin typeface="NikoshBAN" panose="02000000000000000000" pitchFamily="2" charset="0"/>
                <a:cs typeface="NikoshBAN" panose="02000000000000000000" pitchFamily="2" charset="0"/>
              </a:rPr>
              <a:t>ন </a:t>
            </a:r>
            <a:r>
              <a:rPr lang="en-US" sz="3200" dirty="0" err="1" smtClean="0">
                <a:latin typeface="NikoshBAN" panose="02000000000000000000" pitchFamily="2" charset="0"/>
                <a:cs typeface="NikoshBAN" panose="02000000000000000000" pitchFamily="2" charset="0"/>
              </a:rPr>
              <a:t>আহমেদ</a:t>
            </a:r>
            <a:endParaRPr lang="en-US" sz="3200" dirty="0" smtClean="0">
              <a:latin typeface="NikoshBAN" panose="02000000000000000000" pitchFamily="2" charset="0"/>
              <a:cs typeface="NikoshBAN" panose="02000000000000000000" pitchFamily="2" charset="0"/>
            </a:endParaRPr>
          </a:p>
          <a:p>
            <a:r>
              <a:rPr lang="en-US" sz="3200" dirty="0" smtClean="0">
                <a:latin typeface="NikoshBAN" panose="02000000000000000000" pitchFamily="2" charset="0"/>
                <a:cs typeface="NikoshBAN" panose="02000000000000000000" pitchFamily="2" charset="0"/>
              </a:rPr>
              <a:t>Email: salauddinnim@gmail.com</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70061480"/>
      </p:ext>
    </p:extLst>
  </p:cSld>
  <p:clrMapOvr>
    <a:masterClrMapping/>
  </p:clrMapOvr>
  <mc:AlternateContent xmlns:mc="http://schemas.openxmlformats.org/markup-compatibility/2006" xmlns:p14="http://schemas.microsoft.com/office/powerpoint/2010/main">
    <mc:Choice Requires="p14">
      <p:transition spd="slow" p14:dur="30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4"/>
                                        </p:tgtEl>
                                        <p:attrNameLst>
                                          <p:attrName>ppt_y</p:attrName>
                                        </p:attrNameLst>
                                      </p:cBhvr>
                                      <p:tavLst>
                                        <p:tav tm="0">
                                          <p:val>
                                            <p:strVal val="#ppt_y"/>
                                          </p:val>
                                        </p:tav>
                                        <p:tav tm="100000">
                                          <p:val>
                                            <p:strVal val="#ppt_y"/>
                                          </p:val>
                                        </p:tav>
                                      </p:tavLst>
                                    </p:anim>
                                    <p:anim calcmode="lin" valueType="num">
                                      <p:cBhvr>
                                        <p:cTn id="9" dur="20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49818" y="364656"/>
            <a:ext cx="5145961" cy="1569660"/>
          </a:xfrm>
          <a:prstGeom prst="rect">
            <a:avLst/>
          </a:prstGeom>
        </p:spPr>
        <p:txBody>
          <a:bodyPr wrap="none">
            <a:spAutoFit/>
          </a:bodyPr>
          <a:lstStyle/>
          <a:p>
            <a:pPr algn="ctr"/>
            <a:r>
              <a:rPr lang="bn-BD" sz="9600" dirty="0" smtClean="0">
                <a:ln>
                  <a:solidFill>
                    <a:srgbClr val="FF0000"/>
                  </a:solidFill>
                </a:ln>
                <a:effectLst>
                  <a:glow rad="228600">
                    <a:schemeClr val="accent2">
                      <a:satMod val="175000"/>
                      <a:alpha val="40000"/>
                    </a:schemeClr>
                  </a:glow>
                </a:effectLst>
                <a:latin typeface="NikoshBAN" pitchFamily="2" charset="0"/>
                <a:cs typeface="NikoshBAN" pitchFamily="2" charset="0"/>
              </a:rPr>
              <a:t>পাঠ পরিচিতি</a:t>
            </a:r>
            <a:endParaRPr lang="en-US" sz="9600" dirty="0">
              <a:ln>
                <a:solidFill>
                  <a:srgbClr val="FF0000"/>
                </a:solidFill>
              </a:ln>
              <a:effectLst>
                <a:glow rad="228600">
                  <a:schemeClr val="accent2">
                    <a:satMod val="175000"/>
                    <a:alpha val="40000"/>
                  </a:schemeClr>
                </a:glow>
              </a:effectLst>
              <a:latin typeface="NikoshBAN" pitchFamily="2" charset="0"/>
              <a:cs typeface="NikoshBAN" pitchFamily="2" charset="0"/>
            </a:endParaRPr>
          </a:p>
        </p:txBody>
      </p:sp>
      <p:sp>
        <p:nvSpPr>
          <p:cNvPr id="3" name="Rectangle 2"/>
          <p:cNvSpPr/>
          <p:nvPr/>
        </p:nvSpPr>
        <p:spPr>
          <a:xfrm>
            <a:off x="382137" y="2967335"/>
            <a:ext cx="10849970" cy="2308324"/>
          </a:xfrm>
          <a:prstGeom prst="rect">
            <a:avLst/>
          </a:prstGeom>
        </p:spPr>
        <p:txBody>
          <a:bodyPr wrap="square">
            <a:spAutoFit/>
          </a:bodyPr>
          <a:lstStyle/>
          <a:p>
            <a:r>
              <a:rPr lang="bn-BD" sz="4800" dirty="0" smtClean="0">
                <a:ln w="0">
                  <a:solidFill>
                    <a:srgbClr val="FFFF00"/>
                  </a:solidFill>
                </a:ln>
                <a:effectLst>
                  <a:reflection blurRad="6350" stA="53000" endA="300" endPos="35500" dir="5400000" sy="-90000" algn="bl" rotWithShape="0"/>
                </a:effectLst>
                <a:latin typeface="NikoshBAN" pitchFamily="2" charset="0"/>
                <a:cs typeface="NikoshBAN" pitchFamily="2" charset="0"/>
              </a:rPr>
              <a:t>শ্রেণিঃ দশম ( ভোকেশনাল )</a:t>
            </a:r>
          </a:p>
          <a:p>
            <a:r>
              <a:rPr lang="bn-BD" sz="4800" dirty="0" smtClean="0">
                <a:ln w="0">
                  <a:solidFill>
                    <a:srgbClr val="FFFF00"/>
                  </a:solidFill>
                </a:ln>
                <a:effectLst>
                  <a:reflection blurRad="6350" stA="53000" endA="300" endPos="35500" dir="5400000" sy="-90000" algn="bl" rotWithShape="0"/>
                </a:effectLst>
                <a:latin typeface="NikoshBAN" pitchFamily="2" charset="0"/>
                <a:cs typeface="NikoshBAN" pitchFamily="2" charset="0"/>
              </a:rPr>
              <a:t>বিষয়ঃ জেনারেল ইলেকট্রিক্যাল ওয়ার্কস-১ ( ২য় পত্র )</a:t>
            </a:r>
          </a:p>
          <a:p>
            <a:r>
              <a:rPr lang="bn-BD" sz="4800" dirty="0" smtClean="0">
                <a:ln w="0">
                  <a:solidFill>
                    <a:srgbClr val="FFFF00"/>
                  </a:solidFill>
                </a:ln>
                <a:effectLst>
                  <a:reflection blurRad="6350" stA="53000" endA="300" endPos="35500" dir="5400000" sy="-90000" algn="bl" rotWithShape="0"/>
                </a:effectLst>
                <a:latin typeface="NikoshBAN" pitchFamily="2" charset="0"/>
                <a:cs typeface="NikoshBAN" pitchFamily="2" charset="0"/>
              </a:rPr>
              <a:t>অধ্যায়ঃ  </a:t>
            </a:r>
            <a:r>
              <a:rPr lang="en-US" sz="4800" dirty="0" smtClean="0">
                <a:ln w="0">
                  <a:solidFill>
                    <a:srgbClr val="FFFF00"/>
                  </a:solidFill>
                </a:ln>
                <a:effectLst>
                  <a:reflection blurRad="6350" stA="53000" endA="300" endPos="35500" dir="5400000" sy="-90000" algn="bl" rotWithShape="0"/>
                </a:effectLst>
                <a:latin typeface="NikoshBAN" pitchFamily="2" charset="0"/>
                <a:cs typeface="NikoshBAN" pitchFamily="2" charset="0"/>
              </a:rPr>
              <a:t>05  (</a:t>
            </a:r>
            <a:r>
              <a:rPr lang="bn-BD" sz="4800" dirty="0" smtClean="0">
                <a:ln w="0">
                  <a:solidFill>
                    <a:srgbClr val="FFFF00"/>
                  </a:solidFill>
                </a:ln>
                <a:effectLst>
                  <a:reflection blurRad="6350" stA="53000" endA="300" endPos="35500" dir="5400000" sy="-90000" algn="bl" rotWithShape="0"/>
                </a:effectLst>
                <a:latin typeface="NikoshBAN" pitchFamily="2" charset="0"/>
                <a:cs typeface="NikoshBAN" pitchFamily="2" charset="0"/>
              </a:rPr>
              <a:t> ডিসি </a:t>
            </a:r>
            <a:r>
              <a:rPr lang="bn-BD" sz="4800" dirty="0" smtClean="0">
                <a:ln w="0">
                  <a:solidFill>
                    <a:srgbClr val="FFFF00"/>
                  </a:solidFill>
                </a:ln>
                <a:effectLst>
                  <a:reflection blurRad="6350" stA="53000" endA="300" endPos="35500" dir="5400000" sy="-90000" algn="bl" rotWithShape="0"/>
                </a:effectLst>
                <a:latin typeface="NikoshBAN" pitchFamily="2" charset="0"/>
                <a:cs typeface="NikoshBAN" pitchFamily="2" charset="0"/>
              </a:rPr>
              <a:t>জেনারেটরের</a:t>
            </a:r>
            <a:r>
              <a:rPr lang="en-US" sz="4800" dirty="0" smtClean="0">
                <a:ln w="0">
                  <a:solidFill>
                    <a:srgbClr val="FFFF00"/>
                  </a:solidFill>
                </a:ln>
                <a:effectLst>
                  <a:reflection blurRad="6350" stA="53000" endA="300" endPos="35500" dir="5400000" sy="-90000" algn="bl" rotWithShape="0"/>
                </a:effectLst>
                <a:latin typeface="NikoshBAN" pitchFamily="2" charset="0"/>
                <a:cs typeface="NikoshBAN" pitchFamily="2" charset="0"/>
              </a:rPr>
              <a:t> </a:t>
            </a:r>
            <a:r>
              <a:rPr lang="bn-BD" sz="4800" smtClean="0">
                <a:ln w="0">
                  <a:solidFill>
                    <a:srgbClr val="FFFF00"/>
                  </a:solidFill>
                </a:ln>
                <a:effectLst>
                  <a:reflection blurRad="6350" stA="53000" endA="300" endPos="35500" dir="5400000" sy="-90000" algn="bl" rotWithShape="0"/>
                </a:effectLst>
                <a:latin typeface="NikoshBAN" pitchFamily="2" charset="0"/>
                <a:cs typeface="NikoshBAN" pitchFamily="2" charset="0"/>
              </a:rPr>
              <a:t>বিভিন্ন অংশ</a:t>
            </a:r>
            <a:r>
              <a:rPr lang="en-US" sz="4800" smtClean="0">
                <a:ln w="0">
                  <a:solidFill>
                    <a:srgbClr val="FFFF00"/>
                  </a:solidFill>
                </a:ln>
                <a:effectLst>
                  <a:reflection blurRad="6350" stA="53000" endA="300" endPos="35500" dir="5400000" sy="-90000" algn="bl" rotWithShape="0"/>
                </a:effectLst>
                <a:latin typeface="NikoshBAN" pitchFamily="2" charset="0"/>
                <a:cs typeface="NikoshBAN" pitchFamily="2" charset="0"/>
              </a:rPr>
              <a:t> </a:t>
            </a:r>
            <a:r>
              <a:rPr lang="en-US" sz="4800" dirty="0" smtClean="0">
                <a:ln w="0">
                  <a:solidFill>
                    <a:srgbClr val="FFFF00"/>
                  </a:solidFill>
                </a:ln>
                <a:effectLst>
                  <a:reflection blurRad="6350" stA="53000" endA="300" endPos="35500" dir="5400000" sy="-90000" algn="bl" rotWithShape="0"/>
                </a:effectLst>
                <a:latin typeface="NikoshBAN" pitchFamily="2" charset="0"/>
                <a:cs typeface="NikoshBAN" pitchFamily="2" charset="0"/>
              </a:rPr>
              <a:t>)</a:t>
            </a:r>
            <a:endParaRPr lang="bn-BD" sz="2400" dirty="0">
              <a:ln w="0">
                <a:solidFill>
                  <a:srgbClr val="FFFF00"/>
                </a:solidFill>
              </a:ln>
              <a:effectLst>
                <a:reflection blurRad="6350" stA="53000" endA="300" endPos="35500" dir="5400000" sy="-90000" algn="bl" rotWithShape="0"/>
              </a:effectLst>
              <a:latin typeface="NikoshBAN" pitchFamily="2" charset="0"/>
              <a:cs typeface="NikoshBAN" pitchFamily="2" charset="0"/>
            </a:endParaRPr>
          </a:p>
        </p:txBody>
      </p:sp>
    </p:spTree>
    <p:extLst>
      <p:ext uri="{BB962C8B-B14F-4D97-AF65-F5344CB8AC3E}">
        <p14:creationId xmlns:p14="http://schemas.microsoft.com/office/powerpoint/2010/main" val="18546791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1000" autoRev="1" fill="hold">
                                          <p:stCondLst>
                                            <p:cond delay="0"/>
                                          </p:stCondLst>
                                        </p:cTn>
                                        <p:tgtEl>
                                          <p:spTgt spid="3"/>
                                        </p:tgtEl>
                                        <p:attrNameLst>
                                          <p:attrName>ppt_w</p:attrName>
                                        </p:attrNameLst>
                                      </p:cBhvr>
                                    </p:anim>
                                    <p:anim by="(#ppt_w*0.50)" calcmode="lin" valueType="num">
                                      <p:cBhvr>
                                        <p:cTn id="8" dur="1000" decel="50000" autoRev="1" fill="hold">
                                          <p:stCondLst>
                                            <p:cond delay="0"/>
                                          </p:stCondLst>
                                        </p:cTn>
                                        <p:tgtEl>
                                          <p:spTgt spid="3"/>
                                        </p:tgtEl>
                                        <p:attrNameLst>
                                          <p:attrName>ppt_x</p:attrName>
                                        </p:attrNameLst>
                                      </p:cBhvr>
                                    </p:anim>
                                    <p:anim from="(-#ppt_h/2)" to="(#ppt_y)" calcmode="lin" valueType="num">
                                      <p:cBhvr>
                                        <p:cTn id="9" dur="2000" fill="hold">
                                          <p:stCondLst>
                                            <p:cond delay="0"/>
                                          </p:stCondLst>
                                        </p:cTn>
                                        <p:tgtEl>
                                          <p:spTgt spid="3"/>
                                        </p:tgtEl>
                                        <p:attrNameLst>
                                          <p:attrName>ppt_y</p:attrName>
                                        </p:attrNameLst>
                                      </p:cBhvr>
                                    </p:anim>
                                    <p:animRot by="21600000">
                                      <p:cBhvr>
                                        <p:cTn id="10" dur="2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49260" y="0"/>
            <a:ext cx="4402167" cy="1323439"/>
          </a:xfrm>
          <a:prstGeom prst="rect">
            <a:avLst/>
          </a:prstGeom>
        </p:spPr>
        <p:txBody>
          <a:bodyPr wrap="none">
            <a:spAutoFit/>
          </a:bodyPr>
          <a:lstStyle/>
          <a:p>
            <a:pPr algn="ctr"/>
            <a:r>
              <a:rPr lang="bn-BD" sz="8000" dirty="0" smtClean="0">
                <a:solidFill>
                  <a:srgbClr val="FF0000"/>
                </a:solidFill>
                <a:latin typeface="NikoshBAN" panose="02000000000000000000" pitchFamily="2" charset="0"/>
                <a:cs typeface="NikoshBAN" panose="02000000000000000000" pitchFamily="2" charset="0"/>
              </a:rPr>
              <a:t>আজকের পাঠ</a:t>
            </a:r>
            <a:endParaRPr lang="en-US" dirty="0">
              <a:solidFill>
                <a:srgbClr val="FF0000"/>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080" y="1009080"/>
            <a:ext cx="11259403" cy="5657850"/>
          </a:xfrm>
          <a:prstGeom prst="rect">
            <a:avLst/>
          </a:prstGeom>
        </p:spPr>
      </p:pic>
      <p:sp>
        <p:nvSpPr>
          <p:cNvPr id="6" name="TextBox 5"/>
          <p:cNvSpPr txBox="1"/>
          <p:nvPr/>
        </p:nvSpPr>
        <p:spPr>
          <a:xfrm>
            <a:off x="2197290" y="1501253"/>
            <a:ext cx="8256896" cy="1015663"/>
          </a:xfrm>
          <a:prstGeom prst="rect">
            <a:avLst/>
          </a:prstGeom>
          <a:noFill/>
        </p:spPr>
        <p:txBody>
          <a:bodyPr wrap="square" rtlCol="0">
            <a:spAutoFit/>
          </a:bodyPr>
          <a:lstStyle/>
          <a:p>
            <a:r>
              <a:rPr lang="bn-BD" sz="6000" b="1" dirty="0" smtClean="0">
                <a:ln w="0">
                  <a:solidFill>
                    <a:srgbClr val="FFFF00"/>
                  </a:solidFill>
                </a:ln>
                <a:solidFill>
                  <a:srgbClr val="002060"/>
                </a:solidFill>
                <a:effectLst>
                  <a:reflection blurRad="6350" stA="53000" endA="300" endPos="35500" dir="5400000" sy="-90000" algn="bl" rotWithShape="0"/>
                </a:effectLst>
                <a:latin typeface="NikoshBAN" pitchFamily="2" charset="0"/>
                <a:cs typeface="NikoshBAN" pitchFamily="2" charset="0"/>
              </a:rPr>
              <a:t>ডিসি জেনারেটরের বিভিন্ন অংশ</a:t>
            </a:r>
            <a:endParaRPr lang="en-US" sz="6000" b="1" dirty="0">
              <a:solidFill>
                <a:srgbClr val="002060"/>
              </a:solidFill>
            </a:endParaRPr>
          </a:p>
        </p:txBody>
      </p:sp>
    </p:spTree>
    <p:extLst>
      <p:ext uri="{BB962C8B-B14F-4D97-AF65-F5344CB8AC3E}">
        <p14:creationId xmlns:p14="http://schemas.microsoft.com/office/powerpoint/2010/main" val="38455824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8" presetClass="entr" presetSubtype="0" accel="50000" fill="hold" nodeType="clickEffect">
                                  <p:stCondLst>
                                    <p:cond delay="0"/>
                                  </p:stCondLst>
                                  <p:iterate type="lt">
                                    <p:tmPct val="50000"/>
                                  </p:iterate>
                                  <p:childTnLst>
                                    <p:set>
                                      <p:cBhvr>
                                        <p:cTn id="15" dur="1" fill="hold">
                                          <p:stCondLst>
                                            <p:cond delay="0"/>
                                          </p:stCondLst>
                                        </p:cTn>
                                        <p:tgtEl>
                                          <p:spTgt spid="6">
                                            <p:txEl>
                                              <p:pRg st="0" end="0"/>
                                            </p:txEl>
                                          </p:spTgt>
                                        </p:tgtEl>
                                        <p:attrNameLst>
                                          <p:attrName>style.visibility</p:attrName>
                                        </p:attrNameLst>
                                      </p:cBhvr>
                                      <p:to>
                                        <p:strVal val="visible"/>
                                      </p:to>
                                    </p:set>
                                    <p:set>
                                      <p:cBhvr>
                                        <p:cTn id="16" dur="227" fill="hold">
                                          <p:stCondLst>
                                            <p:cond delay="0"/>
                                          </p:stCondLst>
                                        </p:cTn>
                                        <p:tgtEl>
                                          <p:spTgt spid="6">
                                            <p:txEl>
                                              <p:pRg st="0" end="0"/>
                                            </p:txEl>
                                          </p:spTgt>
                                        </p:tgtEl>
                                        <p:attrNameLst>
                                          <p:attrName>style.rotation</p:attrName>
                                        </p:attrNameLst>
                                      </p:cBhvr>
                                      <p:to>
                                        <p:strVal val="-45.0"/>
                                      </p:to>
                                    </p:set>
                                    <p:anim calcmode="lin" valueType="num">
                                      <p:cBhvr>
                                        <p:cTn id="17" dur="227" fill="hold">
                                          <p:stCondLst>
                                            <p:cond delay="227"/>
                                          </p:stCondLst>
                                        </p:cTn>
                                        <p:tgtEl>
                                          <p:spTgt spid="6">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8" dur="227" fill="hold">
                                          <p:stCondLst>
                                            <p:cond delay="0"/>
                                          </p:stCondLst>
                                        </p:cTn>
                                        <p:tgtEl>
                                          <p:spTgt spid="6">
                                            <p:txEl>
                                              <p:pRg st="0" end="0"/>
                                            </p:txEl>
                                          </p:spTgt>
                                        </p:tgtEl>
                                        <p:attrNameLst>
                                          <p:attrName>ppt_y</p:attrName>
                                        </p:attrNameLst>
                                      </p:cBhvr>
                                      <p:tavLst>
                                        <p:tav tm="0">
                                          <p:val>
                                            <p:strVal val="#ppt_y-1"/>
                                          </p:val>
                                        </p:tav>
                                        <p:tav tm="100000">
                                          <p:val>
                                            <p:strVal val="#ppt_y-(0.354*#ppt_w-0.172*#ppt_h)"/>
                                          </p:val>
                                        </p:tav>
                                      </p:tavLst>
                                    </p:anim>
                                    <p:anim calcmode="lin" valueType="num">
                                      <p:cBhvr>
                                        <p:cTn id="19" dur="78" decel="50000" autoRev="1" fill="hold">
                                          <p:stCondLst>
                                            <p:cond delay="227"/>
                                          </p:stCondLst>
                                        </p:cTn>
                                        <p:tgtEl>
                                          <p:spTgt spid="6">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0" dur="68" fill="hold">
                                          <p:stCondLst>
                                            <p:cond delay="432"/>
                                          </p:stCondLst>
                                        </p:cTn>
                                        <p:tgtEl>
                                          <p:spTgt spid="6">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37707" y="118997"/>
            <a:ext cx="3937296" cy="1569660"/>
          </a:xfrm>
          <a:prstGeom prst="rect">
            <a:avLst/>
          </a:prstGeom>
        </p:spPr>
        <p:txBody>
          <a:bodyPr wrap="none">
            <a:spAutoFit/>
            <a:scene3d>
              <a:camera prst="orthographicFront"/>
              <a:lightRig rig="harsh" dir="t"/>
            </a:scene3d>
            <a:sp3d extrusionH="57150" prstMaterial="matte">
              <a:bevelT w="63500" h="12700" prst="angle"/>
              <a:contourClr>
                <a:schemeClr val="bg1">
                  <a:lumMod val="65000"/>
                </a:schemeClr>
              </a:contourClr>
            </a:sp3d>
          </a:bodyPr>
          <a:lstStyle/>
          <a:p>
            <a:r>
              <a:rPr lang="bn-BD" sz="9600" b="1" dirty="0" smtClean="0">
                <a:ln/>
                <a:solidFill>
                  <a:schemeClr val="accent3"/>
                </a:solidFill>
                <a:latin typeface="NikoshBAN" panose="02000000000000000000" pitchFamily="2" charset="0"/>
                <a:cs typeface="NikoshBAN" panose="02000000000000000000" pitchFamily="2" charset="0"/>
              </a:rPr>
              <a:t>শিখন ফল</a:t>
            </a:r>
            <a:endParaRPr lang="en-US" sz="4400" b="1" dirty="0">
              <a:ln/>
              <a:solidFill>
                <a:schemeClr val="accent3"/>
              </a:solidFill>
              <a:latin typeface="NikoshBAN" panose="02000000000000000000" pitchFamily="2" charset="0"/>
              <a:cs typeface="NikoshBAN" panose="02000000000000000000" pitchFamily="2" charset="0"/>
            </a:endParaRPr>
          </a:p>
        </p:txBody>
      </p:sp>
      <p:sp>
        <p:nvSpPr>
          <p:cNvPr id="3" name="TextBox 2"/>
          <p:cNvSpPr txBox="1"/>
          <p:nvPr/>
        </p:nvSpPr>
        <p:spPr>
          <a:xfrm>
            <a:off x="313899" y="2538484"/>
            <a:ext cx="12192000" cy="2585323"/>
          </a:xfrm>
          <a:prstGeom prst="rect">
            <a:avLst/>
          </a:prstGeom>
          <a:noFill/>
        </p:spPr>
        <p:txBody>
          <a:bodyPr wrap="square" rtlCol="0">
            <a:spAutoFit/>
          </a:bodyPr>
          <a:lstStyle/>
          <a:p>
            <a:pPr marL="342900" indent="-342900">
              <a:buFont typeface="+mj-lt"/>
              <a:buAutoNum type="arabicPeriod"/>
            </a:pPr>
            <a:r>
              <a:rPr lang="en-US" sz="4800" dirty="0" err="1" smtClean="0">
                <a:latin typeface="NikoshBAN" panose="02000000000000000000" pitchFamily="2" charset="0"/>
                <a:cs typeface="NikoshBAN" panose="02000000000000000000" pitchFamily="2" charset="0"/>
              </a:rPr>
              <a:t>ডিসি</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জেনারেটর</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কি</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তা</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বলতে</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পারবে</a:t>
            </a:r>
            <a:r>
              <a:rPr lang="en-US" sz="4800" dirty="0" smtClean="0">
                <a:latin typeface="NikoshBAN" panose="02000000000000000000" pitchFamily="2" charset="0"/>
                <a:cs typeface="NikoshBAN" panose="02000000000000000000" pitchFamily="2" charset="0"/>
              </a:rPr>
              <a:t>।</a:t>
            </a:r>
          </a:p>
          <a:p>
            <a:pPr marL="342900" indent="-342900">
              <a:buFont typeface="+mj-lt"/>
              <a:buAutoNum type="arabicPeriod"/>
            </a:pPr>
            <a:r>
              <a:rPr lang="en-US" sz="4800" dirty="0" err="1">
                <a:latin typeface="NikoshBAN" panose="02000000000000000000" pitchFamily="2" charset="0"/>
                <a:cs typeface="NikoshBAN" panose="02000000000000000000" pitchFamily="2" charset="0"/>
              </a:rPr>
              <a:t>ডিসি</a:t>
            </a:r>
            <a:r>
              <a:rPr lang="en-US" sz="4800" dirty="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জেনারেটরের</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বিভিন্ন</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অংশ</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সম্পর্কে</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জানতে</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পারবে</a:t>
            </a:r>
            <a:r>
              <a:rPr lang="en-US" sz="4800" dirty="0" smtClean="0">
                <a:latin typeface="NikoshBAN" panose="02000000000000000000" pitchFamily="2" charset="0"/>
                <a:cs typeface="NikoshBAN" panose="02000000000000000000" pitchFamily="2" charset="0"/>
              </a:rPr>
              <a:t>।</a:t>
            </a:r>
          </a:p>
          <a:p>
            <a:pPr marL="342900" indent="-342900">
              <a:buFont typeface="+mj-lt"/>
              <a:buAutoNum type="arabicPeriod"/>
            </a:pPr>
            <a:r>
              <a:rPr lang="en-US" sz="4800" dirty="0" err="1">
                <a:latin typeface="NikoshBAN" panose="02000000000000000000" pitchFamily="2" charset="0"/>
                <a:cs typeface="NikoshBAN" panose="02000000000000000000" pitchFamily="2" charset="0"/>
              </a:rPr>
              <a:t>ডিসি</a:t>
            </a:r>
            <a:r>
              <a:rPr lang="en-US" sz="4800" dirty="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জেনারেটরের</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কার্যাবলী</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সম্পর্কে</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ব্যাখ্যা</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করতে</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পারবে</a:t>
            </a:r>
            <a:r>
              <a:rPr lang="en-US" sz="4800" dirty="0" smtClean="0">
                <a:latin typeface="NikoshBAN" panose="02000000000000000000" pitchFamily="2" charset="0"/>
                <a:cs typeface="NikoshBAN" panose="02000000000000000000" pitchFamily="2" charset="0"/>
              </a:rPr>
              <a:t>।</a:t>
            </a:r>
          </a:p>
          <a:p>
            <a:pPr marL="342900" indent="-342900">
              <a:buFont typeface="+mj-lt"/>
              <a:buAutoNum type="arabicPeriod"/>
            </a:pP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82049473"/>
      </p:ext>
    </p:extLst>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1000" autoRev="1" fill="hold">
                                          <p:stCondLst>
                                            <p:cond delay="0"/>
                                          </p:stCondLst>
                                        </p:cTn>
                                        <p:tgtEl>
                                          <p:spTgt spid="3"/>
                                        </p:tgtEl>
                                        <p:attrNameLst>
                                          <p:attrName>ppt_w</p:attrName>
                                        </p:attrNameLst>
                                      </p:cBhvr>
                                    </p:anim>
                                    <p:anim by="(#ppt_w*0.50)" calcmode="lin" valueType="num">
                                      <p:cBhvr>
                                        <p:cTn id="8" dur="1000" decel="50000" autoRev="1" fill="hold">
                                          <p:stCondLst>
                                            <p:cond delay="0"/>
                                          </p:stCondLst>
                                        </p:cTn>
                                        <p:tgtEl>
                                          <p:spTgt spid="3"/>
                                        </p:tgtEl>
                                        <p:attrNameLst>
                                          <p:attrName>ppt_x</p:attrName>
                                        </p:attrNameLst>
                                      </p:cBhvr>
                                    </p:anim>
                                    <p:anim from="(-#ppt_h/2)" to="(#ppt_y)" calcmode="lin" valueType="num">
                                      <p:cBhvr>
                                        <p:cTn id="9" dur="2000" fill="hold">
                                          <p:stCondLst>
                                            <p:cond delay="0"/>
                                          </p:stCondLst>
                                        </p:cTn>
                                        <p:tgtEl>
                                          <p:spTgt spid="3"/>
                                        </p:tgtEl>
                                        <p:attrNameLst>
                                          <p:attrName>ppt_y</p:attrName>
                                        </p:attrNameLst>
                                      </p:cBhvr>
                                    </p:anim>
                                    <p:animRot by="21600000">
                                      <p:cBhvr>
                                        <p:cTn id="10" dur="2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0" y="2197290"/>
            <a:ext cx="5704764" cy="448597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3504" y="2197290"/>
            <a:ext cx="5589160" cy="4485969"/>
          </a:xfrm>
          <a:prstGeom prst="rect">
            <a:avLst/>
          </a:prstGeom>
        </p:spPr>
      </p:pic>
      <p:sp>
        <p:nvSpPr>
          <p:cNvPr id="4" name="TextBox 3"/>
          <p:cNvSpPr txBox="1"/>
          <p:nvPr/>
        </p:nvSpPr>
        <p:spPr>
          <a:xfrm>
            <a:off x="122830" y="272955"/>
            <a:ext cx="11839834" cy="1661993"/>
          </a:xfrm>
          <a:prstGeom prst="rect">
            <a:avLst/>
          </a:prstGeom>
          <a:noFill/>
        </p:spPr>
        <p:txBody>
          <a:bodyPr wrap="square" rtlCol="0">
            <a:spAutoFit/>
          </a:bodyPr>
          <a:lstStyle/>
          <a:p>
            <a:r>
              <a:rPr lang="bn-BD" sz="5400" b="1" dirty="0" smtClean="0">
                <a:solidFill>
                  <a:srgbClr val="FF0000"/>
                </a:solidFill>
                <a:latin typeface="NikoshBAN" panose="02000000000000000000" pitchFamily="2" charset="0"/>
                <a:cs typeface="NikoshBAN" panose="02000000000000000000" pitchFamily="2" charset="0"/>
              </a:rPr>
              <a:t>ডিসি জেনারেটরঃ </a:t>
            </a:r>
            <a:r>
              <a:rPr lang="bn-BD" sz="4800" dirty="0" smtClean="0">
                <a:latin typeface="NikoshBAN" panose="02000000000000000000" pitchFamily="2" charset="0"/>
                <a:cs typeface="NikoshBAN" panose="02000000000000000000" pitchFamily="2" charset="0"/>
              </a:rPr>
              <a:t>যে ডিভাইস যান্ত্রিকশক্তি গ্রহণ করে </a:t>
            </a:r>
            <a:r>
              <a:rPr lang="bn-BD" sz="4800" dirty="0" smtClean="0">
                <a:solidFill>
                  <a:srgbClr val="FF0000"/>
                </a:solidFill>
                <a:latin typeface="NikoshBAN" panose="02000000000000000000" pitchFamily="2" charset="0"/>
                <a:cs typeface="NikoshBAN" panose="02000000000000000000" pitchFamily="2" charset="0"/>
              </a:rPr>
              <a:t>ডিসি </a:t>
            </a:r>
            <a:r>
              <a:rPr lang="bn-BD" sz="4800" dirty="0" smtClean="0">
                <a:latin typeface="NikoshBAN" panose="02000000000000000000" pitchFamily="2" charset="0"/>
                <a:cs typeface="NikoshBAN" panose="02000000000000000000" pitchFamily="2" charset="0"/>
              </a:rPr>
              <a:t>বিদ্যুৎ শক্তি উৎপন্ন করে তাকে </a:t>
            </a:r>
            <a:r>
              <a:rPr lang="bn-BD" sz="4800" dirty="0" smtClean="0">
                <a:solidFill>
                  <a:srgbClr val="FF0000"/>
                </a:solidFill>
                <a:latin typeface="NikoshBAN" panose="02000000000000000000" pitchFamily="2" charset="0"/>
                <a:cs typeface="NikoshBAN" panose="02000000000000000000" pitchFamily="2" charset="0"/>
              </a:rPr>
              <a:t>ডিসি জেনারেটর </a:t>
            </a:r>
            <a:r>
              <a:rPr lang="bn-BD" sz="4800" dirty="0" smtClean="0">
                <a:latin typeface="NikoshBAN" panose="02000000000000000000" pitchFamily="2" charset="0"/>
                <a:cs typeface="NikoshBAN" panose="02000000000000000000" pitchFamily="2" charset="0"/>
              </a:rPr>
              <a:t>বলে।</a:t>
            </a:r>
            <a:endParaRPr lang="en-US" sz="1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48299612"/>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4"/>
                                        </p:tgtEl>
                                        <p:attrNameLst>
                                          <p:attrName>style.visibility</p:attrName>
                                        </p:attrNameLst>
                                      </p:cBhvr>
                                      <p:to>
                                        <p:strVal val="visible"/>
                                      </p:to>
                                    </p:set>
                                    <p:anim calcmode="lin" valueType="num">
                                      <p:cBhvr>
                                        <p:cTn id="25" dur="20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6" dur="2000" fill="hold"/>
                                        <p:tgtEl>
                                          <p:spTgt spid="4"/>
                                        </p:tgtEl>
                                        <p:attrNameLst>
                                          <p:attrName>ppt_y</p:attrName>
                                        </p:attrNameLst>
                                      </p:cBhvr>
                                      <p:tavLst>
                                        <p:tav tm="0">
                                          <p:val>
                                            <p:strVal val="#ppt_y"/>
                                          </p:val>
                                        </p:tav>
                                        <p:tav tm="100000">
                                          <p:val>
                                            <p:strVal val="#ppt_y"/>
                                          </p:val>
                                        </p:tav>
                                      </p:tavLst>
                                    </p:anim>
                                    <p:anim calcmode="lin" valueType="num">
                                      <p:cBhvr>
                                        <p:cTn id="27" dur="20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8" dur="20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9" dur="20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023677" cy="2923877"/>
          </a:xfrm>
          <a:prstGeom prst="rect">
            <a:avLst/>
          </a:prstGeom>
        </p:spPr>
        <p:txBody>
          <a:bodyPr wrap="square">
            <a:spAutoFit/>
          </a:bodyPr>
          <a:lstStyle/>
          <a:p>
            <a:pPr algn="just" fontAlgn="base"/>
            <a:r>
              <a:rPr lang="bn-BD" sz="4000" b="1" dirty="0" smtClean="0">
                <a:ln>
                  <a:solidFill>
                    <a:srgbClr val="FFFF00"/>
                  </a:solidFill>
                </a:ln>
                <a:solidFill>
                  <a:srgbClr val="FF0000"/>
                </a:solidFill>
                <a:effectLst/>
                <a:latin typeface="NikoshBAN" panose="02000000000000000000" pitchFamily="2" charset="0"/>
                <a:cs typeface="NikoshBAN" panose="02000000000000000000" pitchFamily="2" charset="0"/>
              </a:rPr>
              <a:t>জেনারেটর কিভাবে কাজ করে</a:t>
            </a:r>
            <a:r>
              <a:rPr lang="bn-BD" sz="4000" b="1" dirty="0">
                <a:ln>
                  <a:solidFill>
                    <a:srgbClr val="FFFF00"/>
                  </a:solidFill>
                </a:ln>
                <a:solidFill>
                  <a:srgbClr val="FF0000"/>
                </a:solidFill>
                <a:latin typeface="NikoshBAN" panose="02000000000000000000" pitchFamily="2" charset="0"/>
                <a:cs typeface="NikoshBAN" panose="02000000000000000000" pitchFamily="2" charset="0"/>
              </a:rPr>
              <a:t>ঃ</a:t>
            </a:r>
            <a:endParaRPr lang="bn-BD" sz="4000" dirty="0" smtClean="0">
              <a:ln>
                <a:solidFill>
                  <a:srgbClr val="FFFF00"/>
                </a:solidFill>
              </a:ln>
              <a:solidFill>
                <a:srgbClr val="FF0000"/>
              </a:solidFill>
              <a:effectLst/>
              <a:latin typeface="NikoshBAN" panose="02000000000000000000" pitchFamily="2" charset="0"/>
              <a:cs typeface="NikoshBAN" panose="02000000000000000000" pitchFamily="2" charset="0"/>
            </a:endParaRPr>
          </a:p>
          <a:p>
            <a:pPr algn="just" fontAlgn="base"/>
            <a:r>
              <a:rPr lang="bn-BD" sz="3600" dirty="0" smtClean="0">
                <a:effectLst/>
                <a:latin typeface="NikoshBAN" panose="02000000000000000000" pitchFamily="2" charset="0"/>
                <a:cs typeface="NikoshBAN" panose="02000000000000000000" pitchFamily="2" charset="0"/>
              </a:rPr>
              <a:t>প্রইমুভার দিয়ে যখন রোটর কে ঘুরানো হয়,তখন ফ্যারাডের তড়িচ্চৌম্বক নীতি অনুসারে রোট</a:t>
            </a:r>
            <a:r>
              <a:rPr lang="en-US" sz="3600" dirty="0" err="1" smtClean="0">
                <a:effectLst/>
                <a:latin typeface="NikoshBAN" panose="02000000000000000000" pitchFamily="2" charset="0"/>
                <a:cs typeface="NikoshBAN" panose="02000000000000000000" pitchFamily="2" charset="0"/>
              </a:rPr>
              <a:t>রে</a:t>
            </a:r>
            <a:r>
              <a:rPr lang="bn-BD" sz="3600" dirty="0" smtClean="0">
                <a:effectLst/>
                <a:latin typeface="NikoshBAN" panose="02000000000000000000" pitchFamily="2" charset="0"/>
                <a:cs typeface="NikoshBAN" panose="02000000000000000000" pitchFamily="2" charset="0"/>
              </a:rPr>
              <a:t> জড়ানো পরিবাহীতে বিভব (</a:t>
            </a:r>
            <a:r>
              <a:rPr lang="en-US" sz="3600" dirty="0" smtClean="0">
                <a:effectLst/>
                <a:latin typeface="NikoshBAN" panose="02000000000000000000" pitchFamily="2" charset="0"/>
                <a:cs typeface="NikoshBAN" panose="02000000000000000000" pitchFamily="2" charset="0"/>
              </a:rPr>
              <a:t>voltage)</a:t>
            </a:r>
            <a:r>
              <a:rPr lang="bn-BD" sz="3600" dirty="0" smtClean="0">
                <a:effectLst/>
                <a:latin typeface="NikoshBAN" panose="02000000000000000000" pitchFamily="2" charset="0"/>
                <a:cs typeface="NikoshBAN" panose="02000000000000000000" pitchFamily="2" charset="0"/>
              </a:rPr>
              <a:t>পার্থক্য দেখা দেয়। আমরা তো জানি বিভব পার্থক্য হলেই তড়িৎ প্রবাহ বা ইলেকট্রনের প্রবাহ হয়। মজার ব্যাপার হল যে অংশকে ঘুড়ানো হয়,তড়িৎ উৎপন্ন হয় সেই অংশেই।</a:t>
            </a:r>
            <a:endParaRPr lang="bn-BD" sz="3600" dirty="0">
              <a:effectLst/>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0497" y="2923877"/>
            <a:ext cx="5759354" cy="3763526"/>
          </a:xfrm>
          <a:prstGeom prst="rect">
            <a:avLst/>
          </a:prstGeom>
        </p:spPr>
      </p:pic>
    </p:spTree>
    <p:extLst>
      <p:ext uri="{BB962C8B-B14F-4D97-AF65-F5344CB8AC3E}">
        <p14:creationId xmlns:p14="http://schemas.microsoft.com/office/powerpoint/2010/main" val="1060381672"/>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1000" autoRev="1" fill="hold">
                                          <p:stCondLst>
                                            <p:cond delay="0"/>
                                          </p:stCondLst>
                                        </p:cTn>
                                        <p:tgtEl>
                                          <p:spTgt spid="2"/>
                                        </p:tgtEl>
                                        <p:attrNameLst>
                                          <p:attrName>ppt_w</p:attrName>
                                        </p:attrNameLst>
                                      </p:cBhvr>
                                    </p:anim>
                                    <p:anim by="(#ppt_w*0.50)" calcmode="lin" valueType="num">
                                      <p:cBhvr>
                                        <p:cTn id="8" dur="1000" decel="50000" autoRev="1" fill="hold">
                                          <p:stCondLst>
                                            <p:cond delay="0"/>
                                          </p:stCondLst>
                                        </p:cTn>
                                        <p:tgtEl>
                                          <p:spTgt spid="2"/>
                                        </p:tgtEl>
                                        <p:attrNameLst>
                                          <p:attrName>ppt_x</p:attrName>
                                        </p:attrNameLst>
                                      </p:cBhvr>
                                    </p:anim>
                                    <p:anim from="(-#ppt_h/2)" to="(#ppt_y)" calcmode="lin" valueType="num">
                                      <p:cBhvr>
                                        <p:cTn id="9" dur="2000" fill="hold">
                                          <p:stCondLst>
                                            <p:cond delay="0"/>
                                          </p:stCondLst>
                                        </p:cTn>
                                        <p:tgtEl>
                                          <p:spTgt spid="2"/>
                                        </p:tgtEl>
                                        <p:attrNameLst>
                                          <p:attrName>ppt_y</p:attrName>
                                        </p:attrNameLst>
                                      </p:cBhvr>
                                    </p:anim>
                                    <p:animRot by="21600000">
                                      <p:cBhvr>
                                        <p:cTn id="10" dur="2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425" y="3392854"/>
            <a:ext cx="3370999" cy="337099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3259" y="3392855"/>
            <a:ext cx="3725839" cy="3370998"/>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4642" t="2547" r="15512"/>
          <a:stretch/>
        </p:blipFill>
        <p:spPr>
          <a:xfrm>
            <a:off x="7847462" y="3362952"/>
            <a:ext cx="4217159" cy="3278616"/>
          </a:xfrm>
          <a:prstGeom prst="rect">
            <a:avLst/>
          </a:prstGeom>
        </p:spPr>
      </p:pic>
      <p:sp>
        <p:nvSpPr>
          <p:cNvPr id="7" name="Rectangle 6"/>
          <p:cNvSpPr/>
          <p:nvPr/>
        </p:nvSpPr>
        <p:spPr>
          <a:xfrm>
            <a:off x="907894" y="2561857"/>
            <a:ext cx="1996059" cy="830997"/>
          </a:xfrm>
          <a:prstGeom prst="rect">
            <a:avLst/>
          </a:prstGeom>
        </p:spPr>
        <p:txBody>
          <a:bodyPr wrap="none">
            <a:spAutoFit/>
          </a:bodyPr>
          <a:lstStyle/>
          <a:p>
            <a:r>
              <a:rPr lang="bn-BD" sz="4800" dirty="0">
                <a:solidFill>
                  <a:srgbClr val="FF0000"/>
                </a:solidFill>
                <a:latin typeface="NikoshBAN" panose="02000000000000000000" pitchFamily="2" charset="0"/>
                <a:cs typeface="NikoshBAN" panose="02000000000000000000" pitchFamily="2" charset="0"/>
              </a:rPr>
              <a:t>কম্যুটেটর</a:t>
            </a:r>
            <a:endParaRPr lang="en-US" sz="4800" dirty="0">
              <a:solidFill>
                <a:srgbClr val="FF0000"/>
              </a:solidFill>
              <a:latin typeface="NikoshBAN" panose="02000000000000000000" pitchFamily="2" charset="0"/>
              <a:cs typeface="NikoshBAN" panose="02000000000000000000" pitchFamily="2" charset="0"/>
            </a:endParaRPr>
          </a:p>
        </p:txBody>
      </p:sp>
      <p:sp>
        <p:nvSpPr>
          <p:cNvPr id="8" name="TextBox 7"/>
          <p:cNvSpPr txBox="1"/>
          <p:nvPr/>
        </p:nvSpPr>
        <p:spPr>
          <a:xfrm>
            <a:off x="4475042" y="2548018"/>
            <a:ext cx="2582272" cy="830997"/>
          </a:xfrm>
          <a:prstGeom prst="rect">
            <a:avLst/>
          </a:prstGeom>
          <a:noFill/>
        </p:spPr>
        <p:txBody>
          <a:bodyPr wrap="square" rtlCol="0">
            <a:spAutoFit/>
          </a:bodyPr>
          <a:lstStyle/>
          <a:p>
            <a:r>
              <a:rPr lang="bn-BD" sz="4800" dirty="0" smtClean="0">
                <a:solidFill>
                  <a:srgbClr val="FFFF00"/>
                </a:solidFill>
                <a:latin typeface="NikoshBAN" panose="02000000000000000000" pitchFamily="2" charset="0"/>
                <a:cs typeface="NikoshBAN" panose="02000000000000000000" pitchFamily="2" charset="0"/>
              </a:rPr>
              <a:t>কার্বন ব্রাশ</a:t>
            </a:r>
            <a:endParaRPr lang="en-US" sz="3200" dirty="0">
              <a:solidFill>
                <a:srgbClr val="FFFF00"/>
              </a:solidFill>
              <a:latin typeface="NikoshBAN" panose="02000000000000000000" pitchFamily="2" charset="0"/>
              <a:cs typeface="NikoshBAN" panose="02000000000000000000" pitchFamily="2" charset="0"/>
            </a:endParaRPr>
          </a:p>
        </p:txBody>
      </p:sp>
      <p:sp>
        <p:nvSpPr>
          <p:cNvPr id="10" name="TextBox 9"/>
          <p:cNvSpPr txBox="1"/>
          <p:nvPr/>
        </p:nvSpPr>
        <p:spPr>
          <a:xfrm>
            <a:off x="8932459" y="2484913"/>
            <a:ext cx="2047164" cy="830997"/>
          </a:xfrm>
          <a:prstGeom prst="rect">
            <a:avLst/>
          </a:prstGeom>
          <a:noFill/>
        </p:spPr>
        <p:txBody>
          <a:bodyPr wrap="square" rtlCol="0">
            <a:spAutoFit/>
          </a:bodyPr>
          <a:lstStyle/>
          <a:p>
            <a:r>
              <a:rPr lang="bn-BD" sz="4800" dirty="0" smtClean="0">
                <a:solidFill>
                  <a:srgbClr val="FFC000"/>
                </a:solidFill>
                <a:latin typeface="NikoshBAN" panose="02000000000000000000" pitchFamily="2" charset="0"/>
                <a:cs typeface="NikoshBAN" panose="02000000000000000000" pitchFamily="2" charset="0"/>
              </a:rPr>
              <a:t>আর্মেচার</a:t>
            </a:r>
            <a:endParaRPr lang="en-US" dirty="0">
              <a:solidFill>
                <a:srgbClr val="FFC000"/>
              </a:solidFill>
              <a:latin typeface="NikoshBAN" panose="02000000000000000000" pitchFamily="2" charset="0"/>
              <a:cs typeface="NikoshBAN" panose="02000000000000000000" pitchFamily="2" charset="0"/>
            </a:endParaRPr>
          </a:p>
        </p:txBody>
      </p:sp>
      <p:sp>
        <p:nvSpPr>
          <p:cNvPr id="13" name="TextBox 12"/>
          <p:cNvSpPr txBox="1"/>
          <p:nvPr/>
        </p:nvSpPr>
        <p:spPr>
          <a:xfrm>
            <a:off x="2019869" y="109182"/>
            <a:ext cx="7792871" cy="1015663"/>
          </a:xfrm>
          <a:prstGeom prst="rect">
            <a:avLst/>
          </a:prstGeom>
          <a:noFill/>
        </p:spPr>
        <p:txBody>
          <a:bodyPr wrap="square" rtlCol="0">
            <a:spAutoFit/>
          </a:bodyPr>
          <a:lstStyle/>
          <a:p>
            <a:r>
              <a:rPr lang="en-US" sz="6000" dirty="0" err="1">
                <a:solidFill>
                  <a:schemeClr val="accent3">
                    <a:lumMod val="60000"/>
                    <a:lumOff val="40000"/>
                  </a:schemeClr>
                </a:solidFill>
                <a:latin typeface="NikoshBAN" panose="02000000000000000000" pitchFamily="2" charset="0"/>
                <a:cs typeface="NikoshBAN" panose="02000000000000000000" pitchFamily="2" charset="0"/>
              </a:rPr>
              <a:t>ডিসি</a:t>
            </a:r>
            <a:r>
              <a:rPr lang="en-US" sz="6000" dirty="0">
                <a:solidFill>
                  <a:schemeClr val="accent3">
                    <a:lumMod val="60000"/>
                    <a:lumOff val="40000"/>
                  </a:schemeClr>
                </a:solidFill>
                <a:latin typeface="NikoshBAN" panose="02000000000000000000" pitchFamily="2" charset="0"/>
                <a:cs typeface="NikoshBAN" panose="02000000000000000000" pitchFamily="2" charset="0"/>
              </a:rPr>
              <a:t> </a:t>
            </a:r>
            <a:r>
              <a:rPr lang="en-US" sz="6000" dirty="0" err="1" smtClean="0">
                <a:solidFill>
                  <a:schemeClr val="accent3">
                    <a:lumMod val="60000"/>
                    <a:lumOff val="40000"/>
                  </a:schemeClr>
                </a:solidFill>
                <a:latin typeface="NikoshBAN" panose="02000000000000000000" pitchFamily="2" charset="0"/>
                <a:cs typeface="NikoshBAN" panose="02000000000000000000" pitchFamily="2" charset="0"/>
              </a:rPr>
              <a:t>জেনারেট</a:t>
            </a:r>
            <a:r>
              <a:rPr lang="bn-BD" sz="6000" dirty="0" smtClean="0">
                <a:solidFill>
                  <a:schemeClr val="accent3">
                    <a:lumMod val="60000"/>
                    <a:lumOff val="40000"/>
                  </a:schemeClr>
                </a:solidFill>
                <a:latin typeface="NikoshBAN" panose="02000000000000000000" pitchFamily="2" charset="0"/>
                <a:cs typeface="NikoshBAN" panose="02000000000000000000" pitchFamily="2" charset="0"/>
              </a:rPr>
              <a:t>রের বিভিন্ন অংশ</a:t>
            </a:r>
            <a:endParaRPr lang="en-US" dirty="0">
              <a:solidFill>
                <a:schemeClr val="accent3">
                  <a:lumMod val="60000"/>
                  <a:lumOff val="4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132366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8" presetClass="entr" presetSubtype="0" accel="50000" fill="hold" grpId="0" nodeType="clickEffect">
                                  <p:stCondLst>
                                    <p:cond delay="0"/>
                                  </p:stCondLst>
                                  <p:iterate type="lt">
                                    <p:tmPct val="50000"/>
                                  </p:iterate>
                                  <p:childTnLst>
                                    <p:set>
                                      <p:cBhvr>
                                        <p:cTn id="17" dur="1" fill="hold">
                                          <p:stCondLst>
                                            <p:cond delay="0"/>
                                          </p:stCondLst>
                                        </p:cTn>
                                        <p:tgtEl>
                                          <p:spTgt spid="13"/>
                                        </p:tgtEl>
                                        <p:attrNameLst>
                                          <p:attrName>style.visibility</p:attrName>
                                        </p:attrNameLst>
                                      </p:cBhvr>
                                      <p:to>
                                        <p:strVal val="visible"/>
                                      </p:to>
                                    </p:set>
                                    <p:set>
                                      <p:cBhvr>
                                        <p:cTn id="18" dur="455" fill="hold">
                                          <p:stCondLst>
                                            <p:cond delay="0"/>
                                          </p:stCondLst>
                                        </p:cTn>
                                        <p:tgtEl>
                                          <p:spTgt spid="13"/>
                                        </p:tgtEl>
                                        <p:attrNameLst>
                                          <p:attrName>style.rotation</p:attrName>
                                        </p:attrNameLst>
                                      </p:cBhvr>
                                      <p:to>
                                        <p:strVal val="-45.0"/>
                                      </p:to>
                                    </p:set>
                                    <p:anim calcmode="lin" valueType="num">
                                      <p:cBhvr>
                                        <p:cTn id="19" dur="455" fill="hold">
                                          <p:stCondLst>
                                            <p:cond delay="455"/>
                                          </p:stCondLst>
                                        </p:cTn>
                                        <p:tgtEl>
                                          <p:spTgt spid="13"/>
                                        </p:tgtEl>
                                        <p:attrNameLst>
                                          <p:attrName>style.rotation</p:attrName>
                                        </p:attrNameLst>
                                      </p:cBhvr>
                                      <p:tavLst>
                                        <p:tav tm="0">
                                          <p:val>
                                            <p:fltVal val="-45"/>
                                          </p:val>
                                        </p:tav>
                                        <p:tav tm="69900">
                                          <p:val>
                                            <p:fltVal val="45"/>
                                          </p:val>
                                        </p:tav>
                                        <p:tav tm="100000">
                                          <p:val>
                                            <p:fltVal val="0"/>
                                          </p:val>
                                        </p:tav>
                                      </p:tavLst>
                                    </p:anim>
                                    <p:anim calcmode="lin" valueType="num">
                                      <p:cBhvr>
                                        <p:cTn id="20" dur="455" fill="hold">
                                          <p:stCondLst>
                                            <p:cond delay="0"/>
                                          </p:stCondLst>
                                        </p:cTn>
                                        <p:tgtEl>
                                          <p:spTgt spid="13"/>
                                        </p:tgtEl>
                                        <p:attrNameLst>
                                          <p:attrName>ppt_y</p:attrName>
                                        </p:attrNameLst>
                                      </p:cBhvr>
                                      <p:tavLst>
                                        <p:tav tm="0">
                                          <p:val>
                                            <p:strVal val="#ppt_y-1"/>
                                          </p:val>
                                        </p:tav>
                                        <p:tav tm="100000">
                                          <p:val>
                                            <p:strVal val="#ppt_y-(0.354*#ppt_w-0.172*#ppt_h)"/>
                                          </p:val>
                                        </p:tav>
                                      </p:tavLst>
                                    </p:anim>
                                    <p:anim calcmode="lin" valueType="num">
                                      <p:cBhvr>
                                        <p:cTn id="21" dur="156" decel="50000" autoRev="1" fill="hold">
                                          <p:stCondLst>
                                            <p:cond delay="455"/>
                                          </p:stCondLst>
                                        </p:cTn>
                                        <p:tgtEl>
                                          <p:spTgt spid="13"/>
                                        </p:tgtEl>
                                        <p:attrNameLst>
                                          <p:attrName>ppt_y</p:attrName>
                                        </p:attrNameLst>
                                      </p:cBhvr>
                                      <p:tavLst>
                                        <p:tav tm="0">
                                          <p:val>
                                            <p:strVal val="#ppt_y-(0.354*#ppt_w-0.172*#ppt_h)"/>
                                          </p:val>
                                        </p:tav>
                                        <p:tav tm="100000">
                                          <p:val>
                                            <p:strVal val="#ppt_y-(0.354*#ppt_w-0.172*#ppt_h)-#ppt_h/2"/>
                                          </p:val>
                                        </p:tav>
                                      </p:tavLst>
                                    </p:anim>
                                    <p:anim calcmode="lin" valueType="num">
                                      <p:cBhvr>
                                        <p:cTn id="22" dur="136" fill="hold">
                                          <p:stCondLst>
                                            <p:cond delay="864"/>
                                          </p:stCondLst>
                                        </p:cTn>
                                        <p:tgtEl>
                                          <p:spTgt spid="13"/>
                                        </p:tgtEl>
                                        <p:attrNameLst>
                                          <p:attrName>ppt_y</p:attrName>
                                        </p:attrNameLst>
                                      </p:cBhvr>
                                      <p:tavLst>
                                        <p:tav tm="0">
                                          <p:val>
                                            <p:strVal val="#ppt_y-(0.354*#ppt_w-0.172*#ppt_h)"/>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1000" fill="hold"/>
                                        <p:tgtEl>
                                          <p:spTgt spid="10"/>
                                        </p:tgtEl>
                                        <p:attrNameLst>
                                          <p:attrName>ppt_x</p:attrName>
                                        </p:attrNameLst>
                                      </p:cBhvr>
                                      <p:tavLst>
                                        <p:tav tm="0">
                                          <p:val>
                                            <p:strVal val="#ppt_x"/>
                                          </p:val>
                                        </p:tav>
                                        <p:tav tm="100000">
                                          <p:val>
                                            <p:strVal val="#ppt_x"/>
                                          </p:val>
                                        </p:tav>
                                      </p:tavLst>
                                    </p:anim>
                                    <p:anim calcmode="lin" valueType="num">
                                      <p:cBhvr additive="base">
                                        <p:cTn id="33"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1000" fill="hold"/>
                                        <p:tgtEl>
                                          <p:spTgt spid="8"/>
                                        </p:tgtEl>
                                        <p:attrNameLst>
                                          <p:attrName>ppt_w</p:attrName>
                                        </p:attrNameLst>
                                      </p:cBhvr>
                                      <p:tavLst>
                                        <p:tav tm="0">
                                          <p:val>
                                            <p:strVal val="#ppt_w*0.70"/>
                                          </p:val>
                                        </p:tav>
                                        <p:tav tm="100000">
                                          <p:val>
                                            <p:strVal val="#ppt_w"/>
                                          </p:val>
                                        </p:tav>
                                      </p:tavLst>
                                    </p:anim>
                                    <p:anim calcmode="lin" valueType="num">
                                      <p:cBhvr>
                                        <p:cTn id="39" dur="1000" fill="hold"/>
                                        <p:tgtEl>
                                          <p:spTgt spid="8"/>
                                        </p:tgtEl>
                                        <p:attrNameLst>
                                          <p:attrName>ppt_h</p:attrName>
                                        </p:attrNameLst>
                                      </p:cBhvr>
                                      <p:tavLst>
                                        <p:tav tm="0">
                                          <p:val>
                                            <p:strVal val="#ppt_h"/>
                                          </p:val>
                                        </p:tav>
                                        <p:tav tm="100000">
                                          <p:val>
                                            <p:strVal val="#ppt_h"/>
                                          </p:val>
                                        </p:tav>
                                      </p:tavLst>
                                    </p:anim>
                                    <p:animEffect transition="in" filter="fade">
                                      <p:cBhvr>
                                        <p:cTn id="4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emplate>Ion Boardroom</Template>
  <TotalTime>217</TotalTime>
  <Words>303</Words>
  <Application>Microsoft Office PowerPoint</Application>
  <PresentationFormat>Widescreen</PresentationFormat>
  <Paragraphs>54</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Century Gothic</vt:lpstr>
      <vt:lpstr>NikoshBAN</vt:lpstr>
      <vt:lpstr>Wingdings</vt:lpstr>
      <vt:lpstr>Wingdings 3</vt:lpstr>
      <vt:lpstr>Ion Boardroom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Satrong Computers</dc:creator>
  <cp:lastModifiedBy>Satrong Computers</cp:lastModifiedBy>
  <cp:revision>32</cp:revision>
  <dcterms:created xsi:type="dcterms:W3CDTF">2022-04-17T15:53:08Z</dcterms:created>
  <dcterms:modified xsi:type="dcterms:W3CDTF">2016-12-02T19:12:14Z</dcterms:modified>
</cp:coreProperties>
</file>