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</p:sldMasterIdLst>
  <p:notesMasterIdLst>
    <p:notesMasterId r:id="rId20"/>
  </p:notesMasterIdLst>
  <p:sldIdLst>
    <p:sldId id="280" r:id="rId4"/>
    <p:sldId id="281" r:id="rId5"/>
    <p:sldId id="282" r:id="rId6"/>
    <p:sldId id="283" r:id="rId7"/>
    <p:sldId id="285" r:id="rId8"/>
    <p:sldId id="287" r:id="rId9"/>
    <p:sldId id="257" r:id="rId10"/>
    <p:sldId id="258" r:id="rId11"/>
    <p:sldId id="259" r:id="rId12"/>
    <p:sldId id="260" r:id="rId13"/>
    <p:sldId id="261" r:id="rId14"/>
    <p:sldId id="264" r:id="rId15"/>
    <p:sldId id="286" r:id="rId16"/>
    <p:sldId id="262" r:id="rId17"/>
    <p:sldId id="26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7695F-27FC-4EA4-BE69-E68BF4374E99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EF4B-8F5B-4A45-A05F-77BFA303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EF4B-8F5B-4A45-A05F-77BFA3031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2E6E-155E-48A7-86D0-DD7ABBD59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E5A00-60DC-4CF9-AFD1-D4A31A7DC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861D6-C2A4-4619-92F9-C72D980B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86C1-6778-458C-AD6E-F1BE4DBC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1E156-0C54-4B2C-AEBC-2A27C5C6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1C5C-76B2-4C79-88D3-90A9D60E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BAC86-F3F3-4507-BA0B-FE1FA6F4C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DA97B-893C-4080-BC03-FC2E78E5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ADABD-0E20-4736-A150-D8414806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3B292-F5FD-40BD-9A79-1B12D6D1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BD4DA-6D50-4648-A06C-BC8E047E5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1809E-A962-4EF8-8E73-62B4BEB5B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AD82-F2A2-4D9D-B028-C8D267EB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0AC5A-CA72-4890-A8F4-FB6C10FA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735B-F23D-4208-B913-2A9C9D68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5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806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2FD6-FA52-4016-9A5D-CB19C344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F744-F4CA-4D93-AAA3-CFA401FCF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02805-20EE-4CD8-8AA5-312D3400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C115-3D32-4584-85A3-2F9271FB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02D5C-309E-4172-A176-03B6687C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3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14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4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8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6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957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36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00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6612-A915-4A7F-896A-3B601863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1351A-8E9A-4618-9DED-58082C1B4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4617-C742-4943-BE67-AEDAD9EC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6031E-4850-4294-9B43-B9B76CE2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6CE4-7F85-4FEA-BE2E-4BE50B6E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12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45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4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63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84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7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98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48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66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4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0C17-A7D2-494E-8B37-E876DDBF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F1F4-85D4-4B77-9AD2-44464C961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2FC4-DD75-4F09-82E1-94FB7A8B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1DE40-EF5C-495D-9DFD-603D0DA8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C1CC4-A270-4600-9C1D-0AAEF7E7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7D99C-90F1-403D-AC7B-E757E6E2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9D97-1CAF-4858-9F2D-33A86CD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2411D-C6CC-401C-BA70-DCB5A9E00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2D280-6C3A-4BE5-B95F-63545DFBF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B1BD6-9D46-4560-B4A2-DC0D8B5C2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8E7EA-AEEB-4510-A544-3413DCB80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53D22-DB28-4049-A397-3FDC9220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733EC-7306-4C6C-822C-8DFAE2CD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D7E39-4A8B-4758-B32B-72E4D9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C852-4B3D-4FC9-95A0-13509DA8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A4DE4-6279-47E1-953D-54D41F19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662C5-6083-47B7-A842-D13A0A1F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2A22B-BFA9-499B-86BB-571612F1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E3C88-1D66-4C8E-977B-0BE48462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478E5-1391-4B4C-84CA-41E274CE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06832-8C1C-47A1-BA5E-6E32F31A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6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072E-2355-434B-9334-021E5A14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E6C9-338B-42DF-9659-FBC9FA2FC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011A0-A330-4391-965C-704759A8E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8CF83-FCBC-47E1-B4F3-36ADE863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AB3A-F832-4A76-A40A-5C0006A4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4B8C-9E6D-4B6C-861E-F804D640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DD21-8C4F-4E62-9573-18442598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8E250-F21F-48C7-BDDC-9DCAEBC6E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4E3E5-D7B7-4927-8E12-A760CB11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D03CA-7290-427C-9166-4676923D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14EB7-A3F0-4851-9661-1CEC365B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0EEE5-DFF1-4103-97C3-A183EA76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ACCB2-A801-4EC9-A943-39F4A53F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2F52E-7519-45B7-9C9B-18053EF9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678D5-9985-452D-90F9-98B01325D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7CEB6-E3A3-4B77-A36B-1F2B7C235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70F29-63DD-4D19-9450-4FFD9E4B9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357074-F222-46CB-ACFD-49A01C715DA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067499-6964-444F-8EED-D2BAFDC2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ur.ict17@gmail.co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1AF4A-FEEB-4F06-828C-FD4D9158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80504-FFC8-4602-B7D8-6A2908D5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882" y="-2662047"/>
            <a:ext cx="6858000" cy="12182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6003C-C2F6-41E5-A2A7-BD047B8FB045}"/>
              </a:ext>
            </a:extLst>
          </p:cNvPr>
          <p:cNvSpPr txBox="1"/>
          <p:nvPr/>
        </p:nvSpPr>
        <p:spPr>
          <a:xfrm rot="19750855">
            <a:off x="224533" y="504478"/>
            <a:ext cx="165355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কারণঃ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6F586E-18D1-495D-BD2D-BB013A7A5DFF}"/>
              </a:ext>
            </a:extLst>
          </p:cNvPr>
          <p:cNvGrpSpPr/>
          <p:nvPr/>
        </p:nvGrpSpPr>
        <p:grpSpPr>
          <a:xfrm>
            <a:off x="952836" y="1257249"/>
            <a:ext cx="5926967" cy="4208401"/>
            <a:chOff x="1163813" y="1942473"/>
            <a:chExt cx="3854128" cy="23485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ACA87-426B-42D1-9C83-ED022B4C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877" y="1942473"/>
              <a:ext cx="1927064" cy="23485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32692A-B04E-4110-8D48-C6F1686AE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9" b="4918"/>
            <a:stretch/>
          </p:blipFill>
          <p:spPr>
            <a:xfrm>
              <a:off x="1163813" y="1978615"/>
              <a:ext cx="1927064" cy="227688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CA9DF3-3A47-42FE-BC08-026CB63E04A7}"/>
              </a:ext>
            </a:extLst>
          </p:cNvPr>
          <p:cNvGrpSpPr/>
          <p:nvPr/>
        </p:nvGrpSpPr>
        <p:grpSpPr>
          <a:xfrm>
            <a:off x="7202656" y="1505243"/>
            <a:ext cx="4170484" cy="523220"/>
            <a:chOff x="3151163" y="323557"/>
            <a:chExt cx="4170484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E85FA5-6ED2-40F3-8319-34F6EFA2A359}"/>
                </a:ext>
              </a:extLst>
            </p:cNvPr>
            <p:cNvSpPr txBox="1"/>
            <p:nvPr/>
          </p:nvSpPr>
          <p:spPr>
            <a:xfrm>
              <a:off x="3151163" y="323557"/>
              <a:ext cx="417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D5DF163C-813C-488C-AB76-474FEBBDB21D}"/>
                </a:ext>
              </a:extLst>
            </p:cNvPr>
            <p:cNvSpPr/>
            <p:nvPr/>
          </p:nvSpPr>
          <p:spPr>
            <a:xfrm>
              <a:off x="3455766" y="458847"/>
              <a:ext cx="277058" cy="193646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3F01924-F658-4FE2-A4D0-CA6710C5EE0A}"/>
              </a:ext>
            </a:extLst>
          </p:cNvPr>
          <p:cNvSpPr txBox="1"/>
          <p:nvPr/>
        </p:nvSpPr>
        <p:spPr>
          <a:xfrm>
            <a:off x="7435360" y="2346965"/>
            <a:ext cx="41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 বিভিন্ন ফসলের আগাছা দূর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করনে ব্যবহৃত আগাছা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নাশক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75E2D43-3AD3-4BE4-B832-D20E79733CD7}"/>
              </a:ext>
            </a:extLst>
          </p:cNvPr>
          <p:cNvSpPr/>
          <p:nvPr/>
        </p:nvSpPr>
        <p:spPr>
          <a:xfrm>
            <a:off x="7429179" y="2480076"/>
            <a:ext cx="234223" cy="186847"/>
          </a:xfrm>
          <a:prstGeom prst="rightArrow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B29FCE-21E4-4C8B-9708-B98E661DC160}"/>
              </a:ext>
            </a:extLst>
          </p:cNvPr>
          <p:cNvGrpSpPr/>
          <p:nvPr/>
        </p:nvGrpSpPr>
        <p:grpSpPr>
          <a:xfrm>
            <a:off x="7024215" y="4107762"/>
            <a:ext cx="4700622" cy="830997"/>
            <a:chOff x="6883535" y="4107762"/>
            <a:chExt cx="4700622" cy="830997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57E1C936-CE97-4047-8A3F-A86AABAA8BCD}"/>
                </a:ext>
              </a:extLst>
            </p:cNvPr>
            <p:cNvSpPr/>
            <p:nvPr/>
          </p:nvSpPr>
          <p:spPr>
            <a:xfrm>
              <a:off x="6883535" y="4159030"/>
              <a:ext cx="258418" cy="228768"/>
            </a:xfrm>
            <a:prstGeom prst="wedgeEllipseCallout">
              <a:avLst>
                <a:gd name="adj1" fmla="val 46505"/>
                <a:gd name="adj2" fmla="val 55533"/>
              </a:avLst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91CF94-3FCE-472E-A292-0FB5715D4F71}"/>
                </a:ext>
              </a:extLst>
            </p:cNvPr>
            <p:cNvSpPr txBox="1"/>
            <p:nvPr/>
          </p:nvSpPr>
          <p:spPr>
            <a:xfrm>
              <a:off x="7301132" y="4107762"/>
              <a:ext cx="4283025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কৃষিকাজে</a:t>
              </a:r>
              <a:r>
                <a: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আগাছা</a:t>
              </a:r>
              <a:r>
                <a:rPr lang="en-US" sz="2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নাশক</a:t>
              </a:r>
              <a:r>
                <a: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ব্যবহারের</a:t>
              </a:r>
              <a:r>
                <a: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 মাটি দূষিত হয়। 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4749C0-9531-410C-9AE5-FB03AA07B616}"/>
              </a:ext>
            </a:extLst>
          </p:cNvPr>
          <p:cNvSpPr txBox="1"/>
          <p:nvPr/>
        </p:nvSpPr>
        <p:spPr>
          <a:xfrm>
            <a:off x="2992135" y="5760664"/>
            <a:ext cx="184836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আগাছানাশক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0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84059-EBE5-4DFE-BDA9-C1EA1B082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882" y="-2662047"/>
            <a:ext cx="6858000" cy="12182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E2DE1-39FD-4E58-B84E-D60E21DF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882" y="-2662049"/>
            <a:ext cx="6858000" cy="12182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490B-E8B5-4AAA-9A54-53B30B85B65B}"/>
              </a:ext>
            </a:extLst>
          </p:cNvPr>
          <p:cNvSpPr txBox="1"/>
          <p:nvPr/>
        </p:nvSpPr>
        <p:spPr>
          <a:xfrm rot="19750855">
            <a:off x="111989" y="434138"/>
            <a:ext cx="165355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কারণঃ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A9AF12-4EE2-4ACB-88CA-92145E4CD2F1}"/>
              </a:ext>
            </a:extLst>
          </p:cNvPr>
          <p:cNvGrpSpPr/>
          <p:nvPr/>
        </p:nvGrpSpPr>
        <p:grpSpPr>
          <a:xfrm>
            <a:off x="7202656" y="1505243"/>
            <a:ext cx="4170484" cy="523220"/>
            <a:chOff x="3151163" y="323557"/>
            <a:chExt cx="4170484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63B5BA-DE56-4E3A-B66D-A4C1385564D3}"/>
                </a:ext>
              </a:extLst>
            </p:cNvPr>
            <p:cNvSpPr txBox="1"/>
            <p:nvPr/>
          </p:nvSpPr>
          <p:spPr>
            <a:xfrm>
              <a:off x="3151163" y="323557"/>
              <a:ext cx="417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EF830E9-1F21-4F89-82C7-752C06630B13}"/>
                </a:ext>
              </a:extLst>
            </p:cNvPr>
            <p:cNvSpPr/>
            <p:nvPr/>
          </p:nvSpPr>
          <p:spPr>
            <a:xfrm>
              <a:off x="3455766" y="458847"/>
              <a:ext cx="277058" cy="193646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02D31-D565-4597-A9CA-4E29685590F5}"/>
              </a:ext>
            </a:extLst>
          </p:cNvPr>
          <p:cNvGrpSpPr/>
          <p:nvPr/>
        </p:nvGrpSpPr>
        <p:grpSpPr>
          <a:xfrm>
            <a:off x="7415111" y="2726801"/>
            <a:ext cx="4303274" cy="830997"/>
            <a:chOff x="7415111" y="2726801"/>
            <a:chExt cx="4303274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88342B-CB0B-42A0-9D8A-BB9AE68ED646}"/>
                </a:ext>
              </a:extLst>
            </p:cNvPr>
            <p:cNvSpPr txBox="1"/>
            <p:nvPr/>
          </p:nvSpPr>
          <p:spPr>
            <a:xfrm>
              <a:off x="7435360" y="2726801"/>
              <a:ext cx="4283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কলকারখানার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ফেলা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EAC85052-ED8E-4D9A-ACBB-23EB74E949E6}"/>
                </a:ext>
              </a:extLst>
            </p:cNvPr>
            <p:cNvSpPr/>
            <p:nvPr/>
          </p:nvSpPr>
          <p:spPr>
            <a:xfrm>
              <a:off x="7415111" y="2831770"/>
              <a:ext cx="234223" cy="18684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8AEA0E-B53C-4072-9ED4-656C78A5A129}"/>
              </a:ext>
            </a:extLst>
          </p:cNvPr>
          <p:cNvGrpSpPr/>
          <p:nvPr/>
        </p:nvGrpSpPr>
        <p:grpSpPr>
          <a:xfrm>
            <a:off x="7024215" y="4107762"/>
            <a:ext cx="4700622" cy="1200329"/>
            <a:chOff x="6883535" y="4107762"/>
            <a:chExt cx="4700622" cy="1200329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9BE00324-DC75-46A9-9FFF-43CEF1EF2E62}"/>
                </a:ext>
              </a:extLst>
            </p:cNvPr>
            <p:cNvSpPr/>
            <p:nvPr/>
          </p:nvSpPr>
          <p:spPr>
            <a:xfrm>
              <a:off x="6883535" y="4159030"/>
              <a:ext cx="258418" cy="228768"/>
            </a:xfrm>
            <a:prstGeom prst="wedgeEllipseCallout">
              <a:avLst>
                <a:gd name="adj1" fmla="val 46505"/>
                <a:gd name="adj2" fmla="val 55533"/>
              </a:avLst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D11216-38B4-47F6-83C0-8191BDAC2215}"/>
                </a:ext>
              </a:extLst>
            </p:cNvPr>
            <p:cNvSpPr txBox="1"/>
            <p:nvPr/>
          </p:nvSpPr>
          <p:spPr>
            <a:xfrm>
              <a:off x="7301132" y="4107762"/>
              <a:ext cx="4283025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শিল্প-কারখানার তেল ও বিভিন্ন ক্ষতিকর পদার্থ মাটিতে ফেলার কারনে মাটি দূষিত হয়। 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61B44B1-536B-4A93-9552-8537603B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63" y="1285377"/>
            <a:ext cx="5445458" cy="4053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155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3F8D8-1653-48D3-9E44-12182CF2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12" y="0"/>
            <a:ext cx="12273512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CF88CA8-752B-4CB8-BA60-9833654D4909}"/>
              </a:ext>
            </a:extLst>
          </p:cNvPr>
          <p:cNvGrpSpPr/>
          <p:nvPr/>
        </p:nvGrpSpPr>
        <p:grpSpPr>
          <a:xfrm>
            <a:off x="993265" y="1293410"/>
            <a:ext cx="10205469" cy="2869820"/>
            <a:chOff x="993265" y="559180"/>
            <a:chExt cx="10205469" cy="22682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CB3725-2E46-49E3-A001-A09A1F599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737" y="736550"/>
              <a:ext cx="3209997" cy="19976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E0F732-DCC2-4F43-BAD1-C5354A49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421" y="703300"/>
              <a:ext cx="3209998" cy="19800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C4B5CD-D842-4672-97CC-38B8860B5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9" b="4918"/>
            <a:stretch/>
          </p:blipFill>
          <p:spPr>
            <a:xfrm>
              <a:off x="993265" y="559180"/>
              <a:ext cx="1890611" cy="226828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AB9FA6-5E2D-46D4-8D99-D88CCCE25360}"/>
              </a:ext>
            </a:extLst>
          </p:cNvPr>
          <p:cNvSpPr txBox="1"/>
          <p:nvPr/>
        </p:nvSpPr>
        <p:spPr>
          <a:xfrm>
            <a:off x="993266" y="4844533"/>
            <a:ext cx="986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বস্তুসমূহ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6705A-2801-4BEE-A6B1-CD1FC26B54A7}"/>
              </a:ext>
            </a:extLst>
          </p:cNvPr>
          <p:cNvSpPr txBox="1"/>
          <p:nvPr/>
        </p:nvSpPr>
        <p:spPr>
          <a:xfrm>
            <a:off x="3938954" y="323557"/>
            <a:ext cx="437505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411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54FBE-159A-4F1E-838A-121653D9B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2749" cy="6858000"/>
          </a:xfrm>
          <a:prstGeom prst="rect">
            <a:avLst/>
          </a:prstGeom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58D7E2C9-A79A-4699-9695-DA21AFD8FC32}"/>
              </a:ext>
            </a:extLst>
          </p:cNvPr>
          <p:cNvSpPr/>
          <p:nvPr/>
        </p:nvSpPr>
        <p:spPr>
          <a:xfrm>
            <a:off x="4091353" y="604910"/>
            <a:ext cx="4009293" cy="858129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সংযোগস্থাপন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8E16AF-FEF3-437D-9A21-541B1C58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3" y="2232339"/>
            <a:ext cx="5910662" cy="3028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880079-74B6-41C8-BF72-170AFD18F802}"/>
              </a:ext>
            </a:extLst>
          </p:cNvPr>
          <p:cNvSpPr txBox="1"/>
          <p:nvPr/>
        </p:nvSpPr>
        <p:spPr>
          <a:xfrm>
            <a:off x="7624689" y="3144242"/>
            <a:ext cx="359887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২৬ নং পৃষ্ঠ্যা খোল এবং নিরবে পড়।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41301-C757-44D8-8E2A-642A3DDB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274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97699-C183-4ACB-80BC-DA6D98C44100}"/>
              </a:ext>
            </a:extLst>
          </p:cNvPr>
          <p:cNvSpPr txBox="1"/>
          <p:nvPr/>
        </p:nvSpPr>
        <p:spPr>
          <a:xfrm>
            <a:off x="4021016" y="422030"/>
            <a:ext cx="414996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1C26E-0388-46EB-A62E-37A697E3A110}"/>
              </a:ext>
            </a:extLst>
          </p:cNvPr>
          <p:cNvSpPr txBox="1"/>
          <p:nvPr/>
        </p:nvSpPr>
        <p:spPr>
          <a:xfrm>
            <a:off x="812795" y="1317666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যেখানে সেখানে ময়লা আবর্জনা ফেললে কী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E8898-3FE3-4162-A05A-B877F6CE96FB}"/>
              </a:ext>
            </a:extLst>
          </p:cNvPr>
          <p:cNvSpPr txBox="1"/>
          <p:nvPr/>
        </p:nvSpPr>
        <p:spPr>
          <a:xfrm>
            <a:off x="783878" y="1766998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মাটি দূষিত হয়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8441C-E297-4426-BFEE-96BE87AFA9BD}"/>
              </a:ext>
            </a:extLst>
          </p:cNvPr>
          <p:cNvSpPr txBox="1"/>
          <p:nvPr/>
        </p:nvSpPr>
        <p:spPr>
          <a:xfrm>
            <a:off x="912055" y="2216330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কোন জিনিসগুলো মাটিতে পঁচেনা?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75A465-89AB-4AF1-AC18-6F4FAB6A6257}"/>
              </a:ext>
            </a:extLst>
          </p:cNvPr>
          <p:cNvSpPr txBox="1"/>
          <p:nvPr/>
        </p:nvSpPr>
        <p:spPr>
          <a:xfrm>
            <a:off x="796384" y="2665662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পলিথিন, প্লাস্টিক মাটিতে পঁচেনা।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B4915-9D27-4835-8BD3-AC3D1C059C80}"/>
              </a:ext>
            </a:extLst>
          </p:cNvPr>
          <p:cNvSpPr txBox="1"/>
          <p:nvPr/>
        </p:nvSpPr>
        <p:spPr>
          <a:xfrm>
            <a:off x="909709" y="3114994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কীটনাশক ব্যবহারে ফলে মাটির কি ক্ষতি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B8926-3A05-421B-A4C9-95BC54F7A26C}"/>
              </a:ext>
            </a:extLst>
          </p:cNvPr>
          <p:cNvSpPr txBox="1"/>
          <p:nvPr/>
        </p:nvSpPr>
        <p:spPr>
          <a:xfrm>
            <a:off x="752618" y="3564326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কীটনাশক ব্যবহারের ফলে মাটি দূষিত হয়।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B92B8B-C6A0-4EE8-B74D-BE701AF93009}"/>
              </a:ext>
            </a:extLst>
          </p:cNvPr>
          <p:cNvSpPr txBox="1"/>
          <p:nvPr/>
        </p:nvSpPr>
        <p:spPr>
          <a:xfrm>
            <a:off x="795603" y="4013658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মাটি দূষনের ফলে মাটির কোন গুনাগুনটি নষ্ট হয়ে যায়?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C707E0-3F24-4329-BA38-B90C3B930A70}"/>
              </a:ext>
            </a:extLst>
          </p:cNvPr>
          <p:cNvSpPr txBox="1"/>
          <p:nvPr/>
        </p:nvSpPr>
        <p:spPr>
          <a:xfrm>
            <a:off x="751837" y="4462990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মাটি দূষণের ফলে মাটির উর্বরতা নষ্ট হয়ে যায়।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112FD-8400-4697-BC4C-B3A22425C811}"/>
              </a:ext>
            </a:extLst>
          </p:cNvPr>
          <p:cNvSpPr txBox="1"/>
          <p:nvPr/>
        </p:nvSpPr>
        <p:spPr>
          <a:xfrm>
            <a:off x="863598" y="4912322"/>
            <a:ext cx="948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মাটি দূষণের ৩টি কারন বল।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1C1E9-5776-440E-BA27-6776A4694117}"/>
              </a:ext>
            </a:extLst>
          </p:cNvPr>
          <p:cNvSpPr txBox="1"/>
          <p:nvPr/>
        </p:nvSpPr>
        <p:spPr>
          <a:xfrm>
            <a:off x="708071" y="5373987"/>
            <a:ext cx="11221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মাটি দূষণের ৩ টি কারন হলোঃ ১। যেখানে সেখানে ময়লা- আবর্জনা ফেলা। ২। কৃষিকাজে কীটনাশক ব্যবহার করা।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৩। কৃষিকাজে কৃটনাশক ব্যবহার করা।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46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96C44E-766E-40D0-A05F-6CC0193DC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882" y="-2662049"/>
            <a:ext cx="6858000" cy="12182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0DF3B-3F2F-4B58-9165-D27EA5F338B5}"/>
              </a:ext>
            </a:extLst>
          </p:cNvPr>
          <p:cNvSpPr txBox="1"/>
          <p:nvPr/>
        </p:nvSpPr>
        <p:spPr>
          <a:xfrm>
            <a:off x="4175760" y="787791"/>
            <a:ext cx="384048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B7C39-D2AC-485D-91CB-9AE400507A3C}"/>
              </a:ext>
            </a:extLst>
          </p:cNvPr>
          <p:cNvSpPr txBox="1"/>
          <p:nvPr/>
        </p:nvSpPr>
        <p:spPr>
          <a:xfrm>
            <a:off x="1139482" y="3263706"/>
            <a:ext cx="1000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এলাকার মাটি কীভাবে দূষিত হয় তা ৩টি বাক্যে লেখ।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3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B8D1C-A0E5-4989-A87A-C6FE25E1F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1" y="609107"/>
            <a:ext cx="8007928" cy="54735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D3C141C-352E-4282-8911-401016C31C66}"/>
              </a:ext>
            </a:extLst>
          </p:cNvPr>
          <p:cNvGrpSpPr/>
          <p:nvPr/>
        </p:nvGrpSpPr>
        <p:grpSpPr>
          <a:xfrm>
            <a:off x="4700017" y="2230576"/>
            <a:ext cx="3945222" cy="2147456"/>
            <a:chOff x="3176017" y="2230576"/>
            <a:chExt cx="3945222" cy="2147456"/>
          </a:xfrm>
        </p:grpSpPr>
        <p:sp>
          <p:nvSpPr>
            <p:cNvPr id="13" name="Rectangle: Beveled 12">
              <a:extLst>
                <a:ext uri="{FF2B5EF4-FFF2-40B4-BE49-F238E27FC236}">
                  <a16:creationId xmlns:a16="http://schemas.microsoft.com/office/drawing/2014/main" id="{E336C036-2B07-497A-80F2-8E6214BDCB38}"/>
                </a:ext>
              </a:extLst>
            </p:cNvPr>
            <p:cNvSpPr/>
            <p:nvPr/>
          </p:nvSpPr>
          <p:spPr>
            <a:xfrm>
              <a:off x="3176017" y="2230576"/>
              <a:ext cx="3945222" cy="2147456"/>
            </a:xfrm>
            <a:prstGeom prst="bevel">
              <a:avLst/>
            </a:prstGeom>
            <a:ln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CD59BD-9290-4494-A0B6-398D0B5EFC8B}"/>
                </a:ext>
              </a:extLst>
            </p:cNvPr>
            <p:cNvSpPr txBox="1"/>
            <p:nvPr/>
          </p:nvSpPr>
          <p:spPr>
            <a:xfrm>
              <a:off x="3176017" y="2452248"/>
              <a:ext cx="39175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BD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bn-BD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BD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366054-B7A6-4D60-9C76-DB4A35B5E464}"/>
              </a:ext>
            </a:extLst>
          </p:cNvPr>
          <p:cNvGrpSpPr/>
          <p:nvPr/>
        </p:nvGrpSpPr>
        <p:grpSpPr>
          <a:xfrm>
            <a:off x="0" y="-98474"/>
            <a:ext cx="12192000" cy="7020189"/>
            <a:chOff x="1505980" y="5950"/>
            <a:chExt cx="9249108" cy="691576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0E907-350B-432B-BD81-B829B8D958C8}"/>
                </a:ext>
              </a:extLst>
            </p:cNvPr>
            <p:cNvGrpSpPr/>
            <p:nvPr/>
          </p:nvGrpSpPr>
          <p:grpSpPr>
            <a:xfrm>
              <a:off x="1519644" y="88674"/>
              <a:ext cx="9148356" cy="243840"/>
              <a:chOff x="-4356" y="0"/>
              <a:chExt cx="9148356" cy="24384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751812-316E-42C5-8964-D999E58D5647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3062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3A4626-DCBC-4A28-A65C-C3E870392F37}"/>
                  </a:ext>
                </a:extLst>
              </p:cNvPr>
              <p:cNvSpPr/>
              <p:nvPr/>
            </p:nvSpPr>
            <p:spPr>
              <a:xfrm>
                <a:off x="-4356" y="113211"/>
                <a:ext cx="9144000" cy="1306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7FE28D-3F44-4902-B32D-7B371D95FF94}"/>
                </a:ext>
              </a:extLst>
            </p:cNvPr>
            <p:cNvGrpSpPr/>
            <p:nvPr/>
          </p:nvGrpSpPr>
          <p:grpSpPr>
            <a:xfrm>
              <a:off x="1505980" y="6608326"/>
              <a:ext cx="9249108" cy="236027"/>
              <a:chOff x="-18020" y="6621973"/>
              <a:chExt cx="9249108" cy="23602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4A4C1D-260F-4148-950E-BCF33E268B39}"/>
                  </a:ext>
                </a:extLst>
              </p:cNvPr>
              <p:cNvSpPr/>
              <p:nvPr/>
            </p:nvSpPr>
            <p:spPr>
              <a:xfrm>
                <a:off x="-18020" y="6740434"/>
                <a:ext cx="9249108" cy="1175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0021D3-F25C-452D-A478-B51508EB3D99}"/>
                  </a:ext>
                </a:extLst>
              </p:cNvPr>
              <p:cNvSpPr/>
              <p:nvPr/>
            </p:nvSpPr>
            <p:spPr>
              <a:xfrm>
                <a:off x="0" y="6621973"/>
                <a:ext cx="9144000" cy="1306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FBB3FD-FC54-4433-838E-A581D0A865EE}"/>
                </a:ext>
              </a:extLst>
            </p:cNvPr>
            <p:cNvGrpSpPr/>
            <p:nvPr/>
          </p:nvGrpSpPr>
          <p:grpSpPr>
            <a:xfrm>
              <a:off x="1511545" y="5950"/>
              <a:ext cx="247587" cy="6733006"/>
              <a:chOff x="-12456" y="19598"/>
              <a:chExt cx="247587" cy="673300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85094B-5401-4155-9B45-A307B9B0CA51}"/>
                  </a:ext>
                </a:extLst>
              </p:cNvPr>
              <p:cNvSpPr/>
              <p:nvPr/>
            </p:nvSpPr>
            <p:spPr>
              <a:xfrm rot="16200000">
                <a:off x="-3320477" y="3327619"/>
                <a:ext cx="6733006" cy="11696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1FC3A93-BE47-4EC8-BB9F-4F936120D099}"/>
                  </a:ext>
                </a:extLst>
              </p:cNvPr>
              <p:cNvSpPr/>
              <p:nvPr/>
            </p:nvSpPr>
            <p:spPr>
              <a:xfrm rot="16200000">
                <a:off x="-3088278" y="3403964"/>
                <a:ext cx="6503131" cy="1436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143479-2407-443B-9396-AF5C55680FD7}"/>
                </a:ext>
              </a:extLst>
            </p:cNvPr>
            <p:cNvGrpSpPr/>
            <p:nvPr/>
          </p:nvGrpSpPr>
          <p:grpSpPr>
            <a:xfrm flipH="1">
              <a:off x="10511248" y="74605"/>
              <a:ext cx="243838" cy="6847111"/>
              <a:chOff x="17905" y="-13062"/>
              <a:chExt cx="217226" cy="684711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466EDD1-754E-4949-AA4F-E06CAAD7611F}"/>
                  </a:ext>
                </a:extLst>
              </p:cNvPr>
              <p:cNvSpPr/>
              <p:nvPr/>
            </p:nvSpPr>
            <p:spPr>
              <a:xfrm rot="16200000">
                <a:off x="-3364921" y="3369764"/>
                <a:ext cx="6847111" cy="814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C14839-53BB-47DC-A8E4-22B38B6ACE9E}"/>
                  </a:ext>
                </a:extLst>
              </p:cNvPr>
              <p:cNvSpPr/>
              <p:nvPr/>
            </p:nvSpPr>
            <p:spPr>
              <a:xfrm rot="16200000">
                <a:off x="-3088278" y="3403964"/>
                <a:ext cx="6503131" cy="1436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925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T6oyGqbc.png"/>
          <p:cNvPicPr>
            <a:picLocks noChangeAspect="1"/>
          </p:cNvPicPr>
          <p:nvPr/>
        </p:nvPicPr>
        <p:blipFill rotWithShape="1">
          <a:blip r:embed="rId2" cstate="print"/>
          <a:srcRect r="1695" b="3488"/>
          <a:stretch/>
        </p:blipFill>
        <p:spPr>
          <a:xfrm>
            <a:off x="1828800" y="533402"/>
            <a:ext cx="8839200" cy="63245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06EFC7C-E48F-428D-A574-040FE7CDD043}"/>
              </a:ext>
            </a:extLst>
          </p:cNvPr>
          <p:cNvSpPr/>
          <p:nvPr/>
        </p:nvSpPr>
        <p:spPr>
          <a:xfrm>
            <a:off x="2209800" y="685800"/>
            <a:ext cx="4038600" cy="320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252D9-25D2-4CCE-8C34-53DB8383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2" y="504676"/>
            <a:ext cx="10397594" cy="5848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A2697-2C31-40F5-BDEC-43553EACB96D}"/>
              </a:ext>
            </a:extLst>
          </p:cNvPr>
          <p:cNvSpPr txBox="1"/>
          <p:nvPr/>
        </p:nvSpPr>
        <p:spPr>
          <a:xfrm>
            <a:off x="2791266" y="1440070"/>
            <a:ext cx="7391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/>
                <a:cs typeface="NikoshBAN" pitchFamily="2" charset="0"/>
              </a:rPr>
              <a:t>উ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পস্থাপনায়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নুর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আলম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সহকারী  শিক্ষক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ইমেইল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Times New Roman" panose="02020603050405020304" pitchFamily="18" charset="0"/>
                <a:hlinkClick r:id="rId3"/>
              </a:rPr>
              <a:t>nur.ict</a:t>
            </a:r>
            <a:r>
              <a:rPr lang="bn-IN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Times New Roman" panose="02020603050405020304" pitchFamily="18" charset="0"/>
                <a:hlinkClick r:id="rId3"/>
              </a:rPr>
              <a:t>17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Times New Roman" panose="02020603050405020304" pitchFamily="18" charset="0"/>
                <a:hlinkClick r:id="rId3"/>
              </a:rPr>
              <a:t>@gmail.com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সোনাপুর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আহম্মদিয়া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সরকারি প্রাথমিক বিদ্যালয়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রামগঞ্জ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লক্ষ্মীপুর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1C685-B26A-4206-833E-64B599824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72" y="308328"/>
            <a:ext cx="8958111" cy="6225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DBDAC-0057-4D8E-9D4F-9A7BACCAE78F}"/>
              </a:ext>
            </a:extLst>
          </p:cNvPr>
          <p:cNvSpPr txBox="1"/>
          <p:nvPr/>
        </p:nvSpPr>
        <p:spPr>
          <a:xfrm>
            <a:off x="2743201" y="1752601"/>
            <a:ext cx="73682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শ্রেনিঃ ৪র্থ</a:t>
            </a:r>
          </a:p>
          <a:p>
            <a:r>
              <a:rPr lang="bn-BD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বিষয়ঃ প্রাথমিক  বিজ্ঞান</a:t>
            </a:r>
            <a:endParaRPr lang="en-US" sz="2800" dirty="0">
              <a:solidFill>
                <a:schemeClr val="accent1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অধ্যায়ঃ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৩ (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মাটি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)   </a:t>
            </a:r>
            <a:endParaRPr lang="bn-BD" sz="2800" dirty="0">
              <a:solidFill>
                <a:schemeClr val="accent1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পাঠঃ 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মাটি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দূষণের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কারণসমূহ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 </a:t>
            </a:r>
            <a:endParaRPr lang="bn-BD" sz="2800" dirty="0">
              <a:solidFill>
                <a:schemeClr val="accent1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মানুষের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……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পদার্থ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মাটিতে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ফেলা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। </a:t>
            </a:r>
            <a:endParaRPr lang="bn-BD" sz="2800" dirty="0">
              <a:solidFill>
                <a:schemeClr val="accent1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সময়ঃ 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৩৫ </a:t>
            </a:r>
            <a:r>
              <a:rPr lang="bn-BD" sz="2800" dirty="0">
                <a:solidFill>
                  <a:schemeClr val="accent1"/>
                </a:solidFill>
                <a:latin typeface="NikoshBAN" panose="02000000000000000000"/>
                <a:cs typeface="NikoshBAN" pitchFamily="2" charset="0"/>
              </a:rPr>
              <a:t>মিনিট।</a:t>
            </a:r>
            <a:endParaRPr lang="bn-BD" sz="700" dirty="0">
              <a:solidFill>
                <a:schemeClr val="accent1"/>
              </a:solidFill>
              <a:latin typeface="NikoshBAN" panose="02000000000000000000"/>
              <a:cs typeface="NikoshBAN" pitchFamily="2" charset="0"/>
            </a:endParaRPr>
          </a:p>
          <a:p>
            <a:endParaRPr lang="en-US" sz="700" dirty="0">
              <a:solidFill>
                <a:schemeClr val="accent1"/>
              </a:solidFill>
              <a:latin typeface="NikoshBAN" panose="0200000000000000000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DB99C-0FB3-4032-88F2-B0187F98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6" y="664699"/>
            <a:ext cx="9828626" cy="5528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917C3-940C-4417-BC09-8D59CFD70193}"/>
              </a:ext>
            </a:extLst>
          </p:cNvPr>
          <p:cNvSpPr txBox="1"/>
          <p:nvPr/>
        </p:nvSpPr>
        <p:spPr>
          <a:xfrm>
            <a:off x="2353997" y="3699803"/>
            <a:ext cx="773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৪.২.২ মাটি কীভাবে দূষিত হয় তা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CA50F1FF-9EEA-4A72-8236-C49CAC45C7C4}"/>
              </a:ext>
            </a:extLst>
          </p:cNvPr>
          <p:cNvSpPr/>
          <p:nvPr/>
        </p:nvSpPr>
        <p:spPr>
          <a:xfrm>
            <a:off x="4110191" y="1631854"/>
            <a:ext cx="4224842" cy="1069144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975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491A-9C72-4A65-AD2B-D1BDD2B42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"/>
          <a:stretch/>
        </p:blipFill>
        <p:spPr>
          <a:xfrm>
            <a:off x="1288031" y="1589603"/>
            <a:ext cx="5733252" cy="3819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24CBC5-063D-42D4-83A3-A73E8F7ABFB5}"/>
              </a:ext>
            </a:extLst>
          </p:cNvPr>
          <p:cNvGrpSpPr/>
          <p:nvPr/>
        </p:nvGrpSpPr>
        <p:grpSpPr>
          <a:xfrm>
            <a:off x="8289014" y="1322363"/>
            <a:ext cx="3626319" cy="461665"/>
            <a:chOff x="8387490" y="1097280"/>
            <a:chExt cx="3626319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60F00A-2E27-4B0D-AC55-F5D14F9C3735}"/>
                </a:ext>
              </a:extLst>
            </p:cNvPr>
            <p:cNvSpPr txBox="1"/>
            <p:nvPr/>
          </p:nvSpPr>
          <p:spPr>
            <a:xfrm>
              <a:off x="8711094" y="1097280"/>
              <a:ext cx="3302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923C7E48-BB55-4CEA-8B23-9DAAB00836A8}"/>
                </a:ext>
              </a:extLst>
            </p:cNvPr>
            <p:cNvSpPr/>
            <p:nvPr/>
          </p:nvSpPr>
          <p:spPr>
            <a:xfrm>
              <a:off x="8387490" y="1205024"/>
              <a:ext cx="261002" cy="199513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258349-1F25-49F1-9797-4D438F76C26B}"/>
              </a:ext>
            </a:extLst>
          </p:cNvPr>
          <p:cNvGrpSpPr/>
          <p:nvPr/>
        </p:nvGrpSpPr>
        <p:grpSpPr>
          <a:xfrm>
            <a:off x="8333848" y="2150017"/>
            <a:ext cx="3508802" cy="1200329"/>
            <a:chOff x="8502661" y="1545104"/>
            <a:chExt cx="3508802" cy="1200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2271C2-8ED8-4D1A-A414-8A62C76063DE}"/>
                </a:ext>
              </a:extLst>
            </p:cNvPr>
            <p:cNvSpPr txBox="1"/>
            <p:nvPr/>
          </p:nvSpPr>
          <p:spPr>
            <a:xfrm>
              <a:off x="8718829" y="1545104"/>
              <a:ext cx="3292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পলিথিন,প্লাস্টিক,বোতলসহ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বর্জ্য,আবর্জনা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ফেলা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A57AB5D-24AC-4500-9247-EE9AF731A31E}"/>
                </a:ext>
              </a:extLst>
            </p:cNvPr>
            <p:cNvSpPr/>
            <p:nvPr/>
          </p:nvSpPr>
          <p:spPr>
            <a:xfrm>
              <a:off x="8502661" y="1716875"/>
              <a:ext cx="207196" cy="17390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97176B-215B-4FA9-80F4-AC84A54C1064}"/>
              </a:ext>
            </a:extLst>
          </p:cNvPr>
          <p:cNvGrpSpPr/>
          <p:nvPr/>
        </p:nvGrpSpPr>
        <p:grpSpPr>
          <a:xfrm>
            <a:off x="8390475" y="3809994"/>
            <a:ext cx="3522512" cy="830997"/>
            <a:chOff x="7875104" y="1097280"/>
            <a:chExt cx="413870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63A09A-E83B-4697-90DA-DBAC2F0ACCB8}"/>
                </a:ext>
              </a:extLst>
            </p:cNvPr>
            <p:cNvSpPr txBox="1"/>
            <p:nvPr/>
          </p:nvSpPr>
          <p:spPr>
            <a:xfrm>
              <a:off x="8145194" y="1097280"/>
              <a:ext cx="38686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এগুলো মাটিতে ফেলার ফলে মাটির কোন ক্ষতি হচ্ছে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DD336D0B-A8DD-4273-BAEF-68771EF3A314}"/>
                </a:ext>
              </a:extLst>
            </p:cNvPr>
            <p:cNvSpPr/>
            <p:nvPr/>
          </p:nvSpPr>
          <p:spPr>
            <a:xfrm>
              <a:off x="7875104" y="1205024"/>
              <a:ext cx="261002" cy="199513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79624-793B-4667-833E-373DA3E93FEC}"/>
              </a:ext>
            </a:extLst>
          </p:cNvPr>
          <p:cNvGrpSpPr/>
          <p:nvPr/>
        </p:nvGrpSpPr>
        <p:grpSpPr>
          <a:xfrm>
            <a:off x="8331500" y="4665790"/>
            <a:ext cx="3508802" cy="830997"/>
            <a:chOff x="8502661" y="1545104"/>
            <a:chExt cx="3508802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F0CB2-5907-4660-8C72-37FF198A3BE2}"/>
                </a:ext>
              </a:extLst>
            </p:cNvPr>
            <p:cNvSpPr txBox="1"/>
            <p:nvPr/>
          </p:nvSpPr>
          <p:spPr>
            <a:xfrm>
              <a:off x="8718829" y="1545104"/>
              <a:ext cx="3292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এ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আবর্জনা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মাটিতে</a:t>
              </a: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ফেলা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 ফলে মাটি দূষণ হচ্ছে।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B718BB0-74A6-4CC0-9E7B-68A98EC6F2F3}"/>
                </a:ext>
              </a:extLst>
            </p:cNvPr>
            <p:cNvSpPr/>
            <p:nvPr/>
          </p:nvSpPr>
          <p:spPr>
            <a:xfrm>
              <a:off x="8502661" y="1716875"/>
              <a:ext cx="207196" cy="17390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D6FA844-7186-4920-9666-B1F29DFF4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0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5897076"/>
            <a:ext cx="1383625" cy="1003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5458F9-4B20-455F-BA04-F15CB861A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0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42746" y="-40402"/>
            <a:ext cx="1383625" cy="1003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42D98F-380D-4853-857C-B89CD1A8C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0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6521" y="-26334"/>
            <a:ext cx="1383625" cy="10031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DCD0CD-FEAC-43FC-9D09-D318E7774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0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3146" y="5897075"/>
            <a:ext cx="1383625" cy="10031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5460CB-57B9-4668-BB41-6FF74900D1A9}"/>
              </a:ext>
            </a:extLst>
          </p:cNvPr>
          <p:cNvSpPr txBox="1"/>
          <p:nvPr/>
        </p:nvSpPr>
        <p:spPr>
          <a:xfrm>
            <a:off x="3272363" y="323557"/>
            <a:ext cx="56472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66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4EE02E-7431-4D0D-9CD7-A1C52973F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3351" y="-2720605"/>
            <a:ext cx="6908380" cy="12208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FBF22-7B72-4233-BCBA-91C65FD59FE1}"/>
              </a:ext>
            </a:extLst>
          </p:cNvPr>
          <p:cNvSpPr txBox="1"/>
          <p:nvPr/>
        </p:nvSpPr>
        <p:spPr>
          <a:xfrm>
            <a:off x="2412609" y="1420835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আজ আমরা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1087D-A913-4144-A4B3-8DC104529706}"/>
              </a:ext>
            </a:extLst>
          </p:cNvPr>
          <p:cNvSpPr txBox="1"/>
          <p:nvPr/>
        </p:nvSpPr>
        <p:spPr>
          <a:xfrm>
            <a:off x="4016327" y="2715065"/>
            <a:ext cx="338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“মাটি দূষণের কারন”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C217B-DC90-41E6-BA02-56E60FECCE84}"/>
              </a:ext>
            </a:extLst>
          </p:cNvPr>
          <p:cNvSpPr txBox="1"/>
          <p:nvPr/>
        </p:nvSpPr>
        <p:spPr>
          <a:xfrm>
            <a:off x="6006904" y="3995224"/>
            <a:ext cx="229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জানবো।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4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D1A23E8-D584-4FD8-B536-8A489FDD3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5086" y="-2618913"/>
            <a:ext cx="6828001" cy="12125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156C2-81AD-427C-B703-E70A064A8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8" y="1480570"/>
            <a:ext cx="5226995" cy="3252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9F46EB3-DF51-4265-AC98-EDBED86518B9}"/>
              </a:ext>
            </a:extLst>
          </p:cNvPr>
          <p:cNvGrpSpPr/>
          <p:nvPr/>
        </p:nvGrpSpPr>
        <p:grpSpPr>
          <a:xfrm>
            <a:off x="7216724" y="1505243"/>
            <a:ext cx="4170484" cy="523220"/>
            <a:chOff x="3151163" y="323557"/>
            <a:chExt cx="4170484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E86C66-A94F-4393-AF59-BA184F7523A2}"/>
                </a:ext>
              </a:extLst>
            </p:cNvPr>
            <p:cNvSpPr txBox="1"/>
            <p:nvPr/>
          </p:nvSpPr>
          <p:spPr>
            <a:xfrm>
              <a:off x="3151163" y="323557"/>
              <a:ext cx="417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89597B2-853B-47F7-9819-706EBF806FE9}"/>
                </a:ext>
              </a:extLst>
            </p:cNvPr>
            <p:cNvSpPr/>
            <p:nvPr/>
          </p:nvSpPr>
          <p:spPr>
            <a:xfrm>
              <a:off x="3455766" y="458847"/>
              <a:ext cx="277058" cy="193646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EDF383-B318-43B1-8183-53B95BEBA38F}"/>
              </a:ext>
            </a:extLst>
          </p:cNvPr>
          <p:cNvGrpSpPr/>
          <p:nvPr/>
        </p:nvGrpSpPr>
        <p:grpSpPr>
          <a:xfrm>
            <a:off x="7527655" y="2346965"/>
            <a:ext cx="4303274" cy="830997"/>
            <a:chOff x="7527655" y="2346965"/>
            <a:chExt cx="4303274" cy="830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B52549-E9B4-495E-844D-FDB387ACFA49}"/>
                </a:ext>
              </a:extLst>
            </p:cNvPr>
            <p:cNvSpPr txBox="1"/>
            <p:nvPr/>
          </p:nvSpPr>
          <p:spPr>
            <a:xfrm>
              <a:off x="7547904" y="2346965"/>
              <a:ext cx="4283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রাস্তার পাশে পলিথিন, প্লাস্টিক এবং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 বিভিন্ন ধরণের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আবর্জনার স্তুপ।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4195E56-78D5-4D26-8CE1-B939F86DAB1C}"/>
                </a:ext>
              </a:extLst>
            </p:cNvPr>
            <p:cNvSpPr/>
            <p:nvPr/>
          </p:nvSpPr>
          <p:spPr>
            <a:xfrm>
              <a:off x="7527655" y="2494144"/>
              <a:ext cx="234223" cy="18684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61472-335D-45F7-9995-4B7C39F760EA}"/>
              </a:ext>
            </a:extLst>
          </p:cNvPr>
          <p:cNvGrpSpPr/>
          <p:nvPr/>
        </p:nvGrpSpPr>
        <p:grpSpPr>
          <a:xfrm>
            <a:off x="6883535" y="4107762"/>
            <a:ext cx="4644350" cy="1200329"/>
            <a:chOff x="6883535" y="4107762"/>
            <a:chExt cx="4644350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1461CE-047C-4194-8287-9C940F1C9819}"/>
                </a:ext>
              </a:extLst>
            </p:cNvPr>
            <p:cNvSpPr txBox="1"/>
            <p:nvPr/>
          </p:nvSpPr>
          <p:spPr>
            <a:xfrm>
              <a:off x="7244860" y="4107762"/>
              <a:ext cx="4283025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যেখানে সেখানে আবর্জনা যেমন-পঁচেনা এমন গৃহস্থালির বর্জ্য ( পলিথিন, প্লাস্টিক ইত্যাদি) ফেলার ফলে মাটি দূষিত হয়। 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AB5E43-D108-4414-BEEB-EACEE9F68399}"/>
                </a:ext>
              </a:extLst>
            </p:cNvPr>
            <p:cNvSpPr/>
            <p:nvPr/>
          </p:nvSpPr>
          <p:spPr>
            <a:xfrm>
              <a:off x="6883535" y="4159030"/>
              <a:ext cx="258418" cy="228768"/>
            </a:xfrm>
            <a:prstGeom prst="wedgeEllipseCallout">
              <a:avLst>
                <a:gd name="adj1" fmla="val 46505"/>
                <a:gd name="adj2" fmla="val 55533"/>
              </a:avLst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CB3598A-811C-4B7A-B4A8-E91FB15BB468}"/>
              </a:ext>
            </a:extLst>
          </p:cNvPr>
          <p:cNvSpPr txBox="1"/>
          <p:nvPr/>
        </p:nvSpPr>
        <p:spPr>
          <a:xfrm>
            <a:off x="2110153" y="5008098"/>
            <a:ext cx="305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আবর্জনা ফেলা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355C8B-7203-4800-9062-378E183D9F28}"/>
              </a:ext>
            </a:extLst>
          </p:cNvPr>
          <p:cNvSpPr txBox="1"/>
          <p:nvPr/>
        </p:nvSpPr>
        <p:spPr>
          <a:xfrm rot="19750855">
            <a:off x="281345" y="506434"/>
            <a:ext cx="16459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কারণঃ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62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C97E5B-2ABB-40B2-9674-50099875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882" y="-2662047"/>
            <a:ext cx="6858000" cy="12182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DECCD-FEB2-4FA9-82B9-5407A163EB03}"/>
              </a:ext>
            </a:extLst>
          </p:cNvPr>
          <p:cNvSpPr txBox="1"/>
          <p:nvPr/>
        </p:nvSpPr>
        <p:spPr>
          <a:xfrm rot="19750855">
            <a:off x="224533" y="504478"/>
            <a:ext cx="165355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কারণঃ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B3725-2E46-49E3-A001-A09A1F599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4" y="1597953"/>
            <a:ext cx="5602849" cy="36620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E82DD2-C038-4E31-AFDB-54C37F5811C3}"/>
              </a:ext>
            </a:extLst>
          </p:cNvPr>
          <p:cNvGrpSpPr/>
          <p:nvPr/>
        </p:nvGrpSpPr>
        <p:grpSpPr>
          <a:xfrm>
            <a:off x="7202656" y="1505243"/>
            <a:ext cx="4170484" cy="523220"/>
            <a:chOff x="3151163" y="323557"/>
            <a:chExt cx="4170484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579F60-C779-40B1-8FDB-AC2698BD7819}"/>
                </a:ext>
              </a:extLst>
            </p:cNvPr>
            <p:cNvSpPr txBox="1"/>
            <p:nvPr/>
          </p:nvSpPr>
          <p:spPr>
            <a:xfrm>
              <a:off x="3151163" y="323557"/>
              <a:ext cx="417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877EA8D6-56B1-4D48-AAAA-9BF8CB8120BE}"/>
                </a:ext>
              </a:extLst>
            </p:cNvPr>
            <p:cNvSpPr/>
            <p:nvPr/>
          </p:nvSpPr>
          <p:spPr>
            <a:xfrm>
              <a:off x="3455766" y="458847"/>
              <a:ext cx="277058" cy="193646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F2C4CD1-B5FA-4288-93A5-5505161359B1}"/>
              </a:ext>
            </a:extLst>
          </p:cNvPr>
          <p:cNvGrpSpPr/>
          <p:nvPr/>
        </p:nvGrpSpPr>
        <p:grpSpPr>
          <a:xfrm>
            <a:off x="7429179" y="2346965"/>
            <a:ext cx="4640376" cy="461665"/>
            <a:chOff x="7429179" y="2346965"/>
            <a:chExt cx="4640376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957488-7151-48CB-A923-11A6862612BA}"/>
                </a:ext>
              </a:extLst>
            </p:cNvPr>
            <p:cNvSpPr txBox="1"/>
            <p:nvPr/>
          </p:nvSpPr>
          <p:spPr>
            <a:xfrm>
              <a:off x="7435360" y="2346965"/>
              <a:ext cx="463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কৃষক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গাছে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কীটনাশক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B8D08F5-C3F1-456B-9E16-F4C0FD6445A5}"/>
                </a:ext>
              </a:extLst>
            </p:cNvPr>
            <p:cNvSpPr/>
            <p:nvPr/>
          </p:nvSpPr>
          <p:spPr>
            <a:xfrm>
              <a:off x="7429179" y="2480076"/>
              <a:ext cx="234223" cy="18684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BBA4AF-044F-4DB2-8DC9-08C5D0DF862A}"/>
              </a:ext>
            </a:extLst>
          </p:cNvPr>
          <p:cNvGrpSpPr/>
          <p:nvPr/>
        </p:nvGrpSpPr>
        <p:grpSpPr>
          <a:xfrm>
            <a:off x="6883535" y="4107762"/>
            <a:ext cx="4700622" cy="830997"/>
            <a:chOff x="6883535" y="4107762"/>
            <a:chExt cx="4700622" cy="830997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CDFB2A72-CA38-43DA-B746-9709420E2ACD}"/>
                </a:ext>
              </a:extLst>
            </p:cNvPr>
            <p:cNvSpPr/>
            <p:nvPr/>
          </p:nvSpPr>
          <p:spPr>
            <a:xfrm>
              <a:off x="6883535" y="4159030"/>
              <a:ext cx="258418" cy="228768"/>
            </a:xfrm>
            <a:prstGeom prst="wedgeEllipseCallout">
              <a:avLst>
                <a:gd name="adj1" fmla="val 46505"/>
                <a:gd name="adj2" fmla="val 55533"/>
              </a:avLst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4550A5-2ADB-479F-BDEB-4259622A7FC0}"/>
                </a:ext>
              </a:extLst>
            </p:cNvPr>
            <p:cNvSpPr txBox="1"/>
            <p:nvPr/>
          </p:nvSpPr>
          <p:spPr>
            <a:xfrm>
              <a:off x="7301132" y="4107762"/>
              <a:ext cx="4283025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কৃষিকাজে</a:t>
              </a:r>
              <a:r>
                <a: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কীটনাশক</a:t>
              </a:r>
              <a:r>
                <a: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ব্যবহারের</a:t>
              </a:r>
              <a:r>
                <a: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 মাটি দূষিত হয়। 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427281-BAE8-43C7-B511-4F2E671560D6}"/>
              </a:ext>
            </a:extLst>
          </p:cNvPr>
          <p:cNvSpPr txBox="1"/>
          <p:nvPr/>
        </p:nvSpPr>
        <p:spPr>
          <a:xfrm>
            <a:off x="2811089" y="5586684"/>
            <a:ext cx="21111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061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403</Words>
  <Application>Microsoft Office PowerPoint</Application>
  <PresentationFormat>Widescreen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Garamond</vt:lpstr>
      <vt:lpstr>NikoshBAN</vt:lpstr>
      <vt:lpstr>Office Theme</vt:lpstr>
      <vt:lpstr>Savon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2022-03-31T14:22:32Z</dcterms:created>
  <dcterms:modified xsi:type="dcterms:W3CDTF">2022-04-04T08:02:41Z</dcterms:modified>
</cp:coreProperties>
</file>