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56" r:id="rId3"/>
    <p:sldId id="258" r:id="rId4"/>
    <p:sldId id="257" r:id="rId5"/>
    <p:sldId id="259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2" r:id="rId16"/>
    <p:sldId id="270" r:id="rId17"/>
    <p:sldId id="271" r:id="rId18"/>
    <p:sldId id="274" r:id="rId19"/>
    <p:sldId id="273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FE"/>
    <a:srgbClr val="993300"/>
    <a:srgbClr val="F490A5"/>
    <a:srgbClr val="A2B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03CE2-7D75-4259-BEC1-1990DCCC792A}" type="datetimeFigureOut">
              <a:rPr lang="en-US" smtClean="0"/>
              <a:t>06-Apr-22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A67A3-403D-493B-8059-3D996C608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1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A67A3-403D-493B-8059-3D996C6082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6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2770-CF62-4058-ABE9-6E1EC8754295}" type="datetimeFigureOut">
              <a:rPr lang="en-US" smtClean="0"/>
              <a:t>06-Apr-22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6C7F-CEBB-45BD-9103-9BBBF12E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2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2770-CF62-4058-ABE9-6E1EC8754295}" type="datetimeFigureOut">
              <a:rPr lang="en-US" smtClean="0"/>
              <a:t>06-Apr-22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6C7F-CEBB-45BD-9103-9BBBF12E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4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2770-CF62-4058-ABE9-6E1EC8754295}" type="datetimeFigureOut">
              <a:rPr lang="en-US" smtClean="0"/>
              <a:t>06-Apr-22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6C7F-CEBB-45BD-9103-9BBBF12E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1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2770-CF62-4058-ABE9-6E1EC8754295}" type="datetimeFigureOut">
              <a:rPr lang="en-US" smtClean="0"/>
              <a:t>06-Apr-22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6C7F-CEBB-45BD-9103-9BBBF12E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3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2770-CF62-4058-ABE9-6E1EC8754295}" type="datetimeFigureOut">
              <a:rPr lang="en-US" smtClean="0"/>
              <a:t>06-Apr-22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6C7F-CEBB-45BD-9103-9BBBF12E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1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2770-CF62-4058-ABE9-6E1EC8754295}" type="datetimeFigureOut">
              <a:rPr lang="en-US" smtClean="0"/>
              <a:t>06-Apr-22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6C7F-CEBB-45BD-9103-9BBBF12E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6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2770-CF62-4058-ABE9-6E1EC8754295}" type="datetimeFigureOut">
              <a:rPr lang="en-US" smtClean="0"/>
              <a:t>06-Apr-22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6C7F-CEBB-45BD-9103-9BBBF12E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8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2770-CF62-4058-ABE9-6E1EC8754295}" type="datetimeFigureOut">
              <a:rPr lang="en-US" smtClean="0"/>
              <a:t>06-Apr-22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6C7F-CEBB-45BD-9103-9BBBF12E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2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2770-CF62-4058-ABE9-6E1EC8754295}" type="datetimeFigureOut">
              <a:rPr lang="en-US" smtClean="0"/>
              <a:t>06-Apr-22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6C7F-CEBB-45BD-9103-9BBBF12E884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ame 4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351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44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2770-CF62-4058-ABE9-6E1EC8754295}" type="datetimeFigureOut">
              <a:rPr lang="en-US" smtClean="0"/>
              <a:t>06-Apr-22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6C7F-CEBB-45BD-9103-9BBBF12E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9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2770-CF62-4058-ABE9-6E1EC8754295}" type="datetimeFigureOut">
              <a:rPr lang="en-US" smtClean="0"/>
              <a:t>06-Apr-22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6C7F-CEBB-45BD-9103-9BBBF12E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2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2770-CF62-4058-ABE9-6E1EC8754295}" type="datetimeFigureOut">
              <a:rPr lang="en-US" smtClean="0"/>
              <a:t>06-Apr-22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F6C7F-CEBB-45BD-9103-9BBBF12E88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-57783" y="-60158"/>
            <a:ext cx="12249783" cy="6918158"/>
          </a:xfrm>
          <a:prstGeom prst="frame">
            <a:avLst>
              <a:gd name="adj1" fmla="val 2351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93917" y="106310"/>
            <a:ext cx="11916114" cy="6608390"/>
          </a:xfrm>
          <a:prstGeom prst="frame">
            <a:avLst>
              <a:gd name="adj1" fmla="val 2708"/>
            </a:avLst>
          </a:prstGeom>
          <a:solidFill>
            <a:srgbClr val="F490A5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 userDrawn="1"/>
        </p:nvSpPr>
        <p:spPr>
          <a:xfrm>
            <a:off x="218364" y="259308"/>
            <a:ext cx="11573302" cy="6277970"/>
          </a:xfrm>
          <a:prstGeom prst="frame">
            <a:avLst>
              <a:gd name="adj1" fmla="val 2632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0498">
            <a:off x="417535" y="416707"/>
            <a:ext cx="874316" cy="8743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15455" y="512390"/>
            <a:ext cx="830314" cy="8303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115" y="5325989"/>
            <a:ext cx="961215" cy="10899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84" y="5394876"/>
            <a:ext cx="961215" cy="96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3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64" y="736979"/>
            <a:ext cx="10085696" cy="5336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6999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728" y="1035452"/>
            <a:ext cx="3576140" cy="4774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1821" y="368490"/>
            <a:ext cx="3275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ছবির সাথে পড়ি 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6412" y="2060812"/>
            <a:ext cx="6619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তাই তো সে,     ঠিক তার মাথাতে                      গোল গোল পাতাতে            ইচ্ছাটি মেলে তার ,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23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480749" y="1583140"/>
            <a:ext cx="3781425" cy="4552453"/>
            <a:chOff x="7303328" y="1064525"/>
            <a:chExt cx="3781425" cy="455245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328" y="4407303"/>
              <a:ext cx="3781425" cy="12096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" b="9949"/>
            <a:stretch/>
          </p:blipFill>
          <p:spPr>
            <a:xfrm>
              <a:off x="8318309" y="1064525"/>
              <a:ext cx="2695434" cy="364395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719619" y="409433"/>
            <a:ext cx="3780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তালগাছ -          রবীন্দ্রনাথ ঠাকুর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0495" y="1446663"/>
            <a:ext cx="69603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তাল গাছ,     এক পায়ে দাঁড়িয়ে                    সব গাছ ছাড়িয়ে                                    উঁকি মারে আকাশে।                                মনে সাধ,   কালো মেঘ ফুঁড়ে যায়          একেবারে উড়ে যায়;                              কোথা পাবে পাখা সে?                             তাই তো সে   ঠিক তার মাথাতে                 গোল গোল পাতাতে                               ইচ্ছাটি মেলে তার,     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27505">
            <a:off x="751905" y="2355752"/>
            <a:ext cx="1555774" cy="15557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83691" y="491320"/>
            <a:ext cx="293426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শিক্ষকের পাঠ 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06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9809" y="764275"/>
            <a:ext cx="10194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 থেকে নতুন শব্দ খুজে বের করি।অর্থ বলি।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1063" y="2129051"/>
            <a:ext cx="180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সাধ</a:t>
            </a:r>
            <a:r>
              <a:rPr lang="bn-IN" sz="6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6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217160" y="4872251"/>
            <a:ext cx="928047" cy="341194"/>
          </a:xfrm>
          <a:prstGeom prst="rightArrow">
            <a:avLst/>
          </a:prstGeom>
          <a:solidFill>
            <a:srgbClr val="F490A5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00299" y="2238233"/>
            <a:ext cx="2279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ইচ্ছা</a:t>
            </a:r>
            <a:endParaRPr lang="en-US" sz="5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0119" y="3370997"/>
            <a:ext cx="184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ফুঁড়ে</a:t>
            </a:r>
            <a:r>
              <a:rPr lang="bn-IN" dirty="0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287673" y="3700818"/>
            <a:ext cx="928047" cy="341194"/>
          </a:xfrm>
          <a:prstGeom prst="rightArrow">
            <a:avLst/>
          </a:prstGeom>
          <a:solidFill>
            <a:srgbClr val="F490A5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27593" y="3466532"/>
            <a:ext cx="2647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ভেদ করে </a:t>
            </a:r>
            <a:endParaRPr lang="en-US" sz="4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7416" y="4640238"/>
            <a:ext cx="1433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উঁকি</a:t>
            </a:r>
            <a:r>
              <a:rPr lang="bn-IN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328617" y="2595349"/>
            <a:ext cx="928047" cy="341194"/>
          </a:xfrm>
          <a:prstGeom prst="rightArrow">
            <a:avLst/>
          </a:prstGeom>
          <a:solidFill>
            <a:srgbClr val="F490A5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45707" y="4558353"/>
            <a:ext cx="4640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আড়াল থেকে দেখা </a:t>
            </a:r>
            <a:endParaRPr lang="en-US" sz="4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6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9809" y="791570"/>
            <a:ext cx="10263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যুক্তবর্ণগুলো চিনে নিই।যুক্তবর্ণ দিয়ে তৈরি করা নতুন শব্দ পড়ি। 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582" y="2251881"/>
            <a:ext cx="1651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bn-IN" sz="6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চ্ছা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85648" y="2210937"/>
            <a:ext cx="1378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  চ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00547" y="2088108"/>
            <a:ext cx="1378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" panose="02000000000000000000" pitchFamily="2" charset="0"/>
                <a:cs typeface="Nikosh" panose="02000000000000000000" pitchFamily="2" charset="0"/>
              </a:rPr>
              <a:t>  ছ </a:t>
            </a:r>
            <a:endParaRPr lang="en-US" sz="6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30602" y="2183642"/>
            <a:ext cx="2511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bn-IN" sz="6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চ্ছ</a:t>
            </a:r>
            <a:r>
              <a:rPr lang="bn-IN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প </a:t>
            </a:r>
            <a:endParaRPr lang="en-US" sz="6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671" y="3671248"/>
            <a:ext cx="3138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রবী</a:t>
            </a:r>
            <a:r>
              <a:rPr lang="bn-IN" sz="48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ন্দ্র</a:t>
            </a:r>
            <a:r>
              <a:rPr lang="bn-IN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নাথ</a:t>
            </a:r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2633" y="2088107"/>
            <a:ext cx="1473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চ্ছ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61838" y="3599176"/>
            <a:ext cx="14101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ন্দ্র</a:t>
            </a:r>
            <a:endParaRPr lang="en-US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4790364" y="3589361"/>
            <a:ext cx="1760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endParaRPr lang="en-US" sz="6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0616" y="3643952"/>
            <a:ext cx="1910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bn-IN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endParaRPr lang="en-US" sz="6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57898" y="3630304"/>
            <a:ext cx="2006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bn-IN" sz="6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ন্দ্র</a:t>
            </a:r>
            <a:r>
              <a:rPr lang="bn-IN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6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89666" y="2644170"/>
            <a:ext cx="61266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latin typeface="ArhialkhanMJ" pitchFamily="2" charset="0"/>
              </a:rPr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01803" y="3725838"/>
            <a:ext cx="2265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(র  ফলা) 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01301" y="3998794"/>
            <a:ext cx="600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14447" y="3425587"/>
            <a:ext cx="16240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SutonnyMJ" pitchFamily="2" charset="0"/>
              </a:rPr>
              <a:t>    ª</a:t>
            </a:r>
            <a:endParaRPr lang="en-US" sz="66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33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1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8728" y="464023"/>
            <a:ext cx="292062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 পাঠ </a:t>
            </a:r>
            <a:endParaRPr lang="en-US" sz="4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0186" y="327546"/>
            <a:ext cx="3780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তালগাছ -          রবীন্দ্রনাথ ঠাকুর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80749" y="1583140"/>
            <a:ext cx="3781425" cy="4552453"/>
            <a:chOff x="7303328" y="1064525"/>
            <a:chExt cx="3781425" cy="45524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328" y="4407303"/>
              <a:ext cx="3781425" cy="12096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" b="9949"/>
            <a:stretch/>
          </p:blipFill>
          <p:spPr>
            <a:xfrm>
              <a:off x="8318309" y="1064525"/>
              <a:ext cx="2695434" cy="3643952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9" y="2265528"/>
            <a:ext cx="2929720" cy="32754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75963" y="1337480"/>
            <a:ext cx="69603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তাল গাছ,     এক পায়ে দাঁড়িয়ে                    সব গাছ ছাড়িয়ে                                    উঁকি মারে আকাশে।                                মনে সাধ,   কালো মেঘ ফুঁড়ে যায়          একেবারে উড়ে যায়;                              কোথা পাবে পাখা সে?                             তাই তো সে   ঠিক তার মাথাতে                 গোল গোল পাতাতে                               ইচ্ছাটি মেলে তার,     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6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3042" y="1421836"/>
            <a:ext cx="2294623" cy="4856133"/>
            <a:chOff x="353042" y="1421836"/>
            <a:chExt cx="2294623" cy="4856133"/>
          </a:xfrm>
        </p:grpSpPr>
        <p:sp>
          <p:nvSpPr>
            <p:cNvPr id="2" name="Oval Callout 1"/>
            <p:cNvSpPr/>
            <p:nvPr/>
          </p:nvSpPr>
          <p:spPr>
            <a:xfrm rot="249533">
              <a:off x="353042" y="1421836"/>
              <a:ext cx="1849198" cy="1567421"/>
            </a:xfrm>
            <a:prstGeom prst="wedgeEllipseCallout">
              <a:avLst>
                <a:gd name="adj1" fmla="val -7400"/>
                <a:gd name="adj2" fmla="val 9803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দলে কাজ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583" y="3657599"/>
              <a:ext cx="2208082" cy="262037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8" name="Group 7"/>
          <p:cNvGrpSpPr/>
          <p:nvPr/>
        </p:nvGrpSpPr>
        <p:grpSpPr>
          <a:xfrm>
            <a:off x="9008439" y="1023582"/>
            <a:ext cx="2564863" cy="4881595"/>
            <a:chOff x="9008439" y="1023582"/>
            <a:chExt cx="2564863" cy="4881595"/>
          </a:xfrm>
        </p:grpSpPr>
        <p:sp>
          <p:nvSpPr>
            <p:cNvPr id="4" name="Oval Callout 3"/>
            <p:cNvSpPr/>
            <p:nvPr/>
          </p:nvSpPr>
          <p:spPr>
            <a:xfrm rot="2093564">
              <a:off x="9730853" y="1023582"/>
              <a:ext cx="1842449" cy="1760561"/>
            </a:xfrm>
            <a:prstGeom prst="wedgeEllipseCallout">
              <a:avLst>
                <a:gd name="adj1" fmla="val 463"/>
                <a:gd name="adj2" fmla="val 95862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দলে</a:t>
              </a:r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কাজ</a:t>
              </a:r>
              <a:r>
                <a: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endPara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8439" y="3234520"/>
              <a:ext cx="2005304" cy="267065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9" name="TextBox 8"/>
          <p:cNvSpPr txBox="1"/>
          <p:nvPr/>
        </p:nvSpPr>
        <p:spPr>
          <a:xfrm>
            <a:off x="1610438" y="245659"/>
            <a:ext cx="3780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তালগাছ -          রবীন্দ্রনাথ ঠাকুর 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9737" y="1050877"/>
            <a:ext cx="56501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তাল গাছ,     এক পায়ে দাঁড়িয়ে                    সব গাছ ছাড়িয়ে                                    উঁকি মারে আকাশে।                                মনে সাধ,   কালো মেঘ ফুঁড়ে যায়          একেবারে উড়ে যায়;                              কোথা পাবে পাখা সে?                             তাই তো সে   ঠিক তার মাথাতে                 গোল গোল পাতাতে                               ইচ্ছাটি মেলে তার,     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30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411" y="368489"/>
            <a:ext cx="10099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ঘরের ভিতরের  শব্দগুলো খালি জায়গায় বসিয়ে বাক্য তৈরি করি। 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5593" y="1473957"/>
            <a:ext cx="1815154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bn-IN" sz="4400" dirty="0" smtClean="0">
                <a:solidFill>
                  <a:srgbClr val="9933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সাধ </a:t>
            </a:r>
            <a:endParaRPr lang="en-US" sz="4400" dirty="0">
              <a:solidFill>
                <a:srgbClr val="9933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4770" y="1446664"/>
            <a:ext cx="177420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bn-IN" sz="4400" dirty="0" smtClean="0">
                <a:solidFill>
                  <a:srgbClr val="9933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ইচ্ছা </a:t>
            </a:r>
            <a:endParaRPr lang="en-US" sz="4400" dirty="0">
              <a:solidFill>
                <a:srgbClr val="9933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4072" y="1460311"/>
            <a:ext cx="1692324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9933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আকাশে</a:t>
            </a:r>
            <a:r>
              <a:rPr lang="bn-IN" sz="2400" dirty="0" smtClean="0"/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502555" y="1433014"/>
            <a:ext cx="154219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9933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পাখা </a:t>
            </a:r>
            <a:endParaRPr lang="en-US" sz="4400" dirty="0">
              <a:solidFill>
                <a:srgbClr val="9933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1129" y="2770495"/>
            <a:ext cx="102767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(</a:t>
            </a:r>
            <a:r>
              <a:rPr lang="bn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ক)  পাখি ........................ছাড়া উড়তে পারে না।</a:t>
            </a:r>
          </a:p>
          <a:p>
            <a:endParaRPr lang="bn-IN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(খ) ........................অনেক মেঘ করেছে।</a:t>
            </a:r>
          </a:p>
          <a:p>
            <a:endParaRPr lang="bn-IN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(গ)  কেয়ার পাখির মত উড়ার .....................হয়েছে।</a:t>
            </a:r>
          </a:p>
          <a:p>
            <a:endParaRPr lang="bn-IN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(ঘ)  মিতুর পাকা আম খেতে ........................করছে।  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8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-0.46003 0.18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8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48148E-6 L -0.32174 0.320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33868 0.469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0.11875 0.599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2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5594" y="614149"/>
            <a:ext cx="9512489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ডান দিক থেকে ঠিক শব্দটি বেছে নিয়ে খালি জায়গায় বসাই।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0501" y="1665027"/>
            <a:ext cx="78201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(</a:t>
            </a:r>
            <a:r>
              <a:rPr lang="bn-IN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ক) তাল গাছ এক পায়ে দাঁড়িয়ে</a:t>
            </a:r>
          </a:p>
          <a:p>
            <a:r>
              <a:rPr lang="bn-IN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সব গাছ .................।</a:t>
            </a:r>
          </a:p>
          <a:p>
            <a:r>
              <a:rPr lang="bn-IN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(খ) একেবারে উঁড়ে যায়;</a:t>
            </a:r>
          </a:p>
          <a:p>
            <a:r>
              <a:rPr lang="bn-IN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     ..................পাখ সে।</a:t>
            </a:r>
          </a:p>
          <a:p>
            <a:r>
              <a:rPr lang="bn-IN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(গ)  তাই তো ঠিক তার মাথাতে</a:t>
            </a:r>
          </a:p>
          <a:p>
            <a:r>
              <a:rPr lang="bn-IN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গোল গোল ...............। 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66579" y="2142699"/>
            <a:ext cx="212905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9933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কোথা পাবে </a:t>
            </a:r>
            <a:endParaRPr lang="en-US" sz="4000" dirty="0">
              <a:solidFill>
                <a:srgbClr val="9933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21170" y="3370996"/>
            <a:ext cx="1842447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9933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ছাড়িয়ে </a:t>
            </a:r>
            <a:endParaRPr lang="en-US" sz="4400" dirty="0">
              <a:solidFill>
                <a:srgbClr val="9933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30352" y="4585648"/>
            <a:ext cx="1787857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9933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পাতাতে </a:t>
            </a:r>
            <a:endParaRPr lang="en-US" sz="4400" dirty="0">
              <a:solidFill>
                <a:srgbClr val="9933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2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4483 -0.1712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22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-0.59427 0.2111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14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-0.39896 0.0474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8233" y="464024"/>
            <a:ext cx="6878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933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মুখে মুখে উত্তর বলি ও লিখি। 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9933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627" y="1692322"/>
            <a:ext cx="106316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bn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ক) তালগাছ কীভাবে দাঁড়িয়ে আছে?</a:t>
            </a:r>
          </a:p>
          <a:p>
            <a:endParaRPr lang="bn-IN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(খ) তালগাছ কেন মেঘ ফুঁড়ে যাবে?</a:t>
            </a:r>
          </a:p>
          <a:p>
            <a:endParaRPr lang="bn-IN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(গ) তালগাছের মনের কী ইচ্ছা ছিল?</a:t>
            </a:r>
          </a:p>
          <a:p>
            <a:endParaRPr lang="bn-IN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(ঘ) ‘মনে সাধ কালো মেঘ ফুঁড়ে যায়”- কথাটির অর্থ কী?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6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2507" y="286603"/>
            <a:ext cx="6455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bn-IN" sz="9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বাড়ির কাজ </a:t>
            </a:r>
            <a:endParaRPr lang="en-US" sz="9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66831" y="1596788"/>
            <a:ext cx="10215402" cy="4777220"/>
            <a:chOff x="1166831" y="1596788"/>
            <a:chExt cx="10215402" cy="47772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831" y="1596788"/>
              <a:ext cx="6066482" cy="450376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7560860" y="1665027"/>
              <a:ext cx="3821373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bn-IN" sz="6000" b="1" dirty="0" smtClean="0">
                  <a:ln/>
                  <a:solidFill>
                    <a:schemeClr val="accent4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গাছের যত্ন নেওয়া সম্পর্কে তিনটি বাক্য বাড়ি থেকে লিখে আনবে। </a:t>
              </a:r>
              <a:endParaRPr lang="en-US" sz="6000" b="1" dirty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17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57783" y="-60158"/>
            <a:ext cx="12249783" cy="6918158"/>
          </a:xfrm>
          <a:prstGeom prst="frame">
            <a:avLst>
              <a:gd name="adj1" fmla="val 2351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93917" y="106310"/>
            <a:ext cx="11916114" cy="6608390"/>
          </a:xfrm>
          <a:prstGeom prst="frame">
            <a:avLst>
              <a:gd name="adj1" fmla="val 2708"/>
            </a:avLst>
          </a:prstGeom>
          <a:solidFill>
            <a:srgbClr val="F490A5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18364" y="259308"/>
            <a:ext cx="11573302" cy="6277970"/>
          </a:xfrm>
          <a:prstGeom prst="frame">
            <a:avLst>
              <a:gd name="adj1" fmla="val 2632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0498">
            <a:off x="417535" y="416707"/>
            <a:ext cx="874316" cy="874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15455" y="512390"/>
            <a:ext cx="830314" cy="830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115" y="5325989"/>
            <a:ext cx="961215" cy="10899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84" y="5394876"/>
            <a:ext cx="961215" cy="9612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52" y="723331"/>
            <a:ext cx="10233826" cy="5196665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1173708" y="3330054"/>
            <a:ext cx="9894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পাঠে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তোমাদের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5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27797" y="504967"/>
            <a:ext cx="10836322" cy="5678268"/>
            <a:chOff x="627797" y="504967"/>
            <a:chExt cx="10836322" cy="56782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797" y="579966"/>
              <a:ext cx="10836322" cy="560326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926842" y="4599295"/>
              <a:ext cx="485860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88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খোদা হাফেজ </a:t>
              </a:r>
              <a:endPara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28096" y="504967"/>
              <a:ext cx="476852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আবার দেখা হবে </a:t>
              </a:r>
              <a:endPara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9613" y="504967"/>
            <a:ext cx="3330054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soft" dir="t">
              <a:rot lat="0" lon="0" rev="15600000"/>
            </a:lightRig>
          </a:scene3d>
          <a:sp3d>
            <a:bevelT prst="angle"/>
          </a:sp3d>
        </p:spPr>
        <p:txBody>
          <a:bodyPr wrap="square" rtlCol="0">
            <a:spAutoFit/>
            <a:sp3d extrusionH="57150" prstMaterial="softEdge">
              <a:bevelT w="25400" h="38100"/>
            </a:sp3d>
          </a:bodyPr>
          <a:lstStyle/>
          <a:p>
            <a:r>
              <a:rPr lang="bn-IN" sz="8000" b="1" dirty="0" smtClean="0">
                <a:ln/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r>
              <a:rPr lang="bn-IN" sz="8000" b="1" dirty="0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8000" b="1" dirty="0">
              <a:ln/>
              <a:solidFill>
                <a:schemeClr val="accent4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28298" y="428270"/>
            <a:ext cx="1897038" cy="2303265"/>
            <a:chOff x="1364776" y="400974"/>
            <a:chExt cx="1897038" cy="23032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776" y="400974"/>
              <a:ext cx="1897038" cy="230326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96" t="27661" r="19582" b="19205"/>
            <a:stretch/>
          </p:blipFill>
          <p:spPr>
            <a:xfrm>
              <a:off x="1727258" y="668740"/>
              <a:ext cx="1321049" cy="14876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545910" y="2429302"/>
            <a:ext cx="53772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নাসরিন আক্তার ইতি সহকারী শিক্ষক দুদু খান পাড়া সপ্রাবি  গোয়ালন্দ, রাজবাড়ী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72204" y="3336379"/>
            <a:ext cx="3057525" cy="1495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69791" y="1965278"/>
            <a:ext cx="4217158" cy="4497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en-US" sz="4800" dirty="0" err="1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r>
              <a:rPr lang="bn-IN" sz="4800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৩য়</a:t>
            </a:r>
          </a:p>
          <a:p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bn-IN" sz="4800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r>
              <a:rPr lang="bn-IN" sz="4800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বাংলা</a:t>
            </a:r>
          </a:p>
          <a:p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bn-IN" sz="4800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r>
              <a:rPr lang="bn-IN" sz="4800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তালগাছ</a:t>
            </a:r>
          </a:p>
          <a:p>
            <a:r>
              <a:rPr lang="bn-IN" sz="4800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পাঠ্যাংশ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r>
              <a:rPr lang="bn-IN" sz="4800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তালগাছ ......ফেলে তার।</a:t>
            </a:r>
          </a:p>
          <a:p>
            <a:r>
              <a:rPr lang="bn-IN" sz="4800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bn-IN" sz="4800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r>
              <a:rPr lang="bn-IN" sz="4800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৪০ মিনিট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2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7493" y="735955"/>
            <a:ext cx="1057701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  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শোনাঃ</a:t>
            </a:r>
            <a:endParaRPr lang="en-US" sz="28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bn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bn-IN" sz="2800" dirty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১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বর্ণ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ওযুক্তবর্ণসহযোগে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শুনে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স্পষ্ট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ওশুদ্ধভাবে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endParaRPr lang="en-US" sz="28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bn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bn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২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কবিতা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শুনে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বুঝতে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endParaRPr lang="en-US" sz="28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বলাঃ</a:t>
            </a:r>
            <a:endParaRPr lang="en-US" sz="28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bn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bn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২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যুক্তবর্ণ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গঠিত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শব্দযুক্ত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বাক্য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স্পষ্ট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ওশুদ্ধভাবে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</a:p>
          <a:p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bn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bn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৩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পাঠ্য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বইয়ের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কবিতা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শ্রবণযোগ্য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স্বরে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আবৃত্তি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</a:p>
          <a:p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পড়াঃ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bn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bn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২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প্রমিত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উচ্চারণে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কবিতা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আবৃত্তি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</a:p>
          <a:p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লেখাঃ</a:t>
            </a:r>
            <a:endParaRPr lang="en-US" sz="28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bn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bn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২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পাঠ্যপুস্তকের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কবিতা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লিখতে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</a:p>
          <a:p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bn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bn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২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কবিতা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সংশ্লিষ্ট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প্রশ্নের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লিখতে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64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8865" y="1119116"/>
            <a:ext cx="97308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তোমরা</a:t>
            </a:r>
            <a:r>
              <a:rPr lang="en-US" sz="6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6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6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গাছ</a:t>
            </a:r>
            <a:r>
              <a:rPr lang="en-US" sz="6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চেনো</a:t>
            </a:r>
            <a:r>
              <a:rPr lang="en-US" sz="6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r>
              <a:rPr lang="en-US" sz="6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তোমাদের</a:t>
            </a:r>
            <a:r>
              <a:rPr lang="en-US" sz="6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চেনা</a:t>
            </a:r>
            <a:r>
              <a:rPr lang="en-US" sz="6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6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গাছগুলোর</a:t>
            </a:r>
            <a:r>
              <a:rPr lang="en-US" sz="6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6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বলো</a:t>
            </a:r>
            <a:r>
              <a:rPr lang="en-US" sz="6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bn-IN" sz="66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66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1" y="3302757"/>
            <a:ext cx="1910686" cy="12146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44" y="3242484"/>
            <a:ext cx="1856096" cy="1274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114" y="3220871"/>
            <a:ext cx="2021006" cy="133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3260" y="3220872"/>
            <a:ext cx="1972192" cy="1314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146" y="3220871"/>
            <a:ext cx="2009874" cy="1337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0752" y="4640240"/>
            <a:ext cx="1487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</a:t>
            </a:r>
            <a:endParaRPr lang="en-US" sz="40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1690" y="4708478"/>
            <a:ext cx="1378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জাম</a:t>
            </a:r>
            <a:endParaRPr lang="en-US" sz="40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49923" y="4735773"/>
            <a:ext cx="1392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কাঁঠাল</a:t>
            </a:r>
            <a:endParaRPr lang="en-US" sz="40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3564" y="4722125"/>
            <a:ext cx="1323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তাল</a:t>
            </a:r>
            <a:endParaRPr lang="en-US" sz="40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58149" y="4776716"/>
            <a:ext cx="1528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পেয়ারা</a:t>
            </a:r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52681" y="5336275"/>
            <a:ext cx="2306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62816" y="504967"/>
            <a:ext cx="274320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চল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</a:t>
            </a:r>
            <a:r>
              <a:rPr lang="bn-IN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খে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আসি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46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9177" y="382137"/>
            <a:ext cx="86663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9933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এদের মধ্যে সবচেয়ে লম্বা গাছ কোনটি?</a:t>
            </a:r>
            <a:endParaRPr lang="en-US" sz="7200" dirty="0">
              <a:solidFill>
                <a:srgbClr val="9933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65529" y="2260924"/>
            <a:ext cx="7970292" cy="3872109"/>
            <a:chOff x="2306472" y="2260924"/>
            <a:chExt cx="7751928" cy="3872109"/>
          </a:xfrm>
        </p:grpSpPr>
        <p:sp>
          <p:nvSpPr>
            <p:cNvPr id="3" name="TextBox 2"/>
            <p:cNvSpPr txBox="1"/>
            <p:nvPr/>
          </p:nvSpPr>
          <p:spPr>
            <a:xfrm>
              <a:off x="2306472" y="3179930"/>
              <a:ext cx="676928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80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সবচেয়ে লম্বা গাছ হচ্ছে তালগাছ ।</a:t>
              </a:r>
              <a:endParaRPr lang="en-US" sz="80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912" y="2260924"/>
              <a:ext cx="2068488" cy="38721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160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9935" y="504967"/>
            <a:ext cx="79157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আজকের পাঠ</a:t>
            </a:r>
            <a:endParaRPr lang="en-US" sz="115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25326" y="2279177"/>
            <a:ext cx="8446550" cy="3807725"/>
            <a:chOff x="1825326" y="2279177"/>
            <a:chExt cx="8446550" cy="38077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17" t="24346" r="11398" b="36558"/>
            <a:stretch/>
          </p:blipFill>
          <p:spPr>
            <a:xfrm>
              <a:off x="4094329" y="2281720"/>
              <a:ext cx="6177547" cy="38051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96906" y="3007597"/>
              <a:ext cx="3753137" cy="22962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889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1821" y="368490"/>
            <a:ext cx="3275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ছবির সাথে পড়ি 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59" y="1182308"/>
            <a:ext cx="2413166" cy="48111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2047165"/>
            <a:ext cx="68511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তাল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গাছ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পায়ে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দাঁড়িয়ে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সব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গাছ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ছাড়িয়ে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উঁকি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মারে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আকাশে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13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19" y="968991"/>
            <a:ext cx="3613292" cy="5008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1821" y="368490"/>
            <a:ext cx="3548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ছবির সাথে পড়ি 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080" y="2388358"/>
            <a:ext cx="72469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মনে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সাধ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,        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কালো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মেঘ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ফুঁড়ে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    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একেবারে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উড়ে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            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কোথা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পাবে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পাখা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0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595</Words>
  <Application>Microsoft Office PowerPoint</Application>
  <PresentationFormat>Widescreen</PresentationFormat>
  <Paragraphs>104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ArhialkhanMJ</vt:lpstr>
      <vt:lpstr>Arial</vt:lpstr>
      <vt:lpstr>Calibri</vt:lpstr>
      <vt:lpstr>Calibri Light</vt:lpstr>
      <vt:lpstr>Nikosh</vt:lpstr>
      <vt:lpstr>SutonnyMJ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61</cp:revision>
  <dcterms:created xsi:type="dcterms:W3CDTF">2022-03-30T14:49:11Z</dcterms:created>
  <dcterms:modified xsi:type="dcterms:W3CDTF">2022-04-06T05:28:14Z</dcterms:modified>
</cp:coreProperties>
</file>