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4" r:id="rId3"/>
    <p:sldId id="289" r:id="rId4"/>
    <p:sldId id="342" r:id="rId5"/>
    <p:sldId id="330" r:id="rId6"/>
    <p:sldId id="314" r:id="rId7"/>
    <p:sldId id="334" r:id="rId8"/>
    <p:sldId id="332" r:id="rId9"/>
    <p:sldId id="340" r:id="rId10"/>
    <p:sldId id="336" r:id="rId11"/>
    <p:sldId id="339" r:id="rId12"/>
    <p:sldId id="317" r:id="rId13"/>
    <p:sldId id="341" r:id="rId14"/>
    <p:sldId id="325" r:id="rId15"/>
    <p:sldId id="333" r:id="rId16"/>
    <p:sldId id="284" r:id="rId17"/>
    <p:sldId id="326" r:id="rId18"/>
    <p:sldId id="280" r:id="rId19"/>
    <p:sldId id="321" r:id="rId20"/>
  </p:sldIdLst>
  <p:sldSz cx="116125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49" autoAdjust="0"/>
  </p:normalViewPr>
  <p:slideViewPr>
    <p:cSldViewPr>
      <p:cViewPr varScale="1">
        <p:scale>
          <a:sx n="81" d="100"/>
          <a:sy n="81" d="100"/>
        </p:scale>
        <p:origin x="869" y="48"/>
      </p:cViewPr>
      <p:guideLst>
        <p:guide orient="horz" pos="2160"/>
        <p:guide pos="3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942" y="2130426"/>
            <a:ext cx="987067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885" y="3886200"/>
            <a:ext cx="812879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19108" y="274639"/>
            <a:ext cx="261282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628" y="274639"/>
            <a:ext cx="76449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2" y="4406901"/>
            <a:ext cx="98706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2" y="2906713"/>
            <a:ext cx="987067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628" y="1600201"/>
            <a:ext cx="51288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3053" y="1600201"/>
            <a:ext cx="51288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535113"/>
            <a:ext cx="51308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28" y="2174875"/>
            <a:ext cx="51308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9021" y="1535113"/>
            <a:ext cx="51329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9021" y="2174875"/>
            <a:ext cx="51329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29" y="273050"/>
            <a:ext cx="382045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190" y="273051"/>
            <a:ext cx="649174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629" y="1435101"/>
            <a:ext cx="38204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144" y="4800600"/>
            <a:ext cx="69675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6144" y="612775"/>
            <a:ext cx="69675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6144" y="5367338"/>
            <a:ext cx="69675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628" y="274638"/>
            <a:ext cx="104513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600201"/>
            <a:ext cx="1045130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628" y="6356351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626" y="6356351"/>
            <a:ext cx="367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2337" y="6356351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m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8F175-E8B9-48FA-8EFA-5A95AF6FCF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8"/>
          <a:stretch/>
        </p:blipFill>
        <p:spPr>
          <a:xfrm>
            <a:off x="-1" y="162967"/>
            <a:ext cx="11612563" cy="653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7764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J:\3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80" y="914400"/>
            <a:ext cx="4116265" cy="4038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367881" y="3581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কাণ্ড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681" y="3810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শাখা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4081" y="914400"/>
            <a:ext cx="183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প্রশাখা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986881" y="1447800"/>
            <a:ext cx="914400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48110" y="3200400"/>
            <a:ext cx="943371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2489995" y="3886199"/>
            <a:ext cx="954086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19052" y="5715000"/>
            <a:ext cx="4064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ইত্যাদি অঙ্গ আছে।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024" y="4953000"/>
            <a:ext cx="285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উদ্ভিদের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2872581" y="3314700"/>
            <a:ext cx="5486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J:\rtrtrtt.png"/>
          <p:cNvPicPr>
            <a:picLocks noChangeAspect="1" noChangeArrowheads="1"/>
          </p:cNvPicPr>
          <p:nvPr/>
        </p:nvPicPr>
        <p:blipFill>
          <a:blip r:embed="rId3" cstate="print"/>
          <a:srcRect t="5769" r="21230"/>
          <a:stretch>
            <a:fillRect/>
          </a:stretch>
        </p:blipFill>
        <p:spPr bwMode="auto">
          <a:xfrm>
            <a:off x="6457020" y="381001"/>
            <a:ext cx="3352801" cy="4745567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9544709" y="572869"/>
            <a:ext cx="174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84739" y="685800"/>
            <a:ext cx="1497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53653" y="1411069"/>
            <a:ext cx="148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84739" y="3048000"/>
            <a:ext cx="157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26625" y="3468469"/>
            <a:ext cx="146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8500795" y="914400"/>
            <a:ext cx="1064485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952454" y="1066800"/>
            <a:ext cx="145157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404024" y="1295402"/>
            <a:ext cx="1258028" cy="38099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565368" y="2362200"/>
            <a:ext cx="774171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9178195" y="3886200"/>
            <a:ext cx="774171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33082" y="5410200"/>
            <a:ext cx="4064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ইত্যাদি অঙ্গ আছে।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75053" y="4876800"/>
            <a:ext cx="2122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প্রাণীর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2281" y="609600"/>
            <a:ext cx="183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005681" y="1066800"/>
            <a:ext cx="83820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3" grpId="0"/>
      <p:bldP spid="26" grpId="0"/>
      <p:bldP spid="28" grpId="0"/>
      <p:bldP spid="29" grpId="0"/>
      <p:bldP spid="30" grpId="0"/>
      <p:bldP spid="31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044281" y="1219200"/>
            <a:ext cx="0" cy="4267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angla200913.jpg"/>
          <p:cNvPicPr>
            <a:picLocks noChangeAspect="1"/>
          </p:cNvPicPr>
          <p:nvPr/>
        </p:nvPicPr>
        <p:blipFill>
          <a:blip r:embed="rId2" cstate="print"/>
          <a:srcRect r="5098"/>
          <a:stretch>
            <a:fillRect/>
          </a:stretch>
        </p:blipFill>
        <p:spPr>
          <a:xfrm>
            <a:off x="5272881" y="1981200"/>
            <a:ext cx="2971800" cy="2057987"/>
          </a:xfrm>
          <a:prstGeom prst="rect">
            <a:avLst/>
          </a:prstGeom>
          <a:ln>
            <a:noFill/>
          </a:ln>
        </p:spPr>
      </p:pic>
      <p:pic>
        <p:nvPicPr>
          <p:cNvPr id="20482" name="Picture 2" descr="J:\vcvcvc.jpg"/>
          <p:cNvPicPr>
            <a:picLocks noChangeAspect="1" noChangeArrowheads="1"/>
          </p:cNvPicPr>
          <p:nvPr/>
        </p:nvPicPr>
        <p:blipFill>
          <a:blip r:embed="rId3" cstate="print"/>
          <a:srcRect r="6134"/>
          <a:stretch>
            <a:fillRect/>
          </a:stretch>
        </p:blipFill>
        <p:spPr bwMode="auto">
          <a:xfrm>
            <a:off x="8397081" y="1981200"/>
            <a:ext cx="286954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6"/>
          <p:cNvSpPr txBox="1"/>
          <p:nvPr/>
        </p:nvSpPr>
        <p:spPr>
          <a:xfrm>
            <a:off x="319881" y="44958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 প্রাণীর মতো খাদ্য গ্রহণ করে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না। কঠিন কিংবা শক্ত খাদ্য এরা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গ্রহণ করতে পারে না।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5349081" y="4495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 কঠিন, তরল সব রকম খাদ্য গ্রহণ করে ।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treefront16.jpg"/>
          <p:cNvPicPr>
            <a:picLocks noChangeAspect="1"/>
          </p:cNvPicPr>
          <p:nvPr/>
        </p:nvPicPr>
        <p:blipFill>
          <a:blip r:embed="rId4" cstate="print"/>
          <a:srcRect l="7326" t="2168" r="12088"/>
          <a:stretch>
            <a:fillRect/>
          </a:stretch>
        </p:blipFill>
        <p:spPr>
          <a:xfrm>
            <a:off x="1462881" y="1295400"/>
            <a:ext cx="2133600" cy="31959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5425281" y="1143000"/>
            <a:ext cx="76200" cy="4572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3881" y="2362200"/>
            <a:ext cx="2819401" cy="1817595"/>
          </a:xfrm>
          <a:prstGeom prst="rect">
            <a:avLst/>
          </a:prstGeom>
        </p:spPr>
      </p:pic>
      <p:pic>
        <p:nvPicPr>
          <p:cNvPr id="7" name="Picture 6" descr="2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5681" y="2362200"/>
            <a:ext cx="2670629" cy="1828800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472281" y="44196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 সূর্যের আলো ও পানির সাহায্যে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নিজের খাদ্য নিজেই তৈরি করে।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5730081" y="43434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 নিজের খাদ্য নিজে তৈরি করতে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পারে না। খাদ্যের জন্য প্রাণী উদ্ভিদের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উপর নির্ভরশীল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8434" name="Picture 2" descr="J:\medium_sun-b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0541" y="304800"/>
            <a:ext cx="1142777" cy="895350"/>
          </a:xfrm>
          <a:prstGeom prst="rect">
            <a:avLst/>
          </a:prstGeom>
          <a:noFill/>
        </p:spPr>
      </p:pic>
      <p:pic>
        <p:nvPicPr>
          <p:cNvPr id="13" name="Picture 12" descr="treefront16.jpg"/>
          <p:cNvPicPr>
            <a:picLocks noChangeAspect="1"/>
          </p:cNvPicPr>
          <p:nvPr/>
        </p:nvPicPr>
        <p:blipFill>
          <a:blip r:embed="rId5" cstate="print"/>
          <a:srcRect l="7326" t="2168" r="12088"/>
          <a:stretch>
            <a:fillRect/>
          </a:stretch>
        </p:blipFill>
        <p:spPr>
          <a:xfrm>
            <a:off x="1386681" y="1447800"/>
            <a:ext cx="1981200" cy="308180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2709598" y="1066800"/>
            <a:ext cx="774171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903141" y="1143000"/>
            <a:ext cx="774171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096683" y="1219200"/>
            <a:ext cx="774171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5_147978.jpg"/>
          <p:cNvPicPr>
            <a:picLocks noChangeAspect="1"/>
          </p:cNvPicPr>
          <p:nvPr/>
        </p:nvPicPr>
        <p:blipFill>
          <a:blip r:embed="rId2" cstate="print"/>
          <a:srcRect l="23530" r="22689"/>
          <a:stretch>
            <a:fillRect/>
          </a:stretch>
        </p:blipFill>
        <p:spPr>
          <a:xfrm>
            <a:off x="8778081" y="1905000"/>
            <a:ext cx="2069566" cy="2565400"/>
          </a:xfrm>
          <a:prstGeom prst="rect">
            <a:avLst/>
          </a:prstGeom>
        </p:spPr>
      </p:pic>
      <p:pic>
        <p:nvPicPr>
          <p:cNvPr id="3" name="Picture 2" descr="untitled-9_114400.jpg"/>
          <p:cNvPicPr>
            <a:picLocks noChangeAspect="1"/>
          </p:cNvPicPr>
          <p:nvPr/>
        </p:nvPicPr>
        <p:blipFill>
          <a:blip r:embed="rId3" cstate="print"/>
          <a:srcRect l="20667" r="20667"/>
          <a:stretch>
            <a:fillRect/>
          </a:stretch>
        </p:blipFill>
        <p:spPr>
          <a:xfrm>
            <a:off x="6187281" y="1905000"/>
            <a:ext cx="2263588" cy="265163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5425281" y="1143000"/>
            <a:ext cx="76200" cy="4572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/>
          <p:cNvSpPr txBox="1"/>
          <p:nvPr/>
        </p:nvSpPr>
        <p:spPr>
          <a:xfrm>
            <a:off x="548481" y="4648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ঘ্রাণ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339681" y="4648200"/>
            <a:ext cx="5272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ঘ্রাণ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 descr="treefront16.jpg"/>
          <p:cNvPicPr>
            <a:picLocks noChangeAspect="1"/>
          </p:cNvPicPr>
          <p:nvPr/>
        </p:nvPicPr>
        <p:blipFill>
          <a:blip r:embed="rId4" cstate="print"/>
          <a:srcRect l="7326" t="2168" r="12088"/>
          <a:stretch>
            <a:fillRect/>
          </a:stretch>
        </p:blipFill>
        <p:spPr>
          <a:xfrm>
            <a:off x="1462881" y="1524000"/>
            <a:ext cx="1981200" cy="308180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:\12.png"/>
          <p:cNvPicPr>
            <a:picLocks noChangeAspect="1" noChangeArrowheads="1"/>
          </p:cNvPicPr>
          <p:nvPr/>
        </p:nvPicPr>
        <p:blipFill>
          <a:blip r:embed="rId2" cstate="print"/>
          <a:srcRect t="70588" r="78682"/>
          <a:stretch>
            <a:fillRect/>
          </a:stretch>
        </p:blipFill>
        <p:spPr bwMode="auto">
          <a:xfrm>
            <a:off x="243680" y="3200400"/>
            <a:ext cx="917575" cy="76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6081" y="41910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596" y="4267200"/>
            <a:ext cx="6643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প্রাণীদে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958681" y="762000"/>
            <a:ext cx="1" cy="51054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J:\12.png"/>
          <p:cNvPicPr>
            <a:picLocks noChangeAspect="1" noChangeArrowheads="1"/>
          </p:cNvPicPr>
          <p:nvPr/>
        </p:nvPicPr>
        <p:blipFill>
          <a:blip r:embed="rId2" cstate="print"/>
          <a:srcRect l="19542" t="64706" r="59140"/>
          <a:stretch>
            <a:fillRect/>
          </a:stretch>
        </p:blipFill>
        <p:spPr bwMode="auto">
          <a:xfrm>
            <a:off x="1005681" y="3048000"/>
            <a:ext cx="950317" cy="914400"/>
          </a:xfrm>
          <a:prstGeom prst="rect">
            <a:avLst/>
          </a:prstGeom>
          <a:noFill/>
        </p:spPr>
      </p:pic>
      <p:pic>
        <p:nvPicPr>
          <p:cNvPr id="9" name="Picture 2" descr="J:\12.png"/>
          <p:cNvPicPr>
            <a:picLocks noChangeAspect="1" noChangeArrowheads="1"/>
          </p:cNvPicPr>
          <p:nvPr/>
        </p:nvPicPr>
        <p:blipFill>
          <a:blip r:embed="rId2" cstate="print"/>
          <a:srcRect l="42636" t="50000" r="28940"/>
          <a:stretch>
            <a:fillRect/>
          </a:stretch>
        </p:blipFill>
        <p:spPr bwMode="auto">
          <a:xfrm>
            <a:off x="2072481" y="2667000"/>
            <a:ext cx="1390717" cy="1295400"/>
          </a:xfrm>
          <a:prstGeom prst="rect">
            <a:avLst/>
          </a:prstGeom>
          <a:noFill/>
        </p:spPr>
      </p:pic>
      <p:pic>
        <p:nvPicPr>
          <p:cNvPr id="12" name="Picture 3" descr="J:\1.png"/>
          <p:cNvPicPr>
            <a:picLocks noChangeAspect="1" noChangeArrowheads="1"/>
          </p:cNvPicPr>
          <p:nvPr/>
        </p:nvPicPr>
        <p:blipFill>
          <a:blip r:embed="rId3" cstate="print"/>
          <a:srcRect t="59811" r="77859"/>
          <a:stretch>
            <a:fillRect/>
          </a:stretch>
        </p:blipFill>
        <p:spPr bwMode="auto">
          <a:xfrm>
            <a:off x="5999824" y="3048001"/>
            <a:ext cx="1161256" cy="921609"/>
          </a:xfrm>
          <a:prstGeom prst="rect">
            <a:avLst/>
          </a:prstGeom>
          <a:noFill/>
        </p:spPr>
      </p:pic>
      <p:pic>
        <p:nvPicPr>
          <p:cNvPr id="13" name="Picture 3" descr="J:\1.png"/>
          <p:cNvPicPr>
            <a:picLocks noChangeAspect="1" noChangeArrowheads="1"/>
          </p:cNvPicPr>
          <p:nvPr/>
        </p:nvPicPr>
        <p:blipFill>
          <a:blip r:embed="rId3" cstate="print"/>
          <a:srcRect l="20296" t="43197" r="63099"/>
          <a:stretch>
            <a:fillRect/>
          </a:stretch>
        </p:blipFill>
        <p:spPr bwMode="auto">
          <a:xfrm>
            <a:off x="7330281" y="2743201"/>
            <a:ext cx="604970" cy="1302609"/>
          </a:xfrm>
          <a:prstGeom prst="rect">
            <a:avLst/>
          </a:prstGeom>
          <a:noFill/>
        </p:spPr>
      </p:pic>
      <p:pic>
        <p:nvPicPr>
          <p:cNvPr id="14" name="Picture 3" descr="J:\1.png"/>
          <p:cNvPicPr>
            <a:picLocks noChangeAspect="1" noChangeArrowheads="1"/>
          </p:cNvPicPr>
          <p:nvPr/>
        </p:nvPicPr>
        <p:blipFill>
          <a:blip r:embed="rId3" cstate="print"/>
          <a:srcRect l="35056" t="16614" r="44648"/>
          <a:stretch>
            <a:fillRect/>
          </a:stretch>
        </p:blipFill>
        <p:spPr bwMode="auto">
          <a:xfrm>
            <a:off x="8092281" y="2057401"/>
            <a:ext cx="907455" cy="1912209"/>
          </a:xfrm>
          <a:prstGeom prst="rect">
            <a:avLst/>
          </a:prstGeom>
          <a:noFill/>
        </p:spPr>
      </p:pic>
      <p:pic>
        <p:nvPicPr>
          <p:cNvPr id="15" name="Picture 3" descr="J:\1.png"/>
          <p:cNvPicPr>
            <a:picLocks noChangeAspect="1" noChangeArrowheads="1"/>
          </p:cNvPicPr>
          <p:nvPr/>
        </p:nvPicPr>
        <p:blipFill>
          <a:blip r:embed="rId3" cstate="print"/>
          <a:srcRect l="53506" r="24353"/>
          <a:stretch>
            <a:fillRect/>
          </a:stretch>
        </p:blipFill>
        <p:spPr bwMode="auto">
          <a:xfrm>
            <a:off x="9082881" y="1600201"/>
            <a:ext cx="981340" cy="2293209"/>
          </a:xfrm>
          <a:prstGeom prst="rect">
            <a:avLst/>
          </a:prstGeom>
          <a:noFill/>
        </p:spPr>
      </p:pic>
      <p:pic>
        <p:nvPicPr>
          <p:cNvPr id="16" name="Picture 3" descr="J:\1.png"/>
          <p:cNvPicPr>
            <a:picLocks noChangeAspect="1" noChangeArrowheads="1"/>
          </p:cNvPicPr>
          <p:nvPr/>
        </p:nvPicPr>
        <p:blipFill>
          <a:blip r:embed="rId3" cstate="print"/>
          <a:srcRect l="53506" r="24353"/>
          <a:stretch>
            <a:fillRect/>
          </a:stretch>
        </p:blipFill>
        <p:spPr bwMode="auto">
          <a:xfrm>
            <a:off x="10149681" y="1600201"/>
            <a:ext cx="979024" cy="2293209"/>
          </a:xfrm>
          <a:prstGeom prst="rect">
            <a:avLst/>
          </a:prstGeom>
          <a:noFill/>
        </p:spPr>
      </p:pic>
      <p:pic>
        <p:nvPicPr>
          <p:cNvPr id="21" name="Picture 20" descr="eereeeeeee.jpg"/>
          <p:cNvPicPr>
            <a:picLocks noChangeAspect="1"/>
          </p:cNvPicPr>
          <p:nvPr/>
        </p:nvPicPr>
        <p:blipFill>
          <a:blip r:embed="rId4" cstate="print"/>
          <a:srcRect l="8340" r="12427"/>
          <a:stretch>
            <a:fillRect/>
          </a:stretch>
        </p:blipFill>
        <p:spPr>
          <a:xfrm>
            <a:off x="4434681" y="609600"/>
            <a:ext cx="1447800" cy="3505200"/>
          </a:xfrm>
          <a:prstGeom prst="rect">
            <a:avLst/>
          </a:prstGeom>
        </p:spPr>
      </p:pic>
      <p:pic>
        <p:nvPicPr>
          <p:cNvPr id="22" name="Picture 2" descr="J:\12.png"/>
          <p:cNvPicPr>
            <a:picLocks noChangeAspect="1" noChangeArrowheads="1"/>
          </p:cNvPicPr>
          <p:nvPr/>
        </p:nvPicPr>
        <p:blipFill>
          <a:blip r:embed="rId2" cstate="print"/>
          <a:srcRect l="42636" t="48417" r="30752"/>
          <a:stretch>
            <a:fillRect/>
          </a:stretch>
        </p:blipFill>
        <p:spPr bwMode="auto">
          <a:xfrm>
            <a:off x="3063081" y="2209800"/>
            <a:ext cx="1676400" cy="18288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409700" y="1826567"/>
            <a:ext cx="243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আগুন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500" y="1216967"/>
            <a:ext cx="704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800" dirty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। উদ্ভিদের খাদ্য তৈরিতে লাগে------------।</a:t>
            </a:r>
            <a:r>
              <a:rPr lang="en-US" sz="2800" dirty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3500" y="1826567"/>
            <a:ext cx="249158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>
                <a:latin typeface="NikoshBAN" pitchFamily="2" charset="0"/>
                <a:cs typeface="NikoshBAN" pitchFamily="2" charset="0"/>
              </a:rPr>
              <a:t>গ)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আলো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01681" y="1822102"/>
            <a:ext cx="256778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>
                <a:latin typeface="NikoshBAN" pitchFamily="2" charset="0"/>
                <a:cs typeface="NikoshBAN" pitchFamily="2" charset="0"/>
              </a:rPr>
              <a:t>ঘ)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অন্ধকার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2500" y="2359967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2800" dirty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প্রাণী খাদ্যের জন্য কার উপর নির্ভরশীল?</a:t>
            </a:r>
            <a:r>
              <a:rPr lang="en-US" sz="2800" dirty="0">
                <a:solidFill>
                  <a:srgbClr val="540AB6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493567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2800" dirty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কঠিন খাবার গ্রহণ করতে পারে না-----।</a:t>
            </a:r>
            <a:r>
              <a:rPr lang="en-US" sz="2800" dirty="0">
                <a:solidFill>
                  <a:srgbClr val="540AB6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484167"/>
            <a:ext cx="975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2800" dirty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উদ্ভিদ তার কোন অঙ্গের সাহায্যে প্রোয়জনীয় পানি গ্রহণ করে? </a:t>
            </a:r>
            <a:r>
              <a:rPr lang="en-US" sz="2800" dirty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3162300" y="1826567"/>
            <a:ext cx="2819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বাতাস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1409699" y="2965102"/>
            <a:ext cx="203438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মানুষের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19700" y="3045767"/>
            <a:ext cx="2133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>
                <a:latin typeface="NikoshBAN" pitchFamily="2" charset="0"/>
                <a:cs typeface="NikoshBAN" pitchFamily="2" charset="0"/>
              </a:rPr>
              <a:t>গ)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পশুর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7177881" y="2969567"/>
            <a:ext cx="2362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>
                <a:latin typeface="NikoshBAN" pitchFamily="2" charset="0"/>
                <a:cs typeface="NikoshBAN" pitchFamily="2" charset="0"/>
              </a:rPr>
              <a:t>ঘ)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পরিবেশের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1485900" y="4036367"/>
            <a:ext cx="1981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মূলে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 </a:t>
            </a:r>
          </a:p>
        </p:txBody>
      </p:sp>
      <p:sp>
        <p:nvSpPr>
          <p:cNvPr id="14" name="TextBox 15"/>
          <p:cNvSpPr txBox="1"/>
          <p:nvPr/>
        </p:nvSpPr>
        <p:spPr>
          <a:xfrm>
            <a:off x="5219700" y="4036367"/>
            <a:ext cx="211058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>
                <a:latin typeface="NikoshBAN" pitchFamily="2" charset="0"/>
                <a:cs typeface="NikoshBAN" pitchFamily="2" charset="0"/>
              </a:rPr>
              <a:t>গ)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শাখায়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7177881" y="4031902"/>
            <a:ext cx="226298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>
                <a:latin typeface="NikoshBAN" pitchFamily="2" charset="0"/>
                <a:cs typeface="NikoshBAN" pitchFamily="2" charset="0"/>
              </a:rPr>
              <a:t>ঘ)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পাতায়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3238500" y="4036367"/>
            <a:ext cx="203438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কান্ডে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1485900" y="5026967"/>
            <a:ext cx="1828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 </a:t>
            </a:r>
          </a:p>
        </p:txBody>
      </p:sp>
      <p:sp>
        <p:nvSpPr>
          <p:cNvPr id="18" name="TextBox 19"/>
          <p:cNvSpPr txBox="1"/>
          <p:nvPr/>
        </p:nvSpPr>
        <p:spPr>
          <a:xfrm>
            <a:off x="5219700" y="5026967"/>
            <a:ext cx="1981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>
                <a:latin typeface="NikoshBAN" pitchFamily="2" charset="0"/>
                <a:cs typeface="NikoshBAN" pitchFamily="2" charset="0"/>
              </a:rPr>
              <a:t>গ)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গরু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19" name="TextBox 4"/>
          <p:cNvSpPr txBox="1"/>
          <p:nvPr/>
        </p:nvSpPr>
        <p:spPr>
          <a:xfrm>
            <a:off x="7254081" y="4950767"/>
            <a:ext cx="2209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>
                <a:latin typeface="NikoshBAN" pitchFamily="2" charset="0"/>
                <a:cs typeface="NikoshBAN" pitchFamily="2" charset="0"/>
              </a:rPr>
              <a:t>ঘ)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ছাগল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20" name="TextBox 4"/>
          <p:cNvSpPr txBox="1"/>
          <p:nvPr/>
        </p:nvSpPr>
        <p:spPr>
          <a:xfrm>
            <a:off x="3314700" y="5026967"/>
            <a:ext cx="1828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পাণী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21" name="TextBox 4"/>
          <p:cNvSpPr txBox="1"/>
          <p:nvPr/>
        </p:nvSpPr>
        <p:spPr>
          <a:xfrm>
            <a:off x="1485900" y="6017567"/>
            <a:ext cx="211058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কান্ড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 </a:t>
            </a:r>
          </a:p>
        </p:txBody>
      </p:sp>
      <p:sp>
        <p:nvSpPr>
          <p:cNvPr id="22" name="TextBox 26"/>
          <p:cNvSpPr txBox="1"/>
          <p:nvPr/>
        </p:nvSpPr>
        <p:spPr>
          <a:xfrm>
            <a:off x="1028700" y="607367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সঠিক উত্তরটি বাছাই করে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লিখি।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3" name="Picture 22" descr="C:\Users\User\Videos\All14\th\mathstud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1700" y="378767"/>
            <a:ext cx="1143000" cy="1142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8"/>
          <p:cNvSpPr txBox="1"/>
          <p:nvPr/>
        </p:nvSpPr>
        <p:spPr>
          <a:xfrm>
            <a:off x="7962900" y="68356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9"/>
          <p:cNvSpPr txBox="1"/>
          <p:nvPr/>
        </p:nvSpPr>
        <p:spPr>
          <a:xfrm>
            <a:off x="3139440" y="2817167"/>
            <a:ext cx="1089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FF0000"/>
                </a:solidFill>
                <a:sym typeface="Wingdings 2"/>
              </a:rPr>
              <a:t>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6" name="TextBox 30"/>
          <p:cNvSpPr txBox="1"/>
          <p:nvPr/>
        </p:nvSpPr>
        <p:spPr>
          <a:xfrm>
            <a:off x="7025481" y="3807767"/>
            <a:ext cx="1089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FF0000"/>
                </a:solidFill>
                <a:sym typeface="Wingdings 2"/>
              </a:rPr>
              <a:t>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7" name="TextBox 31"/>
          <p:cNvSpPr txBox="1"/>
          <p:nvPr/>
        </p:nvSpPr>
        <p:spPr>
          <a:xfrm>
            <a:off x="1333500" y="4798367"/>
            <a:ext cx="1089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FF0000"/>
                </a:solidFill>
                <a:sym typeface="Wingdings 2"/>
              </a:rPr>
              <a:t>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8" name="TextBox 33"/>
          <p:cNvSpPr txBox="1"/>
          <p:nvPr/>
        </p:nvSpPr>
        <p:spPr>
          <a:xfrm>
            <a:off x="5044440" y="1665237"/>
            <a:ext cx="1089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FF0000"/>
                </a:solidFill>
                <a:sym typeface="Wingdings 2"/>
              </a:rPr>
              <a:t>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2837" y="3352800"/>
            <a:ext cx="766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bn-BD" sz="2800" dirty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 উদ্ভিদের কোথায় খাদ্য তৈরি হয়?</a:t>
            </a:r>
            <a:r>
              <a:rPr lang="en-US" sz="2800" dirty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</a:p>
        </p:txBody>
      </p:sp>
      <p:sp>
        <p:nvSpPr>
          <p:cNvPr id="30" name="TextBox 11"/>
          <p:cNvSpPr txBox="1"/>
          <p:nvPr/>
        </p:nvSpPr>
        <p:spPr>
          <a:xfrm>
            <a:off x="3291681" y="2971800"/>
            <a:ext cx="2133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>
                <a:latin typeface="NikoshBAN" pitchFamily="2" charset="0"/>
                <a:cs typeface="NikoshBAN" pitchFamily="2" charset="0"/>
              </a:rPr>
              <a:t>গ)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উদ্ভিদের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31" name="TextBox 4"/>
          <p:cNvSpPr txBox="1"/>
          <p:nvPr/>
        </p:nvSpPr>
        <p:spPr>
          <a:xfrm>
            <a:off x="3291681" y="6019800"/>
            <a:ext cx="243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শাখা-প্রশাখা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32" name="TextBox 4"/>
          <p:cNvSpPr txBox="1"/>
          <p:nvPr/>
        </p:nvSpPr>
        <p:spPr>
          <a:xfrm>
            <a:off x="5272881" y="60198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পাতা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33" name="TextBox 4"/>
          <p:cNvSpPr txBox="1"/>
          <p:nvPr/>
        </p:nvSpPr>
        <p:spPr>
          <a:xfrm>
            <a:off x="7307262" y="6015335"/>
            <a:ext cx="1828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মূল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</a:t>
            </a:r>
          </a:p>
        </p:txBody>
      </p:sp>
      <p:sp>
        <p:nvSpPr>
          <p:cNvPr id="34" name="TextBox 31"/>
          <p:cNvSpPr txBox="1"/>
          <p:nvPr/>
        </p:nvSpPr>
        <p:spPr>
          <a:xfrm>
            <a:off x="7154862" y="5791200"/>
            <a:ext cx="1089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FF0000"/>
                </a:solidFill>
                <a:sym typeface="Wingdings 2"/>
              </a:rPr>
              <a:t>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5961" y="404664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শিক্ষার্থীদের নিরব পাঠ।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82E8C-3CAE-4C70-B7ED-4BF884A19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1" y="1844824"/>
            <a:ext cx="3888432" cy="4212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DF38D7-F2C8-4470-8F2E-71865A9697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5"/>
          <a:stretch/>
        </p:blipFill>
        <p:spPr>
          <a:xfrm>
            <a:off x="5662265" y="1850309"/>
            <a:ext cx="5172142" cy="4222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4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5716649" cy="5040560"/>
          </a:xfrm>
          <a:prstGeom prst="rect">
            <a:avLst/>
          </a:prstGeom>
        </p:spPr>
      </p:pic>
      <p:pic>
        <p:nvPicPr>
          <p:cNvPr id="3" name="Picture 2" descr="4e959d355452593da71cd2d9d8e23d4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6055" y="1295401"/>
            <a:ext cx="1550433" cy="9877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22243" y="3653360"/>
            <a:ext cx="689032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একটি আপেল গাছ ও একটি পাখির মধ্যে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টি পার্থক্য লেখ।</a:t>
            </a:r>
          </a:p>
        </p:txBody>
      </p:sp>
      <p:sp>
        <p:nvSpPr>
          <p:cNvPr id="5" name="TextBox 28"/>
          <p:cNvSpPr txBox="1"/>
          <p:nvPr/>
        </p:nvSpPr>
        <p:spPr>
          <a:xfrm>
            <a:off x="5906693" y="2163939"/>
            <a:ext cx="292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4e959d355452593da71cd2d9d8e23d47.gif">
            <a:extLst>
              <a:ext uri="{FF2B5EF4-FFF2-40B4-BE49-F238E27FC236}">
                <a16:creationId xmlns:a16="http://schemas.microsoft.com/office/drawing/2014/main" id="{85627A38-90CC-4EB2-9D9C-504972FB79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3917" y="1124744"/>
            <a:ext cx="1550433" cy="987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A65FB-B256-4494-AB3A-C68753C67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673" y="1284321"/>
            <a:ext cx="1838265" cy="21215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371632" y="3668831"/>
            <a:ext cx="5605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১৫টি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ফলজ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১৫টি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লিখে নিয়ে আসবে।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J:\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45012" y="1844824"/>
            <a:ext cx="5068363" cy="46085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26361" y="2265839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BD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osumosuke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1681" y="685800"/>
            <a:ext cx="5452800" cy="5410200"/>
          </a:xfrm>
          <a:prstGeom prst="rect">
            <a:avLst/>
          </a:prstGeom>
        </p:spPr>
      </p:pic>
      <p:pic>
        <p:nvPicPr>
          <p:cNvPr id="7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081" y="2209800"/>
            <a:ext cx="2895600" cy="190895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43.png"/>
          <p:cNvPicPr>
            <a:picLocks noChangeAspect="1"/>
          </p:cNvPicPr>
          <p:nvPr/>
        </p:nvPicPr>
        <p:blipFill>
          <a:blip r:embed="rId2" cstate="print"/>
          <a:srcRect l="1320"/>
          <a:stretch>
            <a:fillRect/>
          </a:stretch>
        </p:blipFill>
        <p:spPr>
          <a:xfrm>
            <a:off x="3901280" y="2514600"/>
            <a:ext cx="3760221" cy="13311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5841" y="1124744"/>
            <a:ext cx="6632848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endParaRPr lang="en-US" sz="5400" b="1" dirty="0"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kowser\Downloads\18-2-15\www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881" y="3845768"/>
            <a:ext cx="4311227" cy="2895600"/>
          </a:xfrm>
          <a:prstGeom prst="rect">
            <a:avLst/>
          </a:prstGeom>
          <a:noFill/>
        </p:spPr>
      </p:pic>
      <p:pic>
        <p:nvPicPr>
          <p:cNvPr id="7" name="Picture 6" descr="bgg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76320" y="4198840"/>
            <a:ext cx="1646585" cy="2448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4D40F9-3AFB-40AD-A62D-FDC0A414CB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 b="15487"/>
          <a:stretch/>
        </p:blipFill>
        <p:spPr>
          <a:xfrm rot="5400000">
            <a:off x="9829178" y="-72737"/>
            <a:ext cx="1476365" cy="1855103"/>
          </a:xfrm>
          <a:prstGeom prst="rect">
            <a:avLst/>
          </a:prstGeom>
        </p:spPr>
      </p:pic>
      <p:pic>
        <p:nvPicPr>
          <p:cNvPr id="10" name="Picture 9" descr="bggg.jpg">
            <a:extLst>
              <a:ext uri="{FF2B5EF4-FFF2-40B4-BE49-F238E27FC236}">
                <a16:creationId xmlns:a16="http://schemas.microsoft.com/office/drawing/2014/main" id="{C8A2C3B2-4F77-4B54-9185-579DEDF083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2545" y="4221088"/>
            <a:ext cx="1646585" cy="2448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1C65B8-8DD9-4076-945B-E25EFCF989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 b="15487"/>
          <a:stretch/>
        </p:blipFill>
        <p:spPr>
          <a:xfrm rot="16200000" flipH="1">
            <a:off x="301642" y="-34341"/>
            <a:ext cx="1434447" cy="1802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2008" y="494974"/>
            <a:ext cx="558854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72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572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72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572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0297" y="2560836"/>
            <a:ext cx="5472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আজিজুর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কান্দিগাঁও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কমল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943F38-6BFB-44B9-A7FF-2A42D8BA3885}"/>
              </a:ext>
            </a:extLst>
          </p:cNvPr>
          <p:cNvGrpSpPr/>
          <p:nvPr/>
        </p:nvGrpSpPr>
        <p:grpSpPr>
          <a:xfrm>
            <a:off x="4810135" y="1531570"/>
            <a:ext cx="1404746" cy="4448811"/>
            <a:chOff x="4453280" y="1835526"/>
            <a:chExt cx="2085975" cy="428539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8274D2E-278F-4D5A-BB53-C75DE2C19475}"/>
                </a:ext>
              </a:extLst>
            </p:cNvPr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F1D7C3E7-D637-4465-9417-9C255CBA6AAC}"/>
                  </a:ext>
                </a:extLst>
              </p:cNvPr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45DB73D2-3C96-4D17-B8BE-9E05F5F8B777}"/>
                  </a:ext>
                </a:extLst>
              </p:cNvPr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660ACD8-02BA-40D8-982D-103B83D7D7B8}"/>
                  </a:ext>
                </a:extLst>
              </p:cNvPr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292BE96-51A8-456F-BE14-F28EF5E0E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FF43346-F120-4661-A714-AD182C124C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 b="15487"/>
          <a:stretch/>
        </p:blipFill>
        <p:spPr>
          <a:xfrm rot="5400000">
            <a:off x="10032516" y="-49621"/>
            <a:ext cx="1296144" cy="16286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147752-9A72-44C2-B763-E21D6996CF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 b="15487"/>
          <a:stretch/>
        </p:blipFill>
        <p:spPr>
          <a:xfrm rot="16200000" flipH="1">
            <a:off x="279667" y="-12366"/>
            <a:ext cx="1263125" cy="158715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C7A9A10-146D-4B41-9A0B-CAFC16B4A097}"/>
              </a:ext>
            </a:extLst>
          </p:cNvPr>
          <p:cNvGrpSpPr/>
          <p:nvPr/>
        </p:nvGrpSpPr>
        <p:grpSpPr>
          <a:xfrm>
            <a:off x="935659" y="6334442"/>
            <a:ext cx="9317961" cy="406926"/>
            <a:chOff x="124662" y="5902487"/>
            <a:chExt cx="10013414" cy="6932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91F48B-ED4C-4E43-BDC8-DD7E6BE5C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6132" y="5771017"/>
              <a:ext cx="693206" cy="95614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E3A5C6A-F966-40C4-B678-1563F316E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9520" y="5771017"/>
              <a:ext cx="693206" cy="95614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D02883F-4666-42DD-B2F6-B921500E2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902908" y="5771017"/>
              <a:ext cx="693206" cy="95614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382C161-88A3-4384-BEF1-912D100B1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726296" y="5771017"/>
              <a:ext cx="693206" cy="95614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63281B2-497E-47D8-B57D-5BA59AA1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549684" y="5771017"/>
              <a:ext cx="693206" cy="9561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230C49E-F197-48D9-9583-D6ECCF78C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73072" y="5771017"/>
              <a:ext cx="693206" cy="95614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1446205-3190-40FC-947C-4619DC140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96460" y="5771017"/>
              <a:ext cx="693206" cy="95614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9816EE4-038A-4B44-BB7E-E9A546B89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019848" y="5771017"/>
              <a:ext cx="693206" cy="95614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2C84DA8-CF61-4C3F-B643-8BD3EDAA7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843236" y="5771017"/>
              <a:ext cx="693206" cy="95614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EFCA0D8-4B60-498E-9C28-28B04C1E3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66624" y="5771017"/>
              <a:ext cx="693206" cy="95614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8A93762-F5FD-4648-A839-55F475A77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490012" y="5771017"/>
              <a:ext cx="693206" cy="95614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A0782DF-702D-4C61-82F4-9D54C768A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13400" y="5771017"/>
              <a:ext cx="693206" cy="95614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3CB25D2-422F-4235-863F-1AD02F8BFA5D}"/>
              </a:ext>
            </a:extLst>
          </p:cNvPr>
          <p:cNvGrpSpPr/>
          <p:nvPr/>
        </p:nvGrpSpPr>
        <p:grpSpPr>
          <a:xfrm>
            <a:off x="307103" y="1603578"/>
            <a:ext cx="4707090" cy="4345702"/>
            <a:chOff x="903833" y="1604604"/>
            <a:chExt cx="4185394" cy="402145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5D281CD-E62D-47CD-A3FB-5BD8D053D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537" b="84630" l="8000" r="90700">
                          <a14:foregroundMark x1="15500" y1="11574" x2="15500" y2="11574"/>
                          <a14:foregroundMark x1="8000" y1="40463" x2="8000" y2="40463"/>
                          <a14:foregroundMark x1="9700" y1="67037" x2="9700" y2="67037"/>
                          <a14:foregroundMark x1="16500" y1="75185" x2="16500" y2="75185"/>
                          <a14:foregroundMark x1="26100" y1="80556" x2="26100" y2="80556"/>
                          <a14:foregroundMark x1="54800" y1="84630" x2="54800" y2="84630"/>
                          <a14:foregroundMark x1="87200" y1="80000" x2="87200" y2="80000"/>
                          <a14:foregroundMark x1="90800" y1="64167" x2="90800" y2="64167"/>
                          <a14:foregroundMark x1="90600" y1="44722" x2="90600" y2="44722"/>
                          <a14:foregroundMark x1="86600" y1="19352" x2="86600" y2="19352"/>
                          <a14:foregroundMark x1="86200" y1="9537" x2="86200" y2="9537"/>
                          <a14:foregroundMark x1="76400" y1="13889" x2="76400" y2="13889"/>
                          <a14:foregroundMark x1="36700" y1="9537" x2="36700" y2="9537"/>
                          <a14:foregroundMark x1="27800" y1="32778" x2="27800" y2="3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13" t="12535" r="13478" b="17932"/>
            <a:stretch/>
          </p:blipFill>
          <p:spPr>
            <a:xfrm>
              <a:off x="903833" y="1604604"/>
              <a:ext cx="4185394" cy="4021454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85DAA37-2D69-4DC2-95B5-9DAA5F44289B}"/>
                </a:ext>
              </a:extLst>
            </p:cNvPr>
            <p:cNvGrpSpPr/>
            <p:nvPr/>
          </p:nvGrpSpPr>
          <p:grpSpPr>
            <a:xfrm>
              <a:off x="1545196" y="2250546"/>
              <a:ext cx="2739320" cy="2747592"/>
              <a:chOff x="1193586" y="1900849"/>
              <a:chExt cx="3714781" cy="3710903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EF7D483-A8F5-41BF-8251-DAB6B6543EAF}"/>
                  </a:ext>
                </a:extLst>
              </p:cNvPr>
              <p:cNvSpPr/>
              <p:nvPr/>
            </p:nvSpPr>
            <p:spPr>
              <a:xfrm>
                <a:off x="1193586" y="1900849"/>
                <a:ext cx="3714781" cy="3710903"/>
              </a:xfrm>
              <a:prstGeom prst="ellipse">
                <a:avLst/>
              </a:prstGeom>
              <a:solidFill>
                <a:srgbClr val="C00000"/>
              </a:solidFill>
              <a:ln w="762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E" sz="1715" dirty="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9A56319-76D2-4957-8226-116A98F281FE}"/>
                  </a:ext>
                </a:extLst>
              </p:cNvPr>
              <p:cNvGrpSpPr/>
              <p:nvPr/>
            </p:nvGrpSpPr>
            <p:grpSpPr>
              <a:xfrm>
                <a:off x="1331371" y="2073541"/>
                <a:ext cx="3411192" cy="3383042"/>
                <a:chOff x="1331371" y="2073541"/>
                <a:chExt cx="3411192" cy="3383042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A2A9DEA7-98A6-480F-A853-959717DEEC84}"/>
                    </a:ext>
                  </a:extLst>
                </p:cNvPr>
                <p:cNvSpPr/>
                <p:nvPr/>
              </p:nvSpPr>
              <p:spPr>
                <a:xfrm>
                  <a:off x="1331371" y="2073541"/>
                  <a:ext cx="3411192" cy="3383042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E" sz="1715"/>
                </a:p>
              </p:txBody>
            </p:sp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E8AF02E8-6869-4478-A04D-F6F04D6239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7473" b="99466" l="2143" r="98810">
                              <a14:foregroundMark x1="31905" y1="48754" x2="31905" y2="48754"/>
                              <a14:foregroundMark x1="31905" y1="48754" x2="30952" y2="86121"/>
                              <a14:foregroundMark x1="12143" y1="82028" x2="11429" y2="97153"/>
                              <a14:foregroundMark x1="11429" y1="97153" x2="11429" y2="97153"/>
                              <a14:foregroundMark x1="5000" y1="91281" x2="4048" y2="99644"/>
                              <a14:foregroundMark x1="70476" y1="60854" x2="61429" y2="99466"/>
                              <a14:foregroundMark x1="85714" y1="52135" x2="90714" y2="77402"/>
                              <a14:foregroundMark x1="92795" y1="65114" x2="90000" y2="88790"/>
                              <a14:foregroundMark x1="51667" y1="10498" x2="51667" y2="10498"/>
                              <a14:foregroundMark x1="52381" y1="8541" x2="52381" y2="8541"/>
                              <a14:foregroundMark x1="42381" y1="8719" x2="42381" y2="8719"/>
                              <a14:foregroundMark x1="42381" y1="8719" x2="42381" y2="8719"/>
                              <a14:foregroundMark x1="40476" y1="10498" x2="40476" y2="10498"/>
                              <a14:foregroundMark x1="39524" y1="9609" x2="39524" y2="9609"/>
                              <a14:foregroundMark x1="42381" y1="9075" x2="42381" y2="9075"/>
                              <a14:foregroundMark x1="43333" y1="7829" x2="38571" y2="12456"/>
                              <a14:foregroundMark x1="2143" y1="99644" x2="5952" y2="99644"/>
                              <a14:foregroundMark x1="56190" y1="58897" x2="56190" y2="58897"/>
                              <a14:foregroundMark x1="56190" y1="56584" x2="56190" y2="66192"/>
                              <a14:foregroundMark x1="97738" y1="77116" x2="98458" y2="81851"/>
                              <a14:backgroundMark x1="98810" y1="61566" x2="99762" y2="77046"/>
                              <a14:backgroundMark x1="98333" y1="63167" x2="98810" y2="66192"/>
                              <a14:backgroundMark x1="98571" y1="62989" x2="99524" y2="67616"/>
                              <a14:backgroundMark x1="97857" y1="63167" x2="97857" y2="67616"/>
                              <a14:backgroundMark x1="93571" y1="52135" x2="99524" y2="64591"/>
                              <a14:backgroundMark x1="97857" y1="61744" x2="98571" y2="69395"/>
                              <a14:backgroundMark x1="99762" y1="81851" x2="99762" y2="93060"/>
                              <a14:backgroundMark x1="99524" y1="89502" x2="99524" y2="9573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0143" y="2175291"/>
                  <a:ext cx="3221669" cy="3162022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</p:pic>
          </p:grpSp>
        </p:grpSp>
      </p:grpSp>
    </p:spTree>
    <p:extLst>
      <p:ext uri="{BB962C8B-B14F-4D97-AF65-F5344CB8AC3E}">
        <p14:creationId xmlns:p14="http://schemas.microsoft.com/office/powerpoint/2010/main" val="3618337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1943F38-6BFB-44B9-A7FF-2A42D8BA3885}"/>
              </a:ext>
            </a:extLst>
          </p:cNvPr>
          <p:cNvGrpSpPr/>
          <p:nvPr/>
        </p:nvGrpSpPr>
        <p:grpSpPr>
          <a:xfrm>
            <a:off x="4810135" y="1531570"/>
            <a:ext cx="1404746" cy="4448811"/>
            <a:chOff x="4453280" y="1835526"/>
            <a:chExt cx="2085975" cy="428539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8274D2E-278F-4D5A-BB53-C75DE2C19475}"/>
                </a:ext>
              </a:extLst>
            </p:cNvPr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F1D7C3E7-D637-4465-9417-9C255CBA6AAC}"/>
                  </a:ext>
                </a:extLst>
              </p:cNvPr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45DB73D2-3C96-4D17-B8BE-9E05F5F8B777}"/>
                  </a:ext>
                </a:extLst>
              </p:cNvPr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660ACD8-02BA-40D8-982D-103B83D7D7B8}"/>
                  </a:ext>
                </a:extLst>
              </p:cNvPr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292BE96-51A8-456F-BE14-F28EF5E0E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FF43346-F120-4661-A714-AD182C124C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 b="15487"/>
          <a:stretch/>
        </p:blipFill>
        <p:spPr>
          <a:xfrm rot="5400000">
            <a:off x="10032516" y="-49621"/>
            <a:ext cx="1296144" cy="16286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147752-9A72-44C2-B763-E21D6996CF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 b="15487"/>
          <a:stretch/>
        </p:blipFill>
        <p:spPr>
          <a:xfrm rot="16200000" flipH="1">
            <a:off x="279667" y="-12366"/>
            <a:ext cx="1263125" cy="158715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C7A9A10-146D-4B41-9A0B-CAFC16B4A097}"/>
              </a:ext>
            </a:extLst>
          </p:cNvPr>
          <p:cNvGrpSpPr/>
          <p:nvPr/>
        </p:nvGrpSpPr>
        <p:grpSpPr>
          <a:xfrm>
            <a:off x="935659" y="6334442"/>
            <a:ext cx="9317961" cy="406926"/>
            <a:chOff x="124662" y="5902487"/>
            <a:chExt cx="10013414" cy="6932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91F48B-ED4C-4E43-BDC8-DD7E6BE5C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6132" y="5771017"/>
              <a:ext cx="693206" cy="95614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E3A5C6A-F966-40C4-B678-1563F316E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9520" y="5771017"/>
              <a:ext cx="693206" cy="95614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D02883F-4666-42DD-B2F6-B921500E2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902908" y="5771017"/>
              <a:ext cx="693206" cy="95614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382C161-88A3-4384-BEF1-912D100B1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726296" y="5771017"/>
              <a:ext cx="693206" cy="95614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63281B2-497E-47D8-B57D-5BA59AA1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549684" y="5771017"/>
              <a:ext cx="693206" cy="9561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230C49E-F197-48D9-9583-D6ECCF78C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73072" y="5771017"/>
              <a:ext cx="693206" cy="95614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1446205-3190-40FC-947C-4619DC140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96460" y="5771017"/>
              <a:ext cx="693206" cy="95614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9816EE4-038A-4B44-BB7E-E9A546B89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019848" y="5771017"/>
              <a:ext cx="693206" cy="95614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2C84DA8-CF61-4C3F-B643-8BD3EDAA7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843236" y="5771017"/>
              <a:ext cx="693206" cy="95614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EFCA0D8-4B60-498E-9C28-28B04C1E3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66624" y="5771017"/>
              <a:ext cx="693206" cy="95614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8A93762-F5FD-4648-A839-55F475A77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490012" y="5771017"/>
              <a:ext cx="693206" cy="95614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A0782DF-702D-4C61-82F4-9D54C768A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13400" y="5771017"/>
              <a:ext cx="693206" cy="956146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8E67E9D5-D877-40FA-B568-37EF0FCF51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53" y="1531570"/>
            <a:ext cx="3216019" cy="4212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9A21815-8005-413F-9FA0-87B71E2D78D9}"/>
              </a:ext>
            </a:extLst>
          </p:cNvPr>
          <p:cNvSpPr txBox="1"/>
          <p:nvPr/>
        </p:nvSpPr>
        <p:spPr>
          <a:xfrm>
            <a:off x="5860302" y="2657275"/>
            <a:ext cx="5721828" cy="2554545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০২  </a:t>
            </a:r>
          </a:p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শিরোণামঃ 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”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B649EC-40CF-4EE5-89AC-E0124637F5AF}"/>
              </a:ext>
            </a:extLst>
          </p:cNvPr>
          <p:cNvSpPr txBox="1"/>
          <p:nvPr/>
        </p:nvSpPr>
        <p:spPr>
          <a:xfrm>
            <a:off x="3012008" y="415954"/>
            <a:ext cx="5588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0987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kk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3681" y="2133600"/>
            <a:ext cx="3690068" cy="3875414"/>
          </a:xfrm>
          <a:prstGeom prst="rect">
            <a:avLst/>
          </a:prstGeom>
        </p:spPr>
      </p:pic>
      <p:pic>
        <p:nvPicPr>
          <p:cNvPr id="3" name="Picture 2" descr="soccer_player_anim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5081" y="4495800"/>
            <a:ext cx="1447800" cy="16390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5681" y="563940"/>
            <a:ext cx="106680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প্রিয় ছাত্র,ছাত্রী-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ছবি দু’টি মনোযোগ দিয়ে দেখো। প্রথমে একাকী ও পরে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পাশাপাশি আলোচনা করে আজকের পাঠের বিষয় বলতে চেষ্টা করো।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333673" y="692696"/>
            <a:ext cx="10451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আজকের পাঠের বিষয়ঃ 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2133873" y="5013176"/>
            <a:ext cx="824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vf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2480" y="1640092"/>
            <a:ext cx="4535686" cy="306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721" y="1640092"/>
            <a:ext cx="4459933" cy="3084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0" y="1387951"/>
            <a:ext cx="2861319" cy="1015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খনফল</a:t>
            </a: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4352" y="2420888"/>
            <a:ext cx="783626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২</a:t>
            </a:r>
            <a:r>
              <a:rPr lang="en-US" sz="3200" dirty="0">
                <a:latin typeface="Bookman Old Style"/>
                <a:cs typeface="NikoshBAN" pitchFamily="2" charset="0"/>
              </a:rPr>
              <a:t>.</a:t>
            </a:r>
            <a:r>
              <a:rPr lang="bn-BD" sz="3200" dirty="0">
                <a:latin typeface="Bookman Old Style"/>
                <a:cs typeface="NikoshBAN" pitchFamily="2" charset="0"/>
              </a:rPr>
              <a:t>২</a:t>
            </a:r>
            <a:r>
              <a:rPr lang="en-US" sz="3200" dirty="0">
                <a:latin typeface="Bookman Old Style"/>
                <a:cs typeface="NikoshBAN" pitchFamily="2" charset="0"/>
              </a:rPr>
              <a:t>.</a:t>
            </a:r>
            <a:r>
              <a:rPr lang="bn-BD" sz="3200" dirty="0">
                <a:latin typeface="Bookman Old Style"/>
                <a:cs typeface="NikoshBAN" pitchFamily="2" charset="0"/>
              </a:rPr>
              <a:t>১ নিকট পরিবেশের উদ্ভিদ শনাক্ত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করতে পারবে।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3753" y="3200400"/>
            <a:ext cx="878497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atin typeface="Bookman Old Style"/>
                <a:cs typeface="NikoshBAN" pitchFamily="2" charset="0"/>
              </a:rPr>
              <a:t>.</a:t>
            </a:r>
            <a:r>
              <a:rPr lang="bn-BD" sz="3200" dirty="0">
                <a:latin typeface="Bookman Old Style"/>
                <a:cs typeface="NikoshBAN" pitchFamily="2" charset="0"/>
              </a:rPr>
              <a:t>২</a:t>
            </a:r>
            <a:r>
              <a:rPr lang="en-US" sz="3200" dirty="0">
                <a:latin typeface="Bookman Old Style"/>
                <a:cs typeface="NikoshBAN" pitchFamily="2" charset="0"/>
              </a:rPr>
              <a:t>.</a:t>
            </a:r>
            <a:r>
              <a:rPr lang="bn-BD" sz="3200" dirty="0">
                <a:latin typeface="Bookman Old Style"/>
                <a:cs typeface="NikoshBAN" pitchFamily="2" charset="0"/>
              </a:rPr>
              <a:t>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পরিবেশের বিভিন্ন প্রাণীর নাম উল্লেখ করতে পারবে।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81745" y="4038600"/>
            <a:ext cx="1036915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atin typeface="Bookman Old Style"/>
                <a:cs typeface="NikoshBAN" pitchFamily="2" charset="0"/>
              </a:rPr>
              <a:t>.</a:t>
            </a:r>
            <a:r>
              <a:rPr lang="bn-BD" sz="3200" dirty="0">
                <a:latin typeface="Bookman Old Style"/>
                <a:cs typeface="NikoshBAN" pitchFamily="2" charset="0"/>
              </a:rPr>
              <a:t>২</a:t>
            </a:r>
            <a:r>
              <a:rPr lang="en-US" sz="3200" dirty="0">
                <a:latin typeface="Bookman Old Style"/>
                <a:cs typeface="NikoshBAN" pitchFamily="2" charset="0"/>
              </a:rPr>
              <a:t>.</a:t>
            </a:r>
            <a:r>
              <a:rPr lang="bn-BD" sz="3200" dirty="0">
                <a:latin typeface="Bookman Old Style"/>
                <a:cs typeface="NikoshBAN" pitchFamily="2" charset="0"/>
              </a:rPr>
              <a:t>৩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১ বিভিন্ন উদ্ভিদ ও প্রাণীর বৈশিষ্ট্য উল্লেখ করতে শ্রেণিকরণ করতে পারবে।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2881" y="1783140"/>
            <a:ext cx="102108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তোমাদের খাতায় নিচের ছকের মত করে একটি ছক তৈরি কর। প্রাপ্ত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তথ্যের ভিত্তিতে উদ্ভিদ ও প্রাণীর বৈশিষ্ট্যগুলো ছকে লেখ এবং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সহপাঠীদের সাথে আলোচনা কর।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681" y="297359"/>
            <a:ext cx="3810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481" y="1066800"/>
            <a:ext cx="103020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চলো দলে ভাগ হয়ে নিকট পরিবেশের উদ্ভিদ ও প্রাণী পর্যবেক্ষণ করি।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62881" y="3505200"/>
          <a:ext cx="86868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:\333.png"/>
          <p:cNvPicPr>
            <a:picLocks noChangeAspect="1" noChangeArrowheads="1"/>
          </p:cNvPicPr>
          <p:nvPr/>
        </p:nvPicPr>
        <p:blipFill>
          <a:blip r:embed="rId2" cstate="print"/>
          <a:srcRect l="14810" r="9291" b="3774"/>
          <a:stretch>
            <a:fillRect/>
          </a:stretch>
        </p:blipFill>
        <p:spPr bwMode="auto">
          <a:xfrm>
            <a:off x="1310481" y="3048000"/>
            <a:ext cx="2910541" cy="3620429"/>
          </a:xfrm>
          <a:prstGeom prst="rect">
            <a:avLst/>
          </a:prstGeom>
          <a:noFill/>
        </p:spPr>
      </p:pic>
      <p:pic>
        <p:nvPicPr>
          <p:cNvPr id="3" name="Picture 2" descr="J:\333.png"/>
          <p:cNvPicPr>
            <a:picLocks noChangeAspect="1" noChangeArrowheads="1"/>
          </p:cNvPicPr>
          <p:nvPr/>
        </p:nvPicPr>
        <p:blipFill>
          <a:blip r:embed="rId2" cstate="print"/>
          <a:srcRect l="14810" r="9291" b="3774"/>
          <a:stretch>
            <a:fillRect/>
          </a:stretch>
        </p:blipFill>
        <p:spPr bwMode="auto">
          <a:xfrm>
            <a:off x="7451305" y="2971800"/>
            <a:ext cx="2940423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481" y="1447800"/>
            <a:ext cx="4897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 চলাচল করতে পারে না। তবে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উদ্ভি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 দেহের বিভিন্ন অংশ যেমন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মূল, কান্ড, পাতা ইত্যাদি নড়াচড়া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করে।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6568282" y="1371600"/>
            <a:ext cx="4350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 একস্থান থেকে অন্যস্থানে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চলাফেরা করতে পারে।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730081" y="1143000"/>
            <a:ext cx="76200" cy="4572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illango_animalt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8340824" y="2494657"/>
            <a:ext cx="1231857" cy="2033742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624681" y="152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উদ্ভিদ এবং প্রাণীর বৈশিষ্ট্য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1655E-6 -3.7037E-6 L -0.55308 0.01019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</TotalTime>
  <Words>451</Words>
  <Application>Microsoft Office PowerPoint</Application>
  <PresentationFormat>Custom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Enamul</dc:creator>
  <cp:lastModifiedBy>MD AZIZUR RAHMAN</cp:lastModifiedBy>
  <cp:revision>235</cp:revision>
  <dcterms:created xsi:type="dcterms:W3CDTF">2006-08-16T00:00:00Z</dcterms:created>
  <dcterms:modified xsi:type="dcterms:W3CDTF">2022-04-08T15:37:15Z</dcterms:modified>
</cp:coreProperties>
</file>