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1"/>
  </p:notesMasterIdLst>
  <p:sldIdLst>
    <p:sldId id="260" r:id="rId2"/>
    <p:sldId id="286" r:id="rId3"/>
    <p:sldId id="268" r:id="rId4"/>
    <p:sldId id="287" r:id="rId5"/>
    <p:sldId id="272" r:id="rId6"/>
    <p:sldId id="273" r:id="rId7"/>
    <p:sldId id="293" r:id="rId8"/>
    <p:sldId id="282" r:id="rId9"/>
    <p:sldId id="294" r:id="rId10"/>
    <p:sldId id="267" r:id="rId11"/>
    <p:sldId id="290" r:id="rId12"/>
    <p:sldId id="292" r:id="rId13"/>
    <p:sldId id="280" r:id="rId14"/>
    <p:sldId id="283" r:id="rId15"/>
    <p:sldId id="277" r:id="rId16"/>
    <p:sldId id="276" r:id="rId17"/>
    <p:sldId id="284" r:id="rId18"/>
    <p:sldId id="278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9966"/>
    <a:srgbClr val="000036"/>
    <a:srgbClr val="660066"/>
    <a:srgbClr val="422C16"/>
    <a:srgbClr val="0C788E"/>
    <a:srgbClr val="0066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80110" autoAdjust="0"/>
  </p:normalViewPr>
  <p:slideViewPr>
    <p:cSldViewPr>
      <p:cViewPr varScale="1">
        <p:scale>
          <a:sx n="58" d="100"/>
          <a:sy n="58" d="100"/>
        </p:scale>
        <p:origin x="1122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2E87-450C-44C2-8A18-ABDC50CF9A05}" type="datetimeFigureOut">
              <a:rPr lang="en-US" smtClean="0"/>
              <a:t>25-Jun-19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7E069-F19D-496D-BD9C-A817EB26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2FE67-BC3B-441A-A714-D6DC60082BD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64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0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81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34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51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900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6DE9-3A2D-4AF1-BA88-A3C64D7974C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92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81AA5-7DD9-4F58-B5CD-E9BAC3CE7E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1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4A7F0-810C-4E40-9613-CC3BE1A91AC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48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8DA29-8397-47A7-A944-DDFC6F91998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15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B3406-F499-4DC6-A874-8945F73DF32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75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4CDB4-18DC-47B3-AC3C-E3DA681FD64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342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5088E-3A26-4822-8BDD-CA005AFE822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2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51EF-D3AA-4526-A06D-2E2D508169A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01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BA31B-AB16-4278-9E91-25564758B2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25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1ED62-21F8-4C14-94BD-4407C949A3B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18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61D51D-9236-40E5-8E62-036AA45D16E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156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96542"/>
            <a:ext cx="12192000" cy="2481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SG" sz="800" dirty="0"/>
          </a:p>
          <a:p>
            <a:pPr marL="0" indent="0" algn="ctr">
              <a:buNone/>
            </a:pPr>
            <a:endParaRPr lang="en-SG" sz="2400" dirty="0"/>
          </a:p>
          <a:p>
            <a:pPr marL="0" indent="0" algn="ctr">
              <a:buNone/>
            </a:pPr>
            <a:r>
              <a:rPr lang="en-SG" sz="2400" dirty="0"/>
              <a:t>		</a:t>
            </a:r>
            <a:endParaRPr lang="en-US" sz="2800" b="1" dirty="0"/>
          </a:p>
        </p:txBody>
      </p:sp>
      <p:sp>
        <p:nvSpPr>
          <p:cNvPr id="5" name="Rectangle 170">
            <a:extLst>
              <a:ext uri="{FF2B5EF4-FFF2-40B4-BE49-F238E27FC236}">
                <a16:creationId xmlns:a16="http://schemas.microsoft.com/office/drawing/2014/main" id="{5B2D438B-0426-4B10-9599-10C04688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696" y="208570"/>
            <a:ext cx="12192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 Black" pitchFamily="34" charset="0"/>
              </a:rPr>
              <a:t>Welcome</a:t>
            </a:r>
            <a:endParaRPr lang="es-ES" sz="8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ACFF13-F2A9-472F-ADBA-1D840BFB00F6}"/>
              </a:ext>
            </a:extLst>
          </p:cNvPr>
          <p:cNvSpPr txBox="1">
            <a:spLocks/>
          </p:cNvSpPr>
          <p:nvPr/>
        </p:nvSpPr>
        <p:spPr bwMode="auto">
          <a:xfrm>
            <a:off x="0" y="4437112"/>
            <a:ext cx="121920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800" b="1" dirty="0">
                <a:solidFill>
                  <a:srgbClr val="FFC000"/>
                </a:solidFill>
              </a:rPr>
              <a:t>Subject:</a:t>
            </a:r>
            <a:r>
              <a:rPr lang="en-US" sz="4800" b="1" dirty="0">
                <a:solidFill>
                  <a:srgbClr val="92D050"/>
                </a:solidFill>
              </a:rPr>
              <a:t> </a:t>
            </a:r>
            <a:r>
              <a:rPr lang="en-US" sz="4800" b="1" dirty="0"/>
              <a:t>English First Paper</a:t>
            </a:r>
          </a:p>
          <a:p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AE5DB-BB83-4CA9-876F-6FCD23A23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988840"/>
            <a:ext cx="314325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8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068"/>
          </a:xfrm>
        </p:spPr>
        <p:txBody>
          <a:bodyPr>
            <a:normAutofit/>
          </a:bodyPr>
          <a:lstStyle/>
          <a:p>
            <a:r>
              <a:rPr lang="en-SG" sz="3600" dirty="0">
                <a:solidFill>
                  <a:srgbClr val="FFFF00"/>
                </a:solidFill>
              </a:rPr>
              <a:t>History of diaspora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DCA5E-A8B5-4D20-A3CB-50391ACC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368670"/>
            <a:ext cx="4625157" cy="36415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65933-A46F-492E-9AFA-EDC6BAD40AE2}"/>
              </a:ext>
            </a:extLst>
          </p:cNvPr>
          <p:cNvSpPr/>
          <p:nvPr/>
        </p:nvSpPr>
        <p:spPr>
          <a:xfrm>
            <a:off x="604798" y="5859276"/>
            <a:ext cx="4499737" cy="666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Jewish were forced to leave their land in ancient times.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D632B-4856-47C5-A850-B0872CBDC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4799" y="1351158"/>
            <a:ext cx="4499736" cy="364156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E089C7-F73F-4635-95D1-AD5FCA0C92D8}"/>
              </a:ext>
            </a:extLst>
          </p:cNvPr>
          <p:cNvSpPr/>
          <p:nvPr/>
        </p:nvSpPr>
        <p:spPr>
          <a:xfrm>
            <a:off x="6816080" y="5859276"/>
            <a:ext cx="4625157" cy="666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Jewish refugees in Palestine</a:t>
            </a:r>
            <a:endParaRPr lang="en-US" dirty="0"/>
          </a:p>
        </p:txBody>
      </p:sp>
      <p:pic>
        <p:nvPicPr>
          <p:cNvPr id="20" name="Picture 2" descr="F:\Goverment Jobs\ATEO\rsz_rajon_pp.jpg">
            <a:extLst>
              <a:ext uri="{FF2B5EF4-FFF2-40B4-BE49-F238E27FC236}">
                <a16:creationId xmlns:a16="http://schemas.microsoft.com/office/drawing/2014/main" id="{A3450A1E-9BC0-4C8C-9B19-D559E092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6BAE89-DC74-4FE2-94A2-AA3522C95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12776"/>
            <a:ext cx="4625157" cy="36415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62D7BB-C66B-4FB4-8DC5-4ACDD2878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4799" y="1395264"/>
            <a:ext cx="4499736" cy="364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23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068"/>
          </a:xfrm>
        </p:spPr>
        <p:txBody>
          <a:bodyPr>
            <a:normAutofit/>
          </a:bodyPr>
          <a:lstStyle/>
          <a:p>
            <a:r>
              <a:rPr lang="en-SG" sz="3600" dirty="0">
                <a:solidFill>
                  <a:srgbClr val="FFFF00"/>
                </a:solidFill>
              </a:rPr>
              <a:t>History of diaspora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65933-A46F-492E-9AFA-EDC6BAD40AE2}"/>
              </a:ext>
            </a:extLst>
          </p:cNvPr>
          <p:cNvSpPr/>
          <p:nvPr/>
        </p:nvSpPr>
        <p:spPr>
          <a:xfrm>
            <a:off x="335360" y="5526242"/>
            <a:ext cx="4752527" cy="666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Aryan Dynasty in Indian History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E089C7-F73F-4635-95D1-AD5FCA0C92D8}"/>
              </a:ext>
            </a:extLst>
          </p:cNvPr>
          <p:cNvSpPr/>
          <p:nvPr/>
        </p:nvSpPr>
        <p:spPr>
          <a:xfrm>
            <a:off x="6816080" y="5526242"/>
            <a:ext cx="4625157" cy="666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Indo-Aryan Migration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CD660-CE42-438A-811D-AD4D234F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84784"/>
            <a:ext cx="4752526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5DD10-A220-4C5D-BC1E-A2CAB3543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84784"/>
            <a:ext cx="4625156" cy="314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F:\Goverment Jobs\ATEO\rsz_rajon_pp.jpg">
            <a:extLst>
              <a:ext uri="{FF2B5EF4-FFF2-40B4-BE49-F238E27FC236}">
                <a16:creationId xmlns:a16="http://schemas.microsoft.com/office/drawing/2014/main" id="{B5EEF3B9-D0B7-4E85-A30A-AB95A977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42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068"/>
          </a:xfrm>
        </p:spPr>
        <p:txBody>
          <a:bodyPr>
            <a:normAutofit/>
          </a:bodyPr>
          <a:lstStyle/>
          <a:p>
            <a:r>
              <a:rPr lang="en-SG" sz="3600" dirty="0">
                <a:solidFill>
                  <a:srgbClr val="FFFF00"/>
                </a:solidFill>
              </a:rPr>
              <a:t>History of diaspora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65933-A46F-492E-9AFA-EDC6BAD40AE2}"/>
              </a:ext>
            </a:extLst>
          </p:cNvPr>
          <p:cNvSpPr/>
          <p:nvPr/>
        </p:nvSpPr>
        <p:spPr>
          <a:xfrm>
            <a:off x="217555" y="5449281"/>
            <a:ext cx="7632848" cy="666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Demolishing buildings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E089C7-F73F-4635-95D1-AD5FCA0C92D8}"/>
              </a:ext>
            </a:extLst>
          </p:cNvPr>
          <p:cNvSpPr/>
          <p:nvPr/>
        </p:nvSpPr>
        <p:spPr>
          <a:xfrm>
            <a:off x="8220769" y="5445224"/>
            <a:ext cx="3779887" cy="666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Killing mercilessly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4A95F-3448-4602-A21F-0004F89DA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675" y="1525752"/>
            <a:ext cx="3664728" cy="287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74AA9-5522-4CEB-A58B-FF5BE9CC0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554" y="1525752"/>
            <a:ext cx="3646197" cy="289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BAA8B9-0E0C-4176-A47E-9EE626E7A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548309"/>
            <a:ext cx="3600400" cy="287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F:\Goverment Jobs\ATEO\rsz_rajon_pp.jpg">
            <a:extLst>
              <a:ext uri="{FF2B5EF4-FFF2-40B4-BE49-F238E27FC236}">
                <a16:creationId xmlns:a16="http://schemas.microsoft.com/office/drawing/2014/main" id="{F0ED57CD-F072-48AF-9372-9E8C59BA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69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	</a:t>
            </a: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0B6F84-1AD6-4702-B755-A1AC12DB6A5C}"/>
              </a:ext>
            </a:extLst>
          </p:cNvPr>
          <p:cNvSpPr/>
          <p:nvPr/>
        </p:nvSpPr>
        <p:spPr>
          <a:xfrm>
            <a:off x="225963" y="1161906"/>
            <a:ext cx="2592614" cy="5697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Settle in</a:t>
            </a:r>
            <a:r>
              <a:rPr lang="en-SG" dirty="0">
                <a:solidFill>
                  <a:schemeClr val="tx1"/>
                </a:solidFill>
              </a:rPr>
              <a:t> = locate/live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CBB03D5-DE9F-4B4A-B85D-2E2F7C7DC3D9}"/>
              </a:ext>
            </a:extLst>
          </p:cNvPr>
          <p:cNvSpPr/>
          <p:nvPr/>
        </p:nvSpPr>
        <p:spPr>
          <a:xfrm>
            <a:off x="225962" y="1916832"/>
            <a:ext cx="2592615" cy="50405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Collective</a:t>
            </a:r>
            <a:r>
              <a:rPr lang="en-SG" dirty="0">
                <a:solidFill>
                  <a:sysClr val="windowText" lastClr="000000"/>
                </a:solidFill>
              </a:rPr>
              <a:t> = combined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6204EC-1594-4BC7-A5BA-B440BB93BDF4}"/>
              </a:ext>
            </a:extLst>
          </p:cNvPr>
          <p:cNvSpPr/>
          <p:nvPr/>
        </p:nvSpPr>
        <p:spPr>
          <a:xfrm>
            <a:off x="225963" y="2636912"/>
            <a:ext cx="2592614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Phenomenon</a:t>
            </a:r>
            <a:r>
              <a:rPr lang="en-SG" dirty="0">
                <a:solidFill>
                  <a:schemeClr val="tx1"/>
                </a:solidFill>
              </a:rPr>
              <a:t> = occurrence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D1985E-352D-465C-957B-710120DB4220}"/>
              </a:ext>
            </a:extLst>
          </p:cNvPr>
          <p:cNvSpPr/>
          <p:nvPr/>
        </p:nvSpPr>
        <p:spPr>
          <a:xfrm>
            <a:off x="225961" y="3356992"/>
            <a:ext cx="2575295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Movement</a:t>
            </a:r>
            <a:r>
              <a:rPr lang="en-SG" dirty="0">
                <a:solidFill>
                  <a:sysClr val="windowText" lastClr="000000"/>
                </a:solidFill>
              </a:rPr>
              <a:t> = activity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1CCD04-08B5-4240-B515-6CB44BDF0956}"/>
              </a:ext>
            </a:extLst>
          </p:cNvPr>
          <p:cNvSpPr/>
          <p:nvPr/>
        </p:nvSpPr>
        <p:spPr>
          <a:xfrm>
            <a:off x="214053" y="4180301"/>
            <a:ext cx="3793715" cy="1791493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bg1"/>
                </a:solidFill>
              </a:rPr>
              <a:t>Noteworthy</a:t>
            </a:r>
            <a:r>
              <a:rPr lang="en-SG" dirty="0">
                <a:solidFill>
                  <a:schemeClr val="bg1"/>
                </a:solidFill>
              </a:rPr>
              <a:t>= worth mentioning 				/ outstanding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00AD80-C255-4FB9-B469-920440A79A28}"/>
              </a:ext>
            </a:extLst>
          </p:cNvPr>
          <p:cNvSpPr/>
          <p:nvPr/>
        </p:nvSpPr>
        <p:spPr>
          <a:xfrm>
            <a:off x="4655840" y="1114090"/>
            <a:ext cx="7298912" cy="5697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Many people from Bangladesh settle in England.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D918F1C-485F-4581-A26B-72CC55963B7C}"/>
              </a:ext>
            </a:extLst>
          </p:cNvPr>
          <p:cNvSpPr/>
          <p:nvPr/>
        </p:nvSpPr>
        <p:spPr>
          <a:xfrm>
            <a:off x="4675426" y="2548949"/>
            <a:ext cx="727932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Diaspora is a global phenomenon.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35DBC7-4F12-4C0C-82E9-4C8F5EA1DAC3}"/>
              </a:ext>
            </a:extLst>
          </p:cNvPr>
          <p:cNvSpPr/>
          <p:nvPr/>
        </p:nvSpPr>
        <p:spPr>
          <a:xfrm>
            <a:off x="4675425" y="1916832"/>
            <a:ext cx="7279327" cy="504056"/>
          </a:xfrm>
          <a:prstGeom prst="roundRect">
            <a:avLst/>
          </a:prstGeom>
          <a:solidFill>
            <a:srgbClr val="FF99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Often, they live in a collective group.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C556B5-3E82-4E80-AA89-CA1281A2835F}"/>
              </a:ext>
            </a:extLst>
          </p:cNvPr>
          <p:cNvSpPr/>
          <p:nvPr/>
        </p:nvSpPr>
        <p:spPr>
          <a:xfrm>
            <a:off x="4692745" y="3305361"/>
            <a:ext cx="7262007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The movement of Rohingya to our country is a threat.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FDC74B-DCDA-41E9-8F34-3A86AF6218F2}"/>
              </a:ext>
            </a:extLst>
          </p:cNvPr>
          <p:cNvSpPr/>
          <p:nvPr/>
        </p:nvSpPr>
        <p:spPr>
          <a:xfrm>
            <a:off x="4727848" y="4518424"/>
            <a:ext cx="7262007" cy="89873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We have already seen a noteworthy change in our eating habit.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8400382-8312-4A8B-BDDD-3260CF7243C1}"/>
              </a:ext>
            </a:extLst>
          </p:cNvPr>
          <p:cNvSpPr/>
          <p:nvPr/>
        </p:nvSpPr>
        <p:spPr>
          <a:xfrm>
            <a:off x="3287688" y="1340768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899CBC0-1D85-467D-BEED-E0BC346E4987}"/>
              </a:ext>
            </a:extLst>
          </p:cNvPr>
          <p:cNvSpPr/>
          <p:nvPr/>
        </p:nvSpPr>
        <p:spPr>
          <a:xfrm>
            <a:off x="3242945" y="1987672"/>
            <a:ext cx="1008112" cy="343045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029F05-7554-48F9-B0CA-E47810FBB356}"/>
              </a:ext>
            </a:extLst>
          </p:cNvPr>
          <p:cNvSpPr/>
          <p:nvPr/>
        </p:nvSpPr>
        <p:spPr>
          <a:xfrm>
            <a:off x="3242945" y="2717417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593AAF-F627-4F2C-9E61-644C11D2F1CA}"/>
              </a:ext>
            </a:extLst>
          </p:cNvPr>
          <p:cNvSpPr/>
          <p:nvPr/>
        </p:nvSpPr>
        <p:spPr>
          <a:xfrm>
            <a:off x="3242944" y="3417927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D462BB-EF32-428D-8AC8-6F1173DBD8C0}"/>
              </a:ext>
            </a:extLst>
          </p:cNvPr>
          <p:cNvSpPr/>
          <p:nvPr/>
        </p:nvSpPr>
        <p:spPr>
          <a:xfrm>
            <a:off x="4007768" y="4831044"/>
            <a:ext cx="703741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 descr="F:\Goverment Jobs\ATEO\rsz_rajon_pp.jpg">
            <a:extLst>
              <a:ext uri="{FF2B5EF4-FFF2-40B4-BE49-F238E27FC236}">
                <a16:creationId xmlns:a16="http://schemas.microsoft.com/office/drawing/2014/main" id="{BEA87717-F9DD-44B5-A156-31EF4D99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56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3" grpId="0" animBg="1"/>
      <p:bldP spid="17" grpId="0" animBg="1"/>
      <p:bldP spid="21" grpId="0" animBg="1"/>
      <p:bldP spid="23" grpId="0" animBg="1"/>
      <p:bldP spid="25" grpId="0" animBg="1"/>
      <p:bldP spid="26" grpId="0" animBg="1"/>
      <p:bldP spid="28" grpId="0" animBg="1"/>
      <p:bldP spid="4" grpId="0" animBg="1"/>
      <p:bldP spid="16" grpId="0" animBg="1"/>
      <p:bldP spid="19" grpId="0" animBg="1"/>
      <p:bldP spid="2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841" y="151389"/>
            <a:ext cx="6516216" cy="796950"/>
          </a:xfrm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rgbClr val="FFFF00"/>
                </a:solidFill>
              </a:rPr>
              <a:t>Key</a:t>
            </a:r>
            <a:r>
              <a:rPr lang="en-SG" sz="2800" b="1" dirty="0">
                <a:solidFill>
                  <a:srgbClr val="FFFF00"/>
                </a:solidFill>
              </a:rPr>
              <a:t> </a:t>
            </a:r>
            <a:r>
              <a:rPr lang="en-SG" sz="3600" b="1" dirty="0">
                <a:solidFill>
                  <a:srgbClr val="FFFF00"/>
                </a:solidFill>
              </a:rPr>
              <a:t>Vocabularies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			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					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br>
              <a:rPr lang="en-US" sz="2000" dirty="0"/>
            </a:br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308A5E0-F58D-4965-B479-7DD25D69D03C}"/>
              </a:ext>
            </a:extLst>
          </p:cNvPr>
          <p:cNvSpPr/>
          <p:nvPr/>
        </p:nvSpPr>
        <p:spPr>
          <a:xfrm>
            <a:off x="263352" y="1268760"/>
            <a:ext cx="302433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Concern</a:t>
            </a:r>
            <a:r>
              <a:rPr lang="en-SG" dirty="0">
                <a:solidFill>
                  <a:schemeClr val="tx1"/>
                </a:solidFill>
              </a:rPr>
              <a:t> = worry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765913-27DD-46E8-A1AE-7D4BDA2C8265}"/>
              </a:ext>
            </a:extLst>
          </p:cNvPr>
          <p:cNvSpPr/>
          <p:nvPr/>
        </p:nvSpPr>
        <p:spPr>
          <a:xfrm>
            <a:off x="295467" y="3962624"/>
            <a:ext cx="3024336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Massive</a:t>
            </a:r>
            <a:r>
              <a:rPr lang="en-SG" dirty="0">
                <a:solidFill>
                  <a:sysClr val="windowText" lastClr="000000"/>
                </a:solidFill>
              </a:rPr>
              <a:t> = large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BBEC1D-7A8E-4278-9121-85134AFE0D94}"/>
              </a:ext>
            </a:extLst>
          </p:cNvPr>
          <p:cNvSpPr/>
          <p:nvPr/>
        </p:nvSpPr>
        <p:spPr>
          <a:xfrm>
            <a:off x="263352" y="2415698"/>
            <a:ext cx="3024336" cy="95065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b="1" dirty="0">
                <a:solidFill>
                  <a:schemeClr val="tx1"/>
                </a:solidFill>
              </a:rPr>
              <a:t>Plight = </a:t>
            </a:r>
            <a:r>
              <a:rPr lang="en-US" b="1" dirty="0">
                <a:solidFill>
                  <a:schemeClr val="tx1"/>
                </a:solidFill>
              </a:rPr>
              <a:t>trouble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342663-3C91-4026-8B81-64E7E15D42E0}"/>
              </a:ext>
            </a:extLst>
          </p:cNvPr>
          <p:cNvSpPr/>
          <p:nvPr/>
        </p:nvSpPr>
        <p:spPr>
          <a:xfrm>
            <a:off x="295467" y="5287482"/>
            <a:ext cx="302433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ysClr val="windowText" lastClr="000000"/>
                </a:solidFill>
              </a:rPr>
              <a:t>Ravage</a:t>
            </a:r>
            <a:r>
              <a:rPr lang="en-SG" dirty="0">
                <a:solidFill>
                  <a:sysClr val="windowText" lastClr="000000"/>
                </a:solidFill>
              </a:rPr>
              <a:t>= devastation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FC816B-3C2E-4EB0-AA64-8AFB7D61BFAB}"/>
              </a:ext>
            </a:extLst>
          </p:cNvPr>
          <p:cNvSpPr/>
          <p:nvPr/>
        </p:nvSpPr>
        <p:spPr>
          <a:xfrm>
            <a:off x="4943872" y="1300989"/>
            <a:ext cx="6984776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His behaviour has become a major concern for his parents.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E511628-6CB5-449B-82C9-321BC1F72382}"/>
              </a:ext>
            </a:extLst>
          </p:cNvPr>
          <p:cNvSpPr/>
          <p:nvPr/>
        </p:nvSpPr>
        <p:spPr>
          <a:xfrm>
            <a:off x="4943872" y="2477125"/>
            <a:ext cx="6984776" cy="95065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dirty="0">
                <a:solidFill>
                  <a:schemeClr val="tx1"/>
                </a:solidFill>
              </a:rPr>
              <a:t>The plight of slum dwellers is beyond imagination.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41E57B-8083-48B4-B2D5-0D2D2DA77AA1}"/>
              </a:ext>
            </a:extLst>
          </p:cNvPr>
          <p:cNvSpPr/>
          <p:nvPr/>
        </p:nvSpPr>
        <p:spPr>
          <a:xfrm>
            <a:off x="4943871" y="3969522"/>
            <a:ext cx="6952661" cy="50405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Recently, there has been a massive change in our environment.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A2559ED-7D21-4356-9F47-9909C93F7F08}"/>
              </a:ext>
            </a:extLst>
          </p:cNvPr>
          <p:cNvSpPr/>
          <p:nvPr/>
        </p:nvSpPr>
        <p:spPr>
          <a:xfrm>
            <a:off x="4943872" y="5287482"/>
            <a:ext cx="6984776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ysClr val="windowText" lastClr="000000"/>
                </a:solidFill>
              </a:rPr>
              <a:t>We saw the ravages of nature in 2004.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F6D3ADB-16C1-4751-A3FD-9B4B22732790}"/>
              </a:ext>
            </a:extLst>
          </p:cNvPr>
          <p:cNvSpPr/>
          <p:nvPr/>
        </p:nvSpPr>
        <p:spPr>
          <a:xfrm>
            <a:off x="3672407" y="2780928"/>
            <a:ext cx="1008112" cy="34304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5DEA30-7627-4D34-873B-8EA9990F4589}"/>
              </a:ext>
            </a:extLst>
          </p:cNvPr>
          <p:cNvSpPr/>
          <p:nvPr/>
        </p:nvSpPr>
        <p:spPr>
          <a:xfrm>
            <a:off x="3593558" y="5390211"/>
            <a:ext cx="1008112" cy="34304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55225E2-7F40-4C17-BA18-A71F3719BD4A}"/>
              </a:ext>
            </a:extLst>
          </p:cNvPr>
          <p:cNvSpPr/>
          <p:nvPr/>
        </p:nvSpPr>
        <p:spPr>
          <a:xfrm>
            <a:off x="3593558" y="1402265"/>
            <a:ext cx="1008112" cy="3430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888847F-C98E-4C9C-AB50-5241C331CE77}"/>
              </a:ext>
            </a:extLst>
          </p:cNvPr>
          <p:cNvSpPr/>
          <p:nvPr/>
        </p:nvSpPr>
        <p:spPr>
          <a:xfrm>
            <a:off x="3615270" y="4130533"/>
            <a:ext cx="1008112" cy="34304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2" descr="F:\Goverment Jobs\ATEO\rsz_rajon_pp.jpg">
            <a:extLst>
              <a:ext uri="{FF2B5EF4-FFF2-40B4-BE49-F238E27FC236}">
                <a16:creationId xmlns:a16="http://schemas.microsoft.com/office/drawing/2014/main" id="{290B2DFE-F428-4DCB-BA53-824399E1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497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9" grpId="0" animBg="1"/>
      <p:bldP spid="14" grpId="0" animBg="1"/>
      <p:bldP spid="21" grpId="0" animBg="1"/>
      <p:bldP spid="23" grpId="0" animBg="1"/>
      <p:bldP spid="25" grpId="0" animBg="1"/>
      <p:bldP spid="26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B545-9600-4D67-A8A9-4DE118B2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/>
          </a:bodyPr>
          <a:lstStyle/>
          <a:p>
            <a:r>
              <a:rPr lang="en-SG" b="1" dirty="0"/>
              <a:t>Silent Reading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22C0-48A4-4182-AD0C-6060C4F1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12072664" cy="50014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SG" dirty="0"/>
              <a:t>Students will be instructed to read the text silently.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0C185-7AFA-4831-94E6-048B7A18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772816"/>
            <a:ext cx="5688632" cy="481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Goverment Jobs\ATEO\rsz_rajon_pp.jpg">
            <a:extLst>
              <a:ext uri="{FF2B5EF4-FFF2-40B4-BE49-F238E27FC236}">
                <a16:creationId xmlns:a16="http://schemas.microsoft.com/office/drawing/2014/main" id="{C0E0AAB3-0D65-4A84-8334-1C8151F3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197679"/>
            <a:ext cx="11233248" cy="711041"/>
          </a:xfrm>
        </p:spPr>
        <p:txBody>
          <a:bodyPr>
            <a:normAutofit/>
          </a:bodyPr>
          <a:lstStyle/>
          <a:p>
            <a:r>
              <a:rPr lang="en-SG" b="1" dirty="0"/>
              <a:t>Individual Assessment</a:t>
            </a:r>
            <a:endParaRPr lang="en-US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F297A1F-D324-4F34-A6B1-A8BB0581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24831"/>
              </p:ext>
            </p:extLst>
          </p:nvPr>
        </p:nvGraphicFramePr>
        <p:xfrm>
          <a:off x="479376" y="1772816"/>
          <a:ext cx="11233248" cy="47902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1986290074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502104641"/>
                    </a:ext>
                  </a:extLst>
                </a:gridCol>
              </a:tblGrid>
              <a:tr h="320255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/>
                        <a:t>Column 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Column</a:t>
                      </a:r>
                      <a:r>
                        <a:rPr lang="en-SG" sz="2800" dirty="0"/>
                        <a:t> B</a:t>
                      </a:r>
                      <a:endParaRPr lang="en-US" sz="2800" dirty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130185"/>
                  </a:ext>
                </a:extLst>
              </a:tr>
              <a:tr h="769082"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SG" sz="2400" b="1" dirty="0">
                          <a:solidFill>
                            <a:srgbClr val="FFFF00"/>
                          </a:solidFill>
                        </a:rPr>
                        <a:t>Settled 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400" b="1" dirty="0" err="1">
                          <a:solidFill>
                            <a:srgbClr val="FF9966"/>
                          </a:solidFill>
                        </a:rPr>
                        <a:t>i</a:t>
                      </a:r>
                      <a:r>
                        <a:rPr lang="en-SG" sz="2400" b="1" dirty="0">
                          <a:solidFill>
                            <a:srgbClr val="FF9966"/>
                          </a:solidFill>
                        </a:rPr>
                        <a:t>. occurrence </a:t>
                      </a:r>
                      <a:endParaRPr lang="en-US" sz="24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8880"/>
                  </a:ext>
                </a:extLst>
              </a:tr>
              <a:tr h="769082"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FF00"/>
                          </a:solidFill>
                        </a:rPr>
                        <a:t>b. Community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9966"/>
                          </a:solidFill>
                        </a:rPr>
                        <a:t>ii. significant </a:t>
                      </a:r>
                      <a:endParaRPr lang="en-US" sz="24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628389"/>
                  </a:ext>
                </a:extLst>
              </a:tr>
              <a:tr h="769082"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FF00"/>
                          </a:solidFill>
                        </a:rPr>
                        <a:t>c. Noteworthy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9966"/>
                          </a:solidFill>
                        </a:rPr>
                        <a:t>iii. moved to </a:t>
                      </a:r>
                      <a:endParaRPr lang="en-US" sz="24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6365"/>
                  </a:ext>
                </a:extLst>
              </a:tr>
              <a:tr h="769082"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FF00"/>
                          </a:solidFill>
                        </a:rPr>
                        <a:t>d. Ravages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9966"/>
                          </a:solidFill>
                        </a:rPr>
                        <a:t>iv. negative effects</a:t>
                      </a:r>
                      <a:endParaRPr lang="en-US" sz="24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814990"/>
                  </a:ext>
                </a:extLst>
              </a:tr>
              <a:tr h="769082"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FF00"/>
                          </a:solidFill>
                        </a:rPr>
                        <a:t>e. Phenomenon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SG" sz="2400" b="1" dirty="0">
                          <a:solidFill>
                            <a:srgbClr val="FF9966"/>
                          </a:solidFill>
                        </a:rPr>
                        <a:t>v. group of people</a:t>
                      </a:r>
                      <a:endParaRPr lang="en-US" sz="24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15147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3CB6F479-9767-4DF6-8A5F-312331FBA828}"/>
              </a:ext>
            </a:extLst>
          </p:cNvPr>
          <p:cNvSpPr txBox="1">
            <a:spLocks/>
          </p:cNvSpPr>
          <p:nvPr/>
        </p:nvSpPr>
        <p:spPr>
          <a:xfrm>
            <a:off x="623392" y="764704"/>
            <a:ext cx="11233248" cy="71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A92DD6-97FC-4878-8697-6286432D263F}"/>
              </a:ext>
            </a:extLst>
          </p:cNvPr>
          <p:cNvSpPr/>
          <p:nvPr/>
        </p:nvSpPr>
        <p:spPr>
          <a:xfrm>
            <a:off x="479376" y="1039548"/>
            <a:ext cx="11233248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Guess the meaning of the words in Column A from the context and match with the meaning given in Column B: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96440B-EB02-4999-AB51-8F89A8087437}"/>
              </a:ext>
            </a:extLst>
          </p:cNvPr>
          <p:cNvCxnSpPr>
            <a:cxnSpLocks/>
          </p:cNvCxnSpPr>
          <p:nvPr/>
        </p:nvCxnSpPr>
        <p:spPr>
          <a:xfrm>
            <a:off x="2207568" y="2996952"/>
            <a:ext cx="3888432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96D6F9-474D-4546-AA4D-3E93CAB708C2}"/>
              </a:ext>
            </a:extLst>
          </p:cNvPr>
          <p:cNvCxnSpPr>
            <a:cxnSpLocks/>
          </p:cNvCxnSpPr>
          <p:nvPr/>
        </p:nvCxnSpPr>
        <p:spPr>
          <a:xfrm>
            <a:off x="2711624" y="3910240"/>
            <a:ext cx="3384376" cy="19082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29F530-7DEF-4201-A9CB-7D4BFF0B2DE1}"/>
              </a:ext>
            </a:extLst>
          </p:cNvPr>
          <p:cNvCxnSpPr>
            <a:cxnSpLocks/>
          </p:cNvCxnSpPr>
          <p:nvPr/>
        </p:nvCxnSpPr>
        <p:spPr>
          <a:xfrm flipV="1">
            <a:off x="2685233" y="3783325"/>
            <a:ext cx="3410767" cy="7810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151E02-C54F-4436-82D3-5BA41AA525C1}"/>
              </a:ext>
            </a:extLst>
          </p:cNvPr>
          <p:cNvCxnSpPr>
            <a:cxnSpLocks/>
          </p:cNvCxnSpPr>
          <p:nvPr/>
        </p:nvCxnSpPr>
        <p:spPr>
          <a:xfrm>
            <a:off x="2224799" y="5273071"/>
            <a:ext cx="3897592" cy="77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E80E3E-A000-495D-9869-F55BF9A6EC7D}"/>
              </a:ext>
            </a:extLst>
          </p:cNvPr>
          <p:cNvCxnSpPr>
            <a:cxnSpLocks/>
          </p:cNvCxnSpPr>
          <p:nvPr/>
        </p:nvCxnSpPr>
        <p:spPr>
          <a:xfrm flipV="1">
            <a:off x="2927648" y="3038671"/>
            <a:ext cx="3312368" cy="29574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:\Goverment Jobs\ATEO\rsz_rajon_pp.jpg">
            <a:extLst>
              <a:ext uri="{FF2B5EF4-FFF2-40B4-BE49-F238E27FC236}">
                <a16:creationId xmlns:a16="http://schemas.microsoft.com/office/drawing/2014/main" id="{18A93AA2-2476-47A5-B578-0213D1D6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9637"/>
            <a:ext cx="479376" cy="419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72760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9C34-3D39-404E-BFCE-BA658E00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</p:spPr>
        <p:txBody>
          <a:bodyPr>
            <a:normAutofit/>
          </a:bodyPr>
          <a:lstStyle/>
          <a:p>
            <a:r>
              <a:rPr lang="en-SG" b="1"/>
              <a:t>Pair </a:t>
            </a:r>
            <a:r>
              <a:rPr lang="en-SG" b="1" dirty="0"/>
              <a:t>Work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71E6-E6CE-49B2-8A43-4D4EA3CE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52737"/>
            <a:ext cx="11881320" cy="507342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SG" sz="2800" b="1" dirty="0">
                <a:solidFill>
                  <a:srgbClr val="00B050"/>
                </a:solidFill>
              </a:rPr>
              <a:t>Discuss and write down the answers of the following questions-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Are all   diaspora voluntary?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 If all diasporas are not voluntary, why would a group of people want to leave their country?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 When has the study of diasporas started to attract scholars?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SG" sz="2400" dirty="0"/>
              <a:t> What has globalization to do with diaspora? 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b="1" i="1" dirty="0">
                <a:latin typeface="Book Antiqua" panose="02040602050305030304" pitchFamily="18" charset="0"/>
              </a:rPr>
              <a:t>Note: </a:t>
            </a:r>
            <a:r>
              <a:rPr lang="en-SG" i="1" dirty="0">
                <a:latin typeface="Book Antiqua" panose="02040602050305030304" pitchFamily="18" charset="0"/>
              </a:rPr>
              <a:t>Students will be divided into pair. They will discuss and write down their answers, and share in front of all students.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F:\Goverment Jobs\ATEO\rsz_rajon_pp.jpg">
            <a:extLst>
              <a:ext uri="{FF2B5EF4-FFF2-40B4-BE49-F238E27FC236}">
                <a16:creationId xmlns:a16="http://schemas.microsoft.com/office/drawing/2014/main" id="{B5A82B9F-AE67-43A3-B203-A2B67384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34028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AEBE-2473-4C30-9F3A-7CC761C7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rgbClr val="FFFF00"/>
                </a:solidFill>
              </a:rPr>
              <a:t>Homework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FB6D-6147-41FE-9B01-6430D6A1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5"/>
            <a:ext cx="12192000" cy="5001420"/>
          </a:xfrm>
        </p:spPr>
        <p:txBody>
          <a:bodyPr/>
          <a:lstStyle/>
          <a:p>
            <a:pPr marL="0" indent="0" algn="just">
              <a:buNone/>
            </a:pPr>
            <a:r>
              <a:rPr lang="en-SG" sz="2800" dirty="0"/>
              <a:t>					</a:t>
            </a:r>
            <a:r>
              <a:rPr lang="en-SG" sz="2800" b="1" dirty="0"/>
              <a:t>Paragraph Writing </a:t>
            </a:r>
          </a:p>
          <a:p>
            <a:pPr marL="0" indent="0" algn="just">
              <a:buNone/>
            </a:pPr>
            <a:endParaRPr lang="en-SG" sz="2800" dirty="0"/>
          </a:p>
          <a:p>
            <a:pPr marL="0" indent="0" algn="just">
              <a:buNone/>
            </a:pPr>
            <a:r>
              <a:rPr lang="en-SG" sz="2800" dirty="0"/>
              <a:t>Write a paragraph of about 180 words on </a:t>
            </a:r>
            <a:r>
              <a:rPr lang="en-SG" sz="2800" b="1" dirty="0">
                <a:solidFill>
                  <a:srgbClr val="FFFF00"/>
                </a:solidFill>
              </a:rPr>
              <a:t>Diaspora</a:t>
            </a:r>
            <a:r>
              <a:rPr lang="en-SG" sz="2800" dirty="0"/>
              <a:t> explaining the history and the reasons of rapid growth of it.   </a:t>
            </a:r>
            <a:endParaRPr lang="en-SG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SG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C:\Documents and Settings\Rajon\Desktop\students-writing-clipart-RiAyX6KKT.png">
            <a:extLst>
              <a:ext uri="{FF2B5EF4-FFF2-40B4-BE49-F238E27FC236}">
                <a16:creationId xmlns:a16="http://schemas.microsoft.com/office/drawing/2014/main" id="{FBDED2CC-7132-410F-A22F-57BD0E12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251423"/>
            <a:ext cx="2668532" cy="24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Goverment Jobs\ATEO\rsz_rajon_pp.jpg">
            <a:extLst>
              <a:ext uri="{FF2B5EF4-FFF2-40B4-BE49-F238E27FC236}">
                <a16:creationId xmlns:a16="http://schemas.microsoft.com/office/drawing/2014/main" id="{40A2B506-9375-49FF-9CA1-BB833377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8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0785B-AAF9-41F1-B515-E9B77821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8514">
            <a:off x="3037605" y="1189647"/>
            <a:ext cx="4669887" cy="4556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F:\Goverment Jobs\ATEO\rsz_rajon_pp.jpg">
            <a:extLst>
              <a:ext uri="{FF2B5EF4-FFF2-40B4-BE49-F238E27FC236}">
                <a16:creationId xmlns:a16="http://schemas.microsoft.com/office/drawing/2014/main" id="{77137C97-7004-448C-BA31-E617F1DC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223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Teacher’s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SG" sz="800" dirty="0"/>
          </a:p>
          <a:p>
            <a:pPr marL="0" indent="0" algn="ctr">
              <a:buNone/>
            </a:pPr>
            <a:endParaRPr lang="en-SG" sz="2400" dirty="0"/>
          </a:p>
          <a:p>
            <a:pPr marL="0" indent="0" algn="ctr">
              <a:buNone/>
            </a:pPr>
            <a:r>
              <a:rPr lang="en-SG" sz="2400" dirty="0"/>
              <a:t>		      </a:t>
            </a:r>
            <a:r>
              <a:rPr lang="en-SG" sz="4000" b="1" dirty="0"/>
              <a:t>Rajon Mahmood </a:t>
            </a:r>
          </a:p>
          <a:p>
            <a:pPr marL="0" indent="0" algn="ctr">
              <a:buNone/>
            </a:pPr>
            <a:r>
              <a:rPr lang="en-SG" sz="2800" b="1" dirty="0"/>
              <a:t>			    B.A. (Hons) &amp; M.A. in English (Major in ELT)</a:t>
            </a:r>
          </a:p>
          <a:p>
            <a:pPr marL="0" indent="0" algn="ctr">
              <a:buNone/>
            </a:pPr>
            <a:r>
              <a:rPr lang="en-SG" sz="2800" b="1" dirty="0"/>
              <a:t>		  Assistant Teacher </a:t>
            </a:r>
          </a:p>
          <a:p>
            <a:pPr marL="0" indent="0" algn="ctr">
              <a:buNone/>
            </a:pPr>
            <a:r>
              <a:rPr lang="en-SG" sz="2800" b="1" dirty="0"/>
              <a:t>		  </a:t>
            </a:r>
            <a:r>
              <a:rPr lang="en-SG" sz="2800" b="1" dirty="0" err="1"/>
              <a:t>Dariapur</a:t>
            </a:r>
            <a:r>
              <a:rPr lang="en-SG" sz="2800" b="1" dirty="0"/>
              <a:t> Secondary School </a:t>
            </a:r>
          </a:p>
          <a:p>
            <a:pPr marL="0" indent="0" algn="ctr">
              <a:buNone/>
            </a:pPr>
            <a:r>
              <a:rPr lang="en-US" sz="2800" b="1" dirty="0"/>
              <a:t>		   </a:t>
            </a:r>
            <a:r>
              <a:rPr lang="en-US" sz="2800" b="1" dirty="0" err="1"/>
              <a:t>Mujibnagar</a:t>
            </a:r>
            <a:r>
              <a:rPr lang="en-US" sz="2800" b="1" dirty="0"/>
              <a:t>, Meherpur </a:t>
            </a:r>
          </a:p>
          <a:p>
            <a:pPr marL="0" indent="0" algn="ctr">
              <a:buNone/>
            </a:pPr>
            <a:r>
              <a:rPr lang="en-US" sz="2800" b="1" dirty="0"/>
              <a:t>		 E-mail: raz_bd@live.com </a:t>
            </a:r>
          </a:p>
          <a:p>
            <a:pPr marL="0" indent="0" algn="ctr">
              <a:buNone/>
            </a:pPr>
            <a:r>
              <a:rPr lang="en-US" sz="2800" b="1" dirty="0"/>
              <a:t>		  Mobile: 01719-271306 </a:t>
            </a:r>
          </a:p>
        </p:txBody>
      </p:sp>
      <p:pic>
        <p:nvPicPr>
          <p:cNvPr id="13" name="Picture 2" descr="F:\Goverment Jobs\ATEO\rsz_rajon_pp.jpg">
            <a:extLst>
              <a:ext uri="{FF2B5EF4-FFF2-40B4-BE49-F238E27FC236}">
                <a16:creationId xmlns:a16="http://schemas.microsoft.com/office/drawing/2014/main" id="{82D57177-6F57-45AB-99B6-00AEE411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1650402"/>
            <a:ext cx="2808312" cy="355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91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763-470C-4FFF-A1F3-A2DD623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83"/>
            <a:ext cx="10972800" cy="896965"/>
          </a:xfrm>
        </p:spPr>
        <p:txBody>
          <a:bodyPr>
            <a:normAutofit/>
          </a:bodyPr>
          <a:lstStyle/>
          <a:p>
            <a:r>
              <a:rPr lang="en-SG" sz="5400" b="1" dirty="0">
                <a:solidFill>
                  <a:srgbClr val="FFFF00"/>
                </a:solidFill>
              </a:rPr>
              <a:t>Look at the pictures…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E721DF0-91AE-4F41-BA22-6CE6054E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05" y="5733256"/>
            <a:ext cx="10972800" cy="7804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SG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Can you explain what is happening in the pictures?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D6F8A-4629-41E0-B33E-A9DCA8EED3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651" y="1268759"/>
            <a:ext cx="4171597" cy="3242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B58AD0-3046-4642-B619-BEE3AB4CD8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05" y="1303028"/>
            <a:ext cx="3672410" cy="320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0FC41-6B90-4BCD-A8FE-FF51A31F1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19" y="1249683"/>
            <a:ext cx="3384376" cy="326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j0078711">
            <a:extLst>
              <a:ext uri="{FF2B5EF4-FFF2-40B4-BE49-F238E27FC236}">
                <a16:creationId xmlns:a16="http://schemas.microsoft.com/office/drawing/2014/main" id="{C3917D1F-AE48-4E36-9960-CB9A9738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084" y="5067353"/>
            <a:ext cx="1023654" cy="17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0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763-470C-4FFF-A1F3-A2DD6230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28" y="73651"/>
            <a:ext cx="10353761" cy="1326321"/>
          </a:xfrm>
        </p:spPr>
        <p:txBody>
          <a:bodyPr>
            <a:normAutofit/>
          </a:bodyPr>
          <a:lstStyle/>
          <a:p>
            <a:r>
              <a:rPr lang="en-SG" sz="5400" b="1" dirty="0">
                <a:solidFill>
                  <a:srgbClr val="FFFF00"/>
                </a:solidFill>
              </a:rPr>
              <a:t>Look at the pictures…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B02F21-88C0-4826-A396-5F59646871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9336" y="1540064"/>
            <a:ext cx="4248472" cy="2903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34DE3D-CD34-44E3-B733-0117397F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336" y="5619422"/>
            <a:ext cx="10945216" cy="962665"/>
          </a:xfrm>
        </p:spPr>
        <p:txBody>
          <a:bodyPr>
            <a:normAutofit fontScale="92500"/>
          </a:bodyPr>
          <a:lstStyle/>
          <a:p>
            <a:r>
              <a:rPr lang="en-SG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do some workers of our country leave their motherland? 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 descr="j0078711">
            <a:extLst>
              <a:ext uri="{FF2B5EF4-FFF2-40B4-BE49-F238E27FC236}">
                <a16:creationId xmlns:a16="http://schemas.microsoft.com/office/drawing/2014/main" id="{01BD9C20-7D89-4D78-BD13-2013DC1D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459" y="4419883"/>
            <a:ext cx="1399882" cy="24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FE7DB-CD8E-4C95-A23B-CD770C5AE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538619"/>
            <a:ext cx="3846141" cy="283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22101-3BE7-4916-904C-15BCE833F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585359"/>
            <a:ext cx="3312368" cy="283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993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C402-7524-46E8-9326-3B07EE8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512168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00B0F0"/>
                </a:solidFill>
              </a:rPr>
              <a:t>Today’s Lesson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2FCC-6765-4D4C-8BB8-635F800B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 algn="ctr">
              <a:buNone/>
            </a:pPr>
            <a:endParaRPr lang="en-SG" sz="1400" b="1" dirty="0"/>
          </a:p>
          <a:p>
            <a:pPr marL="0" indent="0" algn="ctr">
              <a:buNone/>
            </a:pPr>
            <a:r>
              <a:rPr lang="en-SG" sz="3600" b="1" dirty="0"/>
              <a:t>What is Diaspora? </a:t>
            </a:r>
          </a:p>
          <a:p>
            <a:pPr marL="0" indent="0">
              <a:buNone/>
            </a:pPr>
            <a:endParaRPr lang="en-SG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SG" sz="3200" b="1" dirty="0">
                <a:solidFill>
                  <a:srgbClr val="00B050"/>
                </a:solidFill>
              </a:rPr>
              <a:t>Unit</a:t>
            </a:r>
            <a:r>
              <a:rPr lang="en-SG" sz="3200" b="1" dirty="0"/>
              <a:t>: </a:t>
            </a:r>
            <a:r>
              <a:rPr lang="en-SG" sz="3200" dirty="0"/>
              <a:t>11: </a:t>
            </a:r>
            <a:r>
              <a:rPr lang="en-SG" sz="3200" b="1" dirty="0"/>
              <a:t>Diaspora</a:t>
            </a:r>
            <a:r>
              <a:rPr lang="en-SG" sz="3200" dirty="0"/>
              <a:t> 		 </a:t>
            </a:r>
          </a:p>
          <a:p>
            <a:pPr marL="0" indent="0">
              <a:buNone/>
            </a:pPr>
            <a:r>
              <a:rPr lang="en-SG" sz="3200" b="1" dirty="0">
                <a:solidFill>
                  <a:srgbClr val="00B050"/>
                </a:solidFill>
              </a:rPr>
              <a:t>Lesson</a:t>
            </a:r>
            <a:r>
              <a:rPr lang="en-SG" sz="3200" b="1" dirty="0"/>
              <a:t>: </a:t>
            </a:r>
            <a:r>
              <a:rPr lang="en-SG" sz="3200" dirty="0"/>
              <a:t>01</a:t>
            </a:r>
          </a:p>
          <a:p>
            <a:pPr marL="0" indent="0">
              <a:buNone/>
            </a:pPr>
            <a:r>
              <a:rPr lang="en-SG" sz="3200" b="1" dirty="0">
                <a:solidFill>
                  <a:srgbClr val="00B050"/>
                </a:solidFill>
              </a:rPr>
              <a:t>Reference Book: </a:t>
            </a:r>
            <a:r>
              <a:rPr lang="en-SG" sz="3200" dirty="0"/>
              <a:t>English For Today  </a:t>
            </a:r>
          </a:p>
          <a:p>
            <a:pPr marL="0" indent="0">
              <a:buNone/>
            </a:pPr>
            <a:r>
              <a:rPr lang="en-SG" sz="3200" b="1" dirty="0">
                <a:solidFill>
                  <a:srgbClr val="00B050"/>
                </a:solidFill>
              </a:rPr>
              <a:t>Page No</a:t>
            </a:r>
            <a:r>
              <a:rPr lang="en-SG" sz="3200" dirty="0"/>
              <a:t>: 132-33</a:t>
            </a:r>
          </a:p>
          <a:p>
            <a:pPr marL="0" indent="0" algn="ctr"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F:\Goverment Jobs\ATEO\rsz_rajon_pp.jpg">
            <a:extLst>
              <a:ext uri="{FF2B5EF4-FFF2-40B4-BE49-F238E27FC236}">
                <a16:creationId xmlns:a16="http://schemas.microsoft.com/office/drawing/2014/main" id="{175AE999-3D4E-4330-BA00-4F8A5D4B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C3B41-94DA-4D51-9304-182B675AC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402371"/>
            <a:ext cx="3312368" cy="441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35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066130"/>
          </a:xfrm>
        </p:spPr>
        <p:txBody>
          <a:bodyPr>
            <a:normAutofit/>
          </a:bodyPr>
          <a:lstStyle/>
          <a:p>
            <a:r>
              <a:rPr lang="en-SG" sz="4400" b="1" dirty="0">
                <a:solidFill>
                  <a:srgbClr val="FFFF00"/>
                </a:solidFill>
              </a:rPr>
              <a:t>Learning</a:t>
            </a:r>
            <a:r>
              <a:rPr lang="en-SG" sz="4400" dirty="0">
                <a:solidFill>
                  <a:srgbClr val="FFFF00"/>
                </a:solidFill>
              </a:rPr>
              <a:t> </a:t>
            </a:r>
            <a:r>
              <a:rPr lang="en-SG" sz="4400" b="1" dirty="0">
                <a:solidFill>
                  <a:srgbClr val="FFFF00"/>
                </a:solidFill>
              </a:rPr>
              <a:t>Outcomes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7"/>
            <a:ext cx="12192000" cy="5073428"/>
          </a:xfrm>
        </p:spPr>
        <p:txBody>
          <a:bodyPr/>
          <a:lstStyle/>
          <a:p>
            <a:pPr marL="0" indent="0">
              <a:buNone/>
            </a:pPr>
            <a:r>
              <a:rPr lang="en-SG" sz="2800" b="1" dirty="0">
                <a:solidFill>
                  <a:srgbClr val="FF9966"/>
                </a:solidFill>
              </a:rPr>
              <a:t>At the end of this lesson, students will be able to – </a:t>
            </a:r>
          </a:p>
          <a:p>
            <a:pPr marL="0" indent="0">
              <a:buNone/>
            </a:pPr>
            <a:endParaRPr lang="en-S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800" dirty="0"/>
              <a:t> </a:t>
            </a:r>
            <a:r>
              <a:rPr lang="en-SG" sz="2800" dirty="0">
                <a:solidFill>
                  <a:srgbClr val="FF9966"/>
                </a:solidFill>
              </a:rPr>
              <a:t>define the term </a:t>
            </a:r>
            <a:r>
              <a:rPr lang="en-SG" sz="2800" b="1" i="1" dirty="0">
                <a:solidFill>
                  <a:srgbClr val="FF9966"/>
                </a:solidFill>
              </a:rPr>
              <a:t>diaspora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800" dirty="0">
                <a:solidFill>
                  <a:srgbClr val="FF9966"/>
                </a:solidFill>
              </a:rPr>
              <a:t> apply some key words from the text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800" dirty="0">
                <a:solidFill>
                  <a:srgbClr val="FF9966"/>
                </a:solidFill>
              </a:rPr>
              <a:t> explain the factors behind diaspora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2800" dirty="0">
                <a:solidFill>
                  <a:srgbClr val="FF9966"/>
                </a:solidFill>
              </a:rPr>
              <a:t> write a reflective paragraph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SG" sz="28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" name="Picture 2" descr="F:\Goverment Jobs\ATEO\rsz_rajon_pp.jpg">
            <a:extLst>
              <a:ext uri="{FF2B5EF4-FFF2-40B4-BE49-F238E27FC236}">
                <a16:creationId xmlns:a16="http://schemas.microsoft.com/office/drawing/2014/main" id="{17D5DF69-6592-47BE-9C1D-C187394C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6673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25" y="116632"/>
            <a:ext cx="10353761" cy="693305"/>
          </a:xfrm>
        </p:spPr>
        <p:txBody>
          <a:bodyPr>
            <a:normAutofit fontScale="90000"/>
          </a:bodyPr>
          <a:lstStyle/>
          <a:p>
            <a:r>
              <a:rPr lang="en-SG" sz="4800" b="1" dirty="0">
                <a:solidFill>
                  <a:srgbClr val="00B0F0"/>
                </a:solidFill>
              </a:rPr>
              <a:t>Defining globalization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80" y="5759219"/>
            <a:ext cx="11856640" cy="1023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process by which businesses or other organizations develop international influence or start operating on an international scale</a:t>
            </a:r>
            <a:r>
              <a:rPr lang="en-US" sz="1400" dirty="0">
                <a:effectLst/>
              </a:rPr>
              <a:t>.</a:t>
            </a:r>
            <a:endParaRPr lang="en-SG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BA9EFB-387A-4D6C-A214-3D476677F6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834841"/>
            <a:ext cx="1049488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Goverment Jobs\ATEO\rsz_rajon_pp.jpg">
            <a:extLst>
              <a:ext uri="{FF2B5EF4-FFF2-40B4-BE49-F238E27FC236}">
                <a16:creationId xmlns:a16="http://schemas.microsoft.com/office/drawing/2014/main" id="{FD0A9A3D-7055-4633-A10A-DD95B08A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8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050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18" y="260648"/>
            <a:ext cx="10353761" cy="1066800"/>
          </a:xfrm>
        </p:spPr>
        <p:txBody>
          <a:bodyPr>
            <a:normAutofit/>
          </a:bodyPr>
          <a:lstStyle/>
          <a:p>
            <a:r>
              <a:rPr lang="en-SG" sz="4800" b="1" dirty="0">
                <a:solidFill>
                  <a:srgbClr val="00B0F0"/>
                </a:solidFill>
              </a:rPr>
              <a:t>Defining Diaspora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327448"/>
            <a:ext cx="5904656" cy="52699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dirty="0"/>
              <a:t> </a:t>
            </a:r>
            <a:r>
              <a:rPr lang="en-SG" sz="3200" dirty="0"/>
              <a:t>What have you noticed in the previous pictures?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3200" dirty="0"/>
              <a:t> What were the people doing?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3200" dirty="0"/>
              <a:t> Why do people move from one place to another place? </a:t>
            </a:r>
          </a:p>
          <a:p>
            <a:pPr marL="0" indent="0">
              <a:lnSpc>
                <a:spcPct val="150000"/>
              </a:lnSpc>
              <a:buNone/>
            </a:pPr>
            <a:endParaRPr lang="en-S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C034F7-A312-4E9C-BFFE-DCFD030D6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84784"/>
            <a:ext cx="6096000" cy="5112568"/>
          </a:xfrm>
        </p:spPr>
        <p:txBody>
          <a:bodyPr>
            <a:normAutofit/>
          </a:bodyPr>
          <a:lstStyle/>
          <a:p>
            <a:r>
              <a:rPr lang="en-SG" sz="3200" dirty="0">
                <a:solidFill>
                  <a:srgbClr val="FFC000"/>
                </a:solidFill>
              </a:rPr>
              <a:t>Refers to the people who have left their homelands and settle down in other country </a:t>
            </a:r>
          </a:p>
          <a:p>
            <a:endParaRPr lang="en-SG" dirty="0"/>
          </a:p>
          <a:p>
            <a:pPr marL="0" indent="0" algn="ctr">
              <a:buNone/>
            </a:pPr>
            <a:r>
              <a:rPr lang="en-SG" sz="3600" b="1" dirty="0">
                <a:solidFill>
                  <a:srgbClr val="0099CC"/>
                </a:solidFill>
              </a:rPr>
              <a:t>Reasons: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SG" sz="3200" dirty="0">
                <a:solidFill>
                  <a:srgbClr val="00B0F0"/>
                </a:solidFill>
              </a:rPr>
              <a:t>To lead a comfortable life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SG" sz="3200" dirty="0">
                <a:solidFill>
                  <a:srgbClr val="00B0F0"/>
                </a:solidFill>
              </a:rPr>
              <a:t>To save life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" name="Picture 2" descr="F:\Goverment Jobs\ATEO\rsz_rajon_pp.jpg">
            <a:extLst>
              <a:ext uri="{FF2B5EF4-FFF2-40B4-BE49-F238E27FC236}">
                <a16:creationId xmlns:a16="http://schemas.microsoft.com/office/drawing/2014/main" id="{5CCDAF1E-1AE9-41B5-B08E-889E09B7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819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62EC-74C8-4535-8CA3-F57BC586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18" y="260648"/>
            <a:ext cx="10353761" cy="1066800"/>
          </a:xfrm>
        </p:spPr>
        <p:txBody>
          <a:bodyPr>
            <a:normAutofit/>
          </a:bodyPr>
          <a:lstStyle/>
          <a:p>
            <a:r>
              <a:rPr lang="en-SG" sz="4800" dirty="0">
                <a:solidFill>
                  <a:srgbClr val="00B0F0"/>
                </a:solidFill>
              </a:rPr>
              <a:t>What do you think?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EDC0-6221-4690-8F66-9CBB2F147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327448"/>
            <a:ext cx="11809312" cy="526990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SG" sz="2800" b="1" dirty="0"/>
              <a:t>Does globalization have a link or connection with diaspora? </a:t>
            </a:r>
          </a:p>
          <a:p>
            <a:pPr marL="0" indent="0">
              <a:lnSpc>
                <a:spcPct val="150000"/>
              </a:lnSpc>
              <a:buNone/>
            </a:pPr>
            <a:endParaRPr lang="en-SG" sz="1600" b="1" dirty="0"/>
          </a:p>
          <a:p>
            <a:pPr marL="0" indent="0">
              <a:lnSpc>
                <a:spcPct val="150000"/>
              </a:lnSpc>
              <a:buNone/>
            </a:pPr>
            <a:endParaRPr lang="en-SG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F39ED-CC83-4BEB-AA50-43FB46913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00294"/>
            <a:ext cx="2715120" cy="1657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B214F7-7E19-4AD3-A632-7692BA735A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520" y="4479473"/>
            <a:ext cx="2715120" cy="219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5E5DDAC0-8A6E-45DE-BC2E-5994F4DEE3BD}"/>
              </a:ext>
            </a:extLst>
          </p:cNvPr>
          <p:cNvSpPr/>
          <p:nvPr/>
        </p:nvSpPr>
        <p:spPr>
          <a:xfrm>
            <a:off x="7392144" y="2287672"/>
            <a:ext cx="4104456" cy="2191802"/>
          </a:xfrm>
          <a:prstGeom prst="cloudCallout">
            <a:avLst>
              <a:gd name="adj1" fmla="val -106221"/>
              <a:gd name="adj2" fmla="val 511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chemeClr val="bg1"/>
                </a:solidFill>
              </a:rPr>
              <a:t>How?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F:\Goverment Jobs\ATEO\rsz_rajon_pp.jpg">
            <a:extLst>
              <a:ext uri="{FF2B5EF4-FFF2-40B4-BE49-F238E27FC236}">
                <a16:creationId xmlns:a16="http://schemas.microsoft.com/office/drawing/2014/main" id="{A30BC8F0-5180-4BA9-A73A-971D3083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26165"/>
            <a:ext cx="792088" cy="69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2269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6641</TotalTime>
  <Words>500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Book Antiqua</vt:lpstr>
      <vt:lpstr>Bookman Old Style</vt:lpstr>
      <vt:lpstr>Calibri</vt:lpstr>
      <vt:lpstr>Courier New</vt:lpstr>
      <vt:lpstr>Rockwell</vt:lpstr>
      <vt:lpstr>Times New Roman</vt:lpstr>
      <vt:lpstr>Wingdings</vt:lpstr>
      <vt:lpstr>Damask</vt:lpstr>
      <vt:lpstr>PowerPoint Presentation</vt:lpstr>
      <vt:lpstr>Teacher’s Introduction</vt:lpstr>
      <vt:lpstr>Look at the pictures…</vt:lpstr>
      <vt:lpstr>Look at the pictures…</vt:lpstr>
      <vt:lpstr>Today’s Lesson </vt:lpstr>
      <vt:lpstr>Learning Outcomes</vt:lpstr>
      <vt:lpstr>Defining globalization</vt:lpstr>
      <vt:lpstr>Defining Diaspora</vt:lpstr>
      <vt:lpstr>What do you think?</vt:lpstr>
      <vt:lpstr>History of diaspora</vt:lpstr>
      <vt:lpstr>History of diaspora</vt:lpstr>
      <vt:lpstr>History of diaspora</vt:lpstr>
      <vt:lpstr>Key Vocabularies</vt:lpstr>
      <vt:lpstr>Key Vocabularies</vt:lpstr>
      <vt:lpstr>Silent Reading </vt:lpstr>
      <vt:lpstr>Individual Assessment</vt:lpstr>
      <vt:lpstr>Pair Work</vt:lpstr>
      <vt:lpstr>Homework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Rajon Mahmood</cp:lastModifiedBy>
  <cp:revision>1308</cp:revision>
  <dcterms:created xsi:type="dcterms:W3CDTF">2010-05-23T14:28:12Z</dcterms:created>
  <dcterms:modified xsi:type="dcterms:W3CDTF">2019-06-25T10:07:00Z</dcterms:modified>
</cp:coreProperties>
</file>