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8" r:id="rId4"/>
    <p:sldId id="279" r:id="rId5"/>
    <p:sldId id="272" r:id="rId6"/>
    <p:sldId id="273" r:id="rId7"/>
    <p:sldId id="282" r:id="rId8"/>
    <p:sldId id="267" r:id="rId9"/>
    <p:sldId id="281" r:id="rId10"/>
    <p:sldId id="280" r:id="rId11"/>
    <p:sldId id="283" r:id="rId12"/>
    <p:sldId id="277" r:id="rId13"/>
    <p:sldId id="276" r:id="rId14"/>
    <p:sldId id="284" r:id="rId15"/>
    <p:sldId id="285" r:id="rId16"/>
    <p:sldId id="278" r:id="rId17"/>
    <p:sldId id="264" r:id="rId18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0036"/>
    <a:srgbClr val="660066"/>
    <a:srgbClr val="422C16"/>
    <a:srgbClr val="0C788E"/>
    <a:srgbClr val="006666"/>
    <a:srgbClr val="0099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1344" autoAdjust="0"/>
  </p:normalViewPr>
  <p:slideViewPr>
    <p:cSldViewPr>
      <p:cViewPr varScale="1">
        <p:scale>
          <a:sx n="66" d="100"/>
          <a:sy n="66" d="100"/>
        </p:scale>
        <p:origin x="80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80B23-4849-4EB7-A505-9B7D09324513}" type="doc">
      <dgm:prSet loTypeId="urn:microsoft.com/office/officeart/2011/layout/HexagonRadial" loCatId="cycle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998130C-E8C9-409D-950A-305BC495AD8B}">
      <dgm:prSet phldrT="[Text]"/>
      <dgm:spPr/>
      <dgm:t>
        <a:bodyPr/>
        <a:lstStyle/>
        <a:p>
          <a:r>
            <a:rPr lang="en-SG" dirty="0"/>
            <a:t>Social Networking </a:t>
          </a:r>
        </a:p>
        <a:p>
          <a:r>
            <a:rPr lang="en-SG" dirty="0"/>
            <a:t>Services</a:t>
          </a:r>
          <a:endParaRPr lang="en-US" dirty="0"/>
        </a:p>
      </dgm:t>
    </dgm:pt>
    <dgm:pt modelId="{AB2E4CF6-8181-44E2-BE4F-250BEA3A654B}" type="parTrans" cxnId="{48F1ECB8-BBAD-4EEE-93A9-156006FD0883}">
      <dgm:prSet/>
      <dgm:spPr/>
      <dgm:t>
        <a:bodyPr/>
        <a:lstStyle/>
        <a:p>
          <a:endParaRPr lang="en-US"/>
        </a:p>
      </dgm:t>
    </dgm:pt>
    <dgm:pt modelId="{2E121FFC-6D72-4EBA-815A-412D7729CA45}" type="sibTrans" cxnId="{48F1ECB8-BBAD-4EEE-93A9-156006FD0883}">
      <dgm:prSet/>
      <dgm:spPr/>
      <dgm:t>
        <a:bodyPr/>
        <a:lstStyle/>
        <a:p>
          <a:endParaRPr lang="en-US"/>
        </a:p>
      </dgm:t>
    </dgm:pt>
    <dgm:pt modelId="{AB73B058-85CD-42BE-B83D-F4F0246B8829}">
      <dgm:prSet phldrT="[Text]"/>
      <dgm:spPr/>
      <dgm:t>
        <a:bodyPr/>
        <a:lstStyle/>
        <a:p>
          <a:r>
            <a:rPr lang="en-SG" dirty="0"/>
            <a:t>Facebook</a:t>
          </a:r>
          <a:endParaRPr lang="en-US" dirty="0"/>
        </a:p>
      </dgm:t>
    </dgm:pt>
    <dgm:pt modelId="{36F19BA8-F45C-4941-BD80-D22A6B22DDCD}" type="parTrans" cxnId="{53FA2C45-F6F0-44E1-868E-88A170F1E36D}">
      <dgm:prSet/>
      <dgm:spPr/>
      <dgm:t>
        <a:bodyPr/>
        <a:lstStyle/>
        <a:p>
          <a:endParaRPr lang="en-US"/>
        </a:p>
      </dgm:t>
    </dgm:pt>
    <dgm:pt modelId="{6AD46F54-E12B-4819-B30F-B3255D47497E}" type="sibTrans" cxnId="{53FA2C45-F6F0-44E1-868E-88A170F1E36D}">
      <dgm:prSet/>
      <dgm:spPr/>
      <dgm:t>
        <a:bodyPr/>
        <a:lstStyle/>
        <a:p>
          <a:endParaRPr lang="en-US"/>
        </a:p>
      </dgm:t>
    </dgm:pt>
    <dgm:pt modelId="{38C099EB-40FF-46DE-8BAE-0BBBAC06EE2C}">
      <dgm:prSet phldrT="[Text]"/>
      <dgm:spPr/>
      <dgm:t>
        <a:bodyPr/>
        <a:lstStyle/>
        <a:p>
          <a:r>
            <a:rPr lang="en-SG" dirty="0"/>
            <a:t>Twitter</a:t>
          </a:r>
          <a:endParaRPr lang="en-US" dirty="0"/>
        </a:p>
      </dgm:t>
    </dgm:pt>
    <dgm:pt modelId="{06329CF6-7001-4A1D-9934-7FAC31B508A2}" type="parTrans" cxnId="{DB3D7EF2-0ED0-45FB-B4A0-D8DBC07F8B5E}">
      <dgm:prSet/>
      <dgm:spPr/>
      <dgm:t>
        <a:bodyPr/>
        <a:lstStyle/>
        <a:p>
          <a:endParaRPr lang="en-US"/>
        </a:p>
      </dgm:t>
    </dgm:pt>
    <dgm:pt modelId="{DA70EF53-C223-403B-ABE2-B27686A4F240}" type="sibTrans" cxnId="{DB3D7EF2-0ED0-45FB-B4A0-D8DBC07F8B5E}">
      <dgm:prSet/>
      <dgm:spPr/>
      <dgm:t>
        <a:bodyPr/>
        <a:lstStyle/>
        <a:p>
          <a:endParaRPr lang="en-US"/>
        </a:p>
      </dgm:t>
    </dgm:pt>
    <dgm:pt modelId="{756C7B4A-A6C7-4F8C-AF97-B21D6888F18D}">
      <dgm:prSet phldrT="[Text]"/>
      <dgm:spPr/>
      <dgm:t>
        <a:bodyPr/>
        <a:lstStyle/>
        <a:p>
          <a:r>
            <a:rPr lang="en-SG" dirty="0"/>
            <a:t>Google+</a:t>
          </a:r>
          <a:endParaRPr lang="en-US" dirty="0"/>
        </a:p>
      </dgm:t>
    </dgm:pt>
    <dgm:pt modelId="{4A3045BE-F81A-4888-BFDD-EBBBD881544C}" type="parTrans" cxnId="{9BDCD8AA-E045-4BC5-9A9B-94B344F76E67}">
      <dgm:prSet/>
      <dgm:spPr/>
      <dgm:t>
        <a:bodyPr/>
        <a:lstStyle/>
        <a:p>
          <a:endParaRPr lang="en-US"/>
        </a:p>
      </dgm:t>
    </dgm:pt>
    <dgm:pt modelId="{B0E6DD08-5925-4D66-9D6B-CF3C503D92C9}" type="sibTrans" cxnId="{9BDCD8AA-E045-4BC5-9A9B-94B344F76E67}">
      <dgm:prSet/>
      <dgm:spPr/>
      <dgm:t>
        <a:bodyPr/>
        <a:lstStyle/>
        <a:p>
          <a:endParaRPr lang="en-US"/>
        </a:p>
      </dgm:t>
    </dgm:pt>
    <dgm:pt modelId="{D036306E-E45C-48B0-9AC1-32F335309F65}">
      <dgm:prSet phldrT="[Text]"/>
      <dgm:spPr/>
      <dgm:t>
        <a:bodyPr/>
        <a:lstStyle/>
        <a:p>
          <a:r>
            <a:rPr lang="en-SG" dirty="0"/>
            <a:t>LinkedIn</a:t>
          </a:r>
          <a:endParaRPr lang="en-US" dirty="0"/>
        </a:p>
      </dgm:t>
    </dgm:pt>
    <dgm:pt modelId="{83C70DFD-5262-4CC8-B901-32AE128471E8}" type="parTrans" cxnId="{07BF27AF-931A-4902-898F-5B13ADB3DE02}">
      <dgm:prSet/>
      <dgm:spPr/>
      <dgm:t>
        <a:bodyPr/>
        <a:lstStyle/>
        <a:p>
          <a:endParaRPr lang="en-US"/>
        </a:p>
      </dgm:t>
    </dgm:pt>
    <dgm:pt modelId="{7F2DD02A-9817-472E-8156-D16043F5AFA1}" type="sibTrans" cxnId="{07BF27AF-931A-4902-898F-5B13ADB3DE02}">
      <dgm:prSet/>
      <dgm:spPr/>
      <dgm:t>
        <a:bodyPr/>
        <a:lstStyle/>
        <a:p>
          <a:endParaRPr lang="en-US"/>
        </a:p>
      </dgm:t>
    </dgm:pt>
    <dgm:pt modelId="{6BB54C76-0DC6-44BD-BB26-3554C81B2FC5}">
      <dgm:prSet phldrT="[Text]"/>
      <dgm:spPr/>
      <dgm:t>
        <a:bodyPr/>
        <a:lstStyle/>
        <a:p>
          <a:r>
            <a:rPr lang="en-SG" dirty="0"/>
            <a:t>Tumblr</a:t>
          </a:r>
          <a:endParaRPr lang="en-US" dirty="0"/>
        </a:p>
      </dgm:t>
    </dgm:pt>
    <dgm:pt modelId="{5A09ACBA-0D3C-42E9-85E8-9848E8F4391C}" type="parTrans" cxnId="{B723B84C-E6C4-4938-8B0C-4A289F92811C}">
      <dgm:prSet/>
      <dgm:spPr/>
      <dgm:t>
        <a:bodyPr/>
        <a:lstStyle/>
        <a:p>
          <a:endParaRPr lang="en-US"/>
        </a:p>
      </dgm:t>
    </dgm:pt>
    <dgm:pt modelId="{BBB3398A-02E8-4CDF-A3C2-808664B9C507}" type="sibTrans" cxnId="{B723B84C-E6C4-4938-8B0C-4A289F92811C}">
      <dgm:prSet/>
      <dgm:spPr/>
      <dgm:t>
        <a:bodyPr/>
        <a:lstStyle/>
        <a:p>
          <a:endParaRPr lang="en-US"/>
        </a:p>
      </dgm:t>
    </dgm:pt>
    <dgm:pt modelId="{77C88840-876A-4E62-9D39-4C29DC5237C7}">
      <dgm:prSet phldrT="[Text]"/>
      <dgm:spPr/>
      <dgm:t>
        <a:bodyPr/>
        <a:lstStyle/>
        <a:p>
          <a:r>
            <a:rPr lang="en-SG" dirty="0"/>
            <a:t>Pinterest</a:t>
          </a:r>
          <a:endParaRPr lang="en-US" dirty="0"/>
        </a:p>
      </dgm:t>
    </dgm:pt>
    <dgm:pt modelId="{8D9E5D20-9E06-453E-B68F-13BB457D06AE}" type="parTrans" cxnId="{FFDDD93A-E4B9-466D-8274-B46294ABA9E8}">
      <dgm:prSet/>
      <dgm:spPr/>
      <dgm:t>
        <a:bodyPr/>
        <a:lstStyle/>
        <a:p>
          <a:endParaRPr lang="en-US"/>
        </a:p>
      </dgm:t>
    </dgm:pt>
    <dgm:pt modelId="{53E406F1-7AD6-4877-9654-AFFA50E9B70D}" type="sibTrans" cxnId="{FFDDD93A-E4B9-466D-8274-B46294ABA9E8}">
      <dgm:prSet/>
      <dgm:spPr/>
      <dgm:t>
        <a:bodyPr/>
        <a:lstStyle/>
        <a:p>
          <a:endParaRPr lang="en-US"/>
        </a:p>
      </dgm:t>
    </dgm:pt>
    <dgm:pt modelId="{3A5B22C0-7F84-457E-9F1C-C9ECF00D23CE}" type="pres">
      <dgm:prSet presAssocID="{A6480B23-4849-4EB7-A505-9B7D0932451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4043C41-545C-4BEE-8ACC-DAF8198107FA}" type="pres">
      <dgm:prSet presAssocID="{D998130C-E8C9-409D-950A-305BC495AD8B}" presName="Parent" presStyleLbl="node0" presStyleIdx="0" presStyleCnt="1">
        <dgm:presLayoutVars>
          <dgm:chMax val="6"/>
          <dgm:chPref val="6"/>
        </dgm:presLayoutVars>
      </dgm:prSet>
      <dgm:spPr/>
    </dgm:pt>
    <dgm:pt modelId="{C25AA382-380D-48E7-BA34-0FA4FFBFBCE9}" type="pres">
      <dgm:prSet presAssocID="{AB73B058-85CD-42BE-B83D-F4F0246B8829}" presName="Accent1" presStyleCnt="0"/>
      <dgm:spPr/>
    </dgm:pt>
    <dgm:pt modelId="{41202D42-E13F-4959-917F-7D0063FB039B}" type="pres">
      <dgm:prSet presAssocID="{AB73B058-85CD-42BE-B83D-F4F0246B8829}" presName="Accent" presStyleLbl="bgShp" presStyleIdx="0" presStyleCnt="6"/>
      <dgm:spPr/>
    </dgm:pt>
    <dgm:pt modelId="{CD9BF88D-1F66-4CED-9546-139E6FD5E3F6}" type="pres">
      <dgm:prSet presAssocID="{AB73B058-85CD-42BE-B83D-F4F0246B882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FF238CE-24D6-41C3-82E3-6D7F03D29A04}" type="pres">
      <dgm:prSet presAssocID="{38C099EB-40FF-46DE-8BAE-0BBBAC06EE2C}" presName="Accent2" presStyleCnt="0"/>
      <dgm:spPr/>
    </dgm:pt>
    <dgm:pt modelId="{16D7A0E3-E6D1-450B-B97F-42E9BCE4ED71}" type="pres">
      <dgm:prSet presAssocID="{38C099EB-40FF-46DE-8BAE-0BBBAC06EE2C}" presName="Accent" presStyleLbl="bgShp" presStyleIdx="1" presStyleCnt="6"/>
      <dgm:spPr/>
    </dgm:pt>
    <dgm:pt modelId="{65757CAA-8742-400C-87A8-6CA7DDB1E512}" type="pres">
      <dgm:prSet presAssocID="{38C099EB-40FF-46DE-8BAE-0BBBAC06EE2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DBD3B48-A099-4C0D-8C5E-EC40AACCB6DB}" type="pres">
      <dgm:prSet presAssocID="{756C7B4A-A6C7-4F8C-AF97-B21D6888F18D}" presName="Accent3" presStyleCnt="0"/>
      <dgm:spPr/>
    </dgm:pt>
    <dgm:pt modelId="{80842E77-C16D-45A0-9DAA-54260287B7B3}" type="pres">
      <dgm:prSet presAssocID="{756C7B4A-A6C7-4F8C-AF97-B21D6888F18D}" presName="Accent" presStyleLbl="bgShp" presStyleIdx="2" presStyleCnt="6"/>
      <dgm:spPr/>
    </dgm:pt>
    <dgm:pt modelId="{33E6055B-C97D-4C55-B0CE-55CE9E646D6F}" type="pres">
      <dgm:prSet presAssocID="{756C7B4A-A6C7-4F8C-AF97-B21D6888F18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B2AD03E-2B9D-4A87-A627-A79DB3681520}" type="pres">
      <dgm:prSet presAssocID="{D036306E-E45C-48B0-9AC1-32F335309F65}" presName="Accent4" presStyleCnt="0"/>
      <dgm:spPr/>
    </dgm:pt>
    <dgm:pt modelId="{D6B14A10-C822-4A3C-A381-A11D84D4DA06}" type="pres">
      <dgm:prSet presAssocID="{D036306E-E45C-48B0-9AC1-32F335309F65}" presName="Accent" presStyleLbl="bgShp" presStyleIdx="3" presStyleCnt="6"/>
      <dgm:spPr/>
    </dgm:pt>
    <dgm:pt modelId="{C7892DB5-5649-4769-A0F9-80315C90492B}" type="pres">
      <dgm:prSet presAssocID="{D036306E-E45C-48B0-9AC1-32F335309F6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F6E562B-A839-4B08-A896-87B524407C50}" type="pres">
      <dgm:prSet presAssocID="{6BB54C76-0DC6-44BD-BB26-3554C81B2FC5}" presName="Accent5" presStyleCnt="0"/>
      <dgm:spPr/>
    </dgm:pt>
    <dgm:pt modelId="{8AD942B1-EA93-4E89-B378-4478295849AD}" type="pres">
      <dgm:prSet presAssocID="{6BB54C76-0DC6-44BD-BB26-3554C81B2FC5}" presName="Accent" presStyleLbl="bgShp" presStyleIdx="4" presStyleCnt="6"/>
      <dgm:spPr/>
    </dgm:pt>
    <dgm:pt modelId="{4F664E49-4F30-4EB8-8052-C094450CFFDA}" type="pres">
      <dgm:prSet presAssocID="{6BB54C76-0DC6-44BD-BB26-3554C81B2FC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5FAA394-B731-473F-8ACF-31618CDADA22}" type="pres">
      <dgm:prSet presAssocID="{77C88840-876A-4E62-9D39-4C29DC5237C7}" presName="Accent6" presStyleCnt="0"/>
      <dgm:spPr/>
    </dgm:pt>
    <dgm:pt modelId="{26B8E912-27CF-4217-B599-84E5C6995BFC}" type="pres">
      <dgm:prSet presAssocID="{77C88840-876A-4E62-9D39-4C29DC5237C7}" presName="Accent" presStyleLbl="bgShp" presStyleIdx="5" presStyleCnt="6"/>
      <dgm:spPr/>
    </dgm:pt>
    <dgm:pt modelId="{5BA738CD-150B-4FCD-AEB9-302157AD0538}" type="pres">
      <dgm:prSet presAssocID="{77C88840-876A-4E62-9D39-4C29DC5237C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2242E14-30FD-4082-A11F-148FE7CE5272}" type="presOf" srcId="{77C88840-876A-4E62-9D39-4C29DC5237C7}" destId="{5BA738CD-150B-4FCD-AEB9-302157AD0538}" srcOrd="0" destOrd="0" presId="urn:microsoft.com/office/officeart/2011/layout/HexagonRadial"/>
    <dgm:cxn modelId="{72F60517-90D3-4DC2-990C-2979F543CA7F}" type="presOf" srcId="{756C7B4A-A6C7-4F8C-AF97-B21D6888F18D}" destId="{33E6055B-C97D-4C55-B0CE-55CE9E646D6F}" srcOrd="0" destOrd="0" presId="urn:microsoft.com/office/officeart/2011/layout/HexagonRadial"/>
    <dgm:cxn modelId="{FFDDD93A-E4B9-466D-8274-B46294ABA9E8}" srcId="{D998130C-E8C9-409D-950A-305BC495AD8B}" destId="{77C88840-876A-4E62-9D39-4C29DC5237C7}" srcOrd="5" destOrd="0" parTransId="{8D9E5D20-9E06-453E-B68F-13BB457D06AE}" sibTransId="{53E406F1-7AD6-4877-9654-AFFA50E9B70D}"/>
    <dgm:cxn modelId="{53FA2C45-F6F0-44E1-868E-88A170F1E36D}" srcId="{D998130C-E8C9-409D-950A-305BC495AD8B}" destId="{AB73B058-85CD-42BE-B83D-F4F0246B8829}" srcOrd="0" destOrd="0" parTransId="{36F19BA8-F45C-4941-BD80-D22A6B22DDCD}" sibTransId="{6AD46F54-E12B-4819-B30F-B3255D47497E}"/>
    <dgm:cxn modelId="{531C074C-5C9D-44B6-8FAB-2962837353B4}" type="presOf" srcId="{38C099EB-40FF-46DE-8BAE-0BBBAC06EE2C}" destId="{65757CAA-8742-400C-87A8-6CA7DDB1E512}" srcOrd="0" destOrd="0" presId="urn:microsoft.com/office/officeart/2011/layout/HexagonRadial"/>
    <dgm:cxn modelId="{B723B84C-E6C4-4938-8B0C-4A289F92811C}" srcId="{D998130C-E8C9-409D-950A-305BC495AD8B}" destId="{6BB54C76-0DC6-44BD-BB26-3554C81B2FC5}" srcOrd="4" destOrd="0" parTransId="{5A09ACBA-0D3C-42E9-85E8-9848E8F4391C}" sibTransId="{BBB3398A-02E8-4CDF-A3C2-808664B9C507}"/>
    <dgm:cxn modelId="{1F838888-765A-478B-90B6-83A93948CF49}" type="presOf" srcId="{A6480B23-4849-4EB7-A505-9B7D09324513}" destId="{3A5B22C0-7F84-457E-9F1C-C9ECF00D23CE}" srcOrd="0" destOrd="0" presId="urn:microsoft.com/office/officeart/2011/layout/HexagonRadial"/>
    <dgm:cxn modelId="{9BDCD8AA-E045-4BC5-9A9B-94B344F76E67}" srcId="{D998130C-E8C9-409D-950A-305BC495AD8B}" destId="{756C7B4A-A6C7-4F8C-AF97-B21D6888F18D}" srcOrd="2" destOrd="0" parTransId="{4A3045BE-F81A-4888-BFDD-EBBBD881544C}" sibTransId="{B0E6DD08-5925-4D66-9D6B-CF3C503D92C9}"/>
    <dgm:cxn modelId="{07BF27AF-931A-4902-898F-5B13ADB3DE02}" srcId="{D998130C-E8C9-409D-950A-305BC495AD8B}" destId="{D036306E-E45C-48B0-9AC1-32F335309F65}" srcOrd="3" destOrd="0" parTransId="{83C70DFD-5262-4CC8-B901-32AE128471E8}" sibTransId="{7F2DD02A-9817-472E-8156-D16043F5AFA1}"/>
    <dgm:cxn modelId="{48F1ECB8-BBAD-4EEE-93A9-156006FD0883}" srcId="{A6480B23-4849-4EB7-A505-9B7D09324513}" destId="{D998130C-E8C9-409D-950A-305BC495AD8B}" srcOrd="0" destOrd="0" parTransId="{AB2E4CF6-8181-44E2-BE4F-250BEA3A654B}" sibTransId="{2E121FFC-6D72-4EBA-815A-412D7729CA45}"/>
    <dgm:cxn modelId="{8E00E5CF-3AF5-42F9-BC69-3DFD4E21444C}" type="presOf" srcId="{D036306E-E45C-48B0-9AC1-32F335309F65}" destId="{C7892DB5-5649-4769-A0F9-80315C90492B}" srcOrd="0" destOrd="0" presId="urn:microsoft.com/office/officeart/2011/layout/HexagonRadial"/>
    <dgm:cxn modelId="{987919D4-473D-427C-970C-87BBBC8C638F}" type="presOf" srcId="{AB73B058-85CD-42BE-B83D-F4F0246B8829}" destId="{CD9BF88D-1F66-4CED-9546-139E6FD5E3F6}" srcOrd="0" destOrd="0" presId="urn:microsoft.com/office/officeart/2011/layout/HexagonRadial"/>
    <dgm:cxn modelId="{58DF39EA-8C65-4646-BBA4-3B69D0058F72}" type="presOf" srcId="{D998130C-E8C9-409D-950A-305BC495AD8B}" destId="{14043C41-545C-4BEE-8ACC-DAF8198107FA}" srcOrd="0" destOrd="0" presId="urn:microsoft.com/office/officeart/2011/layout/HexagonRadial"/>
    <dgm:cxn modelId="{DB3D7EF2-0ED0-45FB-B4A0-D8DBC07F8B5E}" srcId="{D998130C-E8C9-409D-950A-305BC495AD8B}" destId="{38C099EB-40FF-46DE-8BAE-0BBBAC06EE2C}" srcOrd="1" destOrd="0" parTransId="{06329CF6-7001-4A1D-9934-7FAC31B508A2}" sibTransId="{DA70EF53-C223-403B-ABE2-B27686A4F240}"/>
    <dgm:cxn modelId="{FFB13CFA-78DD-4464-91F9-9BF691E056AA}" type="presOf" srcId="{6BB54C76-0DC6-44BD-BB26-3554C81B2FC5}" destId="{4F664E49-4F30-4EB8-8052-C094450CFFDA}" srcOrd="0" destOrd="0" presId="urn:microsoft.com/office/officeart/2011/layout/HexagonRadial"/>
    <dgm:cxn modelId="{2D13F845-C2C8-427A-87FE-F6B2513328ED}" type="presParOf" srcId="{3A5B22C0-7F84-457E-9F1C-C9ECF00D23CE}" destId="{14043C41-545C-4BEE-8ACC-DAF8198107FA}" srcOrd="0" destOrd="0" presId="urn:microsoft.com/office/officeart/2011/layout/HexagonRadial"/>
    <dgm:cxn modelId="{911D9C66-8CA3-41FE-9254-7004FD7D7681}" type="presParOf" srcId="{3A5B22C0-7F84-457E-9F1C-C9ECF00D23CE}" destId="{C25AA382-380D-48E7-BA34-0FA4FFBFBCE9}" srcOrd="1" destOrd="0" presId="urn:microsoft.com/office/officeart/2011/layout/HexagonRadial"/>
    <dgm:cxn modelId="{39735375-B1CA-445C-84A6-1AE6C7D2BC17}" type="presParOf" srcId="{C25AA382-380D-48E7-BA34-0FA4FFBFBCE9}" destId="{41202D42-E13F-4959-917F-7D0063FB039B}" srcOrd="0" destOrd="0" presId="urn:microsoft.com/office/officeart/2011/layout/HexagonRadial"/>
    <dgm:cxn modelId="{585FC802-070C-4392-B8F4-BC174889B7A7}" type="presParOf" srcId="{3A5B22C0-7F84-457E-9F1C-C9ECF00D23CE}" destId="{CD9BF88D-1F66-4CED-9546-139E6FD5E3F6}" srcOrd="2" destOrd="0" presId="urn:microsoft.com/office/officeart/2011/layout/HexagonRadial"/>
    <dgm:cxn modelId="{8EBEE179-DE8E-4B1D-AE74-83E010F8875E}" type="presParOf" srcId="{3A5B22C0-7F84-457E-9F1C-C9ECF00D23CE}" destId="{1FF238CE-24D6-41C3-82E3-6D7F03D29A04}" srcOrd="3" destOrd="0" presId="urn:microsoft.com/office/officeart/2011/layout/HexagonRadial"/>
    <dgm:cxn modelId="{D2B3D90D-57E6-4F1E-A882-B0AE819CDA19}" type="presParOf" srcId="{1FF238CE-24D6-41C3-82E3-6D7F03D29A04}" destId="{16D7A0E3-E6D1-450B-B97F-42E9BCE4ED71}" srcOrd="0" destOrd="0" presId="urn:microsoft.com/office/officeart/2011/layout/HexagonRadial"/>
    <dgm:cxn modelId="{148D5533-EDB2-48EE-8620-B373723B1F8B}" type="presParOf" srcId="{3A5B22C0-7F84-457E-9F1C-C9ECF00D23CE}" destId="{65757CAA-8742-400C-87A8-6CA7DDB1E512}" srcOrd="4" destOrd="0" presId="urn:microsoft.com/office/officeart/2011/layout/HexagonRadial"/>
    <dgm:cxn modelId="{A5D895BF-DD86-4BA0-9526-835372D74CC2}" type="presParOf" srcId="{3A5B22C0-7F84-457E-9F1C-C9ECF00D23CE}" destId="{0DBD3B48-A099-4C0D-8C5E-EC40AACCB6DB}" srcOrd="5" destOrd="0" presId="urn:microsoft.com/office/officeart/2011/layout/HexagonRadial"/>
    <dgm:cxn modelId="{03DB74AE-0C1F-40AA-ABA4-A46A7FC0A24C}" type="presParOf" srcId="{0DBD3B48-A099-4C0D-8C5E-EC40AACCB6DB}" destId="{80842E77-C16D-45A0-9DAA-54260287B7B3}" srcOrd="0" destOrd="0" presId="urn:microsoft.com/office/officeart/2011/layout/HexagonRadial"/>
    <dgm:cxn modelId="{8FC7AEE6-E0A7-4C98-AAE7-EE00338F15C9}" type="presParOf" srcId="{3A5B22C0-7F84-457E-9F1C-C9ECF00D23CE}" destId="{33E6055B-C97D-4C55-B0CE-55CE9E646D6F}" srcOrd="6" destOrd="0" presId="urn:microsoft.com/office/officeart/2011/layout/HexagonRadial"/>
    <dgm:cxn modelId="{3980DC1D-923A-4037-8B41-FCBF2CEE972D}" type="presParOf" srcId="{3A5B22C0-7F84-457E-9F1C-C9ECF00D23CE}" destId="{5B2AD03E-2B9D-4A87-A627-A79DB3681520}" srcOrd="7" destOrd="0" presId="urn:microsoft.com/office/officeart/2011/layout/HexagonRadial"/>
    <dgm:cxn modelId="{67EFF495-7AA9-4AB3-B9E2-4341678A818D}" type="presParOf" srcId="{5B2AD03E-2B9D-4A87-A627-A79DB3681520}" destId="{D6B14A10-C822-4A3C-A381-A11D84D4DA06}" srcOrd="0" destOrd="0" presId="urn:microsoft.com/office/officeart/2011/layout/HexagonRadial"/>
    <dgm:cxn modelId="{6AADE83E-0092-4EEE-BCBA-2958CA5CC745}" type="presParOf" srcId="{3A5B22C0-7F84-457E-9F1C-C9ECF00D23CE}" destId="{C7892DB5-5649-4769-A0F9-80315C90492B}" srcOrd="8" destOrd="0" presId="urn:microsoft.com/office/officeart/2011/layout/HexagonRadial"/>
    <dgm:cxn modelId="{B8807B72-5D42-4203-AB4D-4EF2107F63E7}" type="presParOf" srcId="{3A5B22C0-7F84-457E-9F1C-C9ECF00D23CE}" destId="{EF6E562B-A839-4B08-A896-87B524407C50}" srcOrd="9" destOrd="0" presId="urn:microsoft.com/office/officeart/2011/layout/HexagonRadial"/>
    <dgm:cxn modelId="{904530EE-EF84-4241-A197-E9C2B98B9197}" type="presParOf" srcId="{EF6E562B-A839-4B08-A896-87B524407C50}" destId="{8AD942B1-EA93-4E89-B378-4478295849AD}" srcOrd="0" destOrd="0" presId="urn:microsoft.com/office/officeart/2011/layout/HexagonRadial"/>
    <dgm:cxn modelId="{3AECDF49-C87D-4032-A494-1FCA6BBB45B2}" type="presParOf" srcId="{3A5B22C0-7F84-457E-9F1C-C9ECF00D23CE}" destId="{4F664E49-4F30-4EB8-8052-C094450CFFDA}" srcOrd="10" destOrd="0" presId="urn:microsoft.com/office/officeart/2011/layout/HexagonRadial"/>
    <dgm:cxn modelId="{6FDA89F7-C4E0-4844-B47C-5F4B466AD3EB}" type="presParOf" srcId="{3A5B22C0-7F84-457E-9F1C-C9ECF00D23CE}" destId="{85FAA394-B731-473F-8ACF-31618CDADA22}" srcOrd="11" destOrd="0" presId="urn:microsoft.com/office/officeart/2011/layout/HexagonRadial"/>
    <dgm:cxn modelId="{80BB3F9D-A0B1-450D-9E41-9BBDB6D32439}" type="presParOf" srcId="{85FAA394-B731-473F-8ACF-31618CDADA22}" destId="{26B8E912-27CF-4217-B599-84E5C6995BFC}" srcOrd="0" destOrd="0" presId="urn:microsoft.com/office/officeart/2011/layout/HexagonRadial"/>
    <dgm:cxn modelId="{FB60178F-B0C3-473B-8AFA-5C30FA9535EA}" type="presParOf" srcId="{3A5B22C0-7F84-457E-9F1C-C9ECF00D23CE}" destId="{5BA738CD-150B-4FCD-AEB9-302157AD053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43C41-545C-4BEE-8ACC-DAF8198107FA}">
      <dsp:nvSpPr>
        <dsp:cNvPr id="0" name=""/>
        <dsp:cNvSpPr/>
      </dsp:nvSpPr>
      <dsp:spPr>
        <a:xfrm>
          <a:off x="5003281" y="1719003"/>
          <a:ext cx="2184928" cy="189005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000" kern="1200" dirty="0"/>
            <a:t>Social Networking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000" kern="1200" dirty="0"/>
            <a:t>Services</a:t>
          </a:r>
          <a:endParaRPr lang="en-US" sz="2000" kern="1200" dirty="0"/>
        </a:p>
      </dsp:txBody>
      <dsp:txXfrm>
        <a:off x="5365354" y="2032211"/>
        <a:ext cx="1460782" cy="1263635"/>
      </dsp:txXfrm>
    </dsp:sp>
    <dsp:sp modelId="{16D7A0E3-E6D1-450B-B97F-42E9BCE4ED71}">
      <dsp:nvSpPr>
        <dsp:cNvPr id="0" name=""/>
        <dsp:cNvSpPr/>
      </dsp:nvSpPr>
      <dsp:spPr>
        <a:xfrm>
          <a:off x="6371466" y="814741"/>
          <a:ext cx="824367" cy="71030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D9BF88D-1F66-4CED-9546-139E6FD5E3F6}">
      <dsp:nvSpPr>
        <dsp:cNvPr id="0" name=""/>
        <dsp:cNvSpPr/>
      </dsp:nvSpPr>
      <dsp:spPr>
        <a:xfrm>
          <a:off x="5204545" y="0"/>
          <a:ext cx="1790533" cy="154902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000" kern="1200" dirty="0"/>
            <a:t>Facebook</a:t>
          </a:r>
          <a:endParaRPr lang="en-US" sz="2000" kern="1200" dirty="0"/>
        </a:p>
      </dsp:txBody>
      <dsp:txXfrm>
        <a:off x="5501275" y="256706"/>
        <a:ext cx="1197073" cy="1035609"/>
      </dsp:txXfrm>
    </dsp:sp>
    <dsp:sp modelId="{80842E77-C16D-45A0-9DAA-54260287B7B3}">
      <dsp:nvSpPr>
        <dsp:cNvPr id="0" name=""/>
        <dsp:cNvSpPr/>
      </dsp:nvSpPr>
      <dsp:spPr>
        <a:xfrm>
          <a:off x="7333567" y="2142626"/>
          <a:ext cx="824367" cy="71030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5757CAA-8742-400C-87A8-6CA7DDB1E512}">
      <dsp:nvSpPr>
        <dsp:cNvPr id="0" name=""/>
        <dsp:cNvSpPr/>
      </dsp:nvSpPr>
      <dsp:spPr>
        <a:xfrm>
          <a:off x="6846672" y="952752"/>
          <a:ext cx="1790533" cy="154902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5604"/>
                <a:lumOff val="635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604"/>
                <a:lumOff val="635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604"/>
                <a:lumOff val="63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000" kern="1200" dirty="0"/>
            <a:t>Twitter</a:t>
          </a:r>
          <a:endParaRPr lang="en-US" sz="2000" kern="1200" dirty="0"/>
        </a:p>
      </dsp:txBody>
      <dsp:txXfrm>
        <a:off x="7143402" y="1209458"/>
        <a:ext cx="1197073" cy="1035609"/>
      </dsp:txXfrm>
    </dsp:sp>
    <dsp:sp modelId="{D6B14A10-C822-4A3C-A381-A11D84D4DA06}">
      <dsp:nvSpPr>
        <dsp:cNvPr id="0" name=""/>
        <dsp:cNvSpPr/>
      </dsp:nvSpPr>
      <dsp:spPr>
        <a:xfrm>
          <a:off x="6665230" y="3641559"/>
          <a:ext cx="824367" cy="71030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3E6055B-C97D-4C55-B0CE-55CE9E646D6F}">
      <dsp:nvSpPr>
        <dsp:cNvPr id="0" name=""/>
        <dsp:cNvSpPr/>
      </dsp:nvSpPr>
      <dsp:spPr>
        <a:xfrm>
          <a:off x="6846672" y="2825752"/>
          <a:ext cx="1790533" cy="154902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11208"/>
                <a:lumOff val="1270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208"/>
                <a:lumOff val="1270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208"/>
                <a:lumOff val="127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000" kern="1200" dirty="0"/>
            <a:t>Google+</a:t>
          </a:r>
          <a:endParaRPr lang="en-US" sz="2000" kern="1200" dirty="0"/>
        </a:p>
      </dsp:txBody>
      <dsp:txXfrm>
        <a:off x="7143402" y="3082458"/>
        <a:ext cx="1197073" cy="1035609"/>
      </dsp:txXfrm>
    </dsp:sp>
    <dsp:sp modelId="{8AD942B1-EA93-4E89-B378-4478295849AD}">
      <dsp:nvSpPr>
        <dsp:cNvPr id="0" name=""/>
        <dsp:cNvSpPr/>
      </dsp:nvSpPr>
      <dsp:spPr>
        <a:xfrm>
          <a:off x="5007347" y="3797154"/>
          <a:ext cx="824367" cy="71030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7892DB5-5649-4769-A0F9-80315C90492B}">
      <dsp:nvSpPr>
        <dsp:cNvPr id="0" name=""/>
        <dsp:cNvSpPr/>
      </dsp:nvSpPr>
      <dsp:spPr>
        <a:xfrm>
          <a:off x="5204545" y="3779570"/>
          <a:ext cx="1790533" cy="154902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16811"/>
                <a:lumOff val="1905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6811"/>
                <a:lumOff val="1905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6811"/>
                <a:lumOff val="190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000" kern="1200" dirty="0"/>
            <a:t>LinkedIn</a:t>
          </a:r>
          <a:endParaRPr lang="en-US" sz="2000" kern="1200" dirty="0"/>
        </a:p>
      </dsp:txBody>
      <dsp:txXfrm>
        <a:off x="5501275" y="4036276"/>
        <a:ext cx="1197073" cy="1035609"/>
      </dsp:txXfrm>
    </dsp:sp>
    <dsp:sp modelId="{26B8E912-27CF-4217-B599-84E5C6995BFC}">
      <dsp:nvSpPr>
        <dsp:cNvPr id="0" name=""/>
        <dsp:cNvSpPr/>
      </dsp:nvSpPr>
      <dsp:spPr>
        <a:xfrm>
          <a:off x="4029491" y="2469802"/>
          <a:ext cx="824367" cy="71030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F664E49-4F30-4EB8-8052-C094450CFFDA}">
      <dsp:nvSpPr>
        <dsp:cNvPr id="0" name=""/>
        <dsp:cNvSpPr/>
      </dsp:nvSpPr>
      <dsp:spPr>
        <a:xfrm>
          <a:off x="3554794" y="2826818"/>
          <a:ext cx="1790533" cy="154902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22415"/>
                <a:lumOff val="2540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2415"/>
                <a:lumOff val="2540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2415"/>
                <a:lumOff val="25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000" kern="1200" dirty="0"/>
            <a:t>Tumblr</a:t>
          </a:r>
          <a:endParaRPr lang="en-US" sz="2000" kern="1200" dirty="0"/>
        </a:p>
      </dsp:txBody>
      <dsp:txXfrm>
        <a:off x="3851524" y="3083524"/>
        <a:ext cx="1197073" cy="1035609"/>
      </dsp:txXfrm>
    </dsp:sp>
    <dsp:sp modelId="{5BA738CD-150B-4FCD-AEB9-302157AD0538}">
      <dsp:nvSpPr>
        <dsp:cNvPr id="0" name=""/>
        <dsp:cNvSpPr/>
      </dsp:nvSpPr>
      <dsp:spPr>
        <a:xfrm>
          <a:off x="3554794" y="950620"/>
          <a:ext cx="1790533" cy="154902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000" kern="1200" dirty="0"/>
            <a:t>Pinterest</a:t>
          </a:r>
          <a:endParaRPr lang="en-US" sz="2000" kern="1200" dirty="0"/>
        </a:p>
      </dsp:txBody>
      <dsp:txXfrm>
        <a:off x="3851524" y="1207326"/>
        <a:ext cx="1197073" cy="1035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42E87-450C-44C2-8A18-ABDC50CF9A05}" type="datetimeFigureOut">
              <a:rPr lang="en-US" smtClean="0"/>
              <a:t>19-Jun-19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7E069-F19D-496D-BD9C-A817EB26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3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7E069-F19D-496D-BD9C-A817EB267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4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2FE67-BC3B-441A-A714-D6DC60082B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76DE9-3A2D-4AF1-BA88-A3C64D7974C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81AA5-7DD9-4F58-B5CD-E9BAC3CE7EB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4A7F0-810C-4E40-9613-CC3BE1A91AC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8DA29-8397-47A7-A944-DDFC6F91998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B3406-F499-4DC6-A874-8945F73DF3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CDB4-18DC-47B3-AC3C-E3DA681FD64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5088E-3A26-4822-8BDD-CA005AFE82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151EF-D3AA-4526-A06D-2E2D508169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BA31B-AB16-4278-9E91-25564758B2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1ED62-21F8-4C14-94BD-4407C949A3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61D51D-9236-40E5-8E62-036AA45D16E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0"/>
          <p:cNvSpPr>
            <a:spLocks noChangeArrowheads="1"/>
          </p:cNvSpPr>
          <p:nvPr/>
        </p:nvSpPr>
        <p:spPr bwMode="auto">
          <a:xfrm>
            <a:off x="-528736" y="350064"/>
            <a:ext cx="12192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800" b="1" dirty="0">
                <a:solidFill>
                  <a:srgbClr val="002060"/>
                </a:solidFill>
                <a:latin typeface="Arial Black" pitchFamily="34" charset="0"/>
              </a:rPr>
              <a:t>Welcome</a:t>
            </a:r>
            <a:endParaRPr lang="es-ES" sz="8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847528" y="5399818"/>
            <a:ext cx="90483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C000"/>
                </a:solidFill>
              </a:rPr>
              <a:t>Subject: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/>
              <a:t>English First Paper</a:t>
            </a:r>
          </a:p>
          <a:p>
            <a:pPr algn="l"/>
            <a:r>
              <a:rPr lang="en-US" b="1" dirty="0">
                <a:solidFill>
                  <a:srgbClr val="FFC000"/>
                </a:solidFill>
              </a:rPr>
              <a:t>Class: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/>
              <a:t>Ten/Nine </a:t>
            </a:r>
            <a:endParaRPr lang="en-US" b="1" dirty="0">
              <a:solidFill>
                <a:srgbClr val="FFFF00"/>
              </a:solidFill>
            </a:endParaRPr>
          </a:p>
          <a:p>
            <a:pPr algn="l"/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F37BD-F66D-468A-8336-A1CC26B7D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740206"/>
            <a:ext cx="5472608" cy="285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841" y="151389"/>
            <a:ext cx="6516216" cy="796950"/>
          </a:xfrm>
        </p:spPr>
        <p:txBody>
          <a:bodyPr/>
          <a:lstStyle/>
          <a:p>
            <a:r>
              <a:rPr lang="en-SG" sz="3600" b="1" dirty="0">
                <a:solidFill>
                  <a:srgbClr val="FFFF00"/>
                </a:solidFill>
              </a:rPr>
              <a:t>Key</a:t>
            </a:r>
            <a:r>
              <a:rPr lang="en-SG" sz="2800" b="1" dirty="0">
                <a:solidFill>
                  <a:srgbClr val="FFFF00"/>
                </a:solidFill>
              </a:rPr>
              <a:t> </a:t>
            </a:r>
            <a:r>
              <a:rPr lang="en-SG" sz="3600" b="1" dirty="0">
                <a:solidFill>
                  <a:srgbClr val="FFFF00"/>
                </a:solidFill>
              </a:rPr>
              <a:t>Vocabularies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    			</a:t>
            </a: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		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					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	</a:t>
            </a:r>
            <a:endParaRPr lang="en-US" sz="2400" dirty="0"/>
          </a:p>
        </p:txBody>
      </p:sp>
      <p:pic>
        <p:nvPicPr>
          <p:cNvPr id="12" name="Picture 2" descr="F:\Goverment Jobs\ATEO\rsz_rajon_pp.jpg">
            <a:extLst>
              <a:ext uri="{FF2B5EF4-FFF2-40B4-BE49-F238E27FC236}">
                <a16:creationId xmlns:a16="http://schemas.microsoft.com/office/drawing/2014/main" id="{49110D78-249E-4CA8-AD68-5D955672A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6165304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0B6F84-1AD6-4702-B755-A1AC12DB6A5C}"/>
              </a:ext>
            </a:extLst>
          </p:cNvPr>
          <p:cNvSpPr/>
          <p:nvPr/>
        </p:nvSpPr>
        <p:spPr>
          <a:xfrm>
            <a:off x="225963" y="1161906"/>
            <a:ext cx="2592614" cy="569723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tx1"/>
                </a:solidFill>
              </a:rPr>
              <a:t>Interact</a:t>
            </a:r>
            <a:r>
              <a:rPr lang="en-SG" dirty="0">
                <a:solidFill>
                  <a:schemeClr val="tx1"/>
                </a:solidFill>
              </a:rPr>
              <a:t> = communicate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CBB03D5-DE9F-4B4A-B85D-2E2F7C7DC3D9}"/>
              </a:ext>
            </a:extLst>
          </p:cNvPr>
          <p:cNvSpPr/>
          <p:nvPr/>
        </p:nvSpPr>
        <p:spPr>
          <a:xfrm>
            <a:off x="225962" y="1916832"/>
            <a:ext cx="2592615" cy="504056"/>
          </a:xfrm>
          <a:prstGeom prst="roundRect">
            <a:avLst/>
          </a:prstGeom>
          <a:solidFill>
            <a:srgbClr val="FF99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ysClr val="windowText" lastClr="000000"/>
                </a:solidFill>
              </a:rPr>
              <a:t>Frequently</a:t>
            </a:r>
            <a:r>
              <a:rPr lang="en-SG" dirty="0">
                <a:solidFill>
                  <a:sysClr val="windowText" lastClr="000000"/>
                </a:solidFill>
              </a:rPr>
              <a:t> = often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76204EC-1594-4BC7-A5BA-B440BB93BDF4}"/>
              </a:ext>
            </a:extLst>
          </p:cNvPr>
          <p:cNvSpPr/>
          <p:nvPr/>
        </p:nvSpPr>
        <p:spPr>
          <a:xfrm>
            <a:off x="225963" y="2636912"/>
            <a:ext cx="2592614" cy="5040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ysClr val="windowText" lastClr="000000"/>
                </a:solidFill>
              </a:rPr>
              <a:t>Expand</a:t>
            </a:r>
            <a:r>
              <a:rPr lang="en-SG" dirty="0">
                <a:solidFill>
                  <a:sysClr val="windowText" lastClr="000000"/>
                </a:solidFill>
              </a:rPr>
              <a:t> =Spread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D1985E-352D-465C-957B-710120DB4220}"/>
              </a:ext>
            </a:extLst>
          </p:cNvPr>
          <p:cNvSpPr/>
          <p:nvPr/>
        </p:nvSpPr>
        <p:spPr>
          <a:xfrm>
            <a:off x="225961" y="3356992"/>
            <a:ext cx="2575295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ysClr val="windowText" lastClr="000000"/>
                </a:solidFill>
              </a:rPr>
              <a:t>Entire</a:t>
            </a:r>
            <a:r>
              <a:rPr lang="en-SG" dirty="0">
                <a:solidFill>
                  <a:sysClr val="windowText" lastClr="000000"/>
                </a:solidFill>
              </a:rPr>
              <a:t> = whole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F1CCD04-08B5-4240-B515-6CB44BDF0956}"/>
              </a:ext>
            </a:extLst>
          </p:cNvPr>
          <p:cNvSpPr/>
          <p:nvPr/>
        </p:nvSpPr>
        <p:spPr>
          <a:xfrm>
            <a:off x="214053" y="4180301"/>
            <a:ext cx="3793715" cy="1791493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b="1" dirty="0">
                <a:solidFill>
                  <a:schemeClr val="accent4"/>
                </a:solidFill>
              </a:rPr>
              <a:t>Global village</a:t>
            </a:r>
            <a:r>
              <a:rPr lang="en-SG" dirty="0">
                <a:solidFill>
                  <a:schemeClr val="accent4"/>
                </a:solidFill>
              </a:rPr>
              <a:t>= t</a:t>
            </a:r>
            <a:r>
              <a:rPr lang="en-US" dirty="0">
                <a:solidFill>
                  <a:schemeClr val="accent4"/>
                </a:solidFill>
              </a:rPr>
              <a:t>he modern world in which all countries depend on each other and seem to be closer together because of modern communications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200AD80-C255-4FB9-B469-920440A79A28}"/>
              </a:ext>
            </a:extLst>
          </p:cNvPr>
          <p:cNvSpPr/>
          <p:nvPr/>
        </p:nvSpPr>
        <p:spPr>
          <a:xfrm>
            <a:off x="4655840" y="1114090"/>
            <a:ext cx="7298912" cy="569723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tx1"/>
                </a:solidFill>
              </a:rPr>
              <a:t>People can interact with anyone in online.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D918F1C-485F-4581-A26B-72CC55963B7C}"/>
              </a:ext>
            </a:extLst>
          </p:cNvPr>
          <p:cNvSpPr/>
          <p:nvPr/>
        </p:nvSpPr>
        <p:spPr>
          <a:xfrm>
            <a:off x="4675426" y="2548949"/>
            <a:ext cx="7279326" cy="5040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Social networking sites are expanding rapidly.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35DBC7-4F12-4C0C-82E9-4C8F5EA1DAC3}"/>
              </a:ext>
            </a:extLst>
          </p:cNvPr>
          <p:cNvSpPr/>
          <p:nvPr/>
        </p:nvSpPr>
        <p:spPr>
          <a:xfrm>
            <a:off x="4675425" y="1916832"/>
            <a:ext cx="7279327" cy="504056"/>
          </a:xfrm>
          <a:prstGeom prst="roundRect">
            <a:avLst/>
          </a:prstGeom>
          <a:solidFill>
            <a:srgbClr val="FF99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They frequently communicate with one another.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3C556B5-3E82-4E80-AA89-CA1281A2835F}"/>
              </a:ext>
            </a:extLst>
          </p:cNvPr>
          <p:cNvSpPr/>
          <p:nvPr/>
        </p:nvSpPr>
        <p:spPr>
          <a:xfrm>
            <a:off x="4692745" y="3305361"/>
            <a:ext cx="7262007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People of the entire world use Facebook.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8FDC74B-DCDA-41E9-8F34-3A86AF6218F2}"/>
              </a:ext>
            </a:extLst>
          </p:cNvPr>
          <p:cNvSpPr/>
          <p:nvPr/>
        </p:nvSpPr>
        <p:spPr>
          <a:xfrm>
            <a:off x="4727848" y="4518424"/>
            <a:ext cx="7262007" cy="89873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Internet technology has enabled us to live in a global village.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8400382-8312-4A8B-BDDD-3260CF7243C1}"/>
              </a:ext>
            </a:extLst>
          </p:cNvPr>
          <p:cNvSpPr/>
          <p:nvPr/>
        </p:nvSpPr>
        <p:spPr>
          <a:xfrm>
            <a:off x="3287688" y="1340768"/>
            <a:ext cx="1008112" cy="34304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899CBC0-1D85-467D-BEED-E0BC346E4987}"/>
              </a:ext>
            </a:extLst>
          </p:cNvPr>
          <p:cNvSpPr/>
          <p:nvPr/>
        </p:nvSpPr>
        <p:spPr>
          <a:xfrm>
            <a:off x="3242945" y="1987672"/>
            <a:ext cx="1008112" cy="343045"/>
          </a:xfrm>
          <a:prstGeom prst="rightArrow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B029F05-7554-48F9-B0CA-E47810FBB356}"/>
              </a:ext>
            </a:extLst>
          </p:cNvPr>
          <p:cNvSpPr/>
          <p:nvPr/>
        </p:nvSpPr>
        <p:spPr>
          <a:xfrm>
            <a:off x="3242945" y="2717417"/>
            <a:ext cx="1008112" cy="3430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E593AAF-F627-4F2C-9E61-644C11D2F1CA}"/>
              </a:ext>
            </a:extLst>
          </p:cNvPr>
          <p:cNvSpPr/>
          <p:nvPr/>
        </p:nvSpPr>
        <p:spPr>
          <a:xfrm>
            <a:off x="3242944" y="3417927"/>
            <a:ext cx="1008112" cy="34304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0D462BB-EF32-428D-8AC8-6F1173DBD8C0}"/>
              </a:ext>
            </a:extLst>
          </p:cNvPr>
          <p:cNvSpPr/>
          <p:nvPr/>
        </p:nvSpPr>
        <p:spPr>
          <a:xfrm>
            <a:off x="4007768" y="4831044"/>
            <a:ext cx="703741" cy="34304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13" grpId="0" animBg="1"/>
      <p:bldP spid="17" grpId="0" animBg="1"/>
      <p:bldP spid="21" grpId="0" animBg="1"/>
      <p:bldP spid="23" grpId="0" animBg="1"/>
      <p:bldP spid="25" grpId="0" animBg="1"/>
      <p:bldP spid="26" grpId="0" animBg="1"/>
      <p:bldP spid="28" grpId="0" animBg="1"/>
      <p:bldP spid="4" grpId="0" animBg="1"/>
      <p:bldP spid="16" grpId="0" animBg="1"/>
      <p:bldP spid="19" grpId="0" animBg="1"/>
      <p:bldP spid="24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841" y="151389"/>
            <a:ext cx="6516216" cy="796950"/>
          </a:xfrm>
        </p:spPr>
        <p:txBody>
          <a:bodyPr/>
          <a:lstStyle/>
          <a:p>
            <a:r>
              <a:rPr lang="en-SG" sz="3600" b="1" dirty="0">
                <a:solidFill>
                  <a:srgbClr val="FFFF00"/>
                </a:solidFill>
              </a:rPr>
              <a:t>Key</a:t>
            </a:r>
            <a:r>
              <a:rPr lang="en-SG" sz="2800" b="1" dirty="0">
                <a:solidFill>
                  <a:srgbClr val="FFFF00"/>
                </a:solidFill>
              </a:rPr>
              <a:t> </a:t>
            </a:r>
            <a:r>
              <a:rPr lang="en-SG" sz="3600" b="1" dirty="0">
                <a:solidFill>
                  <a:srgbClr val="FFFF00"/>
                </a:solidFill>
              </a:rPr>
              <a:t>Vocabularies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    			</a:t>
            </a: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		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					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br>
              <a:rPr lang="en-US" sz="2000" dirty="0"/>
            </a:br>
            <a:endParaRPr lang="en-US" sz="2400" dirty="0"/>
          </a:p>
        </p:txBody>
      </p:sp>
      <p:pic>
        <p:nvPicPr>
          <p:cNvPr id="12" name="Picture 2" descr="F:\Goverment Jobs\ATEO\rsz_rajon_pp.jpg">
            <a:extLst>
              <a:ext uri="{FF2B5EF4-FFF2-40B4-BE49-F238E27FC236}">
                <a16:creationId xmlns:a16="http://schemas.microsoft.com/office/drawing/2014/main" id="{49110D78-249E-4CA8-AD68-5D955672A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6165304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308A5E0-F58D-4965-B479-7DD25D69D03C}"/>
              </a:ext>
            </a:extLst>
          </p:cNvPr>
          <p:cNvSpPr/>
          <p:nvPr/>
        </p:nvSpPr>
        <p:spPr>
          <a:xfrm>
            <a:off x="263352" y="1268760"/>
            <a:ext cx="3024336" cy="5040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tx1"/>
                </a:solidFill>
              </a:rPr>
              <a:t>Facilitate</a:t>
            </a:r>
            <a:r>
              <a:rPr lang="en-SG" dirty="0">
                <a:solidFill>
                  <a:schemeClr val="tx1"/>
                </a:solidFill>
              </a:rPr>
              <a:t> = promote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765913-27DD-46E8-A1AE-7D4BDA2C8265}"/>
              </a:ext>
            </a:extLst>
          </p:cNvPr>
          <p:cNvSpPr/>
          <p:nvPr/>
        </p:nvSpPr>
        <p:spPr>
          <a:xfrm>
            <a:off x="295467" y="3962624"/>
            <a:ext cx="3024336" cy="504056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ysClr val="windowText" lastClr="000000"/>
                </a:solidFill>
              </a:rPr>
              <a:t>Dedicated</a:t>
            </a:r>
            <a:r>
              <a:rPr lang="en-SG" dirty="0">
                <a:solidFill>
                  <a:sysClr val="windowText" lastClr="000000"/>
                </a:solidFill>
              </a:rPr>
              <a:t> = allocated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4BBEC1D-7A8E-4278-9121-85134AFE0D94}"/>
              </a:ext>
            </a:extLst>
          </p:cNvPr>
          <p:cNvSpPr/>
          <p:nvPr/>
        </p:nvSpPr>
        <p:spPr>
          <a:xfrm>
            <a:off x="263352" y="2415698"/>
            <a:ext cx="3024336" cy="95065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b="1" dirty="0">
                <a:solidFill>
                  <a:schemeClr val="tx1"/>
                </a:solidFill>
              </a:rPr>
              <a:t>Modify</a:t>
            </a:r>
            <a:r>
              <a:rPr lang="en-SG" dirty="0">
                <a:solidFill>
                  <a:schemeClr val="tx1"/>
                </a:solidFill>
              </a:rPr>
              <a:t> = </a:t>
            </a:r>
            <a:r>
              <a:rPr lang="en-US" dirty="0">
                <a:solidFill>
                  <a:schemeClr val="tx1"/>
                </a:solidFill>
              </a:rPr>
              <a:t>make partial or minor changes to something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0342663-3C91-4026-8B81-64E7E15D42E0}"/>
              </a:ext>
            </a:extLst>
          </p:cNvPr>
          <p:cNvSpPr/>
          <p:nvPr/>
        </p:nvSpPr>
        <p:spPr>
          <a:xfrm>
            <a:off x="295467" y="5287482"/>
            <a:ext cx="3024336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ysClr val="windowText" lastClr="000000"/>
                </a:solidFill>
              </a:rPr>
              <a:t>Community</a:t>
            </a:r>
            <a:r>
              <a:rPr lang="en-SG" dirty="0">
                <a:solidFill>
                  <a:sysClr val="windowText" lastClr="000000"/>
                </a:solidFill>
              </a:rPr>
              <a:t>= group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FC816B-3C2E-4EB0-AA64-8AFB7D61BFAB}"/>
              </a:ext>
            </a:extLst>
          </p:cNvPr>
          <p:cNvSpPr/>
          <p:nvPr/>
        </p:nvSpPr>
        <p:spPr>
          <a:xfrm>
            <a:off x="4943872" y="1300989"/>
            <a:ext cx="6984776" cy="5040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tx1"/>
                </a:solidFill>
              </a:rPr>
              <a:t>Many websites facilitate social relation among the people.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E511628-6CB5-449B-82C9-321BC1F72382}"/>
              </a:ext>
            </a:extLst>
          </p:cNvPr>
          <p:cNvSpPr/>
          <p:nvPr/>
        </p:nvSpPr>
        <p:spPr>
          <a:xfrm>
            <a:off x="4943872" y="2477125"/>
            <a:ext cx="6984776" cy="95065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dirty="0">
                <a:solidFill>
                  <a:schemeClr val="tx1"/>
                </a:solidFill>
              </a:rPr>
              <a:t>The users can modify their profile in Facebook.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141E57B-8083-48B4-B2D5-0D2D2DA77AA1}"/>
              </a:ext>
            </a:extLst>
          </p:cNvPr>
          <p:cNvSpPr/>
          <p:nvPr/>
        </p:nvSpPr>
        <p:spPr>
          <a:xfrm>
            <a:off x="4943871" y="3969522"/>
            <a:ext cx="6952661" cy="504056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The room was dedicated for the blind.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A2559ED-7D21-4356-9F47-9909C93F7F08}"/>
              </a:ext>
            </a:extLst>
          </p:cNvPr>
          <p:cNvSpPr/>
          <p:nvPr/>
        </p:nvSpPr>
        <p:spPr>
          <a:xfrm>
            <a:off x="4943872" y="5287482"/>
            <a:ext cx="6984776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There is a large number of communities in Facebook.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F6D3ADB-16C1-4751-A3FD-9B4B22732790}"/>
              </a:ext>
            </a:extLst>
          </p:cNvPr>
          <p:cNvSpPr/>
          <p:nvPr/>
        </p:nvSpPr>
        <p:spPr>
          <a:xfrm>
            <a:off x="3672407" y="2780928"/>
            <a:ext cx="1008112" cy="34304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F5DEA30-7627-4D34-873B-8EA9990F4589}"/>
              </a:ext>
            </a:extLst>
          </p:cNvPr>
          <p:cNvSpPr/>
          <p:nvPr/>
        </p:nvSpPr>
        <p:spPr>
          <a:xfrm>
            <a:off x="3593558" y="5390211"/>
            <a:ext cx="1008112" cy="343045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55225E2-7F40-4C17-BA18-A71F3719BD4A}"/>
              </a:ext>
            </a:extLst>
          </p:cNvPr>
          <p:cNvSpPr/>
          <p:nvPr/>
        </p:nvSpPr>
        <p:spPr>
          <a:xfrm>
            <a:off x="3593558" y="1402265"/>
            <a:ext cx="1008112" cy="3430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888847F-C98E-4C9C-AB50-5241C331CE77}"/>
              </a:ext>
            </a:extLst>
          </p:cNvPr>
          <p:cNvSpPr/>
          <p:nvPr/>
        </p:nvSpPr>
        <p:spPr>
          <a:xfrm>
            <a:off x="3615270" y="4130533"/>
            <a:ext cx="1008112" cy="34304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7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  <p:bldP spid="19" grpId="0" animBg="1"/>
      <p:bldP spid="14" grpId="0" animBg="1"/>
      <p:bldP spid="21" grpId="0" animBg="1"/>
      <p:bldP spid="23" grpId="0" animBg="1"/>
      <p:bldP spid="25" grpId="0" animBg="1"/>
      <p:bldP spid="26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FB545-9600-4D67-A8A9-4DE118B2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/>
          <a:lstStyle/>
          <a:p>
            <a:r>
              <a:rPr lang="en-SG" b="1" dirty="0"/>
              <a:t>Silent Reading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022C0-48A4-4182-AD0C-6060C4F1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5"/>
            <a:ext cx="12072664" cy="50014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SG" dirty="0"/>
              <a:t>Students will be instructed to read the text silently.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08077-6490-43B8-ADF9-38C6346980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0" y="2060848"/>
            <a:ext cx="680424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Goverment Jobs\ATEO\rsz_rajon_pp.jpg">
            <a:extLst>
              <a:ext uri="{FF2B5EF4-FFF2-40B4-BE49-F238E27FC236}">
                <a16:creationId xmlns:a16="http://schemas.microsoft.com/office/drawing/2014/main" id="{A9B2A218-32CA-486D-8855-E83920E1F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6165304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74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9C34-3D39-404E-BFCE-BA658E00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082"/>
          </a:xfrm>
        </p:spPr>
        <p:txBody>
          <a:bodyPr/>
          <a:lstStyle/>
          <a:p>
            <a:r>
              <a:rPr lang="en-SG" b="1" dirty="0"/>
              <a:t>Individual Assessment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271E6-E6CE-49B2-8A43-4D4EA3CE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SG" sz="2400" b="1" dirty="0">
                <a:solidFill>
                  <a:schemeClr val="accent4"/>
                </a:solidFill>
              </a:rPr>
              <a:t>Choose the best answers. </a:t>
            </a:r>
          </a:p>
          <a:p>
            <a:pPr marL="0" indent="0" algn="just">
              <a:buNone/>
            </a:pPr>
            <a:r>
              <a:rPr lang="en-SG" sz="2400" b="1" dirty="0">
                <a:solidFill>
                  <a:schemeClr val="accent4"/>
                </a:solidFill>
              </a:rPr>
              <a:t>1. </a:t>
            </a:r>
            <a:r>
              <a:rPr lang="en-SG" sz="2400" dirty="0">
                <a:solidFill>
                  <a:schemeClr val="accent4"/>
                </a:solidFill>
              </a:rPr>
              <a:t>The _________ technology has helped social networking sites to emerge. </a:t>
            </a:r>
          </a:p>
          <a:p>
            <a:pPr marL="457200" indent="-457200" algn="just">
              <a:buAutoNum type="alphaLcPeriod"/>
            </a:pPr>
            <a:r>
              <a:rPr lang="en-SG" sz="2400" dirty="0">
                <a:solidFill>
                  <a:schemeClr val="accent4"/>
                </a:solidFill>
              </a:rPr>
              <a:t>LinkedIn		b. Google+		C. Internet		d. Twitter </a:t>
            </a:r>
          </a:p>
          <a:p>
            <a:pPr marL="0" indent="0" algn="just">
              <a:buNone/>
            </a:pPr>
            <a:endParaRPr lang="en-SG" sz="1400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r>
              <a:rPr lang="en-SG" sz="2400" b="1" dirty="0">
                <a:solidFill>
                  <a:schemeClr val="accent4"/>
                </a:solidFill>
              </a:rPr>
              <a:t>2. </a:t>
            </a:r>
            <a:r>
              <a:rPr lang="en-SG" sz="2400" dirty="0">
                <a:solidFill>
                  <a:schemeClr val="accent4"/>
                </a:solidFill>
              </a:rPr>
              <a:t>Users have to pay______. </a:t>
            </a:r>
          </a:p>
          <a:p>
            <a:pPr marL="457200" indent="-457200" algn="just">
              <a:buAutoNum type="alphaLcPeriod"/>
            </a:pPr>
            <a:r>
              <a:rPr lang="en-SG" sz="2000" dirty="0">
                <a:solidFill>
                  <a:schemeClr val="accent4"/>
                </a:solidFill>
              </a:rPr>
              <a:t>a social network	b. their online connections	c. multimedia contents	d. uploading pictures</a:t>
            </a:r>
          </a:p>
          <a:p>
            <a:pPr marL="0" indent="0" algn="just">
              <a:buNone/>
            </a:pPr>
            <a:endParaRPr lang="en-SG" sz="1600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r>
              <a:rPr lang="en-SG" sz="2400" b="1" dirty="0">
                <a:solidFill>
                  <a:schemeClr val="accent4"/>
                </a:solidFill>
              </a:rPr>
              <a:t>3. </a:t>
            </a:r>
            <a:r>
              <a:rPr lang="en-SG" sz="2400" dirty="0">
                <a:solidFill>
                  <a:schemeClr val="accent4"/>
                </a:solidFill>
              </a:rPr>
              <a:t>User accounts have _______ protecting measures. </a:t>
            </a:r>
          </a:p>
          <a:p>
            <a:pPr marL="457200" indent="-457200" algn="just">
              <a:buAutoNum type="alphaLcPeriod"/>
            </a:pPr>
            <a:r>
              <a:rPr lang="en-SG" sz="2400" dirty="0">
                <a:solidFill>
                  <a:schemeClr val="accent4"/>
                </a:solidFill>
              </a:rPr>
              <a:t>virus	b. identity 	c. personal secrecy		d. network  </a:t>
            </a:r>
          </a:p>
          <a:p>
            <a:pPr marL="0" indent="0" algn="just">
              <a:buNone/>
            </a:pPr>
            <a:endParaRPr lang="en-SG" sz="1600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r>
              <a:rPr lang="en-SG" sz="2400" b="1" dirty="0">
                <a:solidFill>
                  <a:schemeClr val="accent4"/>
                </a:solidFill>
              </a:rPr>
              <a:t>4. </a:t>
            </a:r>
            <a:r>
              <a:rPr lang="en-SG" sz="2400" dirty="0">
                <a:solidFill>
                  <a:schemeClr val="accent4"/>
                </a:solidFill>
              </a:rPr>
              <a:t>User profiles have a section for _____________. </a:t>
            </a:r>
          </a:p>
          <a:p>
            <a:pPr marL="0" indent="0" algn="just">
              <a:buNone/>
            </a:pPr>
            <a:r>
              <a:rPr lang="en-SG" sz="2000" dirty="0">
                <a:solidFill>
                  <a:schemeClr val="accent4"/>
                </a:solidFill>
              </a:rPr>
              <a:t>  a. others’ remarks 	b. outsiders’ editing	c. outsiders’ moderation		d. outsiders’ uploading </a:t>
            </a:r>
            <a:endParaRPr lang="en-SG" sz="2400" dirty="0">
              <a:solidFill>
                <a:schemeClr val="accent4"/>
              </a:solidFill>
            </a:endParaRPr>
          </a:p>
        </p:txBody>
      </p:sp>
      <p:pic>
        <p:nvPicPr>
          <p:cNvPr id="7" name="Picture 2" descr="F:\Goverment Jobs\ATEO\rsz_rajon_pp.jpg">
            <a:extLst>
              <a:ext uri="{FF2B5EF4-FFF2-40B4-BE49-F238E27FC236}">
                <a16:creationId xmlns:a16="http://schemas.microsoft.com/office/drawing/2014/main" id="{8732FB3C-1531-49D7-AEDE-764DB4B4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6165304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E697A175-0CFD-47D8-959C-FA7E59264CBA}"/>
              </a:ext>
            </a:extLst>
          </p:cNvPr>
          <p:cNvSpPr/>
          <p:nvPr/>
        </p:nvSpPr>
        <p:spPr>
          <a:xfrm>
            <a:off x="5519936" y="1988840"/>
            <a:ext cx="432048" cy="36004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A41B5637-CB87-41EF-9EBB-9F0CD84A58E7}"/>
              </a:ext>
            </a:extLst>
          </p:cNvPr>
          <p:cNvSpPr/>
          <p:nvPr/>
        </p:nvSpPr>
        <p:spPr>
          <a:xfrm>
            <a:off x="72571" y="5445223"/>
            <a:ext cx="432048" cy="36004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F4E22B3B-5E56-4479-BB91-C5CBAF074956}"/>
              </a:ext>
            </a:extLst>
          </p:cNvPr>
          <p:cNvSpPr/>
          <p:nvPr/>
        </p:nvSpPr>
        <p:spPr>
          <a:xfrm>
            <a:off x="3647728" y="4221088"/>
            <a:ext cx="432048" cy="36004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48EDF549-4AF8-4A1E-BBBD-2F7DE93ACECC}"/>
              </a:ext>
            </a:extLst>
          </p:cNvPr>
          <p:cNvSpPr/>
          <p:nvPr/>
        </p:nvSpPr>
        <p:spPr>
          <a:xfrm>
            <a:off x="2639616" y="3068960"/>
            <a:ext cx="432048" cy="36004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760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9C34-3D39-404E-BFCE-BA658E00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082"/>
          </a:xfrm>
        </p:spPr>
        <p:txBody>
          <a:bodyPr/>
          <a:lstStyle/>
          <a:p>
            <a:r>
              <a:rPr lang="en-SG" b="1"/>
              <a:t>Pair </a:t>
            </a:r>
            <a:r>
              <a:rPr lang="en-SG" b="1" dirty="0"/>
              <a:t>Work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271E6-E6CE-49B2-8A43-4D4EA3CE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endParaRPr lang="en-SG" sz="2800" b="1" dirty="0">
              <a:solidFill>
                <a:srgbClr val="00B05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SG" sz="2800" b="1" dirty="0">
                <a:solidFill>
                  <a:srgbClr val="00B050"/>
                </a:solidFill>
              </a:rPr>
              <a:t>Discuss and write down the answers of the following questions-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SG" sz="2400" dirty="0"/>
              <a:t>What do you understand by social networks?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SG" sz="2400" dirty="0"/>
              <a:t>What are some uses of social networks?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SG" sz="2400" dirty="0"/>
              <a:t>What are the reasons of rapid expansion of social networking? </a:t>
            </a:r>
          </a:p>
          <a:p>
            <a:pPr marL="0" indent="0">
              <a:buNone/>
            </a:pPr>
            <a:endParaRPr lang="en-SG" sz="2000" dirty="0"/>
          </a:p>
          <a:p>
            <a:pPr marL="0" indent="0">
              <a:buNone/>
            </a:pPr>
            <a:r>
              <a:rPr lang="en-SG" b="1" i="1" dirty="0">
                <a:latin typeface="Book Antiqua" panose="02040602050305030304" pitchFamily="18" charset="0"/>
              </a:rPr>
              <a:t>Note: </a:t>
            </a:r>
            <a:r>
              <a:rPr lang="en-SG" i="1" dirty="0">
                <a:latin typeface="Book Antiqua" panose="02040602050305030304" pitchFamily="18" charset="0"/>
              </a:rPr>
              <a:t>Students will be divided into pair. They will discuss and write down their answers, and share in front of all students.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F:\Goverment Jobs\ATEO\rsz_rajon_pp.jpg">
            <a:extLst>
              <a:ext uri="{FF2B5EF4-FFF2-40B4-BE49-F238E27FC236}">
                <a16:creationId xmlns:a16="http://schemas.microsoft.com/office/drawing/2014/main" id="{8732FB3C-1531-49D7-AEDE-764DB4B4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6165304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34028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9C34-3D39-404E-BFCE-BA658E00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082"/>
          </a:xfrm>
        </p:spPr>
        <p:txBody>
          <a:bodyPr/>
          <a:lstStyle/>
          <a:p>
            <a:r>
              <a:rPr lang="en-SG" b="1" dirty="0">
                <a:solidFill>
                  <a:srgbClr val="00B0F0"/>
                </a:solidFill>
              </a:rPr>
              <a:t>Usages of Connectors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271E6-E6CE-49B2-8A43-4D4EA3CE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8"/>
          </a:xfrm>
        </p:spPr>
        <p:txBody>
          <a:bodyPr/>
          <a:lstStyle/>
          <a:p>
            <a:pPr marL="0" indent="0" algn="just">
              <a:buNone/>
            </a:pPr>
            <a:r>
              <a:rPr lang="en-SG" sz="2600" dirty="0"/>
              <a:t>Most of the social networking sites are cost-free. You can make use of them free, paying a very little to your internet service provider. </a:t>
            </a:r>
            <a:r>
              <a:rPr lang="en-SG" sz="2600" b="1" i="1" dirty="0"/>
              <a:t>Secondly,</a:t>
            </a:r>
            <a:r>
              <a:rPr lang="en-SG" sz="2600" dirty="0"/>
              <a:t> you can make your personal profile public before the entire online community. …. . </a:t>
            </a:r>
            <a:r>
              <a:rPr lang="en-SG" sz="2600" b="1" i="1" dirty="0"/>
              <a:t>Thirdly,</a:t>
            </a:r>
            <a:r>
              <a:rPr lang="en-SG" sz="2600" dirty="0"/>
              <a:t> social networks allow users to upload pictures, multimedia contents and modify the profile. Some services like Facebook allow users to update their profile. </a:t>
            </a:r>
            <a:r>
              <a:rPr lang="en-SG" sz="2600" b="1" i="1" dirty="0"/>
              <a:t>Fourthly,</a:t>
            </a:r>
            <a:r>
              <a:rPr lang="en-SG" sz="2600" dirty="0"/>
              <a:t> networks allow users to post blog entries. …</a:t>
            </a:r>
            <a:r>
              <a:rPr lang="en-SG" sz="2600" b="1" i="1" dirty="0"/>
              <a:t>Finally, </a:t>
            </a:r>
            <a:r>
              <a:rPr lang="en-SG" sz="2600" dirty="0"/>
              <a:t>there are privacy protection measures too.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/>
              <a:t>Connectors for making a list of </a:t>
            </a:r>
            <a:r>
              <a:rPr lang="en-US" sz="2800" b="1" i="1" dirty="0">
                <a:solidFill>
                  <a:srgbClr val="FF0000"/>
                </a:solidFill>
              </a:rPr>
              <a:t>positive/negative sides </a:t>
            </a:r>
            <a:r>
              <a:rPr lang="en-US" sz="2800" dirty="0"/>
              <a:t>or </a:t>
            </a:r>
            <a:r>
              <a:rPr lang="en-US" sz="2800" b="1" i="1" dirty="0">
                <a:solidFill>
                  <a:srgbClr val="FF0000"/>
                </a:solidFill>
              </a:rPr>
              <a:t>uses/abuses of something </a:t>
            </a:r>
          </a:p>
        </p:txBody>
      </p:sp>
      <p:pic>
        <p:nvPicPr>
          <p:cNvPr id="7" name="Picture 2" descr="F:\Goverment Jobs\ATEO\rsz_rajon_pp.jpg">
            <a:extLst>
              <a:ext uri="{FF2B5EF4-FFF2-40B4-BE49-F238E27FC236}">
                <a16:creationId xmlns:a16="http://schemas.microsoft.com/office/drawing/2014/main" id="{8732FB3C-1531-49D7-AEDE-764DB4B4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6165304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0CBA1F5-90E2-4B82-953D-04CD627C8386}"/>
              </a:ext>
            </a:extLst>
          </p:cNvPr>
          <p:cNvSpPr/>
          <p:nvPr/>
        </p:nvSpPr>
        <p:spPr>
          <a:xfrm>
            <a:off x="7608168" y="1412776"/>
            <a:ext cx="1656184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804849-4D31-4415-98A9-55C5F3FC23A3}"/>
              </a:ext>
            </a:extLst>
          </p:cNvPr>
          <p:cNvSpPr/>
          <p:nvPr/>
        </p:nvSpPr>
        <p:spPr>
          <a:xfrm>
            <a:off x="9639390" y="1832866"/>
            <a:ext cx="1656184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4D9B4F-761D-4704-BBAC-53301C5E16B0}"/>
              </a:ext>
            </a:extLst>
          </p:cNvPr>
          <p:cNvSpPr/>
          <p:nvPr/>
        </p:nvSpPr>
        <p:spPr>
          <a:xfrm>
            <a:off x="10535816" y="2636912"/>
            <a:ext cx="1656184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AA104E-2AE0-4C4E-A842-CFF4A39E8102}"/>
              </a:ext>
            </a:extLst>
          </p:cNvPr>
          <p:cNvSpPr/>
          <p:nvPr/>
        </p:nvSpPr>
        <p:spPr>
          <a:xfrm>
            <a:off x="6492044" y="3009611"/>
            <a:ext cx="1548172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019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AEBE-2473-4C30-9F3A-7CC761C7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/>
          <a:lstStyle/>
          <a:p>
            <a:r>
              <a:rPr lang="en-SG" b="1" dirty="0"/>
              <a:t>Homework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4FB6D-6147-41FE-9B01-6430D6A18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5"/>
            <a:ext cx="12192000" cy="5001420"/>
          </a:xfrm>
        </p:spPr>
        <p:txBody>
          <a:bodyPr/>
          <a:lstStyle/>
          <a:p>
            <a:pPr marL="0" indent="0" algn="just">
              <a:buNone/>
            </a:pPr>
            <a:r>
              <a:rPr lang="en-SG" sz="2800" dirty="0"/>
              <a:t>					</a:t>
            </a:r>
            <a:r>
              <a:rPr lang="en-SG" sz="2800" b="1" dirty="0"/>
              <a:t>Dialogue Writing </a:t>
            </a:r>
          </a:p>
          <a:p>
            <a:pPr marL="0" indent="0" algn="just">
              <a:buNone/>
            </a:pPr>
            <a:endParaRPr lang="en-SG" sz="2800" dirty="0"/>
          </a:p>
          <a:p>
            <a:pPr marL="0" indent="0" algn="just">
              <a:buNone/>
            </a:pPr>
            <a:r>
              <a:rPr lang="en-SG" sz="2800" dirty="0"/>
              <a:t>Social network services have many positive sides. However, many people think that social networking sites harm the young generation since many of them are addicted to these sites.  Now, write a dialogue between you and your friend highlighting the merits and demerits of using Facebook. </a:t>
            </a:r>
            <a:endParaRPr lang="en-SG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SG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SG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Note: </a:t>
            </a:r>
            <a:r>
              <a:rPr lang="en-SG" sz="2800" i="1" dirty="0">
                <a:solidFill>
                  <a:srgbClr val="C00000"/>
                </a:solidFill>
                <a:latin typeface="Book Antiqua" panose="02040602050305030304" pitchFamily="18" charset="0"/>
              </a:rPr>
              <a:t>Your dialogue must contain six or more than six questions on the topic.</a:t>
            </a:r>
            <a:endParaRPr lang="en-US" sz="2800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 descr="C:\Documents and Settings\Rajon\Desktop\students-writing-clipart-RiAyX6KKT.png">
            <a:extLst>
              <a:ext uri="{FF2B5EF4-FFF2-40B4-BE49-F238E27FC236}">
                <a16:creationId xmlns:a16="http://schemas.microsoft.com/office/drawing/2014/main" id="{FBDED2CC-7132-410F-A22F-57BD0E124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-251423"/>
            <a:ext cx="2668532" cy="247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Goverment Jobs\ATEO\rsz_rajon_pp.jpg">
            <a:extLst>
              <a:ext uri="{FF2B5EF4-FFF2-40B4-BE49-F238E27FC236}">
                <a16:creationId xmlns:a16="http://schemas.microsoft.com/office/drawing/2014/main" id="{880B2BCE-FC61-4826-A71E-903B5799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6165304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78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0785B-AAF9-41F1-B515-E9B778213D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8514">
            <a:off x="3037605" y="1189647"/>
            <a:ext cx="4669887" cy="4556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F:\Goverment Jobs\ATEO\rsz_rajon_pp.jpg">
            <a:extLst>
              <a:ext uri="{FF2B5EF4-FFF2-40B4-BE49-F238E27FC236}">
                <a16:creationId xmlns:a16="http://schemas.microsoft.com/office/drawing/2014/main" id="{0B1CA695-8342-4480-A4AB-79FC64E3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6165304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223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0648"/>
            <a:ext cx="9144000" cy="648072"/>
          </a:xfrm>
        </p:spPr>
        <p:txBody>
          <a:bodyPr/>
          <a:lstStyle/>
          <a:p>
            <a:r>
              <a:rPr lang="en-US" sz="4800" b="1" dirty="0">
                <a:solidFill>
                  <a:srgbClr val="00B0F0"/>
                </a:solidFill>
              </a:rPr>
              <a:t>Teacher’s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7"/>
          </a:xfrm>
        </p:spPr>
        <p:txBody>
          <a:bodyPr/>
          <a:lstStyle/>
          <a:p>
            <a:pPr marL="0" indent="0" algn="ctr">
              <a:buNone/>
            </a:pPr>
            <a:endParaRPr lang="en-SG" sz="800" dirty="0"/>
          </a:p>
          <a:p>
            <a:pPr marL="0" indent="0" algn="ctr">
              <a:buNone/>
            </a:pPr>
            <a:endParaRPr lang="en-SG" sz="2400" dirty="0"/>
          </a:p>
          <a:p>
            <a:pPr marL="0" indent="0" algn="ctr">
              <a:buNone/>
            </a:pPr>
            <a:r>
              <a:rPr lang="en-SG" sz="2400" dirty="0"/>
              <a:t>		      </a:t>
            </a:r>
            <a:r>
              <a:rPr lang="en-SG" sz="4000" b="1" dirty="0"/>
              <a:t>Rajon Mahmood </a:t>
            </a:r>
          </a:p>
          <a:p>
            <a:pPr marL="0" indent="0" algn="ctr">
              <a:buNone/>
            </a:pPr>
            <a:r>
              <a:rPr lang="en-SG" sz="2800" b="1" dirty="0"/>
              <a:t>			    B.A. (Hons) &amp; M.A. in English (Major in ELT)</a:t>
            </a:r>
          </a:p>
          <a:p>
            <a:pPr marL="0" indent="0" algn="ctr">
              <a:buNone/>
            </a:pPr>
            <a:r>
              <a:rPr lang="en-SG" sz="2800" b="1" dirty="0"/>
              <a:t>		  Assistant Teacher </a:t>
            </a:r>
          </a:p>
          <a:p>
            <a:pPr marL="0" indent="0" algn="ctr">
              <a:buNone/>
            </a:pPr>
            <a:r>
              <a:rPr lang="en-SG" sz="2800" b="1" dirty="0"/>
              <a:t>		  </a:t>
            </a:r>
            <a:r>
              <a:rPr lang="en-SG" sz="2800" b="1" dirty="0" err="1"/>
              <a:t>Dariapur</a:t>
            </a:r>
            <a:r>
              <a:rPr lang="en-SG" sz="2800" b="1" dirty="0"/>
              <a:t> Secondary School </a:t>
            </a:r>
          </a:p>
          <a:p>
            <a:pPr marL="0" indent="0" algn="ctr">
              <a:buNone/>
            </a:pPr>
            <a:r>
              <a:rPr lang="en-US" sz="2800" b="1" dirty="0"/>
              <a:t>		   </a:t>
            </a:r>
            <a:r>
              <a:rPr lang="en-US" sz="2800" b="1" dirty="0" err="1"/>
              <a:t>Mujibnagar</a:t>
            </a:r>
            <a:r>
              <a:rPr lang="en-US" sz="2800" b="1" dirty="0"/>
              <a:t>, Meherpur </a:t>
            </a:r>
          </a:p>
          <a:p>
            <a:pPr marL="0" indent="0" algn="ctr">
              <a:buNone/>
            </a:pPr>
            <a:r>
              <a:rPr lang="en-US" sz="2800" b="1" dirty="0"/>
              <a:t>		 E-mail: raz_bd@live.com </a:t>
            </a:r>
          </a:p>
          <a:p>
            <a:pPr marL="0" indent="0" algn="ctr">
              <a:buNone/>
            </a:pPr>
            <a:r>
              <a:rPr lang="en-US" sz="2800" b="1" dirty="0"/>
              <a:t>		  Mobile: 01719-271306 </a:t>
            </a:r>
          </a:p>
        </p:txBody>
      </p:sp>
      <p:pic>
        <p:nvPicPr>
          <p:cNvPr id="13" name="Picture 2" descr="F:\Goverment Jobs\ATEO\rsz_rajon_pp.jpg">
            <a:extLst>
              <a:ext uri="{FF2B5EF4-FFF2-40B4-BE49-F238E27FC236}">
                <a16:creationId xmlns:a16="http://schemas.microsoft.com/office/drawing/2014/main" id="{82D57177-6F57-45AB-99B6-00AEE411B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00" y="1650402"/>
            <a:ext cx="2808312" cy="355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8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50763-470C-4FFF-A1F3-A2DD6230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983"/>
            <a:ext cx="10972800" cy="896965"/>
          </a:xfrm>
        </p:spPr>
        <p:txBody>
          <a:bodyPr/>
          <a:lstStyle/>
          <a:p>
            <a:r>
              <a:rPr lang="en-SG" sz="5400" b="1" dirty="0">
                <a:solidFill>
                  <a:srgbClr val="FFFF00"/>
                </a:solidFill>
              </a:rPr>
              <a:t>Look at the logos!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E721DF0-91AE-4F41-BA22-6CE6054E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584" y="1124745"/>
            <a:ext cx="9840417" cy="50014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SG" dirty="0"/>
              <a:t>Have you ever seen these logos before? </a:t>
            </a:r>
          </a:p>
          <a:p>
            <a:pPr>
              <a:buFont typeface="Wingdings" panose="05000000000000000000" pitchFamily="2" charset="2"/>
              <a:buChar char="q"/>
            </a:pPr>
            <a:endParaRPr lang="en-SG" dirty="0"/>
          </a:p>
          <a:p>
            <a:pPr>
              <a:buFont typeface="Wingdings" panose="05000000000000000000" pitchFamily="2" charset="2"/>
              <a:buChar char="q"/>
            </a:pPr>
            <a:endParaRPr lang="en-SG" dirty="0"/>
          </a:p>
          <a:p>
            <a:pPr>
              <a:buFont typeface="Wingdings" panose="05000000000000000000" pitchFamily="2" charset="2"/>
              <a:buChar char="q"/>
            </a:pPr>
            <a:r>
              <a:rPr lang="en-SG" dirty="0"/>
              <a:t>What does each logo represent? </a:t>
            </a:r>
          </a:p>
          <a:p>
            <a:pPr>
              <a:buFont typeface="Wingdings" panose="05000000000000000000" pitchFamily="2" charset="2"/>
              <a:buChar char="q"/>
            </a:pPr>
            <a:endParaRPr lang="en-SG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What is the common name of theses logos? </a:t>
            </a:r>
            <a:endParaRPr lang="en-SG" dirty="0"/>
          </a:p>
        </p:txBody>
      </p:sp>
      <p:pic>
        <p:nvPicPr>
          <p:cNvPr id="17" name="Picture 16" descr="j0078711">
            <a:extLst>
              <a:ext uri="{FF2B5EF4-FFF2-40B4-BE49-F238E27FC236}">
                <a16:creationId xmlns:a16="http://schemas.microsoft.com/office/drawing/2014/main" id="{01BD9C20-7D89-4D78-BD13-2013DC1D4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548" y="2125039"/>
            <a:ext cx="1399882" cy="24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34B115-3E5C-4AA5-9C94-962B382226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8314" y="4571826"/>
            <a:ext cx="1499214" cy="1439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4AA93C-D285-4682-96B8-9DE87D216A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14" y="2978797"/>
            <a:ext cx="1499214" cy="1346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DD8EFD-77BC-4F37-B91D-AD459E3E7A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2" y="1242041"/>
            <a:ext cx="1506846" cy="1506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F:\Goverment Jobs\ATEO\rsz_rajon_pp.jpg">
            <a:extLst>
              <a:ext uri="{FF2B5EF4-FFF2-40B4-BE49-F238E27FC236}">
                <a16:creationId xmlns:a16="http://schemas.microsoft.com/office/drawing/2014/main" id="{8FCA2204-8684-42C7-95A8-2592D1305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6165304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6307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50763-470C-4FFF-A1F3-A2DD6230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792088"/>
          </a:xfrm>
        </p:spPr>
        <p:txBody>
          <a:bodyPr/>
          <a:lstStyle/>
          <a:p>
            <a:r>
              <a:rPr lang="en-SG" sz="5400" b="1" dirty="0">
                <a:solidFill>
                  <a:srgbClr val="FFFF00"/>
                </a:solidFill>
              </a:rPr>
              <a:t>Social Networking Services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12" name="Picture 2" descr="F:\Goverment Jobs\ATEO\rsz_rajon_pp.jpg">
            <a:extLst>
              <a:ext uri="{FF2B5EF4-FFF2-40B4-BE49-F238E27FC236}">
                <a16:creationId xmlns:a16="http://schemas.microsoft.com/office/drawing/2014/main" id="{18D62553-D998-4233-BDC0-10F266CA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6165304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93C078E-2BF8-4238-8425-8EE00A800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447733"/>
              </p:ext>
            </p:extLst>
          </p:nvPr>
        </p:nvGraphicFramePr>
        <p:xfrm>
          <a:off x="0" y="908720"/>
          <a:ext cx="12192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174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43C41-545C-4BEE-8ACC-DAF8198107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02D42-E13F-4959-917F-7D0063FB03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BF88D-1F66-4CED-9546-139E6FD5E3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7A0E3-E6D1-450B-B97F-42E9BCE4ED7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57CAA-8742-400C-87A8-6CA7DDB1E5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42E77-C16D-45A0-9DAA-54260287B7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6055B-C97D-4C55-B0CE-55CE9E646D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14A10-C822-4A3C-A381-A11D84D4DA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892DB5-5649-4769-A0F9-80315C9049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942B1-EA93-4E89-B378-4478295849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64E49-4F30-4EB8-8052-C094450CFFD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8E912-27CF-4217-B599-84E5C6995B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738CD-150B-4FCD-AEB9-302157AD05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C402-7524-46E8-9326-3B07EE85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720080"/>
          </a:xfrm>
        </p:spPr>
        <p:txBody>
          <a:bodyPr/>
          <a:lstStyle/>
          <a:p>
            <a:r>
              <a:rPr lang="en-SG" b="1" dirty="0">
                <a:solidFill>
                  <a:srgbClr val="00B0F0"/>
                </a:solidFill>
              </a:rPr>
              <a:t>Today’s Lesson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A2FCC-6765-4D4C-8BB8-635F800B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8"/>
          </a:xfrm>
        </p:spPr>
        <p:txBody>
          <a:bodyPr/>
          <a:lstStyle/>
          <a:p>
            <a:pPr marL="0" indent="0" algn="ctr">
              <a:buNone/>
            </a:pPr>
            <a:r>
              <a:rPr lang="en-SG" sz="3600" b="1" dirty="0"/>
              <a:t>Social Networking Services</a:t>
            </a:r>
          </a:p>
          <a:p>
            <a:pPr marL="0" indent="0">
              <a:buNone/>
            </a:pPr>
            <a:endParaRPr lang="en-SG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SG" b="1" dirty="0">
                <a:solidFill>
                  <a:srgbClr val="00B050"/>
                </a:solidFill>
              </a:rPr>
              <a:t>Unit</a:t>
            </a:r>
            <a:r>
              <a:rPr lang="en-SG" b="1" dirty="0"/>
              <a:t>: </a:t>
            </a:r>
            <a:r>
              <a:rPr lang="en-SG" dirty="0"/>
              <a:t>13: Media and Modes of E-communication		 </a:t>
            </a:r>
          </a:p>
          <a:p>
            <a:pPr marL="0" indent="0">
              <a:buNone/>
            </a:pPr>
            <a:r>
              <a:rPr lang="en-SG" b="1" dirty="0">
                <a:solidFill>
                  <a:srgbClr val="00B050"/>
                </a:solidFill>
              </a:rPr>
              <a:t>Lesson</a:t>
            </a:r>
            <a:r>
              <a:rPr lang="en-SG" b="1" dirty="0"/>
              <a:t>: </a:t>
            </a:r>
            <a:r>
              <a:rPr lang="en-SG" dirty="0"/>
              <a:t>02</a:t>
            </a:r>
          </a:p>
          <a:p>
            <a:pPr marL="0" indent="0">
              <a:buNone/>
            </a:pPr>
            <a:r>
              <a:rPr lang="en-SG" b="1" dirty="0">
                <a:solidFill>
                  <a:srgbClr val="00B050"/>
                </a:solidFill>
              </a:rPr>
              <a:t>Reference Book: </a:t>
            </a:r>
            <a:r>
              <a:rPr lang="en-SG" dirty="0"/>
              <a:t>English For Today  </a:t>
            </a:r>
          </a:p>
          <a:p>
            <a:pPr marL="0" indent="0">
              <a:buNone/>
            </a:pPr>
            <a:r>
              <a:rPr lang="en-SG" b="1" dirty="0">
                <a:solidFill>
                  <a:srgbClr val="00B050"/>
                </a:solidFill>
              </a:rPr>
              <a:t>Page No</a:t>
            </a:r>
            <a:r>
              <a:rPr lang="en-SG" dirty="0"/>
              <a:t>: 168-67</a:t>
            </a:r>
          </a:p>
          <a:p>
            <a:pPr marL="0" indent="0" algn="ctr">
              <a:buNone/>
            </a:pPr>
            <a:endParaRPr lang="en-S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5AADA-E2E8-410D-8F00-D6BC7A7545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28" y="1772816"/>
            <a:ext cx="2894112" cy="4209333"/>
          </a:xfrm>
          <a:prstGeom prst="rect">
            <a:avLst/>
          </a:prstGeom>
        </p:spPr>
      </p:pic>
      <p:pic>
        <p:nvPicPr>
          <p:cNvPr id="6" name="Picture 2" descr="F:\Goverment Jobs\ATEO\rsz_rajon_pp.jpg">
            <a:extLst>
              <a:ext uri="{FF2B5EF4-FFF2-40B4-BE49-F238E27FC236}">
                <a16:creationId xmlns:a16="http://schemas.microsoft.com/office/drawing/2014/main" id="{175AE999-3D4E-4330-BA00-4F8A5D4B8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6165304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35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62EC-74C8-4535-8CA3-F57BC586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/>
          <a:lstStyle/>
          <a:p>
            <a:r>
              <a:rPr lang="en-SG" b="1" dirty="0">
                <a:solidFill>
                  <a:srgbClr val="00B0F0"/>
                </a:solidFill>
              </a:rPr>
              <a:t>Learning</a:t>
            </a:r>
            <a:r>
              <a:rPr lang="en-SG" dirty="0"/>
              <a:t> </a:t>
            </a:r>
            <a:r>
              <a:rPr lang="en-SG" b="1" dirty="0">
                <a:solidFill>
                  <a:srgbClr val="00B0F0"/>
                </a:solidFill>
              </a:rPr>
              <a:t>Outcomes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EDC0-6221-4690-8F66-9CBB2F14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8"/>
          </a:xfrm>
        </p:spPr>
        <p:txBody>
          <a:bodyPr/>
          <a:lstStyle/>
          <a:p>
            <a:pPr marL="0" indent="0">
              <a:buNone/>
            </a:pPr>
            <a:r>
              <a:rPr lang="en-SG" dirty="0"/>
              <a:t>At the end of this lesson, students will be able to – </a:t>
            </a:r>
          </a:p>
          <a:p>
            <a:pPr marL="0" indent="0">
              <a:buNone/>
            </a:pPr>
            <a:endParaRPr lang="en-SG" sz="1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dirty="0"/>
              <a:t> tell about social networking services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dirty="0"/>
              <a:t> apply some key words from the text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dirty="0"/>
              <a:t> critically analyse the impacts of social networking sites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dirty="0"/>
              <a:t> use some connectors of making list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dirty="0"/>
              <a:t>write a dialogue using compare and contrast techniques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SG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4" name="Picture 2" descr="F:\Goverment Jobs\ATEO\rsz_rajon_pp.jpg">
            <a:extLst>
              <a:ext uri="{FF2B5EF4-FFF2-40B4-BE49-F238E27FC236}">
                <a16:creationId xmlns:a16="http://schemas.microsoft.com/office/drawing/2014/main" id="{FD021819-78BC-4963-8412-25A313EFE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6165304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66738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62EC-74C8-4535-8CA3-F57BC586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/>
          <a:lstStyle/>
          <a:p>
            <a:r>
              <a:rPr lang="en-SG" b="1" dirty="0">
                <a:solidFill>
                  <a:srgbClr val="00B0F0"/>
                </a:solidFill>
              </a:rPr>
              <a:t>What is e-communication?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EDC0-6221-4690-8F66-9CBB2F14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dirty="0"/>
              <a:t> e-communication = electronic communication or communication which takes place through electronic (such as internet &amp; mobile) media </a:t>
            </a:r>
          </a:p>
          <a:p>
            <a:pPr marL="0" indent="0">
              <a:lnSpc>
                <a:spcPct val="150000"/>
              </a:lnSpc>
              <a:buNone/>
            </a:pPr>
            <a:endParaRPr lang="en-S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F:\Goverment Jobs\ATEO\rsz_rajon_pp.jpg">
            <a:extLst>
              <a:ext uri="{FF2B5EF4-FFF2-40B4-BE49-F238E27FC236}">
                <a16:creationId xmlns:a16="http://schemas.microsoft.com/office/drawing/2014/main" id="{A3E2F360-BBFF-46AA-B74A-1B0E62F52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6165304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153388-02A6-4877-85CA-E296268F3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2636912"/>
            <a:ext cx="4464496" cy="3349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381990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6068"/>
          </a:xfrm>
        </p:spPr>
        <p:txBody>
          <a:bodyPr/>
          <a:lstStyle/>
          <a:p>
            <a:r>
              <a:rPr lang="en-SG" sz="3600" b="1" dirty="0">
                <a:solidFill>
                  <a:srgbClr val="FFFF00"/>
                </a:solidFill>
              </a:rPr>
              <a:t>Why do we use social networking sites?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83B68-31A4-4DFB-9B5B-E4A810AFC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0054" y="1376927"/>
            <a:ext cx="4239938" cy="478837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3200" b="1" dirty="0"/>
              <a:t>Creating Profile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3200" b="1" dirty="0"/>
              <a:t>Making Friends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3200" b="1" dirty="0"/>
              <a:t>Uploading photos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3200" b="1" dirty="0"/>
              <a:t>Sharing interests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3200" b="1" dirty="0"/>
              <a:t>Modify information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2" descr="F:\Goverment Jobs\ATEO\rsz_rajon_pp.jpg">
            <a:extLst>
              <a:ext uri="{FF2B5EF4-FFF2-40B4-BE49-F238E27FC236}">
                <a16:creationId xmlns:a16="http://schemas.microsoft.com/office/drawing/2014/main" id="{49110D78-249E-4CA8-AD68-5D955672A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6165304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62BA6E-0091-4BBE-92AD-691350FBD6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" y="1196753"/>
            <a:ext cx="3816424" cy="4608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2D99C3-9077-442A-855D-8FB22E8807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776" y="1245613"/>
            <a:ext cx="3816424" cy="4631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23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06" y="44624"/>
            <a:ext cx="11749441" cy="796950"/>
          </a:xfrm>
        </p:spPr>
        <p:txBody>
          <a:bodyPr/>
          <a:lstStyle/>
          <a:p>
            <a:r>
              <a:rPr lang="en-SG" sz="3600" b="1" dirty="0">
                <a:solidFill>
                  <a:srgbClr val="FFFF00"/>
                </a:solidFill>
              </a:rPr>
              <a:t>Why do we use social networking sites?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    			</a:t>
            </a:r>
            <a:endParaRPr lang="es-ES" sz="2000" dirty="0"/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br>
              <a:rPr lang="en-US" sz="2000" dirty="0"/>
            </a:br>
            <a:endParaRPr lang="en-US" sz="2400" dirty="0"/>
          </a:p>
        </p:txBody>
      </p:sp>
      <p:pic>
        <p:nvPicPr>
          <p:cNvPr id="12" name="Picture 2" descr="F:\Goverment Jobs\ATEO\rsz_rajon_pp.jpg">
            <a:extLst>
              <a:ext uri="{FF2B5EF4-FFF2-40B4-BE49-F238E27FC236}">
                <a16:creationId xmlns:a16="http://schemas.microsoft.com/office/drawing/2014/main" id="{49110D78-249E-4CA8-AD68-5D955672A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6165304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79F2A4-50F2-470B-81B9-0CBCE57769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252" y="1114242"/>
            <a:ext cx="3201819" cy="4428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589EAC-97D8-48DF-8C18-0A6474D4B2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783" y="1144217"/>
            <a:ext cx="3201819" cy="4292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24E92B-CE7C-4C4E-808D-415E3A9D3C60}"/>
              </a:ext>
            </a:extLst>
          </p:cNvPr>
          <p:cNvSpPr/>
          <p:nvPr/>
        </p:nvSpPr>
        <p:spPr>
          <a:xfrm>
            <a:off x="5087888" y="5661247"/>
            <a:ext cx="6955947" cy="4649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Learning and Teaching</a:t>
            </a:r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38449E0-4A90-46E8-8461-039C3185DBB7}"/>
              </a:ext>
            </a:extLst>
          </p:cNvPr>
          <p:cNvSpPr/>
          <p:nvPr/>
        </p:nvSpPr>
        <p:spPr>
          <a:xfrm>
            <a:off x="112879" y="5628379"/>
            <a:ext cx="4326938" cy="4649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Communicating with friends and family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2B5B31-8B4A-43DE-B79D-8505E1FAA9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92" y="1094304"/>
            <a:ext cx="2720242" cy="442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6365</TotalTime>
  <Words>530</Words>
  <Application>Microsoft Office PowerPoint</Application>
  <PresentationFormat>Widescreen</PresentationFormat>
  <Paragraphs>127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Book Antiqua</vt:lpstr>
      <vt:lpstr>Calibri</vt:lpstr>
      <vt:lpstr>Courier New</vt:lpstr>
      <vt:lpstr>Wingdings</vt:lpstr>
      <vt:lpstr>Diseño predeterminado</vt:lpstr>
      <vt:lpstr>PowerPoint Presentation</vt:lpstr>
      <vt:lpstr>Teacher’s Introduction</vt:lpstr>
      <vt:lpstr>Look at the logos!</vt:lpstr>
      <vt:lpstr>Social Networking Services</vt:lpstr>
      <vt:lpstr>Today’s Lesson </vt:lpstr>
      <vt:lpstr>Learning Outcomes</vt:lpstr>
      <vt:lpstr>What is e-communication?</vt:lpstr>
      <vt:lpstr>Why do we use social networking sites?</vt:lpstr>
      <vt:lpstr>Why do we use social networking sites?</vt:lpstr>
      <vt:lpstr>Key Vocabularies</vt:lpstr>
      <vt:lpstr>Key Vocabularies</vt:lpstr>
      <vt:lpstr>Silent Reading </vt:lpstr>
      <vt:lpstr>Individual Assessment</vt:lpstr>
      <vt:lpstr>Pair Work</vt:lpstr>
      <vt:lpstr>Usages of Connectors</vt:lpstr>
      <vt:lpstr>Homework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Rajon Mahmood</cp:lastModifiedBy>
  <cp:revision>1244</cp:revision>
  <dcterms:created xsi:type="dcterms:W3CDTF">2010-05-23T14:28:12Z</dcterms:created>
  <dcterms:modified xsi:type="dcterms:W3CDTF">2019-06-19T06:54:32Z</dcterms:modified>
</cp:coreProperties>
</file>