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8" r:id="rId4"/>
    <p:sldId id="272" r:id="rId5"/>
    <p:sldId id="273" r:id="rId6"/>
    <p:sldId id="288" r:id="rId7"/>
    <p:sldId id="286" r:id="rId8"/>
    <p:sldId id="291" r:id="rId9"/>
    <p:sldId id="280" r:id="rId10"/>
    <p:sldId id="289" r:id="rId11"/>
    <p:sldId id="290" r:id="rId12"/>
    <p:sldId id="277" r:id="rId13"/>
    <p:sldId id="284" r:id="rId14"/>
    <p:sldId id="278" r:id="rId15"/>
    <p:sldId id="264" r:id="rId16"/>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88E"/>
    <a:srgbClr val="FF9966"/>
    <a:srgbClr val="000036"/>
    <a:srgbClr val="660066"/>
    <a:srgbClr val="422C16"/>
    <a:srgbClr val="006666"/>
    <a:srgbClr val="0099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1344" autoAdjust="0"/>
  </p:normalViewPr>
  <p:slideViewPr>
    <p:cSldViewPr>
      <p:cViewPr>
        <p:scale>
          <a:sx n="75" d="100"/>
          <a:sy n="75" d="100"/>
        </p:scale>
        <p:origin x="44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42E87-450C-44C2-8A18-ABDC50CF9A05}" type="datetimeFigureOut">
              <a:rPr lang="en-US" smtClean="0"/>
              <a:t>21-Jun-19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7E069-F19D-496D-BD9C-A817EB267C32}" type="slidenum">
              <a:rPr lang="en-US" smtClean="0"/>
              <a:t>‹#›</a:t>
            </a:fld>
            <a:endParaRPr lang="en-US"/>
          </a:p>
        </p:txBody>
      </p:sp>
    </p:spTree>
    <p:extLst>
      <p:ext uri="{BB962C8B-B14F-4D97-AF65-F5344CB8AC3E}">
        <p14:creationId xmlns:p14="http://schemas.microsoft.com/office/powerpoint/2010/main" val="170113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7E069-F19D-496D-BD9C-A817EB267C32}" type="slidenum">
              <a:rPr lang="en-US" smtClean="0"/>
              <a:t>7</a:t>
            </a:fld>
            <a:endParaRPr lang="en-US"/>
          </a:p>
        </p:txBody>
      </p:sp>
    </p:spTree>
    <p:extLst>
      <p:ext uri="{BB962C8B-B14F-4D97-AF65-F5344CB8AC3E}">
        <p14:creationId xmlns:p14="http://schemas.microsoft.com/office/powerpoint/2010/main" val="36734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7E069-F19D-496D-BD9C-A817EB267C32}" type="slidenum">
              <a:rPr lang="en-US" smtClean="0"/>
              <a:t>8</a:t>
            </a:fld>
            <a:endParaRPr lang="en-US"/>
          </a:p>
        </p:txBody>
      </p:sp>
    </p:spTree>
    <p:extLst>
      <p:ext uri="{BB962C8B-B14F-4D97-AF65-F5344CB8AC3E}">
        <p14:creationId xmlns:p14="http://schemas.microsoft.com/office/powerpoint/2010/main" val="368172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52FE67-BC3B-441A-A714-D6DC60082BD8}"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676DE9-3A2D-4AF1-BA88-A3C64D7974C1}"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981AA5-7DD9-4F58-B5CD-E9BAC3CE7EB2}"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B4A7F0-810C-4E40-9613-CC3BE1A91AC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B8DA29-8397-47A7-A944-DDFC6F919989}"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1BB3406-F499-4DC6-A874-8945F73DF32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CC4CDB4-18DC-47B3-AC3C-E3DA681FD64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6A5088E-3A26-4822-8BDD-CA005AFE8224}"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72151EF-D3AA-4526-A06D-2E2D508169A2}"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54BA31B-AB16-4278-9E91-25564758B20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0A1ED62-21F8-4C14-94BD-4407C949A3B4}"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6B61D51D-9236-40E5-8E62-036AA45D16E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170"/>
          <p:cNvSpPr>
            <a:spLocks noChangeArrowheads="1"/>
          </p:cNvSpPr>
          <p:nvPr/>
        </p:nvSpPr>
        <p:spPr bwMode="auto">
          <a:xfrm>
            <a:off x="-528736" y="350064"/>
            <a:ext cx="12192000" cy="1142999"/>
          </a:xfrm>
          <a:prstGeom prst="rect">
            <a:avLst/>
          </a:prstGeom>
          <a:noFill/>
          <a:ln w="9525">
            <a:noFill/>
            <a:miter lim="800000"/>
            <a:headEnd/>
            <a:tailEnd/>
          </a:ln>
        </p:spPr>
        <p:txBody>
          <a:bodyPr/>
          <a:lstStyle/>
          <a:p>
            <a:pPr algn="ctr"/>
            <a:r>
              <a:rPr lang="en-US" sz="8800" b="1" dirty="0">
                <a:solidFill>
                  <a:srgbClr val="002060"/>
                </a:solidFill>
                <a:latin typeface="Arial Black" pitchFamily="34" charset="0"/>
              </a:rPr>
              <a:t>Welcome</a:t>
            </a:r>
            <a:endParaRPr lang="es-ES" sz="8800" b="1" dirty="0">
              <a:solidFill>
                <a:srgbClr val="002060"/>
              </a:solidFill>
              <a:latin typeface="Arial Black" pitchFamily="34" charset="0"/>
            </a:endParaRPr>
          </a:p>
        </p:txBody>
      </p:sp>
      <p:sp>
        <p:nvSpPr>
          <p:cNvPr id="9" name="Title 1"/>
          <p:cNvSpPr txBox="1">
            <a:spLocks/>
          </p:cNvSpPr>
          <p:nvPr/>
        </p:nvSpPr>
        <p:spPr bwMode="auto">
          <a:xfrm>
            <a:off x="1847528" y="5399818"/>
            <a:ext cx="904832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b="1" dirty="0">
                <a:solidFill>
                  <a:srgbClr val="FFC000"/>
                </a:solidFill>
              </a:rPr>
              <a:t>Subject:</a:t>
            </a:r>
            <a:r>
              <a:rPr lang="en-US" b="1" dirty="0">
                <a:solidFill>
                  <a:srgbClr val="92D050"/>
                </a:solidFill>
              </a:rPr>
              <a:t> </a:t>
            </a:r>
            <a:r>
              <a:rPr lang="en-US" b="1" dirty="0"/>
              <a:t>English First Paper</a:t>
            </a:r>
          </a:p>
          <a:p>
            <a:pPr algn="l"/>
            <a:r>
              <a:rPr lang="en-US" b="1" dirty="0">
                <a:solidFill>
                  <a:srgbClr val="FFC000"/>
                </a:solidFill>
              </a:rPr>
              <a:t>Class:</a:t>
            </a:r>
            <a:r>
              <a:rPr lang="en-US" b="1" dirty="0">
                <a:solidFill>
                  <a:srgbClr val="92D050"/>
                </a:solidFill>
              </a:rPr>
              <a:t> </a:t>
            </a:r>
            <a:r>
              <a:rPr lang="en-US" b="1" dirty="0"/>
              <a:t>Nine </a:t>
            </a:r>
            <a:endParaRPr lang="en-US" b="1" dirty="0">
              <a:solidFill>
                <a:srgbClr val="FFFF00"/>
              </a:solidFill>
            </a:endParaRPr>
          </a:p>
          <a:p>
            <a:pPr algn="l"/>
            <a:endParaRPr lang="en-US" sz="2800" b="1" dirty="0"/>
          </a:p>
        </p:txBody>
      </p:sp>
      <p:pic>
        <p:nvPicPr>
          <p:cNvPr id="3" name="Picture 2">
            <a:extLst>
              <a:ext uri="{FF2B5EF4-FFF2-40B4-BE49-F238E27FC236}">
                <a16:creationId xmlns:a16="http://schemas.microsoft.com/office/drawing/2014/main" id="{839F37BD-F66D-468A-8336-A1CC26B7D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1740206"/>
            <a:ext cx="5472608" cy="285069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a:t>
            </a:r>
          </a:p>
          <a:p>
            <a:pPr marL="0" indent="0">
              <a:buNone/>
            </a:pPr>
            <a:endParaRPr lang="es-ES" sz="2000" b="1" dirty="0"/>
          </a:p>
          <a:p>
            <a:pPr marL="0" indent="0">
              <a:buNone/>
            </a:pPr>
            <a:br>
              <a:rPr lang="en-US" sz="2000" dirty="0"/>
            </a:br>
            <a:r>
              <a:rPr lang="en-US" sz="2000" dirty="0"/>
              <a:t>	</a:t>
            </a:r>
            <a:endParaRPr lang="en-US" sz="2400" dirty="0"/>
          </a:p>
        </p:txBody>
      </p:sp>
      <p:pic>
        <p:nvPicPr>
          <p:cNvPr id="12" name="Picture 2" descr="F:\Goverment Jobs\ATEO\rsz_rajon_pp.jpg">
            <a:extLst>
              <a:ext uri="{FF2B5EF4-FFF2-40B4-BE49-F238E27FC236}">
                <a16:creationId xmlns:a16="http://schemas.microsoft.com/office/drawing/2014/main" id="{49110D78-249E-4CA8-AD68-5D955672A4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Rounded Corners 17">
            <a:extLst>
              <a:ext uri="{FF2B5EF4-FFF2-40B4-BE49-F238E27FC236}">
                <a16:creationId xmlns:a16="http://schemas.microsoft.com/office/drawing/2014/main" id="{8B0B6F84-1AD6-4702-B755-A1AC12DB6A5C}"/>
              </a:ext>
            </a:extLst>
          </p:cNvPr>
          <p:cNvSpPr/>
          <p:nvPr/>
        </p:nvSpPr>
        <p:spPr>
          <a:xfrm>
            <a:off x="225963" y="1161906"/>
            <a:ext cx="2592614"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chemeClr val="tx1"/>
                </a:solidFill>
              </a:rPr>
              <a:t>Turmoil</a:t>
            </a:r>
            <a:r>
              <a:rPr lang="en-SG" dirty="0">
                <a:solidFill>
                  <a:schemeClr val="tx1"/>
                </a:solidFill>
              </a:rPr>
              <a:t> = </a:t>
            </a:r>
            <a:r>
              <a:rPr lang="en-SG" b="1" dirty="0">
                <a:solidFill>
                  <a:schemeClr val="bg1"/>
                </a:solidFill>
              </a:rPr>
              <a:t>Trouble</a:t>
            </a:r>
            <a:endParaRPr lang="en-US" b="1" dirty="0">
              <a:solidFill>
                <a:schemeClr val="bg1"/>
              </a:solidFill>
            </a:endParaRPr>
          </a:p>
        </p:txBody>
      </p:sp>
      <p:sp>
        <p:nvSpPr>
          <p:cNvPr id="20" name="Rectangle: Rounded Corners 19">
            <a:extLst>
              <a:ext uri="{FF2B5EF4-FFF2-40B4-BE49-F238E27FC236}">
                <a16:creationId xmlns:a16="http://schemas.microsoft.com/office/drawing/2014/main" id="{4CBB03D5-DE9F-4B4A-B85D-2E2F7C7DC3D9}"/>
              </a:ext>
            </a:extLst>
          </p:cNvPr>
          <p:cNvSpPr/>
          <p:nvPr/>
        </p:nvSpPr>
        <p:spPr>
          <a:xfrm>
            <a:off x="225962" y="1916832"/>
            <a:ext cx="2592615"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Consume </a:t>
            </a:r>
            <a:r>
              <a:rPr lang="en-SG" dirty="0">
                <a:solidFill>
                  <a:sysClr val="windowText" lastClr="000000"/>
                </a:solidFill>
              </a:rPr>
              <a:t> = </a:t>
            </a:r>
            <a:r>
              <a:rPr lang="en-SG" b="1" dirty="0">
                <a:solidFill>
                  <a:schemeClr val="bg1"/>
                </a:solidFill>
              </a:rPr>
              <a:t>Destroy</a:t>
            </a:r>
            <a:r>
              <a:rPr lang="en-SG" dirty="0">
                <a:solidFill>
                  <a:sysClr val="windowText" lastClr="000000"/>
                </a:solidFill>
              </a:rPr>
              <a:t> </a:t>
            </a:r>
            <a:endParaRPr lang="en-US" dirty="0">
              <a:solidFill>
                <a:sysClr val="windowText" lastClr="000000"/>
              </a:solidFill>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225963" y="2636912"/>
            <a:ext cx="2592614"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Devour</a:t>
            </a:r>
            <a:r>
              <a:rPr lang="en-SG" dirty="0">
                <a:solidFill>
                  <a:sysClr val="windowText" lastClr="000000"/>
                </a:solidFill>
              </a:rPr>
              <a:t> = </a:t>
            </a:r>
            <a:r>
              <a:rPr lang="en-SG" b="1" dirty="0">
                <a:solidFill>
                  <a:sysClr val="windowText" lastClr="000000"/>
                </a:solidFill>
              </a:rPr>
              <a:t>Destroy</a:t>
            </a:r>
            <a:endParaRPr lang="en-US" b="1" dirty="0">
              <a:solidFill>
                <a:sysClr val="windowText" lastClr="000000"/>
              </a:solidFill>
            </a:endParaRPr>
          </a:p>
        </p:txBody>
      </p:sp>
      <p:sp>
        <p:nvSpPr>
          <p:cNvPr id="13" name="Rectangle: Rounded Corners 12">
            <a:extLst>
              <a:ext uri="{FF2B5EF4-FFF2-40B4-BE49-F238E27FC236}">
                <a16:creationId xmlns:a16="http://schemas.microsoft.com/office/drawing/2014/main" id="{BCD1985E-352D-465C-957B-710120DB4220}"/>
              </a:ext>
            </a:extLst>
          </p:cNvPr>
          <p:cNvSpPr/>
          <p:nvPr/>
        </p:nvSpPr>
        <p:spPr>
          <a:xfrm>
            <a:off x="225961" y="3356992"/>
            <a:ext cx="2575295"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Cruel </a:t>
            </a:r>
            <a:r>
              <a:rPr lang="en-SG" dirty="0">
                <a:solidFill>
                  <a:sysClr val="windowText" lastClr="000000"/>
                </a:solidFill>
              </a:rPr>
              <a:t>=  </a:t>
            </a:r>
            <a:r>
              <a:rPr lang="en-SG" b="1" dirty="0">
                <a:solidFill>
                  <a:schemeClr val="bg1"/>
                </a:solidFill>
              </a:rPr>
              <a:t>Brutal</a:t>
            </a:r>
            <a:endParaRPr lang="en-US" b="1" dirty="0">
              <a:solidFill>
                <a:schemeClr val="bg1"/>
              </a:solidFill>
            </a:endParaRPr>
          </a:p>
        </p:txBody>
      </p:sp>
      <p:sp>
        <p:nvSpPr>
          <p:cNvPr id="17" name="Rectangle: Rounded Corners 16">
            <a:extLst>
              <a:ext uri="{FF2B5EF4-FFF2-40B4-BE49-F238E27FC236}">
                <a16:creationId xmlns:a16="http://schemas.microsoft.com/office/drawing/2014/main" id="{1F1CCD04-08B5-4240-B515-6CB44BDF0956}"/>
              </a:ext>
            </a:extLst>
          </p:cNvPr>
          <p:cNvSpPr/>
          <p:nvPr/>
        </p:nvSpPr>
        <p:spPr>
          <a:xfrm>
            <a:off x="214053" y="4180301"/>
            <a:ext cx="3793715" cy="1791493"/>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SG" b="1" dirty="0">
                <a:solidFill>
                  <a:schemeClr val="accent4"/>
                </a:solidFill>
              </a:rPr>
              <a:t>Greedy </a:t>
            </a:r>
            <a:r>
              <a:rPr lang="en-SG" dirty="0">
                <a:solidFill>
                  <a:schemeClr val="accent4"/>
                </a:solidFill>
              </a:rPr>
              <a:t>= </a:t>
            </a:r>
            <a:r>
              <a:rPr lang="en-SG" b="1" dirty="0">
                <a:solidFill>
                  <a:schemeClr val="bg1"/>
                </a:solidFill>
              </a:rPr>
              <a:t>Ravenous</a:t>
            </a:r>
            <a:r>
              <a:rPr lang="en-SG" dirty="0">
                <a:solidFill>
                  <a:schemeClr val="accent4"/>
                </a:solidFill>
              </a:rPr>
              <a:t> </a:t>
            </a:r>
            <a:endParaRPr lang="en-US" dirty="0">
              <a:solidFill>
                <a:schemeClr val="accent4"/>
              </a:solidFill>
            </a:endParaRPr>
          </a:p>
        </p:txBody>
      </p:sp>
      <p:sp>
        <p:nvSpPr>
          <p:cNvPr id="21" name="Rectangle: Rounded Corners 20">
            <a:extLst>
              <a:ext uri="{FF2B5EF4-FFF2-40B4-BE49-F238E27FC236}">
                <a16:creationId xmlns:a16="http://schemas.microsoft.com/office/drawing/2014/main" id="{2200AD80-C255-4FB9-B469-920440A79A28}"/>
              </a:ext>
            </a:extLst>
          </p:cNvPr>
          <p:cNvSpPr/>
          <p:nvPr/>
        </p:nvSpPr>
        <p:spPr>
          <a:xfrm>
            <a:off x="4655840" y="1114090"/>
            <a:ext cx="7298912"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chemeClr val="tx1"/>
                </a:solidFill>
              </a:rPr>
              <a:t>She was thinking of her past turmoil. </a:t>
            </a:r>
            <a:endParaRPr lang="en-US" dirty="0">
              <a:solidFill>
                <a:schemeClr val="tx1"/>
              </a:solidFill>
            </a:endParaRPr>
          </a:p>
        </p:txBody>
      </p:sp>
      <p:sp>
        <p:nvSpPr>
          <p:cNvPr id="23" name="Rectangle: Rounded Corners 22">
            <a:extLst>
              <a:ext uri="{FF2B5EF4-FFF2-40B4-BE49-F238E27FC236}">
                <a16:creationId xmlns:a16="http://schemas.microsoft.com/office/drawing/2014/main" id="{5D918F1C-485F-4581-A26B-72CC55963B7C}"/>
              </a:ext>
            </a:extLst>
          </p:cNvPr>
          <p:cNvSpPr/>
          <p:nvPr/>
        </p:nvSpPr>
        <p:spPr>
          <a:xfrm>
            <a:off x="4675426" y="2548949"/>
            <a:ext cx="7279326"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child’s health was devoured by the disease. </a:t>
            </a:r>
            <a:endParaRPr lang="en-US" dirty="0">
              <a:solidFill>
                <a:sysClr val="windowText" lastClr="000000"/>
              </a:solidFill>
            </a:endParaRPr>
          </a:p>
        </p:txBody>
      </p:sp>
      <p:sp>
        <p:nvSpPr>
          <p:cNvPr id="25" name="Rectangle: Rounded Corners 24">
            <a:extLst>
              <a:ext uri="{FF2B5EF4-FFF2-40B4-BE49-F238E27FC236}">
                <a16:creationId xmlns:a16="http://schemas.microsoft.com/office/drawing/2014/main" id="{8035DBC7-4F12-4C0C-82E9-4C8F5EA1DAC3}"/>
              </a:ext>
            </a:extLst>
          </p:cNvPr>
          <p:cNvSpPr/>
          <p:nvPr/>
        </p:nvSpPr>
        <p:spPr>
          <a:xfrm>
            <a:off x="4675425" y="1916832"/>
            <a:ext cx="7279327"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river consumed the whole area last year.</a:t>
            </a:r>
            <a:endParaRPr lang="en-US" dirty="0">
              <a:solidFill>
                <a:sysClr val="windowText" lastClr="000000"/>
              </a:solidFill>
            </a:endParaRPr>
          </a:p>
        </p:txBody>
      </p:sp>
      <p:sp>
        <p:nvSpPr>
          <p:cNvPr id="26" name="Rectangle: Rounded Corners 25">
            <a:extLst>
              <a:ext uri="{FF2B5EF4-FFF2-40B4-BE49-F238E27FC236}">
                <a16:creationId xmlns:a16="http://schemas.microsoft.com/office/drawing/2014/main" id="{83C556B5-3E82-4E80-AA89-CA1281A2835F}"/>
              </a:ext>
            </a:extLst>
          </p:cNvPr>
          <p:cNvSpPr/>
          <p:nvPr/>
        </p:nvSpPr>
        <p:spPr>
          <a:xfrm>
            <a:off x="4692745" y="3305361"/>
            <a:ext cx="7262007"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Sometimes, mother nature shows its cruel face. </a:t>
            </a:r>
            <a:endParaRPr lang="en-US" dirty="0">
              <a:solidFill>
                <a:sysClr val="windowText" lastClr="000000"/>
              </a:solidFill>
            </a:endParaRPr>
          </a:p>
        </p:txBody>
      </p:sp>
      <p:sp>
        <p:nvSpPr>
          <p:cNvPr id="28" name="Rectangle: Rounded Corners 27">
            <a:extLst>
              <a:ext uri="{FF2B5EF4-FFF2-40B4-BE49-F238E27FC236}">
                <a16:creationId xmlns:a16="http://schemas.microsoft.com/office/drawing/2014/main" id="{78FDC74B-DCDA-41E9-8F34-3A86AF6218F2}"/>
              </a:ext>
            </a:extLst>
          </p:cNvPr>
          <p:cNvSpPr/>
          <p:nvPr/>
        </p:nvSpPr>
        <p:spPr>
          <a:xfrm>
            <a:off x="4727848" y="4518424"/>
            <a:ext cx="7262007" cy="898732"/>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greedy river consume her landed property, family and cattle. </a:t>
            </a:r>
            <a:endParaRPr lang="en-US" dirty="0">
              <a:solidFill>
                <a:sysClr val="windowText" lastClr="000000"/>
              </a:solidFill>
            </a:endParaRPr>
          </a:p>
        </p:txBody>
      </p:sp>
      <p:sp>
        <p:nvSpPr>
          <p:cNvPr id="4" name="Arrow: Right 3">
            <a:extLst>
              <a:ext uri="{FF2B5EF4-FFF2-40B4-BE49-F238E27FC236}">
                <a16:creationId xmlns:a16="http://schemas.microsoft.com/office/drawing/2014/main" id="{58400382-8312-4A8B-BDDD-3260CF7243C1}"/>
              </a:ext>
            </a:extLst>
          </p:cNvPr>
          <p:cNvSpPr/>
          <p:nvPr/>
        </p:nvSpPr>
        <p:spPr>
          <a:xfrm>
            <a:off x="3287688" y="1340768"/>
            <a:ext cx="1008112" cy="34304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899CBC0-1D85-467D-BEED-E0BC346E4987}"/>
              </a:ext>
            </a:extLst>
          </p:cNvPr>
          <p:cNvSpPr/>
          <p:nvPr/>
        </p:nvSpPr>
        <p:spPr>
          <a:xfrm>
            <a:off x="3242945" y="1987672"/>
            <a:ext cx="1008112" cy="343045"/>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6B029F05-7554-48F9-B0CA-E47810FBB356}"/>
              </a:ext>
            </a:extLst>
          </p:cNvPr>
          <p:cNvSpPr/>
          <p:nvPr/>
        </p:nvSpPr>
        <p:spPr>
          <a:xfrm>
            <a:off x="3242945" y="2717417"/>
            <a:ext cx="1008112" cy="3430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9E593AAF-F627-4F2C-9E61-644C11D2F1CA}"/>
              </a:ext>
            </a:extLst>
          </p:cNvPr>
          <p:cNvSpPr/>
          <p:nvPr/>
        </p:nvSpPr>
        <p:spPr>
          <a:xfrm>
            <a:off x="3242944" y="3417927"/>
            <a:ext cx="1008112" cy="3430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D0D462BB-EF32-428D-8AC8-6F1173DBD8C0}"/>
              </a:ext>
            </a:extLst>
          </p:cNvPr>
          <p:cNvSpPr/>
          <p:nvPr/>
        </p:nvSpPr>
        <p:spPr>
          <a:xfrm>
            <a:off x="4007768" y="4831044"/>
            <a:ext cx="703741" cy="3430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921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20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2000"/>
                                        <p:tgtEl>
                                          <p:spTgt spid="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13" grpId="0" animBg="1"/>
      <p:bldP spid="17" grpId="0" animBg="1"/>
      <p:bldP spid="21" grpId="0" animBg="1"/>
      <p:bldP spid="23" grpId="0" animBg="1"/>
      <p:bldP spid="25" grpId="0" animBg="1"/>
      <p:bldP spid="26" grpId="0" animBg="1"/>
      <p:bldP spid="28" grpId="0" animBg="1"/>
      <p:bldP spid="4" grpId="0" animBg="1"/>
      <p:bldP spid="16" grpId="0" animBg="1"/>
      <p:bldP spid="19" grpId="0" animBg="1"/>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a:t>
            </a:r>
          </a:p>
          <a:p>
            <a:pPr marL="0" indent="0">
              <a:buNone/>
            </a:pPr>
            <a:endParaRPr lang="es-ES" sz="2000" b="1" dirty="0"/>
          </a:p>
          <a:p>
            <a:pPr marL="0" indent="0">
              <a:buNone/>
            </a:pPr>
            <a:br>
              <a:rPr lang="en-US" sz="2000" dirty="0"/>
            </a:br>
            <a:r>
              <a:rPr lang="en-US" sz="2000" dirty="0"/>
              <a:t>	</a:t>
            </a:r>
            <a:endParaRPr lang="en-US" sz="2400" dirty="0"/>
          </a:p>
        </p:txBody>
      </p:sp>
      <p:pic>
        <p:nvPicPr>
          <p:cNvPr id="12" name="Picture 2" descr="F:\Goverment Jobs\ATEO\rsz_rajon_pp.jpg">
            <a:extLst>
              <a:ext uri="{FF2B5EF4-FFF2-40B4-BE49-F238E27FC236}">
                <a16:creationId xmlns:a16="http://schemas.microsoft.com/office/drawing/2014/main" id="{49110D78-249E-4CA8-AD68-5D955672A4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Rounded Corners 17">
            <a:extLst>
              <a:ext uri="{FF2B5EF4-FFF2-40B4-BE49-F238E27FC236}">
                <a16:creationId xmlns:a16="http://schemas.microsoft.com/office/drawing/2014/main" id="{8B0B6F84-1AD6-4702-B755-A1AC12DB6A5C}"/>
              </a:ext>
            </a:extLst>
          </p:cNvPr>
          <p:cNvSpPr/>
          <p:nvPr/>
        </p:nvSpPr>
        <p:spPr>
          <a:xfrm>
            <a:off x="225963" y="1161906"/>
            <a:ext cx="2592614"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chemeClr val="tx1"/>
                </a:solidFill>
              </a:rPr>
              <a:t>Shatter = </a:t>
            </a:r>
            <a:r>
              <a:rPr lang="en-SG" b="1" dirty="0">
                <a:solidFill>
                  <a:schemeClr val="bg1"/>
                </a:solidFill>
              </a:rPr>
              <a:t>Break into pieces</a:t>
            </a:r>
            <a:endParaRPr lang="en-US" b="1" dirty="0">
              <a:solidFill>
                <a:schemeClr val="bg1"/>
              </a:solidFill>
            </a:endParaRPr>
          </a:p>
        </p:txBody>
      </p:sp>
      <p:sp>
        <p:nvSpPr>
          <p:cNvPr id="20" name="Rectangle: Rounded Corners 19">
            <a:extLst>
              <a:ext uri="{FF2B5EF4-FFF2-40B4-BE49-F238E27FC236}">
                <a16:creationId xmlns:a16="http://schemas.microsoft.com/office/drawing/2014/main" id="{4CBB03D5-DE9F-4B4A-B85D-2E2F7C7DC3D9}"/>
              </a:ext>
            </a:extLst>
          </p:cNvPr>
          <p:cNvSpPr/>
          <p:nvPr/>
        </p:nvSpPr>
        <p:spPr>
          <a:xfrm>
            <a:off x="225962" y="1916832"/>
            <a:ext cx="2592615"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Erode = </a:t>
            </a:r>
            <a:r>
              <a:rPr lang="en-SG" b="1" dirty="0">
                <a:solidFill>
                  <a:schemeClr val="bg1"/>
                </a:solidFill>
              </a:rPr>
              <a:t>Diminish</a:t>
            </a:r>
            <a:r>
              <a:rPr lang="en-SG" b="1" dirty="0">
                <a:solidFill>
                  <a:sysClr val="windowText" lastClr="000000"/>
                </a:solidFill>
              </a:rPr>
              <a:t> </a:t>
            </a:r>
            <a:endParaRPr lang="en-US" b="1" dirty="0">
              <a:solidFill>
                <a:sysClr val="windowText" lastClr="000000"/>
              </a:solidFill>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181079" y="2636912"/>
            <a:ext cx="2818577"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Estimated = </a:t>
            </a:r>
            <a:r>
              <a:rPr lang="en-SG" b="1" dirty="0">
                <a:solidFill>
                  <a:srgbClr val="00B0F0"/>
                </a:solidFill>
              </a:rPr>
              <a:t>Calculated</a:t>
            </a:r>
            <a:endParaRPr lang="en-US" b="1" dirty="0">
              <a:solidFill>
                <a:srgbClr val="00B0F0"/>
              </a:solidFill>
            </a:endParaRPr>
          </a:p>
        </p:txBody>
      </p:sp>
      <p:sp>
        <p:nvSpPr>
          <p:cNvPr id="13" name="Rectangle: Rounded Corners 12">
            <a:extLst>
              <a:ext uri="{FF2B5EF4-FFF2-40B4-BE49-F238E27FC236}">
                <a16:creationId xmlns:a16="http://schemas.microsoft.com/office/drawing/2014/main" id="{BCD1985E-352D-465C-957B-710120DB4220}"/>
              </a:ext>
            </a:extLst>
          </p:cNvPr>
          <p:cNvSpPr/>
          <p:nvPr/>
        </p:nvSpPr>
        <p:spPr>
          <a:xfrm>
            <a:off x="225961" y="3356992"/>
            <a:ext cx="2575295"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Prompt = </a:t>
            </a:r>
            <a:r>
              <a:rPr lang="en-SG" b="1" dirty="0">
                <a:solidFill>
                  <a:schemeClr val="bg1"/>
                </a:solidFill>
              </a:rPr>
              <a:t>Instant</a:t>
            </a:r>
            <a:endParaRPr lang="en-US" b="1" dirty="0">
              <a:solidFill>
                <a:schemeClr val="bg1"/>
              </a:solidFill>
            </a:endParaRPr>
          </a:p>
        </p:txBody>
      </p:sp>
      <p:sp>
        <p:nvSpPr>
          <p:cNvPr id="17" name="Rectangle: Rounded Corners 16">
            <a:extLst>
              <a:ext uri="{FF2B5EF4-FFF2-40B4-BE49-F238E27FC236}">
                <a16:creationId xmlns:a16="http://schemas.microsoft.com/office/drawing/2014/main" id="{1F1CCD04-08B5-4240-B515-6CB44BDF0956}"/>
              </a:ext>
            </a:extLst>
          </p:cNvPr>
          <p:cNvSpPr/>
          <p:nvPr/>
        </p:nvSpPr>
        <p:spPr>
          <a:xfrm>
            <a:off x="197420" y="4506148"/>
            <a:ext cx="2621157" cy="65104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SG" b="1" dirty="0">
                <a:solidFill>
                  <a:schemeClr val="accent4"/>
                </a:solidFill>
              </a:rPr>
              <a:t>Adapt to = </a:t>
            </a:r>
            <a:r>
              <a:rPr lang="en-SG" b="1" dirty="0">
                <a:solidFill>
                  <a:schemeClr val="bg1"/>
                </a:solidFill>
              </a:rPr>
              <a:t>Cope with</a:t>
            </a:r>
            <a:endParaRPr lang="en-US" b="1" dirty="0">
              <a:solidFill>
                <a:schemeClr val="bg1"/>
              </a:solidFill>
            </a:endParaRPr>
          </a:p>
        </p:txBody>
      </p:sp>
      <p:sp>
        <p:nvSpPr>
          <p:cNvPr id="21" name="Rectangle: Rounded Corners 20">
            <a:extLst>
              <a:ext uri="{FF2B5EF4-FFF2-40B4-BE49-F238E27FC236}">
                <a16:creationId xmlns:a16="http://schemas.microsoft.com/office/drawing/2014/main" id="{2200AD80-C255-4FB9-B469-920440A79A28}"/>
              </a:ext>
            </a:extLst>
          </p:cNvPr>
          <p:cNvSpPr/>
          <p:nvPr/>
        </p:nvSpPr>
        <p:spPr>
          <a:xfrm>
            <a:off x="4655840" y="1114090"/>
            <a:ext cx="7298912"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chemeClr val="tx1"/>
                </a:solidFill>
              </a:rPr>
              <a:t>Her dream was shatter after hearing the news.</a:t>
            </a:r>
            <a:endParaRPr lang="en-US" dirty="0">
              <a:solidFill>
                <a:schemeClr val="tx1"/>
              </a:solidFill>
            </a:endParaRPr>
          </a:p>
        </p:txBody>
      </p:sp>
      <p:sp>
        <p:nvSpPr>
          <p:cNvPr id="23" name="Rectangle: Rounded Corners 22">
            <a:extLst>
              <a:ext uri="{FF2B5EF4-FFF2-40B4-BE49-F238E27FC236}">
                <a16:creationId xmlns:a16="http://schemas.microsoft.com/office/drawing/2014/main" id="{5D918F1C-485F-4581-A26B-72CC55963B7C}"/>
              </a:ext>
            </a:extLst>
          </p:cNvPr>
          <p:cNvSpPr/>
          <p:nvPr/>
        </p:nvSpPr>
        <p:spPr>
          <a:xfrm>
            <a:off x="4675426" y="2548949"/>
            <a:ext cx="7279326"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estimated loss was almost one million. </a:t>
            </a:r>
            <a:endParaRPr lang="en-US" dirty="0">
              <a:solidFill>
                <a:sysClr val="windowText" lastClr="000000"/>
              </a:solidFill>
            </a:endParaRPr>
          </a:p>
        </p:txBody>
      </p:sp>
      <p:sp>
        <p:nvSpPr>
          <p:cNvPr id="25" name="Rectangle: Rounded Corners 24">
            <a:extLst>
              <a:ext uri="{FF2B5EF4-FFF2-40B4-BE49-F238E27FC236}">
                <a16:creationId xmlns:a16="http://schemas.microsoft.com/office/drawing/2014/main" id="{8035DBC7-4F12-4C0C-82E9-4C8F5EA1DAC3}"/>
              </a:ext>
            </a:extLst>
          </p:cNvPr>
          <p:cNvSpPr/>
          <p:nvPr/>
        </p:nvSpPr>
        <p:spPr>
          <a:xfrm>
            <a:off x="4675425" y="1916832"/>
            <a:ext cx="7279327"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river bank was gradually eroded away. </a:t>
            </a:r>
            <a:endParaRPr lang="en-US" dirty="0">
              <a:solidFill>
                <a:sysClr val="windowText" lastClr="000000"/>
              </a:solidFill>
            </a:endParaRPr>
          </a:p>
        </p:txBody>
      </p:sp>
      <p:sp>
        <p:nvSpPr>
          <p:cNvPr id="26" name="Rectangle: Rounded Corners 25">
            <a:extLst>
              <a:ext uri="{FF2B5EF4-FFF2-40B4-BE49-F238E27FC236}">
                <a16:creationId xmlns:a16="http://schemas.microsoft.com/office/drawing/2014/main" id="{83C556B5-3E82-4E80-AA89-CA1281A2835F}"/>
              </a:ext>
            </a:extLst>
          </p:cNvPr>
          <p:cNvSpPr/>
          <p:nvPr/>
        </p:nvSpPr>
        <p:spPr>
          <a:xfrm>
            <a:off x="4692745" y="3305361"/>
            <a:ext cx="7262007"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They should take prompt actions to protect the area. </a:t>
            </a:r>
            <a:endParaRPr lang="en-US" dirty="0">
              <a:solidFill>
                <a:sysClr val="windowText" lastClr="000000"/>
              </a:solidFill>
            </a:endParaRPr>
          </a:p>
        </p:txBody>
      </p:sp>
      <p:sp>
        <p:nvSpPr>
          <p:cNvPr id="28" name="Rectangle: Rounded Corners 27">
            <a:extLst>
              <a:ext uri="{FF2B5EF4-FFF2-40B4-BE49-F238E27FC236}">
                <a16:creationId xmlns:a16="http://schemas.microsoft.com/office/drawing/2014/main" id="{78FDC74B-DCDA-41E9-8F34-3A86AF6218F2}"/>
              </a:ext>
            </a:extLst>
          </p:cNvPr>
          <p:cNvSpPr/>
          <p:nvPr/>
        </p:nvSpPr>
        <p:spPr>
          <a:xfrm>
            <a:off x="4712782" y="4509120"/>
            <a:ext cx="7262007" cy="651044"/>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We should learn to adapt to a new environment.</a:t>
            </a:r>
            <a:endParaRPr lang="en-US" dirty="0">
              <a:solidFill>
                <a:sysClr val="windowText" lastClr="000000"/>
              </a:solidFill>
            </a:endParaRPr>
          </a:p>
        </p:txBody>
      </p:sp>
      <p:sp>
        <p:nvSpPr>
          <p:cNvPr id="4" name="Arrow: Right 3">
            <a:extLst>
              <a:ext uri="{FF2B5EF4-FFF2-40B4-BE49-F238E27FC236}">
                <a16:creationId xmlns:a16="http://schemas.microsoft.com/office/drawing/2014/main" id="{58400382-8312-4A8B-BDDD-3260CF7243C1}"/>
              </a:ext>
            </a:extLst>
          </p:cNvPr>
          <p:cNvSpPr/>
          <p:nvPr/>
        </p:nvSpPr>
        <p:spPr>
          <a:xfrm>
            <a:off x="3287688" y="1340768"/>
            <a:ext cx="1008112" cy="34304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899CBC0-1D85-467D-BEED-E0BC346E4987}"/>
              </a:ext>
            </a:extLst>
          </p:cNvPr>
          <p:cNvSpPr/>
          <p:nvPr/>
        </p:nvSpPr>
        <p:spPr>
          <a:xfrm>
            <a:off x="3242945" y="1987672"/>
            <a:ext cx="1008112" cy="343045"/>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6B029F05-7554-48F9-B0CA-E47810FBB356}"/>
              </a:ext>
            </a:extLst>
          </p:cNvPr>
          <p:cNvSpPr/>
          <p:nvPr/>
        </p:nvSpPr>
        <p:spPr>
          <a:xfrm>
            <a:off x="3242945" y="2717417"/>
            <a:ext cx="1008112" cy="3430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9E593AAF-F627-4F2C-9E61-644C11D2F1CA}"/>
              </a:ext>
            </a:extLst>
          </p:cNvPr>
          <p:cNvSpPr/>
          <p:nvPr/>
        </p:nvSpPr>
        <p:spPr>
          <a:xfrm>
            <a:off x="3242944" y="3417927"/>
            <a:ext cx="1008112" cy="3430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D0D462BB-EF32-428D-8AC8-6F1173DBD8C0}"/>
              </a:ext>
            </a:extLst>
          </p:cNvPr>
          <p:cNvSpPr/>
          <p:nvPr/>
        </p:nvSpPr>
        <p:spPr>
          <a:xfrm>
            <a:off x="3287688" y="4695908"/>
            <a:ext cx="1008112" cy="34479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658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20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2000"/>
                                        <p:tgtEl>
                                          <p:spTgt spid="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13" grpId="0" animBg="1"/>
      <p:bldP spid="17" grpId="0" animBg="1"/>
      <p:bldP spid="21" grpId="0" animBg="1"/>
      <p:bldP spid="23" grpId="0" animBg="1"/>
      <p:bldP spid="25" grpId="0" animBg="1"/>
      <p:bldP spid="26" grpId="0" animBg="1"/>
      <p:bldP spid="28" grpId="0" animBg="1"/>
      <p:bldP spid="4" grpId="0" animBg="1"/>
      <p:bldP spid="16" grpId="0" animBg="1"/>
      <p:bldP spid="19" grpId="0" animBg="1"/>
      <p:bldP spid="24"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B545-9600-4D67-A8A9-4DE118B2F593}"/>
              </a:ext>
            </a:extLst>
          </p:cNvPr>
          <p:cNvSpPr>
            <a:spLocks noGrp="1"/>
          </p:cNvSpPr>
          <p:nvPr>
            <p:ph type="title"/>
          </p:nvPr>
        </p:nvSpPr>
        <p:spPr>
          <a:xfrm>
            <a:off x="609600" y="274638"/>
            <a:ext cx="10972800" cy="634082"/>
          </a:xfrm>
        </p:spPr>
        <p:txBody>
          <a:bodyPr/>
          <a:lstStyle/>
          <a:p>
            <a:r>
              <a:rPr lang="en-SG" b="1" dirty="0"/>
              <a:t>Silent Reading </a:t>
            </a:r>
            <a:endParaRPr lang="en-US" b="1" dirty="0"/>
          </a:p>
        </p:txBody>
      </p:sp>
      <p:sp>
        <p:nvSpPr>
          <p:cNvPr id="3" name="Content Placeholder 2">
            <a:extLst>
              <a:ext uri="{FF2B5EF4-FFF2-40B4-BE49-F238E27FC236}">
                <a16:creationId xmlns:a16="http://schemas.microsoft.com/office/drawing/2014/main" id="{C5B022C0-48A4-4182-AD0C-6060C4F119E7}"/>
              </a:ext>
            </a:extLst>
          </p:cNvPr>
          <p:cNvSpPr>
            <a:spLocks noGrp="1"/>
          </p:cNvSpPr>
          <p:nvPr>
            <p:ph idx="1"/>
          </p:nvPr>
        </p:nvSpPr>
        <p:spPr>
          <a:xfrm>
            <a:off x="0" y="1124745"/>
            <a:ext cx="12072664" cy="5001420"/>
          </a:xfrm>
        </p:spPr>
        <p:txBody>
          <a:bodyPr/>
          <a:lstStyle/>
          <a:p>
            <a:pPr>
              <a:buFont typeface="Wingdings" panose="05000000000000000000" pitchFamily="2" charset="2"/>
              <a:buChar char="ü"/>
            </a:pPr>
            <a:r>
              <a:rPr lang="en-SG" dirty="0"/>
              <a:t>Students will be instructed to read the text silently. </a:t>
            </a:r>
            <a:endParaRPr lang="en-US" dirty="0"/>
          </a:p>
        </p:txBody>
      </p:sp>
      <p:pic>
        <p:nvPicPr>
          <p:cNvPr id="5" name="Picture 4">
            <a:extLst>
              <a:ext uri="{FF2B5EF4-FFF2-40B4-BE49-F238E27FC236}">
                <a16:creationId xmlns:a16="http://schemas.microsoft.com/office/drawing/2014/main" id="{8C208077-6490-43B8-ADF9-38C6346980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5560" y="2060848"/>
            <a:ext cx="6804248" cy="3312368"/>
          </a:xfrm>
          <a:prstGeom prst="rect">
            <a:avLst/>
          </a:prstGeom>
          <a:ln>
            <a:noFill/>
          </a:ln>
          <a:effectLst>
            <a:softEdge rad="112500"/>
          </a:effectLst>
        </p:spPr>
      </p:pic>
      <p:pic>
        <p:nvPicPr>
          <p:cNvPr id="6" name="Picture 2" descr="F:\Goverment Jobs\ATEO\rsz_rajon_pp.jpg">
            <a:extLst>
              <a:ext uri="{FF2B5EF4-FFF2-40B4-BE49-F238E27FC236}">
                <a16:creationId xmlns:a16="http://schemas.microsoft.com/office/drawing/2014/main" id="{A9B2A218-32CA-486D-8855-E83920E1F5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7476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9C34-3D39-404E-BFCE-BA658E0039DB}"/>
              </a:ext>
            </a:extLst>
          </p:cNvPr>
          <p:cNvSpPr>
            <a:spLocks noGrp="1"/>
          </p:cNvSpPr>
          <p:nvPr>
            <p:ph type="title"/>
          </p:nvPr>
        </p:nvSpPr>
        <p:spPr>
          <a:xfrm>
            <a:off x="609600" y="188640"/>
            <a:ext cx="10972800" cy="634082"/>
          </a:xfrm>
        </p:spPr>
        <p:txBody>
          <a:bodyPr/>
          <a:lstStyle/>
          <a:p>
            <a:r>
              <a:rPr lang="en-SG" b="1"/>
              <a:t>Pair </a:t>
            </a:r>
            <a:r>
              <a:rPr lang="en-SG" b="1" dirty="0"/>
              <a:t>Work</a:t>
            </a:r>
            <a:endParaRPr lang="en-US" b="1" dirty="0"/>
          </a:p>
        </p:txBody>
      </p:sp>
      <p:sp>
        <p:nvSpPr>
          <p:cNvPr id="3" name="Content Placeholder 2">
            <a:extLst>
              <a:ext uri="{FF2B5EF4-FFF2-40B4-BE49-F238E27FC236}">
                <a16:creationId xmlns:a16="http://schemas.microsoft.com/office/drawing/2014/main" id="{CED271E6-E6CE-49B2-8A43-4D4EA3CE56ED}"/>
              </a:ext>
            </a:extLst>
          </p:cNvPr>
          <p:cNvSpPr>
            <a:spLocks noGrp="1"/>
          </p:cNvSpPr>
          <p:nvPr>
            <p:ph idx="1"/>
          </p:nvPr>
        </p:nvSpPr>
        <p:spPr>
          <a:xfrm>
            <a:off x="0" y="1052737"/>
            <a:ext cx="12192000" cy="5073428"/>
          </a:xfrm>
        </p:spPr>
        <p:txBody>
          <a:bodyPr/>
          <a:lstStyle/>
          <a:p>
            <a:pPr marL="0" indent="0" algn="just">
              <a:buNone/>
            </a:pPr>
            <a:endParaRPr lang="en-SG" sz="1200" b="1" dirty="0">
              <a:solidFill>
                <a:srgbClr val="00B050"/>
              </a:solidFill>
            </a:endParaRPr>
          </a:p>
          <a:p>
            <a:pPr algn="just">
              <a:buFont typeface="Wingdings" panose="05000000000000000000" pitchFamily="2" charset="2"/>
              <a:buChar char="q"/>
            </a:pPr>
            <a:r>
              <a:rPr lang="en-SG" sz="2800" b="1" dirty="0">
                <a:solidFill>
                  <a:srgbClr val="00B050"/>
                </a:solidFill>
              </a:rPr>
              <a:t>Discuss and write down the answers of the following questions-</a:t>
            </a:r>
          </a:p>
          <a:p>
            <a:pPr algn="just">
              <a:lnSpc>
                <a:spcPct val="150000"/>
              </a:lnSpc>
              <a:buFont typeface="Courier New" panose="02070309020205020404" pitchFamily="49" charset="0"/>
              <a:buChar char="o"/>
            </a:pPr>
            <a:r>
              <a:rPr lang="en-SG" sz="2400" dirty="0"/>
              <a:t>What does </a:t>
            </a:r>
            <a:r>
              <a:rPr lang="en-SG" sz="2400" dirty="0" err="1"/>
              <a:t>Meherjan</a:t>
            </a:r>
            <a:r>
              <a:rPr lang="en-SG" sz="2400" dirty="0"/>
              <a:t> use to make fire for cooking her meals? </a:t>
            </a:r>
          </a:p>
          <a:p>
            <a:pPr algn="just">
              <a:lnSpc>
                <a:spcPct val="150000"/>
              </a:lnSpc>
              <a:buFont typeface="Courier New" panose="02070309020205020404" pitchFamily="49" charset="0"/>
              <a:buChar char="o"/>
            </a:pPr>
            <a:r>
              <a:rPr lang="en-SG" sz="2400" dirty="0"/>
              <a:t> What property did </a:t>
            </a:r>
            <a:r>
              <a:rPr lang="en-SG" sz="2400" dirty="0" err="1"/>
              <a:t>Meherjan</a:t>
            </a:r>
            <a:r>
              <a:rPr lang="en-SG" sz="2400" dirty="0"/>
              <a:t> lose due to river erosion? </a:t>
            </a:r>
          </a:p>
          <a:p>
            <a:pPr algn="just">
              <a:lnSpc>
                <a:spcPct val="150000"/>
              </a:lnSpc>
              <a:buFont typeface="Courier New" panose="02070309020205020404" pitchFamily="49" charset="0"/>
              <a:buChar char="o"/>
            </a:pPr>
            <a:r>
              <a:rPr lang="en-SG" sz="2400" dirty="0"/>
              <a:t> What do you know about </a:t>
            </a:r>
            <a:r>
              <a:rPr lang="en-SG" sz="2400" dirty="0" err="1"/>
              <a:t>Meherjan’s</a:t>
            </a:r>
            <a:r>
              <a:rPr lang="en-SG" sz="2400" dirty="0"/>
              <a:t> family? </a:t>
            </a:r>
          </a:p>
          <a:p>
            <a:pPr algn="just">
              <a:lnSpc>
                <a:spcPct val="150000"/>
              </a:lnSpc>
              <a:buFont typeface="Courier New" panose="02070309020205020404" pitchFamily="49" charset="0"/>
              <a:buChar char="o"/>
            </a:pPr>
            <a:r>
              <a:rPr lang="en-SG" sz="2400" dirty="0"/>
              <a:t> Why is the phrase ‘greedy Jamuna’ used to describe the river? </a:t>
            </a:r>
          </a:p>
          <a:p>
            <a:pPr algn="just">
              <a:lnSpc>
                <a:spcPct val="150000"/>
              </a:lnSpc>
              <a:buFont typeface="Courier New" panose="02070309020205020404" pitchFamily="49" charset="0"/>
              <a:buChar char="o"/>
            </a:pPr>
            <a:r>
              <a:rPr lang="en-SG" sz="2400" dirty="0"/>
              <a:t> What greed do you notice in the description? </a:t>
            </a:r>
            <a:endParaRPr lang="en-SG" sz="2000" dirty="0"/>
          </a:p>
          <a:p>
            <a:pPr marL="0" indent="0">
              <a:buNone/>
            </a:pPr>
            <a:r>
              <a:rPr lang="en-SG" b="1" i="1" dirty="0">
                <a:latin typeface="Book Antiqua" panose="02040602050305030304" pitchFamily="18" charset="0"/>
              </a:rPr>
              <a:t>Note: </a:t>
            </a:r>
            <a:r>
              <a:rPr lang="en-SG" i="1" dirty="0">
                <a:latin typeface="Book Antiqua" panose="02040602050305030304" pitchFamily="18" charset="0"/>
              </a:rPr>
              <a:t>Students will be divided into pair. They will discuss and write down their answers, and share in front of all students.  </a:t>
            </a:r>
          </a:p>
          <a:p>
            <a:pPr marL="0" indent="0">
              <a:buNone/>
            </a:pPr>
            <a:endParaRPr lang="en-US" dirty="0"/>
          </a:p>
        </p:txBody>
      </p:sp>
      <p:pic>
        <p:nvPicPr>
          <p:cNvPr id="7" name="Picture 2" descr="F:\Goverment Jobs\ATEO\rsz_rajon_pp.jpg">
            <a:extLst>
              <a:ext uri="{FF2B5EF4-FFF2-40B4-BE49-F238E27FC236}">
                <a16:creationId xmlns:a16="http://schemas.microsoft.com/office/drawing/2014/main" id="{8732FB3C-1531-49D7-AEDE-764DB4B4D6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34028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80">
                                          <p:stCondLst>
                                            <p:cond delay="0"/>
                                          </p:stCondLst>
                                        </p:cTn>
                                        <p:tgtEl>
                                          <p:spTgt spid="3">
                                            <p:txEl>
                                              <p:pRg st="7" end="7"/>
                                            </p:txEl>
                                          </p:spTgt>
                                        </p:tgtEl>
                                      </p:cBhvr>
                                    </p:animEffect>
                                    <p:anim calcmode="lin" valueType="num">
                                      <p:cBhvr>
                                        <p:cTn id="5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7" end="7"/>
                                            </p:txEl>
                                          </p:spTgt>
                                        </p:tgtEl>
                                      </p:cBhvr>
                                      <p:to x="100000" y="60000"/>
                                    </p:animScale>
                                    <p:animScale>
                                      <p:cBhvr>
                                        <p:cTn id="56" dur="166" decel="50000">
                                          <p:stCondLst>
                                            <p:cond delay="676"/>
                                          </p:stCondLst>
                                        </p:cTn>
                                        <p:tgtEl>
                                          <p:spTgt spid="3">
                                            <p:txEl>
                                              <p:pRg st="7" end="7"/>
                                            </p:txEl>
                                          </p:spTgt>
                                        </p:tgtEl>
                                      </p:cBhvr>
                                      <p:to x="100000" y="100000"/>
                                    </p:animScale>
                                    <p:animScale>
                                      <p:cBhvr>
                                        <p:cTn id="57" dur="26">
                                          <p:stCondLst>
                                            <p:cond delay="1312"/>
                                          </p:stCondLst>
                                        </p:cTn>
                                        <p:tgtEl>
                                          <p:spTgt spid="3">
                                            <p:txEl>
                                              <p:pRg st="7" end="7"/>
                                            </p:txEl>
                                          </p:spTgt>
                                        </p:tgtEl>
                                      </p:cBhvr>
                                      <p:to x="100000" y="80000"/>
                                    </p:animScale>
                                    <p:animScale>
                                      <p:cBhvr>
                                        <p:cTn id="58" dur="166" decel="50000">
                                          <p:stCondLst>
                                            <p:cond delay="1338"/>
                                          </p:stCondLst>
                                        </p:cTn>
                                        <p:tgtEl>
                                          <p:spTgt spid="3">
                                            <p:txEl>
                                              <p:pRg st="7" end="7"/>
                                            </p:txEl>
                                          </p:spTgt>
                                        </p:tgtEl>
                                      </p:cBhvr>
                                      <p:to x="100000" y="100000"/>
                                    </p:animScale>
                                    <p:animScale>
                                      <p:cBhvr>
                                        <p:cTn id="59" dur="26">
                                          <p:stCondLst>
                                            <p:cond delay="1642"/>
                                          </p:stCondLst>
                                        </p:cTn>
                                        <p:tgtEl>
                                          <p:spTgt spid="3">
                                            <p:txEl>
                                              <p:pRg st="7" end="7"/>
                                            </p:txEl>
                                          </p:spTgt>
                                        </p:tgtEl>
                                      </p:cBhvr>
                                      <p:to x="100000" y="90000"/>
                                    </p:animScale>
                                    <p:animScale>
                                      <p:cBhvr>
                                        <p:cTn id="60" dur="166" decel="50000">
                                          <p:stCondLst>
                                            <p:cond delay="1668"/>
                                          </p:stCondLst>
                                        </p:cTn>
                                        <p:tgtEl>
                                          <p:spTgt spid="3">
                                            <p:txEl>
                                              <p:pRg st="7" end="7"/>
                                            </p:txEl>
                                          </p:spTgt>
                                        </p:tgtEl>
                                      </p:cBhvr>
                                      <p:to x="100000" y="100000"/>
                                    </p:animScale>
                                    <p:animScale>
                                      <p:cBhvr>
                                        <p:cTn id="61" dur="26">
                                          <p:stCondLst>
                                            <p:cond delay="1808"/>
                                          </p:stCondLst>
                                        </p:cTn>
                                        <p:tgtEl>
                                          <p:spTgt spid="3">
                                            <p:txEl>
                                              <p:pRg st="7" end="7"/>
                                            </p:txEl>
                                          </p:spTgt>
                                        </p:tgtEl>
                                      </p:cBhvr>
                                      <p:to x="100000" y="95000"/>
                                    </p:animScale>
                                    <p:animScale>
                                      <p:cBhvr>
                                        <p:cTn id="62"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EBE-2473-4C30-9F3A-7CC761C75422}"/>
              </a:ext>
            </a:extLst>
          </p:cNvPr>
          <p:cNvSpPr>
            <a:spLocks noGrp="1"/>
          </p:cNvSpPr>
          <p:nvPr>
            <p:ph type="title"/>
          </p:nvPr>
        </p:nvSpPr>
        <p:spPr>
          <a:xfrm>
            <a:off x="609600" y="274638"/>
            <a:ext cx="10972800" cy="634082"/>
          </a:xfrm>
        </p:spPr>
        <p:txBody>
          <a:bodyPr/>
          <a:lstStyle/>
          <a:p>
            <a:r>
              <a:rPr lang="en-SG" b="1" dirty="0">
                <a:solidFill>
                  <a:srgbClr val="00B0F0"/>
                </a:solidFill>
              </a:rPr>
              <a:t>Homework</a:t>
            </a:r>
            <a:endParaRPr lang="en-US" b="1" dirty="0">
              <a:solidFill>
                <a:srgbClr val="00B0F0"/>
              </a:solidFill>
            </a:endParaRPr>
          </a:p>
        </p:txBody>
      </p:sp>
      <p:sp>
        <p:nvSpPr>
          <p:cNvPr id="3" name="Content Placeholder 2">
            <a:extLst>
              <a:ext uri="{FF2B5EF4-FFF2-40B4-BE49-F238E27FC236}">
                <a16:creationId xmlns:a16="http://schemas.microsoft.com/office/drawing/2014/main" id="{17B4FB6D-6147-41FE-9B01-6430D6A18FA5}"/>
              </a:ext>
            </a:extLst>
          </p:cNvPr>
          <p:cNvSpPr>
            <a:spLocks noGrp="1"/>
          </p:cNvSpPr>
          <p:nvPr>
            <p:ph idx="1"/>
          </p:nvPr>
        </p:nvSpPr>
        <p:spPr>
          <a:xfrm>
            <a:off x="0" y="1124745"/>
            <a:ext cx="12192000" cy="5001420"/>
          </a:xfrm>
        </p:spPr>
        <p:txBody>
          <a:bodyPr/>
          <a:lstStyle/>
          <a:p>
            <a:pPr marL="0" indent="0">
              <a:buNone/>
            </a:pPr>
            <a:r>
              <a:rPr lang="en-SG" sz="2800" dirty="0"/>
              <a:t>					 </a:t>
            </a:r>
            <a:r>
              <a:rPr lang="en-SG" sz="4400" b="1" dirty="0"/>
              <a:t>Debate</a:t>
            </a:r>
            <a:endParaRPr lang="en-SG" sz="2800" b="1" dirty="0"/>
          </a:p>
          <a:p>
            <a:pPr marL="0" indent="0" algn="just">
              <a:buNone/>
            </a:pPr>
            <a:endParaRPr lang="en-SG" sz="2800" dirty="0"/>
          </a:p>
          <a:p>
            <a:pPr marL="0" indent="0" algn="just">
              <a:buNone/>
            </a:pPr>
            <a:r>
              <a:rPr lang="en-SG" b="1" i="1" dirty="0">
                <a:solidFill>
                  <a:srgbClr val="0C788E"/>
                </a:solidFill>
                <a:latin typeface="Book Antiqua" panose="02040602050305030304" pitchFamily="18" charset="0"/>
              </a:rPr>
              <a:t>Motion:</a:t>
            </a:r>
            <a:r>
              <a:rPr lang="en-SG" b="1" i="1" dirty="0">
                <a:solidFill>
                  <a:srgbClr val="C00000"/>
                </a:solidFill>
                <a:latin typeface="Book Antiqua" panose="02040602050305030304" pitchFamily="18" charset="0"/>
              </a:rPr>
              <a:t> </a:t>
            </a:r>
            <a:r>
              <a:rPr lang="en-SG" b="1" i="1" dirty="0">
                <a:latin typeface="Book Antiqua" panose="02040602050305030304" pitchFamily="18" charset="0"/>
              </a:rPr>
              <a:t>Humans can’t do anything to control the course of nature. </a:t>
            </a:r>
          </a:p>
          <a:p>
            <a:pPr marL="0" indent="0" algn="just">
              <a:buNone/>
            </a:pPr>
            <a:endParaRPr lang="en-SG" sz="2400" b="1" i="1" dirty="0">
              <a:latin typeface="Book Antiqua" panose="02040602050305030304" pitchFamily="18" charset="0"/>
            </a:endParaRPr>
          </a:p>
          <a:p>
            <a:pPr marL="0" indent="0" algn="just">
              <a:buNone/>
            </a:pPr>
            <a:r>
              <a:rPr lang="en-SG" sz="2800" i="1" dirty="0">
                <a:solidFill>
                  <a:srgbClr val="C00000"/>
                </a:solidFill>
                <a:latin typeface="Book Antiqua" panose="02040602050305030304" pitchFamily="18" charset="0"/>
              </a:rPr>
              <a:t>Note: </a:t>
            </a:r>
            <a:r>
              <a:rPr lang="en-SG" sz="2800" i="1" dirty="0">
                <a:latin typeface="Book Antiqua" panose="02040602050305030304" pitchFamily="18" charset="0"/>
              </a:rPr>
              <a:t>The teacher will select 8 students who will be divided into two groups. He will also explain the rules of debate. Students will take their preparation at home. The teacher will show a video on debate and explain the language and how to present the topic. Next class, he will arrange the debate and observe as the moderator. Some students will be selected as judges.</a:t>
            </a:r>
          </a:p>
          <a:p>
            <a:pPr marL="0" indent="0" algn="just">
              <a:buNone/>
            </a:pPr>
            <a:r>
              <a:rPr lang="en-SG" sz="2800" i="1" dirty="0">
                <a:latin typeface="Book Antiqua" panose="02040602050305030304" pitchFamily="18" charset="0"/>
              </a:rPr>
              <a:t> </a:t>
            </a:r>
            <a:endParaRPr lang="en-US" sz="2800" i="1" dirty="0">
              <a:latin typeface="Book Antiqua" panose="02040602050305030304" pitchFamily="18" charset="0"/>
            </a:endParaRPr>
          </a:p>
        </p:txBody>
      </p:sp>
      <p:pic>
        <p:nvPicPr>
          <p:cNvPr id="4" name="Picture 2" descr="C:\Documents and Settings\Rajon\Desktop\students-writing-clipart-RiAyX6KKT.png">
            <a:extLst>
              <a:ext uri="{FF2B5EF4-FFF2-40B4-BE49-F238E27FC236}">
                <a16:creationId xmlns:a16="http://schemas.microsoft.com/office/drawing/2014/main" id="{FBDED2CC-7132-410F-A22F-57BD0E124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696" y="-251423"/>
            <a:ext cx="2596524" cy="2470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Goverment Jobs\ATEO\rsz_rajon_pp.jpg">
            <a:extLst>
              <a:ext uri="{FF2B5EF4-FFF2-40B4-BE49-F238E27FC236}">
                <a16:creationId xmlns:a16="http://schemas.microsoft.com/office/drawing/2014/main" id="{880B2BCE-FC61-4826-A71E-903B579967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7847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80">
                                          <p:stCondLst>
                                            <p:cond delay="0"/>
                                          </p:stCondLst>
                                        </p:cTn>
                                        <p:tgtEl>
                                          <p:spTgt spid="3">
                                            <p:txEl>
                                              <p:pRg st="4" end="4"/>
                                            </p:txEl>
                                          </p:spTgt>
                                        </p:tgtEl>
                                      </p:cBhvr>
                                    </p:animEffect>
                                    <p:anim calcmode="lin" valueType="num">
                                      <p:cBhvr>
                                        <p:cTn id="2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4" end="4"/>
                                            </p:txEl>
                                          </p:spTgt>
                                        </p:tgtEl>
                                      </p:cBhvr>
                                      <p:to x="100000" y="60000"/>
                                    </p:animScale>
                                    <p:animScale>
                                      <p:cBhvr>
                                        <p:cTn id="28" dur="166" decel="50000">
                                          <p:stCondLst>
                                            <p:cond delay="676"/>
                                          </p:stCondLst>
                                        </p:cTn>
                                        <p:tgtEl>
                                          <p:spTgt spid="3">
                                            <p:txEl>
                                              <p:pRg st="4" end="4"/>
                                            </p:txEl>
                                          </p:spTgt>
                                        </p:tgtEl>
                                      </p:cBhvr>
                                      <p:to x="100000" y="100000"/>
                                    </p:animScale>
                                    <p:animScale>
                                      <p:cBhvr>
                                        <p:cTn id="29" dur="26">
                                          <p:stCondLst>
                                            <p:cond delay="1312"/>
                                          </p:stCondLst>
                                        </p:cTn>
                                        <p:tgtEl>
                                          <p:spTgt spid="3">
                                            <p:txEl>
                                              <p:pRg st="4" end="4"/>
                                            </p:txEl>
                                          </p:spTgt>
                                        </p:tgtEl>
                                      </p:cBhvr>
                                      <p:to x="100000" y="80000"/>
                                    </p:animScale>
                                    <p:animScale>
                                      <p:cBhvr>
                                        <p:cTn id="30" dur="166" decel="50000">
                                          <p:stCondLst>
                                            <p:cond delay="1338"/>
                                          </p:stCondLst>
                                        </p:cTn>
                                        <p:tgtEl>
                                          <p:spTgt spid="3">
                                            <p:txEl>
                                              <p:pRg st="4" end="4"/>
                                            </p:txEl>
                                          </p:spTgt>
                                        </p:tgtEl>
                                      </p:cBhvr>
                                      <p:to x="100000" y="100000"/>
                                    </p:animScale>
                                    <p:animScale>
                                      <p:cBhvr>
                                        <p:cTn id="31" dur="26">
                                          <p:stCondLst>
                                            <p:cond delay="1642"/>
                                          </p:stCondLst>
                                        </p:cTn>
                                        <p:tgtEl>
                                          <p:spTgt spid="3">
                                            <p:txEl>
                                              <p:pRg st="4" end="4"/>
                                            </p:txEl>
                                          </p:spTgt>
                                        </p:tgtEl>
                                      </p:cBhvr>
                                      <p:to x="100000" y="90000"/>
                                    </p:animScale>
                                    <p:animScale>
                                      <p:cBhvr>
                                        <p:cTn id="32" dur="166" decel="50000">
                                          <p:stCondLst>
                                            <p:cond delay="1668"/>
                                          </p:stCondLst>
                                        </p:cTn>
                                        <p:tgtEl>
                                          <p:spTgt spid="3">
                                            <p:txEl>
                                              <p:pRg st="4" end="4"/>
                                            </p:txEl>
                                          </p:spTgt>
                                        </p:tgtEl>
                                      </p:cBhvr>
                                      <p:to x="100000" y="100000"/>
                                    </p:animScale>
                                    <p:animScale>
                                      <p:cBhvr>
                                        <p:cTn id="33" dur="26">
                                          <p:stCondLst>
                                            <p:cond delay="1808"/>
                                          </p:stCondLst>
                                        </p:cTn>
                                        <p:tgtEl>
                                          <p:spTgt spid="3">
                                            <p:txEl>
                                              <p:pRg st="4" end="4"/>
                                            </p:txEl>
                                          </p:spTgt>
                                        </p:tgtEl>
                                      </p:cBhvr>
                                      <p:to x="100000" y="95000"/>
                                    </p:animScale>
                                    <p:animScale>
                                      <p:cBhvr>
                                        <p:cTn id="3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0785B-AAF9-41F1-B515-E9B778213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1418514">
            <a:off x="3037605" y="1189647"/>
            <a:ext cx="4669887" cy="4556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F:\Goverment Jobs\ATEO\rsz_rajon_pp.jpg">
            <a:extLst>
              <a:ext uri="{FF2B5EF4-FFF2-40B4-BE49-F238E27FC236}">
                <a16:creationId xmlns:a16="http://schemas.microsoft.com/office/drawing/2014/main" id="{0B1CA695-8342-4480-A4AB-79FC64E36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2239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9144000" cy="648072"/>
          </a:xfrm>
        </p:spPr>
        <p:txBody>
          <a:bodyPr/>
          <a:lstStyle/>
          <a:p>
            <a:r>
              <a:rPr lang="en-US" sz="4800" b="1" dirty="0">
                <a:solidFill>
                  <a:srgbClr val="00B0F0"/>
                </a:solidFill>
              </a:rPr>
              <a:t>Teacher’s Introduction</a:t>
            </a:r>
          </a:p>
        </p:txBody>
      </p:sp>
      <p:sp>
        <p:nvSpPr>
          <p:cNvPr id="3" name="Content Placeholder 2"/>
          <p:cNvSpPr>
            <a:spLocks noGrp="1"/>
          </p:cNvSpPr>
          <p:nvPr>
            <p:ph idx="1"/>
          </p:nvPr>
        </p:nvSpPr>
        <p:spPr>
          <a:xfrm>
            <a:off x="0" y="1052737"/>
            <a:ext cx="12192000" cy="5073427"/>
          </a:xfrm>
        </p:spPr>
        <p:txBody>
          <a:bodyPr/>
          <a:lstStyle/>
          <a:p>
            <a:pPr marL="0" indent="0" algn="ctr">
              <a:buNone/>
            </a:pPr>
            <a:endParaRPr lang="en-SG" sz="800" dirty="0"/>
          </a:p>
          <a:p>
            <a:pPr marL="0" indent="0" algn="ctr">
              <a:buNone/>
            </a:pPr>
            <a:endParaRPr lang="en-SG" sz="2400" dirty="0"/>
          </a:p>
          <a:p>
            <a:pPr marL="0" indent="0" algn="ctr">
              <a:buNone/>
            </a:pPr>
            <a:r>
              <a:rPr lang="en-SG" sz="2400" dirty="0"/>
              <a:t>		      </a:t>
            </a:r>
            <a:r>
              <a:rPr lang="en-SG" sz="4000" b="1" dirty="0"/>
              <a:t>Rajon Mahmood </a:t>
            </a:r>
          </a:p>
          <a:p>
            <a:pPr marL="0" indent="0" algn="ctr">
              <a:buNone/>
            </a:pPr>
            <a:r>
              <a:rPr lang="en-SG" sz="2800" b="1" dirty="0"/>
              <a:t>			    B.A. (Hons) &amp; M.A. in English (Major in ELT)</a:t>
            </a:r>
          </a:p>
          <a:p>
            <a:pPr marL="0" indent="0" algn="ctr">
              <a:buNone/>
            </a:pPr>
            <a:r>
              <a:rPr lang="en-SG" sz="2800" b="1" dirty="0"/>
              <a:t>		  Assistant Teacher </a:t>
            </a:r>
          </a:p>
          <a:p>
            <a:pPr marL="0" indent="0" algn="ctr">
              <a:buNone/>
            </a:pPr>
            <a:r>
              <a:rPr lang="en-SG" sz="2800" b="1" dirty="0"/>
              <a:t>		  </a:t>
            </a:r>
            <a:r>
              <a:rPr lang="en-SG" sz="2800" b="1" dirty="0" err="1"/>
              <a:t>Dariapur</a:t>
            </a:r>
            <a:r>
              <a:rPr lang="en-SG" sz="2800" b="1" dirty="0"/>
              <a:t> Secondary School </a:t>
            </a:r>
          </a:p>
          <a:p>
            <a:pPr marL="0" indent="0" algn="ctr">
              <a:buNone/>
            </a:pPr>
            <a:r>
              <a:rPr lang="en-US" sz="2800" b="1" dirty="0"/>
              <a:t>		   </a:t>
            </a:r>
            <a:r>
              <a:rPr lang="en-US" sz="2800" b="1" dirty="0" err="1"/>
              <a:t>Mujibnagar</a:t>
            </a:r>
            <a:r>
              <a:rPr lang="en-US" sz="2800" b="1" dirty="0"/>
              <a:t>, Meherpur </a:t>
            </a:r>
          </a:p>
          <a:p>
            <a:pPr marL="0" indent="0" algn="ctr">
              <a:buNone/>
            </a:pPr>
            <a:r>
              <a:rPr lang="en-US" sz="2800" b="1" dirty="0"/>
              <a:t>		 E-mail: raz_bd@live.com </a:t>
            </a:r>
          </a:p>
          <a:p>
            <a:pPr marL="0" indent="0" algn="ctr">
              <a:buNone/>
            </a:pPr>
            <a:r>
              <a:rPr lang="en-US" sz="2800" b="1" dirty="0"/>
              <a:t>		  Mobile: 01719-271306 </a:t>
            </a:r>
          </a:p>
        </p:txBody>
      </p:sp>
      <p:pic>
        <p:nvPicPr>
          <p:cNvPr id="13" name="Picture 2" descr="F:\Goverment Jobs\ATEO\rsz_rajon_pp.jpg">
            <a:extLst>
              <a:ext uri="{FF2B5EF4-FFF2-40B4-BE49-F238E27FC236}">
                <a16:creationId xmlns:a16="http://schemas.microsoft.com/office/drawing/2014/main" id="{82D57177-6F57-45AB-99B6-00AEE411B9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400" y="1650402"/>
            <a:ext cx="2808312" cy="3557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2872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0763-470C-4FFF-A1F3-A2DD6230E386}"/>
              </a:ext>
            </a:extLst>
          </p:cNvPr>
          <p:cNvSpPr>
            <a:spLocks noGrp="1"/>
          </p:cNvSpPr>
          <p:nvPr>
            <p:ph type="title"/>
          </p:nvPr>
        </p:nvSpPr>
        <p:spPr>
          <a:xfrm>
            <a:off x="609600" y="28983"/>
            <a:ext cx="10972800" cy="896965"/>
          </a:xfrm>
        </p:spPr>
        <p:txBody>
          <a:bodyPr/>
          <a:lstStyle/>
          <a:p>
            <a:r>
              <a:rPr lang="en-SG" sz="5400" b="1" dirty="0">
                <a:solidFill>
                  <a:srgbClr val="FFFF00"/>
                </a:solidFill>
              </a:rPr>
              <a:t>Look at the pictures…</a:t>
            </a:r>
            <a:endParaRPr lang="en-US" sz="5400" b="1" dirty="0">
              <a:solidFill>
                <a:srgbClr val="FFFF00"/>
              </a:solidFill>
            </a:endParaRPr>
          </a:p>
        </p:txBody>
      </p:sp>
      <p:sp>
        <p:nvSpPr>
          <p:cNvPr id="16" name="Content Placeholder 15">
            <a:extLst>
              <a:ext uri="{FF2B5EF4-FFF2-40B4-BE49-F238E27FC236}">
                <a16:creationId xmlns:a16="http://schemas.microsoft.com/office/drawing/2014/main" id="{0E721DF0-91AE-4F41-BA22-6CE6054EEDC9}"/>
              </a:ext>
            </a:extLst>
          </p:cNvPr>
          <p:cNvSpPr>
            <a:spLocks noGrp="1"/>
          </p:cNvSpPr>
          <p:nvPr>
            <p:ph idx="1"/>
          </p:nvPr>
        </p:nvSpPr>
        <p:spPr>
          <a:xfrm>
            <a:off x="6456039" y="1124745"/>
            <a:ext cx="5735961" cy="5001420"/>
          </a:xfrm>
        </p:spPr>
        <p:txBody>
          <a:bodyPr/>
          <a:lstStyle/>
          <a:p>
            <a:pPr>
              <a:buFont typeface="Wingdings" panose="05000000000000000000" pitchFamily="2" charset="2"/>
              <a:buChar char="q"/>
            </a:pPr>
            <a:r>
              <a:rPr lang="en-SG" dirty="0"/>
              <a:t>What can you see? </a:t>
            </a:r>
          </a:p>
          <a:p>
            <a:pPr>
              <a:buFont typeface="Wingdings" panose="05000000000000000000" pitchFamily="2" charset="2"/>
              <a:buChar char="q"/>
            </a:pPr>
            <a:r>
              <a:rPr lang="en-SG" dirty="0"/>
              <a:t> Why is she crying? </a:t>
            </a:r>
          </a:p>
        </p:txBody>
      </p:sp>
      <p:pic>
        <p:nvPicPr>
          <p:cNvPr id="17" name="Picture 16" descr="j0078711">
            <a:extLst>
              <a:ext uri="{FF2B5EF4-FFF2-40B4-BE49-F238E27FC236}">
                <a16:creationId xmlns:a16="http://schemas.microsoft.com/office/drawing/2014/main" id="{01BD9C20-7D89-4D78-BD13-2013DC1D4FF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2464" y="2748887"/>
            <a:ext cx="1399882" cy="2409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Goverment Jobs\ATEO\rsz_rajon_pp.jpg">
            <a:extLst>
              <a:ext uri="{FF2B5EF4-FFF2-40B4-BE49-F238E27FC236}">
                <a16:creationId xmlns:a16="http://schemas.microsoft.com/office/drawing/2014/main" id="{8FCA2204-8684-42C7-95A8-2592D13057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51CFD5FA-7C7C-4E7C-8FA4-0523B0118A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351" y="1144014"/>
            <a:ext cx="4309303" cy="2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18A0462D-D5DB-43F6-A55B-27DF57F400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350" y="3787385"/>
            <a:ext cx="4309303" cy="2208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06880130-9E95-4525-92B3-9B437C4C07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03912" y="2852936"/>
            <a:ext cx="3881382" cy="2581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630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wipe(down)">
                                      <p:cBhvr>
                                        <p:cTn id="31" dur="580">
                                          <p:stCondLst>
                                            <p:cond delay="0"/>
                                          </p:stCondLst>
                                        </p:cTn>
                                        <p:tgtEl>
                                          <p:spTgt spid="16">
                                            <p:txEl>
                                              <p:pRg st="0" end="0"/>
                                            </p:txEl>
                                          </p:spTgt>
                                        </p:tgtEl>
                                      </p:cBhvr>
                                    </p:animEffect>
                                    <p:anim calcmode="lin" valueType="num">
                                      <p:cBhvr>
                                        <p:cTn id="32"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xEl>
                                              <p:pRg st="0" end="0"/>
                                            </p:txEl>
                                          </p:spTgt>
                                        </p:tgtEl>
                                      </p:cBhvr>
                                      <p:to x="100000" y="60000"/>
                                    </p:animScale>
                                    <p:animScale>
                                      <p:cBhvr>
                                        <p:cTn id="38" dur="166" decel="50000">
                                          <p:stCondLst>
                                            <p:cond delay="676"/>
                                          </p:stCondLst>
                                        </p:cTn>
                                        <p:tgtEl>
                                          <p:spTgt spid="16">
                                            <p:txEl>
                                              <p:pRg st="0" end="0"/>
                                            </p:txEl>
                                          </p:spTgt>
                                        </p:tgtEl>
                                      </p:cBhvr>
                                      <p:to x="100000" y="100000"/>
                                    </p:animScale>
                                    <p:animScale>
                                      <p:cBhvr>
                                        <p:cTn id="39" dur="26">
                                          <p:stCondLst>
                                            <p:cond delay="1312"/>
                                          </p:stCondLst>
                                        </p:cTn>
                                        <p:tgtEl>
                                          <p:spTgt spid="16">
                                            <p:txEl>
                                              <p:pRg st="0" end="0"/>
                                            </p:txEl>
                                          </p:spTgt>
                                        </p:tgtEl>
                                      </p:cBhvr>
                                      <p:to x="100000" y="80000"/>
                                    </p:animScale>
                                    <p:animScale>
                                      <p:cBhvr>
                                        <p:cTn id="40" dur="166" decel="50000">
                                          <p:stCondLst>
                                            <p:cond delay="1338"/>
                                          </p:stCondLst>
                                        </p:cTn>
                                        <p:tgtEl>
                                          <p:spTgt spid="16">
                                            <p:txEl>
                                              <p:pRg st="0" end="0"/>
                                            </p:txEl>
                                          </p:spTgt>
                                        </p:tgtEl>
                                      </p:cBhvr>
                                      <p:to x="100000" y="100000"/>
                                    </p:animScale>
                                    <p:animScale>
                                      <p:cBhvr>
                                        <p:cTn id="41" dur="26">
                                          <p:stCondLst>
                                            <p:cond delay="1642"/>
                                          </p:stCondLst>
                                        </p:cTn>
                                        <p:tgtEl>
                                          <p:spTgt spid="16">
                                            <p:txEl>
                                              <p:pRg st="0" end="0"/>
                                            </p:txEl>
                                          </p:spTgt>
                                        </p:tgtEl>
                                      </p:cBhvr>
                                      <p:to x="100000" y="90000"/>
                                    </p:animScale>
                                    <p:animScale>
                                      <p:cBhvr>
                                        <p:cTn id="42" dur="166" decel="50000">
                                          <p:stCondLst>
                                            <p:cond delay="1668"/>
                                          </p:stCondLst>
                                        </p:cTn>
                                        <p:tgtEl>
                                          <p:spTgt spid="16">
                                            <p:txEl>
                                              <p:pRg st="0" end="0"/>
                                            </p:txEl>
                                          </p:spTgt>
                                        </p:tgtEl>
                                      </p:cBhvr>
                                      <p:to x="100000" y="100000"/>
                                    </p:animScale>
                                    <p:animScale>
                                      <p:cBhvr>
                                        <p:cTn id="43" dur="26">
                                          <p:stCondLst>
                                            <p:cond delay="1808"/>
                                          </p:stCondLst>
                                        </p:cTn>
                                        <p:tgtEl>
                                          <p:spTgt spid="16">
                                            <p:txEl>
                                              <p:pRg st="0" end="0"/>
                                            </p:txEl>
                                          </p:spTgt>
                                        </p:tgtEl>
                                      </p:cBhvr>
                                      <p:to x="100000" y="95000"/>
                                    </p:animScale>
                                    <p:animScale>
                                      <p:cBhvr>
                                        <p:cTn id="44" dur="166" decel="50000">
                                          <p:stCondLst>
                                            <p:cond delay="1834"/>
                                          </p:stCondLst>
                                        </p:cTn>
                                        <p:tgtEl>
                                          <p:spTgt spid="16">
                                            <p:txEl>
                                              <p:pRg st="0" end="0"/>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wipe(down)">
                                      <p:cBhvr>
                                        <p:cTn id="47" dur="580">
                                          <p:stCondLst>
                                            <p:cond delay="0"/>
                                          </p:stCondLst>
                                        </p:cTn>
                                        <p:tgtEl>
                                          <p:spTgt spid="16">
                                            <p:txEl>
                                              <p:pRg st="1" end="1"/>
                                            </p:txEl>
                                          </p:spTgt>
                                        </p:tgtEl>
                                      </p:cBhvr>
                                    </p:animEffect>
                                    <p:anim calcmode="lin" valueType="num">
                                      <p:cBhvr>
                                        <p:cTn id="48" dur="1822" tmFilter="0,0; 0.14,0.36; 0.43,0.73; 0.71,0.91; 1.0,1.0">
                                          <p:stCondLst>
                                            <p:cond delay="0"/>
                                          </p:stCondLst>
                                        </p:cTn>
                                        <p:tgtEl>
                                          <p:spTgt spid="16">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16">
                                            <p:txEl>
                                              <p:pRg st="1" end="1"/>
                                            </p:txEl>
                                          </p:spTgt>
                                        </p:tgtEl>
                                      </p:cBhvr>
                                      <p:to x="100000" y="60000"/>
                                    </p:animScale>
                                    <p:animScale>
                                      <p:cBhvr>
                                        <p:cTn id="54" dur="166" decel="50000">
                                          <p:stCondLst>
                                            <p:cond delay="676"/>
                                          </p:stCondLst>
                                        </p:cTn>
                                        <p:tgtEl>
                                          <p:spTgt spid="16">
                                            <p:txEl>
                                              <p:pRg st="1" end="1"/>
                                            </p:txEl>
                                          </p:spTgt>
                                        </p:tgtEl>
                                      </p:cBhvr>
                                      <p:to x="100000" y="100000"/>
                                    </p:animScale>
                                    <p:animScale>
                                      <p:cBhvr>
                                        <p:cTn id="55" dur="26">
                                          <p:stCondLst>
                                            <p:cond delay="1312"/>
                                          </p:stCondLst>
                                        </p:cTn>
                                        <p:tgtEl>
                                          <p:spTgt spid="16">
                                            <p:txEl>
                                              <p:pRg st="1" end="1"/>
                                            </p:txEl>
                                          </p:spTgt>
                                        </p:tgtEl>
                                      </p:cBhvr>
                                      <p:to x="100000" y="80000"/>
                                    </p:animScale>
                                    <p:animScale>
                                      <p:cBhvr>
                                        <p:cTn id="56" dur="166" decel="50000">
                                          <p:stCondLst>
                                            <p:cond delay="1338"/>
                                          </p:stCondLst>
                                        </p:cTn>
                                        <p:tgtEl>
                                          <p:spTgt spid="16">
                                            <p:txEl>
                                              <p:pRg st="1" end="1"/>
                                            </p:txEl>
                                          </p:spTgt>
                                        </p:tgtEl>
                                      </p:cBhvr>
                                      <p:to x="100000" y="100000"/>
                                    </p:animScale>
                                    <p:animScale>
                                      <p:cBhvr>
                                        <p:cTn id="57" dur="26">
                                          <p:stCondLst>
                                            <p:cond delay="1642"/>
                                          </p:stCondLst>
                                        </p:cTn>
                                        <p:tgtEl>
                                          <p:spTgt spid="16">
                                            <p:txEl>
                                              <p:pRg st="1" end="1"/>
                                            </p:txEl>
                                          </p:spTgt>
                                        </p:tgtEl>
                                      </p:cBhvr>
                                      <p:to x="100000" y="90000"/>
                                    </p:animScale>
                                    <p:animScale>
                                      <p:cBhvr>
                                        <p:cTn id="58" dur="166" decel="50000">
                                          <p:stCondLst>
                                            <p:cond delay="1668"/>
                                          </p:stCondLst>
                                        </p:cTn>
                                        <p:tgtEl>
                                          <p:spTgt spid="16">
                                            <p:txEl>
                                              <p:pRg st="1" end="1"/>
                                            </p:txEl>
                                          </p:spTgt>
                                        </p:tgtEl>
                                      </p:cBhvr>
                                      <p:to x="100000" y="100000"/>
                                    </p:animScale>
                                    <p:animScale>
                                      <p:cBhvr>
                                        <p:cTn id="59" dur="26">
                                          <p:stCondLst>
                                            <p:cond delay="1808"/>
                                          </p:stCondLst>
                                        </p:cTn>
                                        <p:tgtEl>
                                          <p:spTgt spid="16">
                                            <p:txEl>
                                              <p:pRg st="1" end="1"/>
                                            </p:txEl>
                                          </p:spTgt>
                                        </p:tgtEl>
                                      </p:cBhvr>
                                      <p:to x="100000" y="95000"/>
                                    </p:animScale>
                                    <p:animScale>
                                      <p:cBhvr>
                                        <p:cTn id="60" dur="166" decel="50000">
                                          <p:stCondLst>
                                            <p:cond delay="1834"/>
                                          </p:stCondLst>
                                        </p:cTn>
                                        <p:tgtEl>
                                          <p:spTgt spid="16">
                                            <p:txEl>
                                              <p:pRg st="1" end="1"/>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C402-7524-46E8-9326-3B07EE85FC3E}"/>
              </a:ext>
            </a:extLst>
          </p:cNvPr>
          <p:cNvSpPr>
            <a:spLocks noGrp="1"/>
          </p:cNvSpPr>
          <p:nvPr>
            <p:ph type="title"/>
          </p:nvPr>
        </p:nvSpPr>
        <p:spPr>
          <a:xfrm>
            <a:off x="609600" y="116632"/>
            <a:ext cx="10972800" cy="720080"/>
          </a:xfrm>
        </p:spPr>
        <p:txBody>
          <a:bodyPr/>
          <a:lstStyle/>
          <a:p>
            <a:r>
              <a:rPr lang="en-SG" b="1" dirty="0">
                <a:solidFill>
                  <a:srgbClr val="00B0F0"/>
                </a:solidFill>
              </a:rPr>
              <a:t>Today’s Lesson </a:t>
            </a:r>
            <a:endParaRPr lang="en-US" b="1" dirty="0">
              <a:solidFill>
                <a:srgbClr val="00B0F0"/>
              </a:solidFill>
            </a:endParaRPr>
          </a:p>
        </p:txBody>
      </p:sp>
      <p:sp>
        <p:nvSpPr>
          <p:cNvPr id="3" name="Content Placeholder 2">
            <a:extLst>
              <a:ext uri="{FF2B5EF4-FFF2-40B4-BE49-F238E27FC236}">
                <a16:creationId xmlns:a16="http://schemas.microsoft.com/office/drawing/2014/main" id="{C8DA2FCC-6765-4D4C-8BB8-635F800B04B1}"/>
              </a:ext>
            </a:extLst>
          </p:cNvPr>
          <p:cNvSpPr>
            <a:spLocks noGrp="1"/>
          </p:cNvSpPr>
          <p:nvPr>
            <p:ph idx="1"/>
          </p:nvPr>
        </p:nvSpPr>
        <p:spPr>
          <a:xfrm>
            <a:off x="0" y="1052737"/>
            <a:ext cx="12192000" cy="5073428"/>
          </a:xfrm>
        </p:spPr>
        <p:txBody>
          <a:bodyPr/>
          <a:lstStyle/>
          <a:p>
            <a:pPr marL="0" indent="0" algn="ctr">
              <a:buNone/>
            </a:pPr>
            <a:r>
              <a:rPr lang="en-SG" sz="3600" b="1" dirty="0"/>
              <a:t>The Greed of The Mighty Rivers</a:t>
            </a:r>
          </a:p>
          <a:p>
            <a:pPr marL="0" indent="0">
              <a:buNone/>
            </a:pPr>
            <a:endParaRPr lang="en-SG" b="1" dirty="0">
              <a:solidFill>
                <a:srgbClr val="00B050"/>
              </a:solidFill>
            </a:endParaRPr>
          </a:p>
          <a:p>
            <a:pPr marL="0" indent="0">
              <a:buNone/>
            </a:pPr>
            <a:r>
              <a:rPr lang="en-SG" b="1" dirty="0">
                <a:solidFill>
                  <a:srgbClr val="00B050"/>
                </a:solidFill>
              </a:rPr>
              <a:t>Unit</a:t>
            </a:r>
            <a:r>
              <a:rPr lang="en-SG" b="1" dirty="0"/>
              <a:t>: </a:t>
            </a:r>
            <a:r>
              <a:rPr lang="en-SG" dirty="0"/>
              <a:t>5: Nature and Environment 		 </a:t>
            </a:r>
          </a:p>
          <a:p>
            <a:pPr marL="0" indent="0">
              <a:buNone/>
            </a:pPr>
            <a:r>
              <a:rPr lang="en-SG" b="1" dirty="0">
                <a:solidFill>
                  <a:srgbClr val="00B050"/>
                </a:solidFill>
              </a:rPr>
              <a:t>Lesson</a:t>
            </a:r>
            <a:r>
              <a:rPr lang="en-SG" b="1" dirty="0"/>
              <a:t>: </a:t>
            </a:r>
            <a:r>
              <a:rPr lang="en-SG" dirty="0"/>
              <a:t>01</a:t>
            </a:r>
          </a:p>
          <a:p>
            <a:pPr marL="0" indent="0">
              <a:buNone/>
            </a:pPr>
            <a:r>
              <a:rPr lang="en-SG" b="1" dirty="0">
                <a:solidFill>
                  <a:srgbClr val="00B050"/>
                </a:solidFill>
              </a:rPr>
              <a:t>Reference Book: </a:t>
            </a:r>
            <a:r>
              <a:rPr lang="en-SG" dirty="0"/>
              <a:t>English For Today  </a:t>
            </a:r>
          </a:p>
          <a:p>
            <a:pPr marL="0" indent="0">
              <a:buNone/>
            </a:pPr>
            <a:r>
              <a:rPr lang="en-SG" b="1" dirty="0">
                <a:solidFill>
                  <a:srgbClr val="00B050"/>
                </a:solidFill>
              </a:rPr>
              <a:t>Page No</a:t>
            </a:r>
            <a:r>
              <a:rPr lang="en-SG" dirty="0"/>
              <a:t>: 56-58</a:t>
            </a:r>
          </a:p>
          <a:p>
            <a:pPr marL="0" indent="0" algn="ctr">
              <a:buNone/>
            </a:pPr>
            <a:endParaRPr lang="en-SG" dirty="0"/>
          </a:p>
          <a:p>
            <a:pPr marL="0" indent="0">
              <a:buNone/>
            </a:pPr>
            <a:endParaRPr lang="en-US" dirty="0"/>
          </a:p>
        </p:txBody>
      </p:sp>
      <p:pic>
        <p:nvPicPr>
          <p:cNvPr id="6" name="Picture 2" descr="F:\Goverment Jobs\ATEO\rsz_rajon_pp.jpg">
            <a:extLst>
              <a:ext uri="{FF2B5EF4-FFF2-40B4-BE49-F238E27FC236}">
                <a16:creationId xmlns:a16="http://schemas.microsoft.com/office/drawing/2014/main" id="{175AE999-3D4E-4330-BA00-4F8A5D4B8B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03EF649-2DB5-46B5-9BF7-B003004A77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128" y="1916832"/>
            <a:ext cx="4608512" cy="4032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35373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62EC-74C8-4535-8CA3-F57BC586FD58}"/>
              </a:ext>
            </a:extLst>
          </p:cNvPr>
          <p:cNvSpPr>
            <a:spLocks noGrp="1"/>
          </p:cNvSpPr>
          <p:nvPr>
            <p:ph type="title"/>
          </p:nvPr>
        </p:nvSpPr>
        <p:spPr>
          <a:xfrm>
            <a:off x="609600" y="274638"/>
            <a:ext cx="10972800" cy="634082"/>
          </a:xfrm>
        </p:spPr>
        <p:txBody>
          <a:bodyPr/>
          <a:lstStyle/>
          <a:p>
            <a:r>
              <a:rPr lang="en-SG" b="1" dirty="0">
                <a:solidFill>
                  <a:srgbClr val="00B0F0"/>
                </a:solidFill>
              </a:rPr>
              <a:t>Learning</a:t>
            </a:r>
            <a:r>
              <a:rPr lang="en-SG" dirty="0"/>
              <a:t> </a:t>
            </a:r>
            <a:r>
              <a:rPr lang="en-SG" b="1" dirty="0">
                <a:solidFill>
                  <a:srgbClr val="00B0F0"/>
                </a:solidFill>
              </a:rPr>
              <a:t>Outcomes</a:t>
            </a:r>
            <a:endParaRPr lang="en-US" b="1" dirty="0">
              <a:solidFill>
                <a:srgbClr val="00B0F0"/>
              </a:solidFill>
            </a:endParaRPr>
          </a:p>
        </p:txBody>
      </p:sp>
      <p:sp>
        <p:nvSpPr>
          <p:cNvPr id="3" name="Content Placeholder 2">
            <a:extLst>
              <a:ext uri="{FF2B5EF4-FFF2-40B4-BE49-F238E27FC236}">
                <a16:creationId xmlns:a16="http://schemas.microsoft.com/office/drawing/2014/main" id="{8328EDC0-6221-4690-8F66-9CBB2F14732F}"/>
              </a:ext>
            </a:extLst>
          </p:cNvPr>
          <p:cNvSpPr>
            <a:spLocks noGrp="1"/>
          </p:cNvSpPr>
          <p:nvPr>
            <p:ph idx="1"/>
          </p:nvPr>
        </p:nvSpPr>
        <p:spPr>
          <a:xfrm>
            <a:off x="0" y="1052737"/>
            <a:ext cx="12192000" cy="5073428"/>
          </a:xfrm>
        </p:spPr>
        <p:txBody>
          <a:bodyPr/>
          <a:lstStyle/>
          <a:p>
            <a:pPr marL="0" indent="0">
              <a:buNone/>
            </a:pPr>
            <a:r>
              <a:rPr lang="en-SG" dirty="0"/>
              <a:t>At the end of this lesson, students will be able to – </a:t>
            </a:r>
          </a:p>
          <a:p>
            <a:pPr marL="0" indent="0">
              <a:buNone/>
            </a:pPr>
            <a:endParaRPr lang="en-SG" sz="1600" dirty="0"/>
          </a:p>
          <a:p>
            <a:pPr>
              <a:lnSpc>
                <a:spcPct val="150000"/>
              </a:lnSpc>
              <a:buFont typeface="Wingdings" panose="05000000000000000000" pitchFamily="2" charset="2"/>
              <a:buChar char="ü"/>
            </a:pPr>
            <a:r>
              <a:rPr lang="en-SG" dirty="0"/>
              <a:t> tell about natural calamities </a:t>
            </a:r>
          </a:p>
          <a:p>
            <a:pPr>
              <a:lnSpc>
                <a:spcPct val="150000"/>
              </a:lnSpc>
              <a:buFont typeface="Wingdings" panose="05000000000000000000" pitchFamily="2" charset="2"/>
              <a:buChar char="ü"/>
            </a:pPr>
            <a:r>
              <a:rPr lang="en-SG" dirty="0"/>
              <a:t> apply some key words from the text </a:t>
            </a:r>
          </a:p>
          <a:p>
            <a:pPr>
              <a:lnSpc>
                <a:spcPct val="150000"/>
              </a:lnSpc>
              <a:buFont typeface="Wingdings" panose="05000000000000000000" pitchFamily="2" charset="2"/>
              <a:buChar char="ü"/>
            </a:pPr>
            <a:r>
              <a:rPr lang="en-SG" dirty="0"/>
              <a:t> explain the effects of river erosion </a:t>
            </a:r>
          </a:p>
          <a:p>
            <a:pPr>
              <a:lnSpc>
                <a:spcPct val="150000"/>
              </a:lnSpc>
              <a:buFont typeface="Wingdings" panose="05000000000000000000" pitchFamily="2" charset="2"/>
              <a:buChar char="ü"/>
            </a:pPr>
            <a:r>
              <a:rPr lang="en-SG" dirty="0"/>
              <a:t> analyse the causes of river erosion  </a:t>
            </a:r>
          </a:p>
          <a:p>
            <a:pPr>
              <a:lnSpc>
                <a:spcPct val="150000"/>
              </a:lnSpc>
              <a:buFont typeface="Wingdings" panose="05000000000000000000" pitchFamily="2" charset="2"/>
              <a:buChar char="ü"/>
            </a:pPr>
            <a:r>
              <a:rPr lang="en-SG" dirty="0"/>
              <a:t>make arguments on climate change through debating </a:t>
            </a:r>
          </a:p>
          <a:p>
            <a:pPr>
              <a:lnSpc>
                <a:spcPct val="150000"/>
              </a:lnSpc>
              <a:buFont typeface="Wingdings" panose="05000000000000000000" pitchFamily="2" charset="2"/>
              <a:buChar char="ü"/>
            </a:pPr>
            <a:endParaRPr lang="en-SG" dirty="0"/>
          </a:p>
          <a:p>
            <a:pPr>
              <a:buFont typeface="Wingdings" panose="05000000000000000000" pitchFamily="2" charset="2"/>
              <a:buChar char="ü"/>
            </a:pPr>
            <a:endParaRPr lang="en-US" dirty="0"/>
          </a:p>
        </p:txBody>
      </p:sp>
      <p:pic>
        <p:nvPicPr>
          <p:cNvPr id="4" name="Picture 2" descr="F:\Goverment Jobs\ATEO\rsz_rajon_pp.jpg">
            <a:extLst>
              <a:ext uri="{FF2B5EF4-FFF2-40B4-BE49-F238E27FC236}">
                <a16:creationId xmlns:a16="http://schemas.microsoft.com/office/drawing/2014/main" id="{FD021819-78BC-4963-8412-25A313EFEC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6673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62EC-74C8-4535-8CA3-F57BC586FD58}"/>
              </a:ext>
            </a:extLst>
          </p:cNvPr>
          <p:cNvSpPr>
            <a:spLocks noGrp="1"/>
          </p:cNvSpPr>
          <p:nvPr>
            <p:ph type="title"/>
          </p:nvPr>
        </p:nvSpPr>
        <p:spPr>
          <a:xfrm>
            <a:off x="609600" y="0"/>
            <a:ext cx="10972800" cy="908720"/>
          </a:xfrm>
        </p:spPr>
        <p:txBody>
          <a:bodyPr/>
          <a:lstStyle/>
          <a:p>
            <a:r>
              <a:rPr lang="en-SG" sz="5400" b="1" dirty="0">
                <a:solidFill>
                  <a:srgbClr val="00B0F0"/>
                </a:solidFill>
              </a:rPr>
              <a:t>Climate Change</a:t>
            </a:r>
            <a:endParaRPr lang="en-US" sz="5400" b="1" dirty="0">
              <a:solidFill>
                <a:srgbClr val="00B0F0"/>
              </a:solidFill>
            </a:endParaRPr>
          </a:p>
        </p:txBody>
      </p:sp>
      <p:sp>
        <p:nvSpPr>
          <p:cNvPr id="3" name="Content Placeholder 2">
            <a:extLst>
              <a:ext uri="{FF2B5EF4-FFF2-40B4-BE49-F238E27FC236}">
                <a16:creationId xmlns:a16="http://schemas.microsoft.com/office/drawing/2014/main" id="{8328EDC0-6221-4690-8F66-9CBB2F14732F}"/>
              </a:ext>
            </a:extLst>
          </p:cNvPr>
          <p:cNvSpPr>
            <a:spLocks noGrp="1"/>
          </p:cNvSpPr>
          <p:nvPr>
            <p:ph idx="1"/>
          </p:nvPr>
        </p:nvSpPr>
        <p:spPr>
          <a:xfrm>
            <a:off x="0" y="1052737"/>
            <a:ext cx="12192000" cy="5073428"/>
          </a:xfrm>
        </p:spPr>
        <p:txBody>
          <a:bodyPr/>
          <a:lstStyle/>
          <a:p>
            <a:pPr marL="0" indent="0">
              <a:lnSpc>
                <a:spcPct val="150000"/>
              </a:lnSpc>
              <a:buNone/>
            </a:pPr>
            <a:endParaRPr lang="en-SG" dirty="0"/>
          </a:p>
          <a:p>
            <a:pPr>
              <a:buFont typeface="Wingdings" panose="05000000000000000000" pitchFamily="2" charset="2"/>
              <a:buChar char="ü"/>
            </a:pPr>
            <a:endParaRPr lang="en-US" dirty="0"/>
          </a:p>
        </p:txBody>
      </p:sp>
      <p:pic>
        <p:nvPicPr>
          <p:cNvPr id="4" name="Picture 2" descr="F:\Goverment Jobs\ATEO\rsz_rajon_pp.jpg">
            <a:extLst>
              <a:ext uri="{FF2B5EF4-FFF2-40B4-BE49-F238E27FC236}">
                <a16:creationId xmlns:a16="http://schemas.microsoft.com/office/drawing/2014/main" id="{FD021819-78BC-4963-8412-25A313EFEC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7FA2586D-5143-49AD-BBAC-5455E0C82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7652" y="1077641"/>
            <a:ext cx="4388972" cy="2594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8A1ABA03-D210-44B7-9F1E-F8303FCD7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75" y="1126120"/>
            <a:ext cx="3738377" cy="2531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D3BF4557-1A54-4C95-B29C-C3CB6F0099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376" y="3744056"/>
            <a:ext cx="3738376" cy="242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34D91C41-73F8-40B7-A3CD-5DDA9E70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7652" y="3717032"/>
            <a:ext cx="4388972" cy="2342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rrow: Right 4">
            <a:extLst>
              <a:ext uri="{FF2B5EF4-FFF2-40B4-BE49-F238E27FC236}">
                <a16:creationId xmlns:a16="http://schemas.microsoft.com/office/drawing/2014/main" id="{66148669-11C4-493D-8364-1F5A470F18E7}"/>
              </a:ext>
            </a:extLst>
          </p:cNvPr>
          <p:cNvSpPr/>
          <p:nvPr/>
        </p:nvSpPr>
        <p:spPr>
          <a:xfrm>
            <a:off x="4182547" y="3041978"/>
            <a:ext cx="3369729" cy="140415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Causes &amp; Effects</a:t>
            </a:r>
          </a:p>
        </p:txBody>
      </p:sp>
    </p:spTree>
    <p:extLst>
      <p:ext uri="{BB962C8B-B14F-4D97-AF65-F5344CB8AC3E}">
        <p14:creationId xmlns:p14="http://schemas.microsoft.com/office/powerpoint/2010/main" val="35308560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0763-470C-4FFF-A1F3-A2DD6230E386}"/>
              </a:ext>
            </a:extLst>
          </p:cNvPr>
          <p:cNvSpPr>
            <a:spLocks noGrp="1"/>
          </p:cNvSpPr>
          <p:nvPr>
            <p:ph type="title"/>
          </p:nvPr>
        </p:nvSpPr>
        <p:spPr>
          <a:xfrm>
            <a:off x="609600" y="274638"/>
            <a:ext cx="10972800" cy="685797"/>
          </a:xfrm>
        </p:spPr>
        <p:txBody>
          <a:bodyPr/>
          <a:lstStyle/>
          <a:p>
            <a:r>
              <a:rPr lang="en-SG" sz="4800" b="1" dirty="0">
                <a:solidFill>
                  <a:srgbClr val="FFFF00"/>
                </a:solidFill>
              </a:rPr>
              <a:t>Meherjan: A Victim of River Erosion</a:t>
            </a:r>
            <a:endParaRPr lang="en-US" sz="4800" b="1" dirty="0">
              <a:solidFill>
                <a:srgbClr val="FFFF00"/>
              </a:solidFill>
            </a:endParaRPr>
          </a:p>
        </p:txBody>
      </p:sp>
      <p:sp>
        <p:nvSpPr>
          <p:cNvPr id="3" name="Content Placeholder 2">
            <a:extLst>
              <a:ext uri="{FF2B5EF4-FFF2-40B4-BE49-F238E27FC236}">
                <a16:creationId xmlns:a16="http://schemas.microsoft.com/office/drawing/2014/main" id="{471F0AED-0A14-4DDE-9DEA-8A08CF77B36A}"/>
              </a:ext>
            </a:extLst>
          </p:cNvPr>
          <p:cNvSpPr>
            <a:spLocks noGrp="1"/>
          </p:cNvSpPr>
          <p:nvPr>
            <p:ph idx="1"/>
          </p:nvPr>
        </p:nvSpPr>
        <p:spPr>
          <a:xfrm>
            <a:off x="0" y="1124745"/>
            <a:ext cx="12192000" cy="5001420"/>
          </a:xfrm>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err="1"/>
              <a:t>Meherjan</a:t>
            </a:r>
            <a:r>
              <a:rPr lang="en-US" dirty="0"/>
              <a:t> (45age) had a happy   Greedy Jamuna took away her      family. 					    family, cultivable land and cattle.</a:t>
            </a:r>
          </a:p>
        </p:txBody>
      </p:sp>
      <p:pic>
        <p:nvPicPr>
          <p:cNvPr id="12" name="Picture 2" descr="F:\Goverment Jobs\ATEO\rsz_rajon_pp.jpg">
            <a:extLst>
              <a:ext uri="{FF2B5EF4-FFF2-40B4-BE49-F238E27FC236}">
                <a16:creationId xmlns:a16="http://schemas.microsoft.com/office/drawing/2014/main" id="{18D62553-D998-4233-BDC0-10F266CA94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9666129E-0274-478C-BB34-0861DDA96A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344" y="1124744"/>
            <a:ext cx="5400600"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E8C45D35-4C7A-483C-AF37-B9A74AE9B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5990" y="1124745"/>
            <a:ext cx="5818642"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76905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80">
                                          <p:stCondLst>
                                            <p:cond delay="0"/>
                                          </p:stCondLst>
                                        </p:cTn>
                                        <p:tgtEl>
                                          <p:spTgt spid="3">
                                            <p:txEl>
                                              <p:pRg st="6" end="6"/>
                                            </p:txEl>
                                          </p:spTgt>
                                        </p:tgtEl>
                                      </p:cBhvr>
                                    </p:animEffect>
                                    <p:anim calcmode="lin" valueType="num">
                                      <p:cBhvr>
                                        <p:cTn id="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6" end="6"/>
                                            </p:txEl>
                                          </p:spTgt>
                                        </p:tgtEl>
                                      </p:cBhvr>
                                      <p:to x="100000" y="60000"/>
                                    </p:animScale>
                                    <p:animScale>
                                      <p:cBhvr>
                                        <p:cTn id="38" dur="166" decel="50000">
                                          <p:stCondLst>
                                            <p:cond delay="676"/>
                                          </p:stCondLst>
                                        </p:cTn>
                                        <p:tgtEl>
                                          <p:spTgt spid="3">
                                            <p:txEl>
                                              <p:pRg st="6" end="6"/>
                                            </p:txEl>
                                          </p:spTgt>
                                        </p:tgtEl>
                                      </p:cBhvr>
                                      <p:to x="100000" y="100000"/>
                                    </p:animScale>
                                    <p:animScale>
                                      <p:cBhvr>
                                        <p:cTn id="39" dur="26">
                                          <p:stCondLst>
                                            <p:cond delay="1312"/>
                                          </p:stCondLst>
                                        </p:cTn>
                                        <p:tgtEl>
                                          <p:spTgt spid="3">
                                            <p:txEl>
                                              <p:pRg st="6" end="6"/>
                                            </p:txEl>
                                          </p:spTgt>
                                        </p:tgtEl>
                                      </p:cBhvr>
                                      <p:to x="100000" y="80000"/>
                                    </p:animScale>
                                    <p:animScale>
                                      <p:cBhvr>
                                        <p:cTn id="40" dur="166" decel="50000">
                                          <p:stCondLst>
                                            <p:cond delay="1338"/>
                                          </p:stCondLst>
                                        </p:cTn>
                                        <p:tgtEl>
                                          <p:spTgt spid="3">
                                            <p:txEl>
                                              <p:pRg st="6" end="6"/>
                                            </p:txEl>
                                          </p:spTgt>
                                        </p:tgtEl>
                                      </p:cBhvr>
                                      <p:to x="100000" y="100000"/>
                                    </p:animScale>
                                    <p:animScale>
                                      <p:cBhvr>
                                        <p:cTn id="41" dur="26">
                                          <p:stCondLst>
                                            <p:cond delay="1642"/>
                                          </p:stCondLst>
                                        </p:cTn>
                                        <p:tgtEl>
                                          <p:spTgt spid="3">
                                            <p:txEl>
                                              <p:pRg st="6" end="6"/>
                                            </p:txEl>
                                          </p:spTgt>
                                        </p:tgtEl>
                                      </p:cBhvr>
                                      <p:to x="100000" y="90000"/>
                                    </p:animScale>
                                    <p:animScale>
                                      <p:cBhvr>
                                        <p:cTn id="42" dur="166" decel="50000">
                                          <p:stCondLst>
                                            <p:cond delay="1668"/>
                                          </p:stCondLst>
                                        </p:cTn>
                                        <p:tgtEl>
                                          <p:spTgt spid="3">
                                            <p:txEl>
                                              <p:pRg st="6" end="6"/>
                                            </p:txEl>
                                          </p:spTgt>
                                        </p:tgtEl>
                                      </p:cBhvr>
                                      <p:to x="100000" y="100000"/>
                                    </p:animScale>
                                    <p:animScale>
                                      <p:cBhvr>
                                        <p:cTn id="43" dur="26">
                                          <p:stCondLst>
                                            <p:cond delay="1808"/>
                                          </p:stCondLst>
                                        </p:cTn>
                                        <p:tgtEl>
                                          <p:spTgt spid="3">
                                            <p:txEl>
                                              <p:pRg st="6" end="6"/>
                                            </p:txEl>
                                          </p:spTgt>
                                        </p:tgtEl>
                                      </p:cBhvr>
                                      <p:to x="100000" y="95000"/>
                                    </p:animScale>
                                    <p:animScale>
                                      <p:cBhvr>
                                        <p:cTn id="4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0763-470C-4FFF-A1F3-A2DD6230E386}"/>
              </a:ext>
            </a:extLst>
          </p:cNvPr>
          <p:cNvSpPr>
            <a:spLocks noGrp="1"/>
          </p:cNvSpPr>
          <p:nvPr>
            <p:ph type="title"/>
          </p:nvPr>
        </p:nvSpPr>
        <p:spPr>
          <a:xfrm>
            <a:off x="609600" y="274638"/>
            <a:ext cx="10972800" cy="685797"/>
          </a:xfrm>
        </p:spPr>
        <p:txBody>
          <a:bodyPr/>
          <a:lstStyle/>
          <a:p>
            <a:r>
              <a:rPr lang="en-SG" sz="4800" b="1" dirty="0">
                <a:solidFill>
                  <a:srgbClr val="FFFF00"/>
                </a:solidFill>
              </a:rPr>
              <a:t>Meherjan: A Victim of River Erosion</a:t>
            </a:r>
            <a:endParaRPr lang="en-US" sz="4800" b="1" dirty="0">
              <a:solidFill>
                <a:srgbClr val="FFFF00"/>
              </a:solidFill>
            </a:endParaRPr>
          </a:p>
        </p:txBody>
      </p:sp>
      <p:sp>
        <p:nvSpPr>
          <p:cNvPr id="3" name="Content Placeholder 2">
            <a:extLst>
              <a:ext uri="{FF2B5EF4-FFF2-40B4-BE49-F238E27FC236}">
                <a16:creationId xmlns:a16="http://schemas.microsoft.com/office/drawing/2014/main" id="{471F0AED-0A14-4DDE-9DEA-8A08CF77B36A}"/>
              </a:ext>
            </a:extLst>
          </p:cNvPr>
          <p:cNvSpPr>
            <a:spLocks noGrp="1"/>
          </p:cNvSpPr>
          <p:nvPr>
            <p:ph idx="1"/>
          </p:nvPr>
        </p:nvSpPr>
        <p:spPr>
          <a:xfrm>
            <a:off x="0" y="1124745"/>
            <a:ext cx="12192000" cy="5001420"/>
          </a:xfrm>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She lives in a slum on the 		The dancing flame reminds </a:t>
            </a:r>
            <a:r>
              <a:rPr lang="en-US" dirty="0" err="1"/>
              <a:t>Sirajgonj</a:t>
            </a:r>
            <a:r>
              <a:rPr lang="en-US" dirty="0"/>
              <a:t> Town Protection. 		</a:t>
            </a:r>
            <a:r>
              <a:rPr lang="en-US" dirty="0" err="1"/>
              <a:t>Meherjan</a:t>
            </a:r>
            <a:r>
              <a:rPr lang="en-US" dirty="0"/>
              <a:t> of the turmoil in her 								life. 			</a:t>
            </a:r>
          </a:p>
        </p:txBody>
      </p:sp>
      <p:pic>
        <p:nvPicPr>
          <p:cNvPr id="12" name="Picture 2" descr="F:\Goverment Jobs\ATEO\rsz_rajon_pp.jpg">
            <a:extLst>
              <a:ext uri="{FF2B5EF4-FFF2-40B4-BE49-F238E27FC236}">
                <a16:creationId xmlns:a16="http://schemas.microsoft.com/office/drawing/2014/main" id="{18D62553-D998-4233-BDC0-10F266CA94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9A3AD24-376C-4B1B-A201-BA1E0281E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40" y="1114454"/>
            <a:ext cx="4857116" cy="3455436"/>
          </a:xfrm>
          <a:prstGeom prst="rect">
            <a:avLst/>
          </a:prstGeom>
          <a:ln>
            <a:noFill/>
          </a:ln>
          <a:effectLst>
            <a:softEdge rad="112500"/>
          </a:effectLst>
        </p:spPr>
      </p:pic>
      <p:pic>
        <p:nvPicPr>
          <p:cNvPr id="7" name="Picture 6">
            <a:extLst>
              <a:ext uri="{FF2B5EF4-FFF2-40B4-BE49-F238E27FC236}">
                <a16:creationId xmlns:a16="http://schemas.microsoft.com/office/drawing/2014/main" id="{D9E93583-D973-46FE-8BB5-172F0A58C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44" y="1125690"/>
            <a:ext cx="4858298" cy="3455437"/>
          </a:xfrm>
          <a:prstGeom prst="rect">
            <a:avLst/>
          </a:prstGeom>
          <a:ln>
            <a:noFill/>
          </a:ln>
          <a:effectLst>
            <a:softEdge rad="112500"/>
          </a:effectLst>
        </p:spPr>
      </p:pic>
    </p:spTree>
    <p:extLst>
      <p:ext uri="{BB962C8B-B14F-4D97-AF65-F5344CB8AC3E}">
        <p14:creationId xmlns:p14="http://schemas.microsoft.com/office/powerpoint/2010/main" val="229387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41" y="151389"/>
            <a:ext cx="6516216" cy="796950"/>
          </a:xfrm>
        </p:spPr>
        <p:txBody>
          <a:bodyPr/>
          <a:lstStyle/>
          <a:p>
            <a:r>
              <a:rPr lang="en-SG" sz="3600" b="1" dirty="0">
                <a:solidFill>
                  <a:srgbClr val="FFFF00"/>
                </a:solidFill>
              </a:rPr>
              <a:t>Key</a:t>
            </a:r>
            <a:r>
              <a:rPr lang="en-SG" sz="2800" b="1" dirty="0">
                <a:solidFill>
                  <a:srgbClr val="FFFF00"/>
                </a:solidFill>
              </a:rPr>
              <a:t> </a:t>
            </a:r>
            <a:r>
              <a:rPr lang="en-SG" sz="3600" b="1" dirty="0">
                <a:solidFill>
                  <a:srgbClr val="FFFF00"/>
                </a:solidFill>
              </a:rPr>
              <a:t>Vocabularies</a:t>
            </a:r>
            <a:endParaRPr lang="en-US" sz="3600" b="1" dirty="0">
              <a:solidFill>
                <a:srgbClr val="FFFF00"/>
              </a:solidFill>
            </a:endParaRPr>
          </a:p>
        </p:txBody>
      </p:sp>
      <p:sp>
        <p:nvSpPr>
          <p:cNvPr id="3" name="Content Placeholder 2"/>
          <p:cNvSpPr>
            <a:spLocks noGrp="1"/>
          </p:cNvSpPr>
          <p:nvPr>
            <p:ph idx="1"/>
          </p:nvPr>
        </p:nvSpPr>
        <p:spPr>
          <a:xfrm>
            <a:off x="0" y="1052737"/>
            <a:ext cx="12192000" cy="5073427"/>
          </a:xfrm>
        </p:spPr>
        <p:txBody>
          <a:bodyPr/>
          <a:lstStyle/>
          <a:p>
            <a:pPr marL="0" indent="0">
              <a:buNone/>
            </a:pPr>
            <a:r>
              <a:rPr lang="en-US" sz="2400" dirty="0"/>
              <a:t>    			</a:t>
            </a:r>
            <a:endParaRPr lang="es-ES" sz="2000" dirty="0"/>
          </a:p>
          <a:p>
            <a:pPr marL="0" indent="0">
              <a:buNone/>
            </a:pPr>
            <a:endParaRPr lang="es-ES" sz="2000" dirty="0"/>
          </a:p>
          <a:p>
            <a:pPr marL="0" indent="0">
              <a:buNone/>
            </a:pPr>
            <a:r>
              <a:rPr lang="es-ES" sz="2000" dirty="0"/>
              <a:t>		 </a:t>
            </a:r>
          </a:p>
          <a:p>
            <a:pPr marL="0" indent="0">
              <a:buNone/>
            </a:pPr>
            <a:endParaRPr lang="es-ES" sz="2000" dirty="0"/>
          </a:p>
          <a:p>
            <a:pPr marL="0" indent="0">
              <a:buNone/>
            </a:pPr>
            <a:r>
              <a:rPr lang="es-ES" sz="2000" dirty="0"/>
              <a:t>					</a:t>
            </a:r>
          </a:p>
          <a:p>
            <a:pPr marL="0" indent="0">
              <a:buNone/>
            </a:pPr>
            <a:endParaRPr lang="es-ES" sz="2000" b="1" dirty="0"/>
          </a:p>
          <a:p>
            <a:pPr marL="0" indent="0">
              <a:buNone/>
            </a:pPr>
            <a:br>
              <a:rPr lang="en-US" sz="2000" dirty="0"/>
            </a:br>
            <a:r>
              <a:rPr lang="en-US" sz="2000" dirty="0"/>
              <a:t>	</a:t>
            </a:r>
            <a:endParaRPr lang="en-US" sz="2400" dirty="0"/>
          </a:p>
        </p:txBody>
      </p:sp>
      <p:pic>
        <p:nvPicPr>
          <p:cNvPr id="12" name="Picture 2" descr="F:\Goverment Jobs\ATEO\rsz_rajon_pp.jpg">
            <a:extLst>
              <a:ext uri="{FF2B5EF4-FFF2-40B4-BE49-F238E27FC236}">
                <a16:creationId xmlns:a16="http://schemas.microsoft.com/office/drawing/2014/main" id="{49110D78-249E-4CA8-AD68-5D955672A4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184" y="6165304"/>
            <a:ext cx="792088" cy="692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Rounded Corners 17">
            <a:extLst>
              <a:ext uri="{FF2B5EF4-FFF2-40B4-BE49-F238E27FC236}">
                <a16:creationId xmlns:a16="http://schemas.microsoft.com/office/drawing/2014/main" id="{8B0B6F84-1AD6-4702-B755-A1AC12DB6A5C}"/>
              </a:ext>
            </a:extLst>
          </p:cNvPr>
          <p:cNvSpPr/>
          <p:nvPr/>
        </p:nvSpPr>
        <p:spPr>
          <a:xfrm>
            <a:off x="225963" y="1161906"/>
            <a:ext cx="2592614"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chemeClr val="tx1"/>
                </a:solidFill>
              </a:rPr>
              <a:t>shelter</a:t>
            </a:r>
            <a:r>
              <a:rPr lang="en-SG" dirty="0">
                <a:solidFill>
                  <a:schemeClr val="tx1"/>
                </a:solidFill>
              </a:rPr>
              <a:t> = </a:t>
            </a:r>
            <a:r>
              <a:rPr lang="en-SG" b="1" dirty="0">
                <a:solidFill>
                  <a:schemeClr val="bg1"/>
                </a:solidFill>
              </a:rPr>
              <a:t>a house  </a:t>
            </a:r>
            <a:endParaRPr lang="en-US" b="1" dirty="0">
              <a:solidFill>
                <a:schemeClr val="bg1"/>
              </a:solidFill>
            </a:endParaRPr>
          </a:p>
        </p:txBody>
      </p:sp>
      <p:sp>
        <p:nvSpPr>
          <p:cNvPr id="20" name="Rectangle: Rounded Corners 19">
            <a:extLst>
              <a:ext uri="{FF2B5EF4-FFF2-40B4-BE49-F238E27FC236}">
                <a16:creationId xmlns:a16="http://schemas.microsoft.com/office/drawing/2014/main" id="{4CBB03D5-DE9F-4B4A-B85D-2E2F7C7DC3D9}"/>
              </a:ext>
            </a:extLst>
          </p:cNvPr>
          <p:cNvSpPr/>
          <p:nvPr/>
        </p:nvSpPr>
        <p:spPr>
          <a:xfrm>
            <a:off x="225962" y="1916832"/>
            <a:ext cx="2592615"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Tremble </a:t>
            </a:r>
            <a:r>
              <a:rPr lang="en-SG" dirty="0">
                <a:solidFill>
                  <a:sysClr val="windowText" lastClr="000000"/>
                </a:solidFill>
              </a:rPr>
              <a:t> = </a:t>
            </a:r>
            <a:r>
              <a:rPr lang="en-SG" b="1" dirty="0">
                <a:solidFill>
                  <a:schemeClr val="bg1"/>
                </a:solidFill>
              </a:rPr>
              <a:t>Shake</a:t>
            </a:r>
            <a:r>
              <a:rPr lang="en-SG" dirty="0">
                <a:solidFill>
                  <a:schemeClr val="bg1"/>
                </a:solidFill>
              </a:rPr>
              <a:t> </a:t>
            </a:r>
            <a:endParaRPr lang="en-US" dirty="0">
              <a:solidFill>
                <a:schemeClr val="bg1"/>
              </a:solidFill>
            </a:endParaRPr>
          </a:p>
        </p:txBody>
      </p:sp>
      <p:sp>
        <p:nvSpPr>
          <p:cNvPr id="22" name="Rectangle: Rounded Corners 21">
            <a:extLst>
              <a:ext uri="{FF2B5EF4-FFF2-40B4-BE49-F238E27FC236}">
                <a16:creationId xmlns:a16="http://schemas.microsoft.com/office/drawing/2014/main" id="{F76204EC-1594-4BC7-A5BA-B440BB93BDF4}"/>
              </a:ext>
            </a:extLst>
          </p:cNvPr>
          <p:cNvSpPr/>
          <p:nvPr/>
        </p:nvSpPr>
        <p:spPr>
          <a:xfrm>
            <a:off x="225963" y="2636912"/>
            <a:ext cx="2592614"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Whisper</a:t>
            </a:r>
            <a:r>
              <a:rPr lang="en-SG" dirty="0">
                <a:solidFill>
                  <a:sysClr val="windowText" lastClr="000000"/>
                </a:solidFill>
              </a:rPr>
              <a:t> = </a:t>
            </a:r>
            <a:r>
              <a:rPr lang="en-SG" b="1" dirty="0">
                <a:solidFill>
                  <a:sysClr val="windowText" lastClr="000000"/>
                </a:solidFill>
              </a:rPr>
              <a:t>Murmur</a:t>
            </a:r>
            <a:endParaRPr lang="en-US" b="1" dirty="0">
              <a:solidFill>
                <a:sysClr val="windowText" lastClr="000000"/>
              </a:solidFill>
            </a:endParaRPr>
          </a:p>
        </p:txBody>
      </p:sp>
      <p:sp>
        <p:nvSpPr>
          <p:cNvPr id="13" name="Rectangle: Rounded Corners 12">
            <a:extLst>
              <a:ext uri="{FF2B5EF4-FFF2-40B4-BE49-F238E27FC236}">
                <a16:creationId xmlns:a16="http://schemas.microsoft.com/office/drawing/2014/main" id="{BCD1985E-352D-465C-957B-710120DB4220}"/>
              </a:ext>
            </a:extLst>
          </p:cNvPr>
          <p:cNvSpPr/>
          <p:nvPr/>
        </p:nvSpPr>
        <p:spPr>
          <a:xfrm>
            <a:off x="225961" y="3356992"/>
            <a:ext cx="2575295"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b="1" dirty="0">
                <a:solidFill>
                  <a:sysClr val="windowText" lastClr="000000"/>
                </a:solidFill>
              </a:rPr>
              <a:t>Unsteady</a:t>
            </a:r>
            <a:r>
              <a:rPr lang="en-SG" dirty="0">
                <a:solidFill>
                  <a:sysClr val="windowText" lastClr="000000"/>
                </a:solidFill>
              </a:rPr>
              <a:t>= </a:t>
            </a:r>
            <a:r>
              <a:rPr lang="en-SG" b="1" dirty="0">
                <a:solidFill>
                  <a:sysClr val="windowText" lastClr="000000"/>
                </a:solidFill>
              </a:rPr>
              <a:t>Unstable</a:t>
            </a:r>
            <a:endParaRPr lang="en-US" dirty="0">
              <a:solidFill>
                <a:sysClr val="windowText" lastClr="000000"/>
              </a:solidFill>
            </a:endParaRPr>
          </a:p>
        </p:txBody>
      </p:sp>
      <p:sp>
        <p:nvSpPr>
          <p:cNvPr id="17" name="Rectangle: Rounded Corners 16">
            <a:extLst>
              <a:ext uri="{FF2B5EF4-FFF2-40B4-BE49-F238E27FC236}">
                <a16:creationId xmlns:a16="http://schemas.microsoft.com/office/drawing/2014/main" id="{1F1CCD04-08B5-4240-B515-6CB44BDF0956}"/>
              </a:ext>
            </a:extLst>
          </p:cNvPr>
          <p:cNvSpPr/>
          <p:nvPr/>
        </p:nvSpPr>
        <p:spPr>
          <a:xfrm>
            <a:off x="214053" y="4180301"/>
            <a:ext cx="3793715" cy="1791493"/>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just"/>
            <a:r>
              <a:rPr lang="en-SG" b="1" dirty="0">
                <a:solidFill>
                  <a:schemeClr val="accent4"/>
                </a:solidFill>
              </a:rPr>
              <a:t>Remind</a:t>
            </a:r>
            <a:r>
              <a:rPr lang="en-SG" dirty="0">
                <a:solidFill>
                  <a:schemeClr val="accent4"/>
                </a:solidFill>
              </a:rPr>
              <a:t>= </a:t>
            </a:r>
            <a:r>
              <a:rPr lang="en-SG" b="1" dirty="0">
                <a:solidFill>
                  <a:schemeClr val="accent4"/>
                </a:solidFill>
              </a:rPr>
              <a:t>Cause to remember</a:t>
            </a:r>
            <a:endParaRPr lang="en-US" b="1" dirty="0">
              <a:solidFill>
                <a:schemeClr val="accent4"/>
              </a:solidFill>
            </a:endParaRPr>
          </a:p>
        </p:txBody>
      </p:sp>
      <p:sp>
        <p:nvSpPr>
          <p:cNvPr id="21" name="Rectangle: Rounded Corners 20">
            <a:extLst>
              <a:ext uri="{FF2B5EF4-FFF2-40B4-BE49-F238E27FC236}">
                <a16:creationId xmlns:a16="http://schemas.microsoft.com/office/drawing/2014/main" id="{2200AD80-C255-4FB9-B469-920440A79A28}"/>
              </a:ext>
            </a:extLst>
          </p:cNvPr>
          <p:cNvSpPr/>
          <p:nvPr/>
        </p:nvSpPr>
        <p:spPr>
          <a:xfrm>
            <a:off x="4655840" y="1114090"/>
            <a:ext cx="7298912" cy="569723"/>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err="1">
                <a:solidFill>
                  <a:schemeClr val="tx1"/>
                </a:solidFill>
              </a:rPr>
              <a:t>Meherjan’s</a:t>
            </a:r>
            <a:r>
              <a:rPr lang="en-SG" dirty="0">
                <a:solidFill>
                  <a:schemeClr val="tx1"/>
                </a:solidFill>
              </a:rPr>
              <a:t> polythene-roofed shelter looks like a cage.</a:t>
            </a:r>
            <a:endParaRPr lang="en-US" dirty="0">
              <a:solidFill>
                <a:schemeClr val="tx1"/>
              </a:solidFill>
            </a:endParaRPr>
          </a:p>
        </p:txBody>
      </p:sp>
      <p:sp>
        <p:nvSpPr>
          <p:cNvPr id="23" name="Rectangle: Rounded Corners 22">
            <a:extLst>
              <a:ext uri="{FF2B5EF4-FFF2-40B4-BE49-F238E27FC236}">
                <a16:creationId xmlns:a16="http://schemas.microsoft.com/office/drawing/2014/main" id="{5D918F1C-485F-4581-A26B-72CC55963B7C}"/>
              </a:ext>
            </a:extLst>
          </p:cNvPr>
          <p:cNvSpPr/>
          <p:nvPr/>
        </p:nvSpPr>
        <p:spPr>
          <a:xfrm>
            <a:off x="4675426" y="2548949"/>
            <a:ext cx="7279326" cy="504056"/>
          </a:xfrm>
          <a:prstGeom prst="round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You don’t have to whisper, no one can hear us.</a:t>
            </a:r>
            <a:endParaRPr lang="en-US" dirty="0">
              <a:solidFill>
                <a:sysClr val="windowText" lastClr="000000"/>
              </a:solidFill>
            </a:endParaRPr>
          </a:p>
        </p:txBody>
      </p:sp>
      <p:sp>
        <p:nvSpPr>
          <p:cNvPr id="25" name="Rectangle: Rounded Corners 24">
            <a:extLst>
              <a:ext uri="{FF2B5EF4-FFF2-40B4-BE49-F238E27FC236}">
                <a16:creationId xmlns:a16="http://schemas.microsoft.com/office/drawing/2014/main" id="{8035DBC7-4F12-4C0C-82E9-4C8F5EA1DAC3}"/>
              </a:ext>
            </a:extLst>
          </p:cNvPr>
          <p:cNvSpPr/>
          <p:nvPr/>
        </p:nvSpPr>
        <p:spPr>
          <a:xfrm>
            <a:off x="4675425" y="1916832"/>
            <a:ext cx="7279327" cy="504056"/>
          </a:xfrm>
          <a:prstGeom prst="roundRect">
            <a:avLst/>
          </a:prstGeom>
          <a:solidFill>
            <a:srgbClr val="FF99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They were trembling with fear when they saw the ghost. </a:t>
            </a:r>
            <a:endParaRPr lang="en-US" dirty="0">
              <a:solidFill>
                <a:sysClr val="windowText" lastClr="000000"/>
              </a:solidFill>
            </a:endParaRPr>
          </a:p>
        </p:txBody>
      </p:sp>
      <p:sp>
        <p:nvSpPr>
          <p:cNvPr id="26" name="Rectangle: Rounded Corners 25">
            <a:extLst>
              <a:ext uri="{FF2B5EF4-FFF2-40B4-BE49-F238E27FC236}">
                <a16:creationId xmlns:a16="http://schemas.microsoft.com/office/drawing/2014/main" id="{83C556B5-3E82-4E80-AA89-CA1281A2835F}"/>
              </a:ext>
            </a:extLst>
          </p:cNvPr>
          <p:cNvSpPr/>
          <p:nvPr/>
        </p:nvSpPr>
        <p:spPr>
          <a:xfrm>
            <a:off x="4692745" y="3346106"/>
            <a:ext cx="7262007" cy="504056"/>
          </a:xfrm>
          <a:prstGeom prst="round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a:solidFill>
                  <a:sysClr val="windowText" lastClr="000000"/>
                </a:solidFill>
              </a:rPr>
              <a:t>The wind makes the fire unsteady. </a:t>
            </a:r>
            <a:endParaRPr lang="en-US" dirty="0">
              <a:solidFill>
                <a:sysClr val="windowText" lastClr="000000"/>
              </a:solidFill>
            </a:endParaRPr>
          </a:p>
        </p:txBody>
      </p:sp>
      <p:sp>
        <p:nvSpPr>
          <p:cNvPr id="28" name="Rectangle: Rounded Corners 27">
            <a:extLst>
              <a:ext uri="{FF2B5EF4-FFF2-40B4-BE49-F238E27FC236}">
                <a16:creationId xmlns:a16="http://schemas.microsoft.com/office/drawing/2014/main" id="{78FDC74B-DCDA-41E9-8F34-3A86AF6218F2}"/>
              </a:ext>
            </a:extLst>
          </p:cNvPr>
          <p:cNvSpPr/>
          <p:nvPr/>
        </p:nvSpPr>
        <p:spPr>
          <a:xfrm>
            <a:off x="4727848" y="4518424"/>
            <a:ext cx="7262007" cy="898732"/>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SG" dirty="0" err="1">
                <a:solidFill>
                  <a:sysClr val="windowText" lastClr="000000"/>
                </a:solidFill>
              </a:rPr>
              <a:t>Ahnaf</a:t>
            </a:r>
            <a:r>
              <a:rPr lang="en-SG" dirty="0">
                <a:solidFill>
                  <a:sysClr val="windowText" lastClr="000000"/>
                </a:solidFill>
              </a:rPr>
              <a:t> reminds me of my young brother. </a:t>
            </a:r>
            <a:endParaRPr lang="en-US" dirty="0">
              <a:solidFill>
                <a:sysClr val="windowText" lastClr="000000"/>
              </a:solidFill>
            </a:endParaRPr>
          </a:p>
        </p:txBody>
      </p:sp>
      <p:sp>
        <p:nvSpPr>
          <p:cNvPr id="4" name="Arrow: Right 3">
            <a:extLst>
              <a:ext uri="{FF2B5EF4-FFF2-40B4-BE49-F238E27FC236}">
                <a16:creationId xmlns:a16="http://schemas.microsoft.com/office/drawing/2014/main" id="{58400382-8312-4A8B-BDDD-3260CF7243C1}"/>
              </a:ext>
            </a:extLst>
          </p:cNvPr>
          <p:cNvSpPr/>
          <p:nvPr/>
        </p:nvSpPr>
        <p:spPr>
          <a:xfrm>
            <a:off x="3287688" y="1340768"/>
            <a:ext cx="1008112" cy="34304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899CBC0-1D85-467D-BEED-E0BC346E4987}"/>
              </a:ext>
            </a:extLst>
          </p:cNvPr>
          <p:cNvSpPr/>
          <p:nvPr/>
        </p:nvSpPr>
        <p:spPr>
          <a:xfrm>
            <a:off x="3242945" y="1987672"/>
            <a:ext cx="1008112" cy="343045"/>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6B029F05-7554-48F9-B0CA-E47810FBB356}"/>
              </a:ext>
            </a:extLst>
          </p:cNvPr>
          <p:cNvSpPr/>
          <p:nvPr/>
        </p:nvSpPr>
        <p:spPr>
          <a:xfrm>
            <a:off x="3242945" y="2717417"/>
            <a:ext cx="1008112" cy="34304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9E593AAF-F627-4F2C-9E61-644C11D2F1CA}"/>
              </a:ext>
            </a:extLst>
          </p:cNvPr>
          <p:cNvSpPr/>
          <p:nvPr/>
        </p:nvSpPr>
        <p:spPr>
          <a:xfrm>
            <a:off x="3242944" y="3417927"/>
            <a:ext cx="1008112" cy="3430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D0D462BB-EF32-428D-8AC8-6F1173DBD8C0}"/>
              </a:ext>
            </a:extLst>
          </p:cNvPr>
          <p:cNvSpPr/>
          <p:nvPr/>
        </p:nvSpPr>
        <p:spPr>
          <a:xfrm>
            <a:off x="4024107" y="4831044"/>
            <a:ext cx="703741" cy="3430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5626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20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2000"/>
                                        <p:tgtEl>
                                          <p:spTgt spid="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13" grpId="0" animBg="1"/>
      <p:bldP spid="17" grpId="0" animBg="1"/>
      <p:bldP spid="21" grpId="0" animBg="1"/>
      <p:bldP spid="23" grpId="0" animBg="1"/>
      <p:bldP spid="25" grpId="0" animBg="1"/>
      <p:bldP spid="26" grpId="0" animBg="1"/>
      <p:bldP spid="28" grpId="0" animBg="1"/>
      <p:bldP spid="4" grpId="0" animBg="1"/>
      <p:bldP spid="16" grpId="0" animBg="1"/>
      <p:bldP spid="19" grpId="0" animBg="1"/>
      <p:bldP spid="24" grpId="0" animBg="1"/>
      <p:bldP spid="27"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6633</TotalTime>
  <Words>440</Words>
  <Application>Microsoft Office PowerPoint</Application>
  <PresentationFormat>Widescreen</PresentationFormat>
  <Paragraphs>123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Book Antiqua</vt:lpstr>
      <vt:lpstr>Calibri</vt:lpstr>
      <vt:lpstr>Courier New</vt:lpstr>
      <vt:lpstr>Wingdings</vt:lpstr>
      <vt:lpstr>Diseño predeterminado</vt:lpstr>
      <vt:lpstr>PowerPoint Presentation</vt:lpstr>
      <vt:lpstr>Teacher’s Introduction</vt:lpstr>
      <vt:lpstr>Look at the pictures…</vt:lpstr>
      <vt:lpstr>Today’s Lesson </vt:lpstr>
      <vt:lpstr>Learning Outcomes</vt:lpstr>
      <vt:lpstr>Climate Change</vt:lpstr>
      <vt:lpstr>Meherjan: A Victim of River Erosion</vt:lpstr>
      <vt:lpstr>Meherjan: A Victim of River Erosion</vt:lpstr>
      <vt:lpstr>Key Vocabularies</vt:lpstr>
      <vt:lpstr>Key Vocabularies</vt:lpstr>
      <vt:lpstr>Key Vocabularies</vt:lpstr>
      <vt:lpstr>Silent Reading </vt:lpstr>
      <vt:lpstr>Pair Work</vt:lpstr>
      <vt:lpstr>Homework</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Rajon Mahmood</cp:lastModifiedBy>
  <cp:revision>1325</cp:revision>
  <dcterms:created xsi:type="dcterms:W3CDTF">2010-05-23T14:28:12Z</dcterms:created>
  <dcterms:modified xsi:type="dcterms:W3CDTF">2019-06-21T04:58:07Z</dcterms:modified>
</cp:coreProperties>
</file>