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8" r:id="rId2"/>
    <p:sldId id="259" r:id="rId3"/>
    <p:sldId id="256" r:id="rId4"/>
    <p:sldId id="257" r:id="rId5"/>
    <p:sldId id="277" r:id="rId6"/>
    <p:sldId id="261" r:id="rId7"/>
    <p:sldId id="262" r:id="rId8"/>
    <p:sldId id="260" r:id="rId9"/>
    <p:sldId id="285" r:id="rId10"/>
    <p:sldId id="266" r:id="rId11"/>
    <p:sldId id="286" r:id="rId12"/>
    <p:sldId id="268" r:id="rId13"/>
    <p:sldId id="283" r:id="rId14"/>
    <p:sldId id="265" r:id="rId15"/>
    <p:sldId id="284" r:id="rId16"/>
    <p:sldId id="275" r:id="rId17"/>
    <p:sldId id="288" r:id="rId18"/>
    <p:sldId id="287" r:id="rId19"/>
    <p:sldId id="293" r:id="rId20"/>
    <p:sldId id="289" r:id="rId21"/>
    <p:sldId id="294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17"/>
    <a:srgbClr val="FFFAB7"/>
    <a:srgbClr val="F0F04A"/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774" autoAdjust="0"/>
  </p:normalViewPr>
  <p:slideViewPr>
    <p:cSldViewPr>
      <p:cViewPr>
        <p:scale>
          <a:sx n="80" d="100"/>
          <a:sy n="80" d="100"/>
        </p:scale>
        <p:origin x="-1638" y="-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FD8A5-3892-469E-8CB9-318111F7124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123D-C240-475D-BDE1-CFD71994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123D-C240-475D-BDE1-CFD719941A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আলোচ্য</a:t>
            </a:r>
            <a:r>
              <a:rPr lang="bn-IN" baseline="0" dirty="0" smtClean="0"/>
              <a:t> </a:t>
            </a:r>
            <a:r>
              <a:rPr lang="bn-IN" dirty="0" smtClean="0"/>
              <a:t>কবিতাটি</a:t>
            </a:r>
            <a:r>
              <a:rPr lang="bn-IN" baseline="0" dirty="0" smtClean="0"/>
              <a:t> শিক্ষার্থী পড়তে পারলে </a:t>
            </a:r>
            <a:r>
              <a:rPr lang="en-US" dirty="0" err="1" smtClean="0"/>
              <a:t>সমমানের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কবিতা</a:t>
            </a:r>
            <a:r>
              <a:rPr lang="bn-IN" baseline="0" dirty="0" smtClean="0"/>
              <a:t> দ্বারা যাচাই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ranabsarkerpt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3884">
            <a:off x="389778" y="62813"/>
            <a:ext cx="296534" cy="741422"/>
          </a:xfrm>
          <a:prstGeom prst="rect">
            <a:avLst/>
          </a:prstGeom>
          <a:noFill/>
        </p:spPr>
      </p:pic>
      <p:pic>
        <p:nvPicPr>
          <p:cNvPr id="6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80116">
            <a:off x="7297947" y="3590262"/>
            <a:ext cx="536662" cy="133518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54950" y="336882"/>
            <a:ext cx="1492798" cy="36933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4800" b="1" cap="all" dirty="0" smtClean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5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4800" y="285750"/>
            <a:ext cx="7162799" cy="4520166"/>
          </a:xfrm>
          <a:custGeom>
            <a:avLst/>
            <a:gdLst>
              <a:gd name="connsiteX0" fmla="*/ 616688 w 7155712"/>
              <a:gd name="connsiteY0" fmla="*/ 10633 h 4423144"/>
              <a:gd name="connsiteX1" fmla="*/ 7155712 w 7155712"/>
              <a:gd name="connsiteY1" fmla="*/ 0 h 4423144"/>
              <a:gd name="connsiteX2" fmla="*/ 7145079 w 7155712"/>
              <a:gd name="connsiteY2" fmla="*/ 3604437 h 4423144"/>
              <a:gd name="connsiteX3" fmla="*/ 6411433 w 7155712"/>
              <a:gd name="connsiteY3" fmla="*/ 4423144 h 4423144"/>
              <a:gd name="connsiteX4" fmla="*/ 42530 w 7155712"/>
              <a:gd name="connsiteY4" fmla="*/ 4412512 h 4423144"/>
              <a:gd name="connsiteX5" fmla="*/ 0 w 7155712"/>
              <a:gd name="connsiteY5" fmla="*/ 818707 h 4423144"/>
              <a:gd name="connsiteX6" fmla="*/ 616688 w 7155712"/>
              <a:gd name="connsiteY6" fmla="*/ 10633 h 4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5712" h="4423144">
                <a:moveTo>
                  <a:pt x="616688" y="10633"/>
                </a:moveTo>
                <a:lnTo>
                  <a:pt x="7155712" y="0"/>
                </a:lnTo>
                <a:cubicBezTo>
                  <a:pt x="7152168" y="1201479"/>
                  <a:pt x="7148623" y="2402958"/>
                  <a:pt x="7145079" y="3604437"/>
                </a:cubicBezTo>
                <a:lnTo>
                  <a:pt x="6411433" y="4423144"/>
                </a:lnTo>
                <a:lnTo>
                  <a:pt x="42530" y="4412512"/>
                </a:lnTo>
                <a:lnTo>
                  <a:pt x="0" y="818707"/>
                </a:lnTo>
                <a:lnTo>
                  <a:pt x="616688" y="1063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1" y="297418"/>
            <a:ext cx="426719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dirty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7B8C2B-2191-4856-9996-703AEB54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83" r="-3279"/>
          <a:stretch>
            <a:fillRect/>
          </a:stretch>
        </p:blipFill>
        <p:spPr>
          <a:xfrm>
            <a:off x="304800" y="2724150"/>
            <a:ext cx="4267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206C9F-A02E-4276-BFAA-7718D8AEA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997" b="336"/>
          <a:stretch>
            <a:fillRect/>
          </a:stretch>
        </p:blipFill>
        <p:spPr>
          <a:xfrm>
            <a:off x="304800" y="240983"/>
            <a:ext cx="4114800" cy="233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0" y="127635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হাটে যাবো হাটে যাবো ঘাটে নেই নাও,</a:t>
            </a:r>
            <a:endParaRPr lang="en-US" sz="2800" b="1" dirty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33375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নি-ঘাটা নায়ের মাঝি আমায় নিয়ে যাও</a:t>
            </a:r>
            <a:r>
              <a:rPr lang="bn-BD" sz="28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00800" y="742950"/>
            <a:ext cx="9144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1276350"/>
            <a:ext cx="6477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00001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যাবো নিয়ে যাবো কতো কড়ি দেবে?</a:t>
            </a:r>
            <a:endParaRPr lang="bn-IN" sz="3200" b="1" dirty="0">
              <a:ln w="11430"/>
              <a:solidFill>
                <a:srgbClr val="00001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3638550"/>
            <a:ext cx="6019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00001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কড়ি নেই কড়া নেই আর কিবা নেবে?</a:t>
            </a:r>
            <a:endParaRPr lang="en-US" sz="3200" b="1" dirty="0">
              <a:ln w="11430"/>
              <a:solidFill>
                <a:srgbClr val="00001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7B8C2B-2191-4856-9996-703AEB54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83" r="-3279"/>
          <a:stretch>
            <a:fillRect/>
          </a:stretch>
        </p:blipFill>
        <p:spPr>
          <a:xfrm>
            <a:off x="457200" y="157655"/>
            <a:ext cx="37338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57200" y="2876550"/>
            <a:ext cx="3505200" cy="1809750"/>
            <a:chOff x="3810000" y="1219200"/>
            <a:chExt cx="6345787" cy="3019927"/>
          </a:xfrm>
        </p:grpSpPr>
        <p:pic>
          <p:nvPicPr>
            <p:cNvPr id="8" name="Picture 2" descr="Cowries Shells, Sea Shell Craft, Shell Craftwork, शैल क्राफ्ट in Mount  Road, Chennai , Techniment | ID: 8501719433">
              <a:extLst>
                <a:ext uri="{FF2B5EF4-FFF2-40B4-BE49-F238E27FC236}">
                  <a16:creationId xmlns:a16="http://schemas.microsoft.com/office/drawing/2014/main" xmlns="" id="{9B44766D-D781-4423-AB34-23E4EEA9F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219200"/>
              <a:ext cx="3642096" cy="2685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বাংলাদেশের দুই টাকার নোট ভারতে পাচার হয় কেন? - 24 Live Newspaper - Bangla">
              <a:extLst>
                <a:ext uri="{FF2B5EF4-FFF2-40B4-BE49-F238E27FC236}">
                  <a16:creationId xmlns:a16="http://schemas.microsoft.com/office/drawing/2014/main" xmlns="" id="{06F0EA7E-4C76-4893-B53D-C48C81E37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7962">
              <a:off x="5257800" y="1447800"/>
              <a:ext cx="4564207" cy="2390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বাংলাদেশের দুই টাকার নোট ভারতে পাচার হয় কেন? - 24 Live Newspaper - Bangla">
              <a:extLst>
                <a:ext uri="{FF2B5EF4-FFF2-40B4-BE49-F238E27FC236}">
                  <a16:creationId xmlns:a16="http://schemas.microsoft.com/office/drawing/2014/main" xmlns="" id="{06F0EA7E-4C76-4893-B53D-C48C81E37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7962">
              <a:off x="5591580" y="1848352"/>
              <a:ext cx="4564207" cy="2390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বাংলাদেশী পঞ্চাশ পয়সা - Wikiwand">
              <a:extLst>
                <a:ext uri="{FF2B5EF4-FFF2-40B4-BE49-F238E27FC236}">
                  <a16:creationId xmlns:a16="http://schemas.microsoft.com/office/drawing/2014/main" xmlns="" id="{FABDFCAE-5D1C-49C4-B426-F384515D3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590800"/>
              <a:ext cx="1223772" cy="1236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বাংলাদেশী পঞ্চাশ পয়সা - Wikiwand">
              <a:extLst>
                <a:ext uri="{FF2B5EF4-FFF2-40B4-BE49-F238E27FC236}">
                  <a16:creationId xmlns:a16="http://schemas.microsoft.com/office/drawing/2014/main" xmlns="" id="{FABDFCAE-5D1C-49C4-B426-F384515D3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362200"/>
              <a:ext cx="1223772" cy="1236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বাংলাদেশী পঞ্চাশ পয়সা - Wikiwand">
              <a:extLst>
                <a:ext uri="{FF2B5EF4-FFF2-40B4-BE49-F238E27FC236}">
                  <a16:creationId xmlns:a16="http://schemas.microsoft.com/office/drawing/2014/main" xmlns="" id="{FABDFCAE-5D1C-49C4-B426-F384515D3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667000"/>
              <a:ext cx="1223772" cy="1236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84900" y="603250"/>
            <a:ext cx="1066800" cy="408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1352550"/>
            <a:ext cx="500369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00001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 মুখে সোনা হাসি তার কিছু দিও।</a:t>
            </a:r>
            <a:endParaRPr lang="en-US" sz="3200" b="1" dirty="0">
              <a:ln w="11430"/>
              <a:solidFill>
                <a:srgbClr val="00001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99496-DEE1-48DA-B0B8-BC57DBD9F51E}"/>
              </a:ext>
            </a:extLst>
          </p:cNvPr>
          <p:cNvSpPr txBox="1"/>
          <p:nvPr/>
        </p:nvSpPr>
        <p:spPr>
          <a:xfrm>
            <a:off x="4191000" y="34861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 w="11430"/>
                <a:solidFill>
                  <a:srgbClr val="00001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হাসিটুকু নিও আর খুশিটুকু নিও।</a:t>
            </a:r>
            <a:endParaRPr lang="en-US" sz="3600" b="1" dirty="0">
              <a:ln w="11430"/>
              <a:solidFill>
                <a:srgbClr val="00001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87FC29-2B64-4F16-BD6B-7BBBBDCF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2" y="143856"/>
            <a:ext cx="3916907" cy="216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F3372F-EC25-4342-A153-E6C231493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90448"/>
            <a:ext cx="3886200" cy="25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83300" y="603250"/>
            <a:ext cx="1066800" cy="408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2"/>
            <a:ext cx="6705600" cy="383177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057400" y="1352550"/>
            <a:ext cx="2971800" cy="23083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বইয়ের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খোল।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সাথে পড়।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3795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590553"/>
            <a:ext cx="1409700" cy="3853069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07"/>
            </a:avLst>
          </a:prstGeom>
          <a:blipFill>
            <a:blip r:embed="rId5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85E704-F7EF-4558-B0C3-160171A62A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19150"/>
            <a:ext cx="2971800" cy="316460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EF43BB-CD9C-4B71-889B-730BAC140035}"/>
              </a:ext>
            </a:extLst>
          </p:cNvPr>
          <p:cNvSpPr txBox="1"/>
          <p:nvPr/>
        </p:nvSpPr>
        <p:spPr>
          <a:xfrm>
            <a:off x="1928765" y="152400"/>
            <a:ext cx="528647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000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3EAB83-46B0-4F35-9A95-83426799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76350"/>
            <a:ext cx="5410200" cy="290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875" y="1123950"/>
            <a:ext cx="1512047" cy="3505200"/>
          </a:xfrm>
          <a:prstGeom prst="rect">
            <a:avLst/>
          </a:prstGeom>
          <a:noFill/>
        </p:spPr>
      </p:pic>
      <p:pic>
        <p:nvPicPr>
          <p:cNvPr id="7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71550"/>
            <a:ext cx="16764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57316"/>
            <a:ext cx="6248400" cy="76944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:\IMG_20170718_12204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25121" r="1449"/>
          <a:stretch>
            <a:fillRect/>
          </a:stretch>
        </p:blipFill>
        <p:spPr bwMode="auto">
          <a:xfrm>
            <a:off x="1178208" y="1352550"/>
            <a:ext cx="6787593" cy="341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36"/>
            </a:avLst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4" y="971550"/>
            <a:ext cx="1054847" cy="3505200"/>
          </a:xfrm>
          <a:prstGeom prst="rect">
            <a:avLst/>
          </a:prstGeom>
          <a:noFill/>
        </p:spPr>
      </p:pic>
      <p:pic>
        <p:nvPicPr>
          <p:cNvPr id="7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4" y="1047750"/>
            <a:ext cx="1054847" cy="3505200"/>
          </a:xfrm>
          <a:prstGeom prst="rect">
            <a:avLst/>
          </a:prstGeom>
          <a:noFill/>
        </p:spPr>
      </p:pic>
      <p:pic>
        <p:nvPicPr>
          <p:cNvPr id="8" name="Picture 7" descr="J:\IMG_20170718_12204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t="25121" r="1449"/>
          <a:stretch>
            <a:fillRect/>
          </a:stretch>
        </p:blipFill>
        <p:spPr bwMode="auto">
          <a:xfrm>
            <a:off x="1295400" y="1200150"/>
            <a:ext cx="651487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09550"/>
            <a:ext cx="60198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657350"/>
            <a:ext cx="154786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নি-ঘাটা </a:t>
            </a:r>
            <a:r>
              <a:rPr lang="en-US" sz="3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657350"/>
            <a:ext cx="6487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ঘাট নেই, যেখানে নৌকা </a:t>
            </a:r>
            <a:endParaRPr lang="en-US" sz="2800" b="1" dirty="0" smtClean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ভিড়ানোর জায়গা নেই। </a:t>
            </a:r>
            <a:endParaRPr lang="en-US" sz="2800" b="1" dirty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714750"/>
            <a:ext cx="245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 নেই কড়া নেই 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371475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পয়সা নেই ।</a:t>
            </a:r>
            <a:endParaRPr lang="en-US" sz="3200" b="1" dirty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9A5FEE-BF16-4DAF-9CD1-D41BD49AD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7750"/>
            <a:ext cx="3048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533400" y="3276430"/>
            <a:ext cx="2314977" cy="1581320"/>
            <a:chOff x="4800600" y="1447800"/>
            <a:chExt cx="5355187" cy="3020253"/>
          </a:xfrm>
        </p:grpSpPr>
        <p:pic>
          <p:nvPicPr>
            <p:cNvPr id="12" name="Picture 6" descr="বাংলাদেশের দুই টাকার নোট ভারতে পাচার হয় কেন? - 24 Live Newspaper - Bangla">
              <a:extLst>
                <a:ext uri="{FF2B5EF4-FFF2-40B4-BE49-F238E27FC236}">
                  <a16:creationId xmlns:a16="http://schemas.microsoft.com/office/drawing/2014/main" xmlns="" id="{06F0EA7E-4C76-4893-B53D-C48C81E37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7962">
              <a:off x="5257800" y="1447800"/>
              <a:ext cx="4564207" cy="2390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বাংলাদেশের দুই টাকার নোট ভারতে পাচার হয় কেন? - 24 Live Newspaper - Bangla">
              <a:extLst>
                <a:ext uri="{FF2B5EF4-FFF2-40B4-BE49-F238E27FC236}">
                  <a16:creationId xmlns:a16="http://schemas.microsoft.com/office/drawing/2014/main" xmlns="" id="{06F0EA7E-4C76-4893-B53D-C48C81E37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7962">
              <a:off x="5591579" y="2077278"/>
              <a:ext cx="4564208" cy="2390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বাংলাদেশী পঞ্চাশ পয়সা - Wikiwand">
              <a:extLst>
                <a:ext uri="{FF2B5EF4-FFF2-40B4-BE49-F238E27FC236}">
                  <a16:creationId xmlns:a16="http://schemas.microsoft.com/office/drawing/2014/main" xmlns="" id="{FABDFCAE-5D1C-49C4-B426-F384515D3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590800"/>
              <a:ext cx="1223772" cy="1236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বাংলাদেশী পঞ্চাশ পয়সা - Wikiwand">
              <a:extLst>
                <a:ext uri="{FF2B5EF4-FFF2-40B4-BE49-F238E27FC236}">
                  <a16:creationId xmlns:a16="http://schemas.microsoft.com/office/drawing/2014/main" xmlns="" id="{FABDFCAE-5D1C-49C4-B426-F384515D3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362200"/>
              <a:ext cx="1223772" cy="1236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বাংলাদেশী পঞ্চাশ পয়সা - Wikiwand">
              <a:extLst>
                <a:ext uri="{FF2B5EF4-FFF2-40B4-BE49-F238E27FC236}">
                  <a16:creationId xmlns:a16="http://schemas.microsoft.com/office/drawing/2014/main" xmlns="" id="{FABDFCAE-5D1C-49C4-B426-F384515D3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667000"/>
              <a:ext cx="1223772" cy="1236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DFC4A3-0C00-40AB-8B5D-9BCA10747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0"/>
            <a:ext cx="3122647" cy="3130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A72DB3-77EE-4CE3-A975-9F8197C704CB}"/>
              </a:ext>
            </a:extLst>
          </p:cNvPr>
          <p:cNvSpPr txBox="1"/>
          <p:nvPr/>
        </p:nvSpPr>
        <p:spPr>
          <a:xfrm>
            <a:off x="7467600" y="5619750"/>
            <a:ext cx="54102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19075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</a:t>
            </a:r>
            <a:r>
              <a:rPr lang="en-US" sz="3600" dirty="0" err="1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00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6BBF739-5600-4E84-830A-67ACA81A4C83}"/>
              </a:ext>
            </a:extLst>
          </p:cNvPr>
          <p:cNvSpPr txBox="1"/>
          <p:nvPr/>
        </p:nvSpPr>
        <p:spPr>
          <a:xfrm>
            <a:off x="2454965" y="201698"/>
            <a:ext cx="4919870" cy="1084912"/>
          </a:xfrm>
          <a:prstGeom prst="rect">
            <a:avLst/>
          </a:prstGeom>
          <a:noFill/>
          <a:ln w="38100">
            <a:noFill/>
          </a:ln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DPE\Desktop\Images\বাংলা\প্রথম\abstract-flower-png-colorful-floral-designs-png-transparent-png-abstract-floral-png-920_1600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123950"/>
            <a:ext cx="105484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83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02492-A038-40C9-BF04-217D1915DC3E}"/>
              </a:ext>
            </a:extLst>
          </p:cNvPr>
          <p:cNvSpPr txBox="1"/>
          <p:nvPr/>
        </p:nvSpPr>
        <p:spPr>
          <a:xfrm>
            <a:off x="2133600" y="149116"/>
            <a:ext cx="4843670" cy="807913"/>
          </a:xfrm>
          <a:prstGeom prst="rect">
            <a:avLst/>
          </a:prstGeom>
          <a:noFill/>
          <a:ln w="38100">
            <a:solidFill>
              <a:srgbClr val="00001A"/>
            </a:solidFill>
          </a:ln>
        </p:spPr>
        <p:txBody>
          <a:bodyPr wrap="square" lIns="68580" tIns="34290" rIns="68580" bIns="3429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3D24CF-794C-4C14-9F3A-1A27A6ABE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57350"/>
            <a:ext cx="2934467" cy="247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438400" y="112395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করঃ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0" y="1962151"/>
          <a:ext cx="48768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2362200"/>
              </a:tblGrid>
              <a:tr h="838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সাদা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endParaRPr lang="en-US" sz="40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0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নাও,</a:t>
                      </a:r>
                      <a:r>
                        <a:rPr lang="en-US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</a:t>
                      </a:r>
                      <a:r>
                        <a:rPr lang="en-US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IN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ঘাটা</a:t>
                      </a:r>
                      <a:r>
                        <a:rPr lang="en-US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bn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হাট, মাঝি</a:t>
                      </a:r>
                      <a:r>
                        <a:rPr lang="en-US" sz="3600" dirty="0" smtClean="0">
                          <a:solidFill>
                            <a:srgbClr val="00001A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5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112395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খালি ঘরে শব্দ বসিয়ে বাক্য তৈরী কর  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80975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)   </a:t>
            </a:r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হাটে যাব হাটে যাব ঘাটে নেই ---------- । </a:t>
            </a:r>
            <a:endParaRPr lang="en-US" sz="3600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25966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  --------- নায়ের মাঝি আমায় নিয়ে যাও । </a:t>
            </a:r>
            <a:endParaRPr lang="en-US" sz="3600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325755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  নিয়ে যাব নিয়ে যাব কত --------- দেবে ? </a:t>
            </a:r>
            <a:endParaRPr lang="en-US" sz="3600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8250" y="396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 -----------------------আর কিবা নেবে ? </a:t>
            </a:r>
            <a:endParaRPr lang="en-US" sz="3600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327" y="171450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প্রনব__2_-removebg-preview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0150"/>
            <a:ext cx="2362200" cy="289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3962400" y="285750"/>
            <a:ext cx="1286940" cy="116043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1061" y="301875"/>
            <a:ext cx="1286940" cy="116043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99722" y="301874"/>
            <a:ext cx="1286940" cy="11604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90260" y="344519"/>
            <a:ext cx="1286940" cy="116043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1962150"/>
            <a:ext cx="5486400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প্রণব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আদমখাঁরকান্দি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কুলিয়ারচর,কিশোরগঞ্জ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০১৭১২৬৩৭৭৯৩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  <a:hlinkClick r:id="rId4"/>
              </a:rPr>
              <a:t>pranabsarkerpt@gmail.com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800" y="66675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ঘাটে কী নেই </a:t>
            </a:r>
            <a:r>
              <a:rPr lang="bn-BD" sz="36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0600" y="127635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গরু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701960" y="129384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413320" y="131133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124680" y="132882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203835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 কে নিয়ে যাবে ? </a:t>
            </a:r>
            <a:r>
              <a:rPr lang="en-US" sz="36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90600" y="272415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দাদা</a:t>
            </a:r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01960" y="274164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4413320" y="275913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দর্জি</a:t>
            </a:r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124680" y="277662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0" y="356235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1A"/>
                </a:solidFill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r>
              <a:rPr lang="bn-BD" sz="3200" b="1" dirty="0" smtClean="0">
                <a:solidFill>
                  <a:srgbClr val="00001A"/>
                </a:solidFill>
                <a:latin typeface="NikoshBAN" pitchFamily="2" charset="0"/>
                <a:ea typeface="+mj-ea"/>
                <a:cs typeface="NikoshBAN" pitchFamily="2" charset="0"/>
              </a:rPr>
              <a:t>৩</a:t>
            </a:r>
            <a:r>
              <a:rPr lang="en-US" sz="3200" b="1" dirty="0" smtClean="0">
                <a:solidFill>
                  <a:srgbClr val="00001A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00001A"/>
                </a:solidFill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1A"/>
                </a:solidFill>
                <a:latin typeface="NikoshBAN" pitchFamily="2" charset="0"/>
                <a:ea typeface="+mj-ea"/>
                <a:cs typeface="NikoshBAN" pitchFamily="2" charset="0"/>
              </a:rPr>
              <a:t>খোকা</a:t>
            </a:r>
            <a:r>
              <a:rPr lang="bn-BD" sz="3200" b="1" dirty="0" smtClean="0">
                <a:solidFill>
                  <a:srgbClr val="00001A"/>
                </a:solidFill>
                <a:latin typeface="NikoshBAN" pitchFamily="2" charset="0"/>
                <a:ea typeface="+mj-ea"/>
                <a:cs typeface="NikoshBAN" pitchFamily="2" charset="0"/>
              </a:rPr>
              <a:t> কোথায় যাবে  ? </a:t>
            </a:r>
            <a:endParaRPr lang="en-US" sz="3200" b="1" dirty="0">
              <a:solidFill>
                <a:srgbClr val="00001A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52500" y="421005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হাটে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2663860" y="422754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375220" y="424503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086580" y="4262520"/>
            <a:ext cx="1562100" cy="609600"/>
          </a:xfrm>
          <a:prstGeom prst="roundRect">
            <a:avLst>
              <a:gd name="adj" fmla="val 46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rgbClr val="0000B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19400" y="0"/>
            <a:ext cx="3776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6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664B1A-9408-4EA7-BEB8-35129D3AA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2032" r="5669" b="12342"/>
          <a:stretch/>
        </p:blipFill>
        <p:spPr>
          <a:xfrm>
            <a:off x="1428750" y="914400"/>
            <a:ext cx="5924182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3400" y="394335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bn-BD" sz="3600" b="1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হাট সম্পর্কে ৫টি বাক্য লিখে আনবে।</a:t>
            </a:r>
            <a:endParaRPr lang="en-US" sz="3600" b="1" dirty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589211-4719-415F-BEC7-1D7479AEBD79}"/>
              </a:ext>
            </a:extLst>
          </p:cNvPr>
          <p:cNvSpPr txBox="1"/>
          <p:nvPr/>
        </p:nvSpPr>
        <p:spPr>
          <a:xfrm>
            <a:off x="3095625" y="209550"/>
            <a:ext cx="295275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229600" y="89535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52500" y="544830"/>
            <a:ext cx="7239000" cy="4053840"/>
            <a:chOff x="914400" y="514350"/>
            <a:chExt cx="7239000" cy="4053840"/>
          </a:xfrm>
        </p:grpSpPr>
        <p:pic>
          <p:nvPicPr>
            <p:cNvPr id="13" name="Picture 12" descr="images (3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514350"/>
              <a:ext cx="7239000" cy="4053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6" name="Flowchart: Connector 15"/>
            <p:cNvSpPr/>
            <p:nvPr/>
          </p:nvSpPr>
          <p:spPr>
            <a:xfrm>
              <a:off x="3352800" y="1581150"/>
              <a:ext cx="381000" cy="381000"/>
            </a:xfrm>
            <a:prstGeom prst="flowChartConnector">
              <a:avLst/>
            </a:prstGeom>
            <a:solidFill>
              <a:srgbClr val="FFF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360497" y="415625"/>
            <a:ext cx="44230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(17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5"/>
          <a:srcRect l="3261" t="5013" r="3261" b="7036"/>
          <a:stretch>
            <a:fillRect/>
          </a:stretch>
        </p:blipFill>
        <p:spPr>
          <a:xfrm>
            <a:off x="838200" y="514350"/>
            <a:ext cx="7403592" cy="42672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01000" y="1028700"/>
          <a:ext cx="838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6" imgW="2285714" imgH="3238952" progId="PBrush">
                  <p:embed/>
                </p:oleObj>
              </mc:Choice>
              <mc:Fallback>
                <p:oleObj name="Bitmap Image" r:id="rId6" imgW="2285714" imgH="3238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028700"/>
                        <a:ext cx="8382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57200" y="1028700"/>
          <a:ext cx="838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8" imgW="2285714" imgH="3238952" progId="PBrush">
                  <p:embed/>
                </p:oleObj>
              </mc:Choice>
              <mc:Fallback>
                <p:oleObj name="Bitmap Image" r:id="rId8" imgW="2285714" imgH="3238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28700"/>
                        <a:ext cx="838200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81200" y="1047750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endParaRPr lang="bn-BD" sz="2400" b="1" dirty="0" smtClean="0">
              <a:solidFill>
                <a:srgbClr val="0000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হাটে যাবো </a:t>
            </a:r>
          </a:p>
          <a:p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( হাটে যাবো</a:t>
            </a:r>
            <a:r>
              <a:rPr lang="en-US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খুশিটুকু নিও</a:t>
            </a:r>
            <a:r>
              <a:rPr lang="en-US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24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bn-BD" sz="2400" b="1" dirty="0">
              <a:solidFill>
                <a:srgbClr val="0000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066B5D-60C7-4575-96AE-139831F74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57350"/>
            <a:ext cx="1345905" cy="173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375472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407" y="133350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" name="Picture 1" descr="Screenshot (173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3" name="Picture 2" descr="sQZ8Y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514350"/>
              <a:ext cx="6593032" cy="462915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317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81001" y="361950"/>
              <a:ext cx="8382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5400" b="1" dirty="0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5400" b="1" dirty="0" err="1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5400" b="1" dirty="0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5400" b="1" dirty="0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দেখি</a:t>
              </a:r>
              <a:r>
                <a:rPr lang="en-US" sz="5400" dirty="0" smtClean="0">
                  <a:ln w="11430"/>
                  <a:solidFill>
                    <a:schemeClr val="tx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dirty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38600" y="2343150"/>
              <a:ext cx="685800" cy="6096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4229100" y="2457450"/>
              <a:ext cx="381000" cy="3048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1235365">
              <a:off x="4115355" y="1962704"/>
              <a:ext cx="533400" cy="533400"/>
            </a:xfrm>
            <a:prstGeom prst="diagStripe">
              <a:avLst>
                <a:gd name="adj" fmla="val 73851"/>
              </a:avLst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76400" y="417195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https://www.youtube.com/watch?v=2ZQN1cnJI80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61950"/>
            <a:ext cx="57150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 আম</a:t>
            </a:r>
            <a:r>
              <a:rPr lang="en-US" sz="4000" b="1" dirty="0" err="1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bn-BD" sz="40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User\Desktop\ছবি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28750"/>
            <a:ext cx="5181600" cy="273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2114550"/>
            <a:ext cx="297180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হাটে যা</a:t>
            </a:r>
            <a:r>
              <a:rPr lang="en-US" sz="4000" b="1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বো</a:t>
            </a:r>
            <a:endParaRPr lang="en-US" sz="4000" b="1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867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1F1029-114E-4D16-B4B3-A0C4DB0B376E}"/>
              </a:ext>
            </a:extLst>
          </p:cNvPr>
          <p:cNvSpPr txBox="1"/>
          <p:nvPr/>
        </p:nvSpPr>
        <p:spPr>
          <a:xfrm>
            <a:off x="5715001" y="356235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কবিঃ</a:t>
            </a:r>
            <a:r>
              <a:rPr lang="en-US" sz="28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</a:t>
            </a:r>
            <a:r>
              <a:rPr lang="bn-BD" sz="2800" b="1" dirty="0">
                <a:solidFill>
                  <a:srgbClr val="0000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 </a:t>
            </a:r>
            <a:endParaRPr lang="en-US" sz="4000" b="1" dirty="0">
              <a:solidFill>
                <a:srgbClr val="0000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205410"/>
            <a:ext cx="74676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.1.1 </a:t>
            </a: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 শ্রবণযোগ্য স্বরে আবৃত্তি করতে পারবে।</a:t>
            </a:r>
          </a:p>
          <a:p>
            <a:pPr marL="457200" indent="-457200"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ছড়াটি আবৃত্তি করতে পারবে।</a:t>
            </a:r>
          </a:p>
          <a:p>
            <a:pPr marL="457200" indent="-457200"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3200" dirty="0" smtClean="0">
                <a:solidFill>
                  <a:srgbClr val="000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ছড়াসংশ্লিষ্ট প্রশ্নের উত্তর লিখতে পারবে।</a:t>
            </a:r>
            <a:endParaRPr lang="en-US" sz="3200" dirty="0">
              <a:solidFill>
                <a:srgbClr val="00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3335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112324"/>
            <a:ext cx="1219200" cy="48978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8367"/>
              </a:avLst>
            </a:prstTxWarp>
          </a:bodyPr>
          <a:lstStyle/>
          <a:p>
            <a:pPr algn="ctr"/>
            <a:r>
              <a:rPr lang="en-US" sz="4800" b="1" dirty="0" err="1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b="1" dirty="0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en-US" sz="5400" b="1" dirty="0" err="1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5400" b="1" dirty="0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</a:t>
            </a:r>
            <a:endParaRPr lang="en-US" sz="5400" b="1" dirty="0" smtClean="0">
              <a:ln w="1905">
                <a:solidFill>
                  <a:schemeClr val="tx1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5400" b="1" dirty="0" smtClean="0">
                <a:ln w="1905"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>
                <a:solidFill>
                  <a:schemeClr val="tx1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0" y="1276350"/>
            <a:ext cx="2743200" cy="2535612"/>
            <a:chOff x="593824" y="1622524"/>
            <a:chExt cx="1479351" cy="1479351"/>
          </a:xfrm>
          <a:scene3d>
            <a:camera prst="orthographicFront"/>
            <a:lightRig rig="chilly" dir="t"/>
          </a:scene3d>
        </p:grpSpPr>
        <p:sp>
          <p:nvSpPr>
            <p:cNvPr id="11" name="Oval 10"/>
            <p:cNvSpPr/>
            <p:nvPr/>
          </p:nvSpPr>
          <p:spPr>
            <a:xfrm>
              <a:off x="593824" y="1622524"/>
              <a:ext cx="1479351" cy="147935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effectLst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810470" y="1839170"/>
              <a:ext cx="1046059" cy="1046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   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86358" y="110361"/>
            <a:ext cx="2514601" cy="1319005"/>
            <a:chOff x="228606" y="444714"/>
            <a:chExt cx="1851127" cy="1044473"/>
          </a:xfrm>
          <a:scene3d>
            <a:camera prst="orthographicFront"/>
            <a:lightRig rig="chilly" dir="t"/>
          </a:scene3d>
        </p:grpSpPr>
        <p:sp>
          <p:nvSpPr>
            <p:cNvPr id="14" name="Oval 13"/>
            <p:cNvSpPr/>
            <p:nvPr/>
          </p:nvSpPr>
          <p:spPr>
            <a:xfrm>
              <a:off x="228606" y="444714"/>
              <a:ext cx="1851127" cy="1044473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499697" y="610158"/>
              <a:ext cx="1308945" cy="738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কবিঃ</a:t>
              </a:r>
              <a:r>
                <a:rPr lang="en-US" sz="24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আহসান হাবীব </a:t>
              </a:r>
              <a:endParaRPr lang="en-US" sz="2400" b="1" kern="1200" dirty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85047" y="1809750"/>
            <a:ext cx="2590800" cy="1524000"/>
            <a:chOff x="557941" y="0"/>
            <a:chExt cx="819112" cy="819112"/>
          </a:xfrm>
          <a:scene3d>
            <a:camera prst="orthographicFront"/>
            <a:lightRig rig="chilly" dir="t"/>
          </a:scene3d>
        </p:grpSpPr>
        <p:sp>
          <p:nvSpPr>
            <p:cNvPr id="20" name="Oval 19"/>
            <p:cNvSpPr/>
            <p:nvPr/>
          </p:nvSpPr>
          <p:spPr>
            <a:xfrm>
              <a:off x="557941" y="0"/>
              <a:ext cx="819112" cy="819112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638020" y="133734"/>
              <a:ext cx="579200" cy="565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জন্মঃ</a:t>
              </a:r>
              <a:r>
                <a:rPr lang="en-US" sz="24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জানুয়ারী ১৯১৭ শংকরপাশা, পিরোজপুর  </a:t>
              </a:r>
              <a:endParaRPr lang="en-US" sz="2400" b="1" kern="1200" dirty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87366" y="1809750"/>
            <a:ext cx="2438400" cy="1524000"/>
            <a:chOff x="76715" y="0"/>
            <a:chExt cx="2524980" cy="1238211"/>
          </a:xfrm>
          <a:scene3d>
            <a:camera prst="orthographicFront"/>
            <a:lightRig rig="chilly" dir="t"/>
          </a:scene3d>
        </p:grpSpPr>
        <p:sp>
          <p:nvSpPr>
            <p:cNvPr id="27" name="Oval 26"/>
            <p:cNvSpPr/>
            <p:nvPr/>
          </p:nvSpPr>
          <p:spPr>
            <a:xfrm>
              <a:off x="76715" y="0"/>
              <a:ext cx="2524980" cy="1238211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511794" y="181332"/>
              <a:ext cx="1785430" cy="8755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মৃত্যুবরণ </a:t>
              </a:r>
              <a:r>
                <a:rPr lang="en-US" sz="2000" b="1" kern="1200" dirty="0" err="1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কবিঃ</a:t>
              </a:r>
              <a:r>
                <a:rPr lang="en-US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আহসান হাবীব করেন</a:t>
              </a:r>
              <a:r>
                <a:rPr lang="en-US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১০ই জুলাই ১৯৮৫</a:t>
              </a:r>
              <a:endParaRPr lang="en-US" sz="2000" b="1" kern="1200" dirty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0" y="3695663"/>
            <a:ext cx="2666998" cy="1390687"/>
            <a:chOff x="0" y="3105112"/>
            <a:chExt cx="2666998" cy="1619287"/>
          </a:xfrm>
          <a:scene3d>
            <a:camera prst="orthographicFront"/>
            <a:lightRig rig="chilly" dir="t"/>
          </a:scene3d>
        </p:grpSpPr>
        <p:sp>
          <p:nvSpPr>
            <p:cNvPr id="30" name="Oval 29"/>
            <p:cNvSpPr/>
            <p:nvPr/>
          </p:nvSpPr>
          <p:spPr>
            <a:xfrm>
              <a:off x="0" y="3105112"/>
              <a:ext cx="2666998" cy="1619287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90573" y="3342251"/>
              <a:ext cx="1885852" cy="11450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শিশুতোষ কাব্যগ্রন্থ</a:t>
              </a:r>
              <a:r>
                <a:rPr lang="en-US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BD" sz="20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‘বৃষ্টি পড়ে টাপুর টুপুর’ ও ‘ছুটির দিন দুপুরে</a:t>
              </a:r>
              <a:r>
                <a:rPr lang="bn-BD" sz="1600" b="1" kern="1200" dirty="0" smtClean="0">
                  <a:ln w="1905"/>
                  <a:solidFill>
                    <a:srgbClr val="00001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’</a:t>
              </a:r>
              <a:endParaRPr lang="en-US" sz="1600" b="1" kern="1200" dirty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C3C707-6ACA-4AA7-A817-1B5FE99F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90" t="6622" r="21189" b="8617"/>
          <a:stretch>
            <a:fillRect/>
          </a:stretch>
        </p:blipFill>
        <p:spPr>
          <a:xfrm>
            <a:off x="256674" y="1127960"/>
            <a:ext cx="3124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12168" y="48126"/>
            <a:ext cx="34290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cap="none" spc="0" dirty="0" smtClean="0">
                <a:ln w="10541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cap="none" spc="0" dirty="0" smtClean="0">
                <a:ln w="10541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cap="none" spc="0" dirty="0">
              <a:ln w="10541" cmpd="sng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638550"/>
            <a:ext cx="4572000" cy="646331"/>
          </a:xfrm>
          <a:prstGeom prst="rect">
            <a:avLst/>
          </a:prstGeom>
          <a:noFill/>
          <a:ln w="38100">
            <a:solidFill>
              <a:srgbClr val="0000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324350"/>
            <a:ext cx="4572000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নদী,নৌকা,হাট</a:t>
            </a:r>
            <a:r>
              <a:rPr lang="en-US" sz="3600" b="1" dirty="0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b="1" dirty="0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ln w="1905"/>
                <a:solidFill>
                  <a:srgbClr val="000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rgbClr val="00001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664B1A-9408-4EA7-BEB8-35129D3AA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2032" r="5669" b="12342"/>
          <a:stretch/>
        </p:blipFill>
        <p:spPr>
          <a:xfrm>
            <a:off x="3657600" y="1123950"/>
            <a:ext cx="499727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7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C3C707-6ACA-4AA7-A817-1B5FE99F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52" t="4030" r="21398" b="7312"/>
          <a:stretch>
            <a:fillRect/>
          </a:stretch>
        </p:blipFill>
        <p:spPr>
          <a:xfrm>
            <a:off x="260684" y="1048806"/>
            <a:ext cx="3320716" cy="384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200" y="84047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54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5400" b="1" cap="none" spc="0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9535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টুকু</a:t>
            </a:r>
            <a:r>
              <a:rPr lang="en-US" sz="28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28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solidFill>
                  <a:srgbClr val="00001A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1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nd s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033" y="1903872"/>
            <a:ext cx="4211247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anab5">
  <a:themeElements>
    <a:clrScheme name="p4">
      <a:dk1>
        <a:srgbClr val="0000BF"/>
      </a:dk1>
      <a:lt1>
        <a:srgbClr val="FFFFFF"/>
      </a:lt1>
      <a:dk2>
        <a:srgbClr val="0000B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9FFB6"/>
      </a:hlink>
      <a:folHlink>
        <a:srgbClr val="800080"/>
      </a:folHlink>
    </a:clrScheme>
    <a:fontScheme name="pranab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pranab5</Template>
  <TotalTime>3450</TotalTime>
  <Words>399</Words>
  <Application>Microsoft Office PowerPoint</Application>
  <PresentationFormat>On-screen Show (16:9)</PresentationFormat>
  <Paragraphs>114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pranab5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pranab sarker</dc:creator>
  <cp:lastModifiedBy>user</cp:lastModifiedBy>
  <cp:revision>32</cp:revision>
  <dcterms:created xsi:type="dcterms:W3CDTF">2006-08-16T00:00:00Z</dcterms:created>
  <dcterms:modified xsi:type="dcterms:W3CDTF">2021-11-03T11:02:36Z</dcterms:modified>
</cp:coreProperties>
</file>