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9B39"/>
    <a:srgbClr val="5519CD"/>
    <a:srgbClr val="E010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0" d="100"/>
          <a:sy n="70" d="100"/>
        </p:scale>
        <p:origin x="144" y="7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B3BDA9-8502-4960-ADED-664E8AEB9B45}"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76F6D-A1BC-46E2-ADE6-BEBE3BA5581E}" type="slidenum">
              <a:rPr lang="en-US" smtClean="0"/>
              <a:t>‹#›</a:t>
            </a:fld>
            <a:endParaRPr lang="en-US"/>
          </a:p>
        </p:txBody>
      </p:sp>
    </p:spTree>
    <p:extLst>
      <p:ext uri="{BB962C8B-B14F-4D97-AF65-F5344CB8AC3E}">
        <p14:creationId xmlns:p14="http://schemas.microsoft.com/office/powerpoint/2010/main" val="218875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3BDA9-8502-4960-ADED-664E8AEB9B45}"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76F6D-A1BC-46E2-ADE6-BEBE3BA5581E}" type="slidenum">
              <a:rPr lang="en-US" smtClean="0"/>
              <a:t>‹#›</a:t>
            </a:fld>
            <a:endParaRPr lang="en-US"/>
          </a:p>
        </p:txBody>
      </p:sp>
    </p:spTree>
    <p:extLst>
      <p:ext uri="{BB962C8B-B14F-4D97-AF65-F5344CB8AC3E}">
        <p14:creationId xmlns:p14="http://schemas.microsoft.com/office/powerpoint/2010/main" val="3694854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3BDA9-8502-4960-ADED-664E8AEB9B45}"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76F6D-A1BC-46E2-ADE6-BEBE3BA5581E}" type="slidenum">
              <a:rPr lang="en-US" smtClean="0"/>
              <a:t>‹#›</a:t>
            </a:fld>
            <a:endParaRPr lang="en-US"/>
          </a:p>
        </p:txBody>
      </p:sp>
    </p:spTree>
    <p:extLst>
      <p:ext uri="{BB962C8B-B14F-4D97-AF65-F5344CB8AC3E}">
        <p14:creationId xmlns:p14="http://schemas.microsoft.com/office/powerpoint/2010/main" val="1632217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3BDA9-8502-4960-ADED-664E8AEB9B45}"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76F6D-A1BC-46E2-ADE6-BEBE3BA5581E}" type="slidenum">
              <a:rPr lang="en-US" smtClean="0"/>
              <a:t>‹#›</a:t>
            </a:fld>
            <a:endParaRPr lang="en-US"/>
          </a:p>
        </p:txBody>
      </p:sp>
    </p:spTree>
    <p:extLst>
      <p:ext uri="{BB962C8B-B14F-4D97-AF65-F5344CB8AC3E}">
        <p14:creationId xmlns:p14="http://schemas.microsoft.com/office/powerpoint/2010/main" val="4001254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B3BDA9-8502-4960-ADED-664E8AEB9B45}"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76F6D-A1BC-46E2-ADE6-BEBE3BA5581E}" type="slidenum">
              <a:rPr lang="en-US" smtClean="0"/>
              <a:t>‹#›</a:t>
            </a:fld>
            <a:endParaRPr lang="en-US"/>
          </a:p>
        </p:txBody>
      </p:sp>
    </p:spTree>
    <p:extLst>
      <p:ext uri="{BB962C8B-B14F-4D97-AF65-F5344CB8AC3E}">
        <p14:creationId xmlns:p14="http://schemas.microsoft.com/office/powerpoint/2010/main" val="13328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B3BDA9-8502-4960-ADED-664E8AEB9B45}" type="datetimeFigureOut">
              <a:rPr lang="en-US" smtClean="0"/>
              <a:t>7/30/2022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676F6D-A1BC-46E2-ADE6-BEBE3BA5581E}" type="slidenum">
              <a:rPr lang="en-US" smtClean="0"/>
              <a:t>‹#›</a:t>
            </a:fld>
            <a:endParaRPr lang="en-US"/>
          </a:p>
        </p:txBody>
      </p:sp>
    </p:spTree>
    <p:extLst>
      <p:ext uri="{BB962C8B-B14F-4D97-AF65-F5344CB8AC3E}">
        <p14:creationId xmlns:p14="http://schemas.microsoft.com/office/powerpoint/2010/main" val="4283118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B3BDA9-8502-4960-ADED-664E8AEB9B45}" type="datetimeFigureOut">
              <a:rPr lang="en-US" smtClean="0"/>
              <a:t>7/30/2022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676F6D-A1BC-46E2-ADE6-BEBE3BA5581E}" type="slidenum">
              <a:rPr lang="en-US" smtClean="0"/>
              <a:t>‹#›</a:t>
            </a:fld>
            <a:endParaRPr lang="en-US"/>
          </a:p>
        </p:txBody>
      </p:sp>
    </p:spTree>
    <p:extLst>
      <p:ext uri="{BB962C8B-B14F-4D97-AF65-F5344CB8AC3E}">
        <p14:creationId xmlns:p14="http://schemas.microsoft.com/office/powerpoint/2010/main" val="186639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B3BDA9-8502-4960-ADED-664E8AEB9B45}" type="datetimeFigureOut">
              <a:rPr lang="en-US" smtClean="0"/>
              <a:t>7/30/2022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676F6D-A1BC-46E2-ADE6-BEBE3BA5581E}" type="slidenum">
              <a:rPr lang="en-US" smtClean="0"/>
              <a:t>‹#›</a:t>
            </a:fld>
            <a:endParaRPr lang="en-US"/>
          </a:p>
        </p:txBody>
      </p:sp>
    </p:spTree>
    <p:extLst>
      <p:ext uri="{BB962C8B-B14F-4D97-AF65-F5344CB8AC3E}">
        <p14:creationId xmlns:p14="http://schemas.microsoft.com/office/powerpoint/2010/main" val="144930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3BDA9-8502-4960-ADED-664E8AEB9B45}" type="datetimeFigureOut">
              <a:rPr lang="en-US" smtClean="0"/>
              <a:t>7/30/2022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676F6D-A1BC-46E2-ADE6-BEBE3BA5581E}" type="slidenum">
              <a:rPr lang="en-US" smtClean="0"/>
              <a:t>‹#›</a:t>
            </a:fld>
            <a:endParaRPr lang="en-US"/>
          </a:p>
        </p:txBody>
      </p:sp>
    </p:spTree>
    <p:extLst>
      <p:ext uri="{BB962C8B-B14F-4D97-AF65-F5344CB8AC3E}">
        <p14:creationId xmlns:p14="http://schemas.microsoft.com/office/powerpoint/2010/main" val="246890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3BDA9-8502-4960-ADED-664E8AEB9B45}" type="datetimeFigureOut">
              <a:rPr lang="en-US" smtClean="0"/>
              <a:t>7/30/2022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676F6D-A1BC-46E2-ADE6-BEBE3BA5581E}" type="slidenum">
              <a:rPr lang="en-US" smtClean="0"/>
              <a:t>‹#›</a:t>
            </a:fld>
            <a:endParaRPr lang="en-US"/>
          </a:p>
        </p:txBody>
      </p:sp>
    </p:spTree>
    <p:extLst>
      <p:ext uri="{BB962C8B-B14F-4D97-AF65-F5344CB8AC3E}">
        <p14:creationId xmlns:p14="http://schemas.microsoft.com/office/powerpoint/2010/main" val="2096602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3BDA9-8502-4960-ADED-664E8AEB9B45}" type="datetimeFigureOut">
              <a:rPr lang="en-US" smtClean="0"/>
              <a:t>7/30/2022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676F6D-A1BC-46E2-ADE6-BEBE3BA5581E}" type="slidenum">
              <a:rPr lang="en-US" smtClean="0"/>
              <a:t>‹#›</a:t>
            </a:fld>
            <a:endParaRPr lang="en-US"/>
          </a:p>
        </p:txBody>
      </p:sp>
    </p:spTree>
    <p:extLst>
      <p:ext uri="{BB962C8B-B14F-4D97-AF65-F5344CB8AC3E}">
        <p14:creationId xmlns:p14="http://schemas.microsoft.com/office/powerpoint/2010/main" val="963337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3BDA9-8502-4960-ADED-664E8AEB9B45}" type="datetimeFigureOut">
              <a:rPr lang="en-US" smtClean="0"/>
              <a:t>7/30/2022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76F6D-A1BC-46E2-ADE6-BEBE3BA5581E}" type="slidenum">
              <a:rPr lang="en-US" smtClean="0"/>
              <a:t>‹#›</a:t>
            </a:fld>
            <a:endParaRPr lang="en-US"/>
          </a:p>
        </p:txBody>
      </p:sp>
    </p:spTree>
    <p:extLst>
      <p:ext uri="{BB962C8B-B14F-4D97-AF65-F5344CB8AC3E}">
        <p14:creationId xmlns:p14="http://schemas.microsoft.com/office/powerpoint/2010/main" val="3586372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6.jfif"/><Relationship Id="rId7"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8.jpg"/><Relationship Id="rId5" Type="http://schemas.microsoft.com/office/2007/relationships/hdphoto" Target="../media/hdphoto1.wdp"/><Relationship Id="rId10" Type="http://schemas.openxmlformats.org/officeDocument/2006/relationships/image" Target="../media/image19.jpg"/><Relationship Id="rId4" Type="http://schemas.openxmlformats.org/officeDocument/2006/relationships/image" Target="../media/image7.png"/><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6.jfif"/><Relationship Id="rId7"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8.jpg"/><Relationship Id="rId5" Type="http://schemas.microsoft.com/office/2007/relationships/hdphoto" Target="../media/hdphoto1.wdp"/><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jpg"/><Relationship Id="rId3" Type="http://schemas.openxmlformats.org/officeDocument/2006/relationships/image" Target="../media/image6.jfif"/><Relationship Id="rId7" Type="http://schemas.openxmlformats.org/officeDocument/2006/relationships/image" Target="../media/image2.png"/><Relationship Id="rId12" Type="http://schemas.openxmlformats.org/officeDocument/2006/relationships/image" Target="../media/image25.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8.jpg"/><Relationship Id="rId11" Type="http://schemas.openxmlformats.org/officeDocument/2006/relationships/image" Target="../media/image24.jpg"/><Relationship Id="rId5" Type="http://schemas.microsoft.com/office/2007/relationships/hdphoto" Target="../media/hdphoto1.wdp"/><Relationship Id="rId15" Type="http://schemas.openxmlformats.org/officeDocument/2006/relationships/image" Target="../media/image28.jpg"/><Relationship Id="rId10" Type="http://schemas.openxmlformats.org/officeDocument/2006/relationships/image" Target="../media/image23.jpg"/><Relationship Id="rId4" Type="http://schemas.openxmlformats.org/officeDocument/2006/relationships/image" Target="../media/image7.png"/><Relationship Id="rId9" Type="http://schemas.openxmlformats.org/officeDocument/2006/relationships/image" Target="../media/image22.jpg"/><Relationship Id="rId14" Type="http://schemas.openxmlformats.org/officeDocument/2006/relationships/image" Target="../media/image27.jpg"/></Relationships>
</file>

<file path=ppt/slides/_rels/slide13.xml.rels><?xml version="1.0" encoding="UTF-8" standalone="yes"?>
<Relationships xmlns="http://schemas.openxmlformats.org/package/2006/relationships"><Relationship Id="rId8" Type="http://schemas.openxmlformats.org/officeDocument/2006/relationships/image" Target="../media/image29.jpg"/><Relationship Id="rId13" Type="http://schemas.openxmlformats.org/officeDocument/2006/relationships/image" Target="../media/image34.png"/><Relationship Id="rId3" Type="http://schemas.openxmlformats.org/officeDocument/2006/relationships/image" Target="../media/image6.jfif"/><Relationship Id="rId7" Type="http://schemas.openxmlformats.org/officeDocument/2006/relationships/image" Target="../media/image2.png"/><Relationship Id="rId12" Type="http://schemas.openxmlformats.org/officeDocument/2006/relationships/image" Target="../media/image33.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8.jpg"/><Relationship Id="rId11" Type="http://schemas.openxmlformats.org/officeDocument/2006/relationships/image" Target="../media/image32.png"/><Relationship Id="rId5" Type="http://schemas.microsoft.com/office/2007/relationships/hdphoto" Target="../media/hdphoto1.wdp"/><Relationship Id="rId10" Type="http://schemas.openxmlformats.org/officeDocument/2006/relationships/image" Target="../media/image31.jpg"/><Relationship Id="rId4" Type="http://schemas.openxmlformats.org/officeDocument/2006/relationships/image" Target="../media/image7.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6.jfif"/><Relationship Id="rId7"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8.jpg"/><Relationship Id="rId5" Type="http://schemas.microsoft.com/office/2007/relationships/hdphoto" Target="../media/hdphoto1.wdp"/><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6.jfif"/><Relationship Id="rId7"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8.jpg"/><Relationship Id="rId5" Type="http://schemas.microsoft.com/office/2007/relationships/hdphoto" Target="../media/hdphoto1.wdp"/><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6.jfif"/><Relationship Id="rId7"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8.jpg"/><Relationship Id="rId5"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fif"/><Relationship Id="rId7"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8.jpg"/><Relationship Id="rId11" Type="http://schemas.openxmlformats.org/officeDocument/2006/relationships/image" Target="../media/image13.PNG"/><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6.jfif"/><Relationship Id="rId7"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8.jpg"/><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6.jfif"/><Relationship Id="rId7" Type="http://schemas.openxmlformats.org/officeDocument/2006/relationships/image" Target="../media/image14.jpe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8.jpg"/><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6.jfif"/><Relationship Id="rId7"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8.jpg"/><Relationship Id="rId5" Type="http://schemas.microsoft.com/office/2007/relationships/hdphoto" Target="../media/hdphoto1.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fif"/><Relationship Id="rId7"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8.jpg"/><Relationship Id="rId5" Type="http://schemas.microsoft.com/office/2007/relationships/hdphoto" Target="../media/hdphoto1.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fif"/><Relationship Id="rId7"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8.jpg"/><Relationship Id="rId5" Type="http://schemas.microsoft.com/office/2007/relationships/hdphoto" Target="../media/hdphoto1.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7430"/>
          <a:stretch/>
        </p:blipFill>
        <p:spPr>
          <a:xfrm>
            <a:off x="0" y="0"/>
            <a:ext cx="12192000" cy="6858000"/>
          </a:xfrm>
          <a:prstGeom prst="rect">
            <a:avLst/>
          </a:prstGeom>
        </p:spPr>
      </p:pic>
      <p:sp>
        <p:nvSpPr>
          <p:cNvPr id="5" name="Rectangle 4"/>
          <p:cNvSpPr/>
          <p:nvPr/>
        </p:nvSpPr>
        <p:spPr>
          <a:xfrm>
            <a:off x="1569720" y="0"/>
            <a:ext cx="8610600" cy="452431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9600" b="1" spc="50" dirty="0" err="1" smtClean="0">
                <a:ln w="11430"/>
                <a:solidFill>
                  <a:srgbClr val="5519CD"/>
                </a:solidFill>
                <a:effectLst>
                  <a:glow rad="228600">
                    <a:schemeClr val="accent4">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আজকের</a:t>
            </a:r>
            <a:r>
              <a:rPr lang="en-US" sz="9600" b="1" spc="50" dirty="0" smtClean="0">
                <a:ln w="11430"/>
                <a:solidFill>
                  <a:srgbClr val="5519CD"/>
                </a:solidFill>
                <a:effectLst>
                  <a:glow rad="228600">
                    <a:schemeClr val="accent4">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 </a:t>
            </a:r>
            <a:r>
              <a:rPr lang="en-US" sz="9600" b="1" spc="50" dirty="0" err="1" smtClean="0">
                <a:ln w="11430"/>
                <a:solidFill>
                  <a:srgbClr val="5519CD"/>
                </a:solidFill>
                <a:effectLst>
                  <a:glow rad="228600">
                    <a:schemeClr val="accent4">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পাঠে</a:t>
            </a:r>
            <a:r>
              <a:rPr lang="en-US" sz="9600" b="1" spc="50" dirty="0" smtClean="0">
                <a:ln w="11430"/>
                <a:solidFill>
                  <a:srgbClr val="5519CD"/>
                </a:solidFill>
                <a:effectLst>
                  <a:glow rad="228600">
                    <a:schemeClr val="accent4">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 </a:t>
            </a:r>
            <a:r>
              <a:rPr lang="en-US" sz="9600" b="1" spc="50" dirty="0" err="1" smtClean="0">
                <a:ln w="11430"/>
                <a:solidFill>
                  <a:srgbClr val="5519CD"/>
                </a:solidFill>
                <a:effectLst>
                  <a:glow rad="228600">
                    <a:schemeClr val="accent4">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সবাইকে</a:t>
            </a:r>
            <a:r>
              <a:rPr lang="en-US" sz="9600" b="1" spc="50" dirty="0" smtClean="0">
                <a:ln w="11430"/>
                <a:solidFill>
                  <a:srgbClr val="5519CD"/>
                </a:solidFill>
                <a:effectLst>
                  <a:glow rad="228600">
                    <a:schemeClr val="accent4">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 </a:t>
            </a:r>
            <a:r>
              <a:rPr lang="en-US" sz="9600" b="1" spc="50" dirty="0" err="1" smtClean="0">
                <a:ln w="11430"/>
                <a:solidFill>
                  <a:srgbClr val="5519CD"/>
                </a:solidFill>
                <a:effectLst>
                  <a:glow rad="228600">
                    <a:schemeClr val="accent4">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স্বাগতম</a:t>
            </a:r>
            <a:endParaRPr lang="en-US" sz="9600" b="1" spc="50" dirty="0">
              <a:ln w="11430"/>
              <a:solidFill>
                <a:srgbClr val="5519CD"/>
              </a:solidFill>
              <a:effectLst>
                <a:glow rad="228600">
                  <a:schemeClr val="accent4">
                    <a:satMod val="175000"/>
                    <a:alpha val="40000"/>
                  </a:schemeClr>
                </a:glow>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8095153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5911" y="0"/>
            <a:ext cx="13811536" cy="6858000"/>
            <a:chOff x="-545911" y="0"/>
            <a:chExt cx="13811536" cy="6858000"/>
          </a:xfrm>
        </p:grpSpPr>
        <p:grpSp>
          <p:nvGrpSpPr>
            <p:cNvPr id="3" name="Group 2"/>
            <p:cNvGrpSpPr/>
            <p:nvPr/>
          </p:nvGrpSpPr>
          <p:grpSpPr>
            <a:xfrm>
              <a:off x="-545911" y="0"/>
              <a:ext cx="13811536" cy="6858000"/>
              <a:chOff x="-545911" y="0"/>
              <a:chExt cx="13811536" cy="6858000"/>
            </a:xfrm>
          </p:grpSpPr>
          <p:sp>
            <p:nvSpPr>
              <p:cNvPr id="6" name="Frame 5"/>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545911" y="5902657"/>
                <a:ext cx="13811536" cy="955343"/>
                <a:chOff x="-573207" y="5902657"/>
                <a:chExt cx="13811536" cy="955343"/>
              </a:xfrm>
            </p:grpSpPr>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82878" b="93836" l="13245" r="87274"/>
                          </a14:imgEffect>
                        </a14:imgLayer>
                      </a14:imgProps>
                    </a:ext>
                  </a:extLst>
                </a:blip>
                <a:srcRect l="3991" t="81508" r="3473" b="4794"/>
                <a:stretch/>
              </p:blipFill>
              <p:spPr>
                <a:xfrm>
                  <a:off x="-573207" y="5902657"/>
                  <a:ext cx="7260610" cy="95534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82878" b="93836" l="13245" r="87274"/>
                          </a14:imgEffect>
                        </a14:imgLayer>
                      </a14:imgProps>
                    </a:ext>
                  </a:extLst>
                </a:blip>
                <a:srcRect l="3991" t="81508" r="3473" b="4794"/>
                <a:stretch/>
              </p:blipFill>
              <p:spPr>
                <a:xfrm>
                  <a:off x="1842448" y="5902657"/>
                  <a:ext cx="11395881" cy="955343"/>
                </a:xfrm>
                <a:prstGeom prst="rect">
                  <a:avLst/>
                </a:prstGeom>
                <a:ln>
                  <a:noFill/>
                </a:ln>
                <a:effectLst>
                  <a:outerShdw blurRad="292100" dist="139700" dir="2700000" algn="tl" rotWithShape="0">
                    <a:srgbClr val="333333">
                      <a:alpha val="65000"/>
                    </a:srgbClr>
                  </a:outerShdw>
                </a:effectLst>
              </p:spPr>
            </p:pic>
          </p:grpSp>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364" y="163631"/>
              <a:ext cx="1105467" cy="1214793"/>
            </a:xfrm>
            <a:prstGeom prst="rect">
              <a:avLst/>
            </a:prstGeom>
            <a:ln>
              <a:noFill/>
            </a:ln>
            <a:effectLst>
              <a:softEdge rad="112500"/>
            </a:effectLst>
          </p:spPr>
        </p:pic>
      </p:grpSp>
      <p:sp>
        <p:nvSpPr>
          <p:cNvPr id="11" name="TextBox 10">
            <a:extLst>
              <a:ext uri="{FF2B5EF4-FFF2-40B4-BE49-F238E27FC236}">
                <a16:creationId xmlns:a16="http://schemas.microsoft.com/office/drawing/2014/main" xmlns="" id="{0C60778A-C3ED-454A-91A4-082956FF0BF2}"/>
              </a:ext>
            </a:extLst>
          </p:cNvPr>
          <p:cNvSpPr txBox="1"/>
          <p:nvPr/>
        </p:nvSpPr>
        <p:spPr>
          <a:xfrm>
            <a:off x="1880703" y="137416"/>
            <a:ext cx="833878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3200" dirty="0"/>
              <a:t>   </a:t>
            </a: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এসো কিছু নতুন শব্দের অর্থ জেনে নেই</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2" name="TextBox 11">
            <a:extLst>
              <a:ext uri="{FF2B5EF4-FFF2-40B4-BE49-F238E27FC236}">
                <a16:creationId xmlns:a16="http://schemas.microsoft.com/office/drawing/2014/main" xmlns="" id="{D773B807-66B0-4035-9130-D41BE77F5BE3}"/>
              </a:ext>
            </a:extLst>
          </p:cNvPr>
          <p:cNvSpPr txBox="1"/>
          <p:nvPr/>
        </p:nvSpPr>
        <p:spPr>
          <a:xfrm>
            <a:off x="193961" y="1621547"/>
            <a:ext cx="2352291" cy="646331"/>
          </a:xfrm>
          <a:prstGeom prst="rect">
            <a:avLst/>
          </a:prstGeom>
          <a:solidFill>
            <a:schemeClr val="accent1"/>
          </a:solidFill>
          <a:effectLst>
            <a:reflection blurRad="6350" stA="50000" endA="300" endPos="90000" dir="5400000" sy="-100000" algn="bl" rotWithShape="0"/>
          </a:effectLst>
          <a:scene3d>
            <a:camera prst="orthographicFront"/>
            <a:lightRig rig="threePt" dir="t"/>
          </a:scene3d>
          <a:sp3d>
            <a:bevelT w="101600" prst="riblet"/>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শান</a:t>
            </a:r>
            <a:r>
              <a:rPr lang="en-US" sz="1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p>
        </p:txBody>
      </p:sp>
      <p:sp>
        <p:nvSpPr>
          <p:cNvPr id="13" name="Arrow: Right 24">
            <a:extLst>
              <a:ext uri="{FF2B5EF4-FFF2-40B4-BE49-F238E27FC236}">
                <a16:creationId xmlns:a16="http://schemas.microsoft.com/office/drawing/2014/main" xmlns="" id="{C87B9164-F996-4599-A10B-B5BB749C6CD2}"/>
              </a:ext>
            </a:extLst>
          </p:cNvPr>
          <p:cNvSpPr/>
          <p:nvPr/>
        </p:nvSpPr>
        <p:spPr>
          <a:xfrm>
            <a:off x="2674076" y="1737319"/>
            <a:ext cx="1171305" cy="458363"/>
          </a:xfrm>
          <a:prstGeom prst="rightArrow">
            <a:avLst>
              <a:gd name="adj1" fmla="val 50000"/>
              <a:gd name="adj2" fmla="val 130939"/>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effectLst>
                <a:outerShdw blurRad="38100" dist="38100" dir="2700000" algn="tl">
                  <a:srgbClr val="000000">
                    <a:alpha val="43137"/>
                  </a:srgbClr>
                </a:outerShdw>
              </a:effectLst>
            </a:endParaRPr>
          </a:p>
        </p:txBody>
      </p:sp>
      <p:sp>
        <p:nvSpPr>
          <p:cNvPr id="15" name="Arrow: Right 24">
            <a:extLst>
              <a:ext uri="{FF2B5EF4-FFF2-40B4-BE49-F238E27FC236}">
                <a16:creationId xmlns:a16="http://schemas.microsoft.com/office/drawing/2014/main" xmlns="" id="{C87B9164-F996-4599-A10B-B5BB749C6CD2}"/>
              </a:ext>
            </a:extLst>
          </p:cNvPr>
          <p:cNvSpPr/>
          <p:nvPr/>
        </p:nvSpPr>
        <p:spPr>
          <a:xfrm>
            <a:off x="6861560" y="1625419"/>
            <a:ext cx="1171305" cy="458363"/>
          </a:xfrm>
          <a:prstGeom prst="rightArrow">
            <a:avLst>
              <a:gd name="adj1" fmla="val 50000"/>
              <a:gd name="adj2" fmla="val 130939"/>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xmlns="" id="{B8C60DC5-F00B-4E60-8628-70A3E4374250}"/>
              </a:ext>
            </a:extLst>
          </p:cNvPr>
          <p:cNvSpPr txBox="1"/>
          <p:nvPr/>
        </p:nvSpPr>
        <p:spPr>
          <a:xfrm>
            <a:off x="8116969" y="1530406"/>
            <a:ext cx="3882774" cy="584775"/>
          </a:xfrm>
          <a:prstGeom prst="rect">
            <a:avLst/>
          </a:prstGeom>
          <a:effectLst>
            <a:outerShdw blurRad="50800" dist="38100" dir="5400000" algn="t" rotWithShape="0">
              <a:prstClr val="black">
                <a:alpha val="40000"/>
              </a:prstClr>
            </a:outerShdw>
          </a:effectLst>
          <a:scene3d>
            <a:camera prst="orthographicFron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পাথর</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70007" y="1326309"/>
            <a:ext cx="2702768" cy="13499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Box 17">
            <a:extLst>
              <a:ext uri="{FF2B5EF4-FFF2-40B4-BE49-F238E27FC236}">
                <a16:creationId xmlns:a16="http://schemas.microsoft.com/office/drawing/2014/main" xmlns="" id="{686315B6-741A-465E-86CF-75B7D1616A6F}"/>
              </a:ext>
            </a:extLst>
          </p:cNvPr>
          <p:cNvSpPr txBox="1"/>
          <p:nvPr/>
        </p:nvSpPr>
        <p:spPr>
          <a:xfrm>
            <a:off x="196947" y="3467100"/>
            <a:ext cx="2518116" cy="646331"/>
          </a:xfrm>
          <a:prstGeom prst="rect">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3600" dirty="0"/>
              <a:t> </a:t>
            </a:r>
            <a:r>
              <a:rPr lang="en-US" sz="3200" b="1" dirty="0" err="1" smtClean="0">
                <a:effectLst>
                  <a:outerShdw blurRad="38100" dist="38100" dir="2700000" algn="tl">
                    <a:srgbClr val="000000">
                      <a:alpha val="43137"/>
                    </a:srgbClr>
                  </a:outerShdw>
                </a:effectLst>
                <a:latin typeface="NikoshBAN" panose="02000000000000000000" pitchFamily="2" charset="0"/>
              </a:rPr>
              <a:t>ত্যানাখানি</a:t>
            </a:r>
            <a:endParaRPr lang="en-US" sz="3200" b="1" dirty="0">
              <a:effectLst>
                <a:outerShdw blurRad="38100" dist="38100" dir="2700000" algn="tl">
                  <a:srgbClr val="000000">
                    <a:alpha val="43137"/>
                  </a:srgbClr>
                </a:outerShdw>
              </a:effectLst>
            </a:endParaRPr>
          </a:p>
        </p:txBody>
      </p:sp>
      <p:sp>
        <p:nvSpPr>
          <p:cNvPr id="19" name="Arrow: Right 24">
            <a:extLst>
              <a:ext uri="{FF2B5EF4-FFF2-40B4-BE49-F238E27FC236}">
                <a16:creationId xmlns:a16="http://schemas.microsoft.com/office/drawing/2014/main" xmlns="" id="{C87B9164-F996-4599-A10B-B5BB749C6CD2}"/>
              </a:ext>
            </a:extLst>
          </p:cNvPr>
          <p:cNvSpPr/>
          <p:nvPr/>
        </p:nvSpPr>
        <p:spPr>
          <a:xfrm>
            <a:off x="2828609" y="3467100"/>
            <a:ext cx="1171305" cy="458363"/>
          </a:xfrm>
          <a:prstGeom prst="rightArrow">
            <a:avLst>
              <a:gd name="adj1" fmla="val 50000"/>
              <a:gd name="adj2" fmla="val 130939"/>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effectLst>
                <a:outerShdw blurRad="38100" dist="38100" dir="2700000" algn="tl">
                  <a:srgbClr val="000000">
                    <a:alpha val="43137"/>
                  </a:srgbClr>
                </a:outerShdw>
              </a:effectLst>
            </a:endParaRPr>
          </a:p>
        </p:txBody>
      </p:sp>
      <p:sp>
        <p:nvSpPr>
          <p:cNvPr id="21" name="Arrow: Right 24">
            <a:extLst>
              <a:ext uri="{FF2B5EF4-FFF2-40B4-BE49-F238E27FC236}">
                <a16:creationId xmlns:a16="http://schemas.microsoft.com/office/drawing/2014/main" xmlns="" id="{C87B9164-F996-4599-A10B-B5BB749C6CD2}"/>
              </a:ext>
            </a:extLst>
          </p:cNvPr>
          <p:cNvSpPr/>
          <p:nvPr/>
        </p:nvSpPr>
        <p:spPr>
          <a:xfrm>
            <a:off x="7072149" y="3467100"/>
            <a:ext cx="1171305" cy="458363"/>
          </a:xfrm>
          <a:prstGeom prst="rightArrow">
            <a:avLst>
              <a:gd name="adj1" fmla="val 50000"/>
              <a:gd name="adj2" fmla="val 130939"/>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effectLst>
                <a:outerShdw blurRad="38100" dist="38100" dir="2700000" algn="tl">
                  <a:srgbClr val="000000">
                    <a:alpha val="43137"/>
                  </a:srgbClr>
                </a:outerShdw>
              </a:effectLst>
            </a:endParaRPr>
          </a:p>
        </p:txBody>
      </p:sp>
      <p:sp>
        <p:nvSpPr>
          <p:cNvPr id="22" name="TextBox 21">
            <a:extLst>
              <a:ext uri="{FF2B5EF4-FFF2-40B4-BE49-F238E27FC236}">
                <a16:creationId xmlns:a16="http://schemas.microsoft.com/office/drawing/2014/main" xmlns="" id="{9DEFF154-9AE7-4D49-9389-D2D7D365596E}"/>
              </a:ext>
            </a:extLst>
          </p:cNvPr>
          <p:cNvSpPr txBox="1"/>
          <p:nvPr/>
        </p:nvSpPr>
        <p:spPr>
          <a:xfrm>
            <a:off x="8439761" y="3290668"/>
            <a:ext cx="3517777" cy="646331"/>
          </a:xfrm>
          <a:prstGeom prst="rect">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পুরানো ছেঁড়া কাপড় </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23" name="Picture 22"/>
          <p:cNvPicPr>
            <a:picLocks noChangeAspect="1"/>
          </p:cNvPicPr>
          <p:nvPr/>
        </p:nvPicPr>
        <p:blipFill rotWithShape="1">
          <a:blip r:embed="rId9" cstate="print">
            <a:extLst>
              <a:ext uri="{28A0092B-C50C-407E-A947-70E740481C1C}">
                <a14:useLocalDpi xmlns:a14="http://schemas.microsoft.com/office/drawing/2010/main" val="0"/>
              </a:ext>
            </a:extLst>
          </a:blip>
          <a:srcRect l="13930" t="18308" r="17263" b="23383"/>
          <a:stretch/>
        </p:blipFill>
        <p:spPr>
          <a:xfrm>
            <a:off x="4433969" y="3175746"/>
            <a:ext cx="2481015" cy="1255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TextBox 23">
            <a:extLst>
              <a:ext uri="{FF2B5EF4-FFF2-40B4-BE49-F238E27FC236}">
                <a16:creationId xmlns:a16="http://schemas.microsoft.com/office/drawing/2014/main" xmlns="" id="{0D3D6B27-F2B4-404C-B158-395FF53E0D29}"/>
              </a:ext>
            </a:extLst>
          </p:cNvPr>
          <p:cNvSpPr txBox="1"/>
          <p:nvPr/>
        </p:nvSpPr>
        <p:spPr>
          <a:xfrm>
            <a:off x="221109" y="4796783"/>
            <a:ext cx="2381414" cy="646331"/>
          </a:xfrm>
          <a:prstGeom prst="rect">
            <a:avLst/>
          </a:prstGeom>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3600" dirty="0"/>
              <a:t>  </a:t>
            </a:r>
            <a:r>
              <a:rPr lang="en-US" sz="3600" b="1" dirty="0" err="1">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ভিখ</a:t>
            </a:r>
            <a:r>
              <a:rPr lang="en-US"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p>
        </p:txBody>
      </p:sp>
      <p:sp>
        <p:nvSpPr>
          <p:cNvPr id="25" name="Arrow: Right 24">
            <a:extLst>
              <a:ext uri="{FF2B5EF4-FFF2-40B4-BE49-F238E27FC236}">
                <a16:creationId xmlns:a16="http://schemas.microsoft.com/office/drawing/2014/main" xmlns="" id="{C87B9164-F996-4599-A10B-B5BB749C6CD2}"/>
              </a:ext>
            </a:extLst>
          </p:cNvPr>
          <p:cNvSpPr/>
          <p:nvPr/>
        </p:nvSpPr>
        <p:spPr>
          <a:xfrm>
            <a:off x="2744628" y="4924929"/>
            <a:ext cx="1171305" cy="458363"/>
          </a:xfrm>
          <a:prstGeom prst="rightArrow">
            <a:avLst>
              <a:gd name="adj1" fmla="val 50000"/>
              <a:gd name="adj2" fmla="val 130939"/>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effectLst>
                <a:outerShdw blurRad="38100" dist="38100" dir="2700000" algn="tl">
                  <a:srgbClr val="000000">
                    <a:alpha val="43137"/>
                  </a:srgbClr>
                </a:outerShdw>
              </a:effectLst>
            </a:endParaRPr>
          </a:p>
        </p:txBody>
      </p:sp>
      <p:sp>
        <p:nvSpPr>
          <p:cNvPr id="27" name="Arrow: Right 24">
            <a:extLst>
              <a:ext uri="{FF2B5EF4-FFF2-40B4-BE49-F238E27FC236}">
                <a16:creationId xmlns:a16="http://schemas.microsoft.com/office/drawing/2014/main" xmlns="" id="{C87B9164-F996-4599-A10B-B5BB749C6CD2}"/>
              </a:ext>
            </a:extLst>
          </p:cNvPr>
          <p:cNvSpPr/>
          <p:nvPr/>
        </p:nvSpPr>
        <p:spPr>
          <a:xfrm>
            <a:off x="6889695" y="4938144"/>
            <a:ext cx="1171305" cy="458363"/>
          </a:xfrm>
          <a:prstGeom prst="rightArrow">
            <a:avLst>
              <a:gd name="adj1" fmla="val 50000"/>
              <a:gd name="adj2" fmla="val 130939"/>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effectLst>
                <a:outerShdw blurRad="38100" dist="38100" dir="2700000" algn="tl">
                  <a:srgbClr val="000000">
                    <a:alpha val="43137"/>
                  </a:srgbClr>
                </a:outerShdw>
              </a:effectLst>
            </a:endParaRPr>
          </a:p>
        </p:txBody>
      </p:sp>
      <p:sp>
        <p:nvSpPr>
          <p:cNvPr id="28" name="TextBox 27">
            <a:extLst>
              <a:ext uri="{FF2B5EF4-FFF2-40B4-BE49-F238E27FC236}">
                <a16:creationId xmlns:a16="http://schemas.microsoft.com/office/drawing/2014/main" xmlns="" id="{64B38258-CC00-4FC4-A0F5-55876A50EF43}"/>
              </a:ext>
            </a:extLst>
          </p:cNvPr>
          <p:cNvSpPr txBox="1"/>
          <p:nvPr/>
        </p:nvSpPr>
        <p:spPr>
          <a:xfrm>
            <a:off x="8495394" y="4905398"/>
            <a:ext cx="3448077" cy="646331"/>
          </a:xfrm>
          <a:prstGeom prst="rect">
            <a:avLst/>
          </a:prstGeom>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ভিক্ষা </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29" name="Picture 28"/>
          <p:cNvPicPr>
            <a:picLocks noChangeAspect="1"/>
          </p:cNvPicPr>
          <p:nvPr/>
        </p:nvPicPr>
        <p:blipFill rotWithShape="1">
          <a:blip r:embed="rId10">
            <a:extLst>
              <a:ext uri="{28A0092B-C50C-407E-A947-70E740481C1C}">
                <a14:useLocalDpi xmlns:a14="http://schemas.microsoft.com/office/drawing/2010/main" val="0"/>
              </a:ext>
            </a:extLst>
          </a:blip>
          <a:srcRect l="23748" t="35600" r="23748" b="28479"/>
          <a:stretch/>
        </p:blipFill>
        <p:spPr>
          <a:xfrm>
            <a:off x="4206240" y="4542166"/>
            <a:ext cx="2542056" cy="13367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9163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par>
                                <p:cTn id="39" presetID="22" presetClass="entr" presetSubtype="8"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Effect transition="in" filter="fade">
                                      <p:cBhvr>
                                        <p:cTn id="59" dur="500"/>
                                        <p:tgtEl>
                                          <p:spTgt spid="25"/>
                                        </p:tgtEl>
                                      </p:cBhvr>
                                    </p:animEffect>
                                  </p:childTnLst>
                                </p:cTn>
                              </p:par>
                              <p:par>
                                <p:cTn id="60" presetID="22" presetClass="entr" presetSubtype="8"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p:cTn id="65" dur="500" fill="hold"/>
                                        <p:tgtEl>
                                          <p:spTgt spid="27"/>
                                        </p:tgtEl>
                                        <p:attrNameLst>
                                          <p:attrName>ppt_w</p:attrName>
                                        </p:attrNameLst>
                                      </p:cBhvr>
                                      <p:tavLst>
                                        <p:tav tm="0">
                                          <p:val>
                                            <p:fltVal val="0"/>
                                          </p:val>
                                        </p:tav>
                                        <p:tav tm="100000">
                                          <p:val>
                                            <p:strVal val="#ppt_w"/>
                                          </p:val>
                                        </p:tav>
                                      </p:tavLst>
                                    </p:anim>
                                    <p:anim calcmode="lin" valueType="num">
                                      <p:cBhvr>
                                        <p:cTn id="66" dur="500" fill="hold"/>
                                        <p:tgtEl>
                                          <p:spTgt spid="27"/>
                                        </p:tgtEl>
                                        <p:attrNameLst>
                                          <p:attrName>ppt_h</p:attrName>
                                        </p:attrNameLst>
                                      </p:cBhvr>
                                      <p:tavLst>
                                        <p:tav tm="0">
                                          <p:val>
                                            <p:fltVal val="0"/>
                                          </p:val>
                                        </p:tav>
                                        <p:tav tm="100000">
                                          <p:val>
                                            <p:strVal val="#ppt_h"/>
                                          </p:val>
                                        </p:tav>
                                      </p:tavLst>
                                    </p:anim>
                                    <p:animEffect transition="in" filter="fade">
                                      <p:cBhvr>
                                        <p:cTn id="67" dur="500"/>
                                        <p:tgtEl>
                                          <p:spTgt spid="27"/>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18" grpId="0" animBg="1"/>
      <p:bldP spid="19" grpId="0" animBg="1"/>
      <p:bldP spid="21" grpId="0" animBg="1"/>
      <p:bldP spid="22" grpId="0" animBg="1"/>
      <p:bldP spid="24" grpId="0" animBg="1"/>
      <p:bldP spid="25"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5911" y="0"/>
            <a:ext cx="13811536" cy="6858000"/>
            <a:chOff x="-545911" y="0"/>
            <a:chExt cx="13811536" cy="6858000"/>
          </a:xfrm>
        </p:grpSpPr>
        <p:grpSp>
          <p:nvGrpSpPr>
            <p:cNvPr id="3" name="Group 2"/>
            <p:cNvGrpSpPr/>
            <p:nvPr/>
          </p:nvGrpSpPr>
          <p:grpSpPr>
            <a:xfrm>
              <a:off x="-545911" y="0"/>
              <a:ext cx="13811536" cy="6858000"/>
              <a:chOff x="-545911" y="0"/>
              <a:chExt cx="13811536" cy="6858000"/>
            </a:xfrm>
          </p:grpSpPr>
          <p:sp>
            <p:nvSpPr>
              <p:cNvPr id="6" name="Frame 5"/>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545911" y="5902657"/>
                <a:ext cx="13811536" cy="955343"/>
                <a:chOff x="-573207" y="5902657"/>
                <a:chExt cx="13811536" cy="955343"/>
              </a:xfrm>
            </p:grpSpPr>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82878" b="93836" l="13245" r="87274"/>
                          </a14:imgEffect>
                        </a14:imgLayer>
                      </a14:imgProps>
                    </a:ext>
                  </a:extLst>
                </a:blip>
                <a:srcRect l="3991" t="81508" r="3473" b="4794"/>
                <a:stretch/>
              </p:blipFill>
              <p:spPr>
                <a:xfrm>
                  <a:off x="-573207" y="5902657"/>
                  <a:ext cx="7260610" cy="95534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82878" b="93836" l="13245" r="87274"/>
                          </a14:imgEffect>
                        </a14:imgLayer>
                      </a14:imgProps>
                    </a:ext>
                  </a:extLst>
                </a:blip>
                <a:srcRect l="3991" t="81508" r="3473" b="4794"/>
                <a:stretch/>
              </p:blipFill>
              <p:spPr>
                <a:xfrm>
                  <a:off x="1842448" y="5902657"/>
                  <a:ext cx="11395881" cy="955343"/>
                </a:xfrm>
                <a:prstGeom prst="rect">
                  <a:avLst/>
                </a:prstGeom>
                <a:ln>
                  <a:noFill/>
                </a:ln>
                <a:effectLst>
                  <a:outerShdw blurRad="292100" dist="139700" dir="2700000" algn="tl" rotWithShape="0">
                    <a:srgbClr val="333333">
                      <a:alpha val="65000"/>
                    </a:srgbClr>
                  </a:outerShdw>
                </a:effectLst>
              </p:spPr>
            </p:pic>
          </p:grpSp>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364" y="163631"/>
              <a:ext cx="1105467" cy="1214793"/>
            </a:xfrm>
            <a:prstGeom prst="rect">
              <a:avLst/>
            </a:prstGeom>
            <a:ln>
              <a:noFill/>
            </a:ln>
            <a:effectLst>
              <a:softEdge rad="112500"/>
            </a:effectLst>
          </p:spPr>
        </p:pic>
      </p:grpSp>
      <p:sp>
        <p:nvSpPr>
          <p:cNvPr id="11" name="TextBox 10"/>
          <p:cNvSpPr txBox="1"/>
          <p:nvPr/>
        </p:nvSpPr>
        <p:spPr>
          <a:xfrm>
            <a:off x="4376189" y="323070"/>
            <a:ext cx="3541221" cy="923330"/>
          </a:xfrm>
          <a:prstGeom prst="rect">
            <a:avLst/>
          </a:prstGeom>
          <a:noFill/>
        </p:spPr>
        <p:txBody>
          <a:bodyPr wrap="square" rtlCol="0">
            <a:spAutoFit/>
          </a:bodyPr>
          <a:lstStyle/>
          <a:p>
            <a:r>
              <a:rPr lang="bn-BD" sz="5400" b="1" dirty="0" smtClean="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জোড়ায় কাজ</a:t>
            </a:r>
            <a:endParaRPr lang="en-US" sz="54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b="7662"/>
          <a:stretch/>
        </p:blipFill>
        <p:spPr>
          <a:xfrm>
            <a:off x="4433455" y="1305790"/>
            <a:ext cx="3241963" cy="2462646"/>
          </a:xfrm>
          <a:prstGeom prst="rect">
            <a:avLst/>
          </a:prstGeom>
          <a:ln w="88900" cap="sq" cmpd="thickThin">
            <a:solidFill>
              <a:srgbClr val="000000"/>
            </a:solidFill>
            <a:prstDash val="solid"/>
            <a:miter lim="800000"/>
          </a:ln>
          <a:effectLst>
            <a:innerShdw blurRad="76200">
              <a:srgbClr val="000000"/>
            </a:innerShdw>
          </a:effectLst>
        </p:spPr>
      </p:pic>
      <p:sp>
        <p:nvSpPr>
          <p:cNvPr id="13" name="TextBox 12"/>
          <p:cNvSpPr txBox="1"/>
          <p:nvPr/>
        </p:nvSpPr>
        <p:spPr>
          <a:xfrm>
            <a:off x="0" y="3984497"/>
            <a:ext cx="11842044" cy="1323439"/>
          </a:xfrm>
          <a:prstGeom prst="rect">
            <a:avLst/>
          </a:prstGeom>
          <a:noFill/>
        </p:spPr>
        <p:txBody>
          <a:bodyPr wrap="square" rtlCol="0">
            <a:spAutoFit/>
          </a:bodyPr>
          <a:lstStyle/>
          <a:p>
            <a:pPr marL="571500" indent="-571500">
              <a:buFont typeface="Wingdings" panose="05000000000000000000" pitchFamily="2" charset="2"/>
              <a:buChar char="q"/>
            </a:pPr>
            <a:r>
              <a:rPr lang="bn-BD" sz="40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‘শান’ শব্দের অর্থ লিখ এবং শান শব্দটি দিয়ে একটি বাক্য গঠন করো।</a:t>
            </a:r>
          </a:p>
        </p:txBody>
      </p:sp>
      <p:sp>
        <p:nvSpPr>
          <p:cNvPr id="14" name="TextBox 13"/>
          <p:cNvSpPr txBox="1"/>
          <p:nvPr/>
        </p:nvSpPr>
        <p:spPr>
          <a:xfrm>
            <a:off x="245790" y="5288529"/>
            <a:ext cx="11842044" cy="1323439"/>
          </a:xfrm>
          <a:prstGeom prst="rect">
            <a:avLst/>
          </a:prstGeom>
          <a:noFill/>
        </p:spPr>
        <p:txBody>
          <a:bodyPr wrap="square" rtlCol="0">
            <a:spAutoFit/>
          </a:bodyPr>
          <a:lstStyle/>
          <a:p>
            <a:pPr marL="571500" indent="-571500">
              <a:buFont typeface="Wingdings" panose="05000000000000000000" pitchFamily="2" charset="2"/>
              <a:buChar char="q"/>
            </a:pPr>
            <a:r>
              <a:rPr lang="bn-BD" sz="4000" b="1" dirty="0" smtClean="0">
                <a:effectLst>
                  <a:outerShdw blurRad="38100" dist="38100" dir="2700000" algn="tl">
                    <a:srgbClr val="000000">
                      <a:alpha val="43137"/>
                    </a:srgbClr>
                  </a:outerShdw>
                </a:effectLst>
                <a:latin typeface="Kulpurush"/>
                <a:cs typeface="Kalpurush" panose="02000600000000000000" pitchFamily="2" charset="0"/>
              </a:rPr>
              <a:t>‘</a:t>
            </a:r>
            <a:r>
              <a:rPr lang="en-US" sz="3200" b="1" dirty="0" err="1" smtClean="0">
                <a:effectLst>
                  <a:outerShdw blurRad="38100" dist="38100" dir="2700000" algn="tl">
                    <a:srgbClr val="000000">
                      <a:alpha val="43137"/>
                    </a:srgbClr>
                  </a:outerShdw>
                </a:effectLst>
                <a:latin typeface="Kulpurush"/>
              </a:rPr>
              <a:t>ত্যানাখানি</a:t>
            </a:r>
            <a:r>
              <a:rPr lang="bn-BD" sz="4000" b="1" dirty="0" smtClean="0">
                <a:effectLst>
                  <a:outerShdw blurRad="38100" dist="38100" dir="2700000" algn="tl">
                    <a:srgbClr val="000000">
                      <a:alpha val="43137"/>
                    </a:srgbClr>
                  </a:outerShdw>
                </a:effectLst>
                <a:latin typeface="Kulpurush"/>
                <a:cs typeface="Kalpurush" panose="02000600000000000000" pitchFamily="2" charset="0"/>
              </a:rPr>
              <a:t>’ শব্দের অর্থ লিখ এবং </a:t>
            </a:r>
            <a:r>
              <a:rPr lang="en-US" sz="3200" b="1" dirty="0" err="1" smtClean="0">
                <a:effectLst>
                  <a:outerShdw blurRad="38100" dist="38100" dir="2700000" algn="tl">
                    <a:srgbClr val="000000">
                      <a:alpha val="43137"/>
                    </a:srgbClr>
                  </a:outerShdw>
                </a:effectLst>
                <a:latin typeface="Kulpurush"/>
              </a:rPr>
              <a:t>ত্যানাখানি</a:t>
            </a:r>
            <a:r>
              <a:rPr lang="bn-BD" sz="4000" b="1" dirty="0" smtClean="0">
                <a:effectLst>
                  <a:outerShdw blurRad="38100" dist="38100" dir="2700000" algn="tl">
                    <a:srgbClr val="000000">
                      <a:alpha val="43137"/>
                    </a:srgbClr>
                  </a:outerShdw>
                </a:effectLst>
                <a:latin typeface="Kulpurush"/>
                <a:cs typeface="Kalpurush" panose="02000600000000000000" pitchFamily="2" charset="0"/>
              </a:rPr>
              <a:t> শব্দটি দিয়ে একটি বাক্য গঠন করো।</a:t>
            </a:r>
          </a:p>
        </p:txBody>
      </p:sp>
    </p:spTree>
    <p:extLst>
      <p:ext uri="{BB962C8B-B14F-4D97-AF65-F5344CB8AC3E}">
        <p14:creationId xmlns:p14="http://schemas.microsoft.com/office/powerpoint/2010/main" val="17718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5911" y="0"/>
            <a:ext cx="13811536" cy="6858000"/>
            <a:chOff x="-545911" y="0"/>
            <a:chExt cx="13811536" cy="6858000"/>
          </a:xfrm>
        </p:grpSpPr>
        <p:grpSp>
          <p:nvGrpSpPr>
            <p:cNvPr id="3" name="Group 2"/>
            <p:cNvGrpSpPr/>
            <p:nvPr/>
          </p:nvGrpSpPr>
          <p:grpSpPr>
            <a:xfrm>
              <a:off x="-545911" y="0"/>
              <a:ext cx="13811536" cy="6858000"/>
              <a:chOff x="-545911" y="0"/>
              <a:chExt cx="13811536" cy="6858000"/>
            </a:xfrm>
          </p:grpSpPr>
          <p:sp>
            <p:nvSpPr>
              <p:cNvPr id="6" name="Frame 5"/>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545911" y="5902657"/>
                <a:ext cx="13811536" cy="955343"/>
                <a:chOff x="-573207" y="5902657"/>
                <a:chExt cx="13811536" cy="955343"/>
              </a:xfrm>
            </p:grpSpPr>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82878" b="93836" l="13245" r="87274"/>
                          </a14:imgEffect>
                        </a14:imgLayer>
                      </a14:imgProps>
                    </a:ext>
                  </a:extLst>
                </a:blip>
                <a:srcRect l="3991" t="81508" r="3473" b="4794"/>
                <a:stretch/>
              </p:blipFill>
              <p:spPr>
                <a:xfrm>
                  <a:off x="-573207" y="5902657"/>
                  <a:ext cx="7260610" cy="95534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82878" b="93836" l="13245" r="87274"/>
                          </a14:imgEffect>
                        </a14:imgLayer>
                      </a14:imgProps>
                    </a:ext>
                  </a:extLst>
                </a:blip>
                <a:srcRect l="3991" t="81508" r="3473" b="4794"/>
                <a:stretch/>
              </p:blipFill>
              <p:spPr>
                <a:xfrm>
                  <a:off x="1842448" y="5902657"/>
                  <a:ext cx="11395881" cy="955343"/>
                </a:xfrm>
                <a:prstGeom prst="rect">
                  <a:avLst/>
                </a:prstGeom>
                <a:ln>
                  <a:noFill/>
                </a:ln>
                <a:effectLst>
                  <a:outerShdw blurRad="292100" dist="139700" dir="2700000" algn="tl" rotWithShape="0">
                    <a:srgbClr val="333333">
                      <a:alpha val="65000"/>
                    </a:srgbClr>
                  </a:outerShdw>
                </a:effectLst>
              </p:spPr>
            </p:pic>
          </p:grpSp>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364" y="163631"/>
              <a:ext cx="1105467" cy="1214793"/>
            </a:xfrm>
            <a:prstGeom prst="rect">
              <a:avLst/>
            </a:prstGeom>
            <a:ln>
              <a:noFill/>
            </a:ln>
            <a:effectLst>
              <a:softEdge rad="112500"/>
            </a:effectLst>
          </p:spPr>
        </p:pic>
      </p:grpSp>
      <p:grpSp>
        <p:nvGrpSpPr>
          <p:cNvPr id="13" name="Group 12"/>
          <p:cNvGrpSpPr/>
          <p:nvPr/>
        </p:nvGrpSpPr>
        <p:grpSpPr>
          <a:xfrm>
            <a:off x="230130" y="159289"/>
            <a:ext cx="11731739" cy="3307811"/>
            <a:chOff x="190906" y="290872"/>
            <a:chExt cx="11731739" cy="3307811"/>
          </a:xfrm>
        </p:grpSpPr>
        <p:sp>
          <p:nvSpPr>
            <p:cNvPr id="11" name="Rounded Rectangle 10"/>
            <p:cNvSpPr/>
            <p:nvPr/>
          </p:nvSpPr>
          <p:spPr>
            <a:xfrm>
              <a:off x="190906" y="304865"/>
              <a:ext cx="5758450" cy="3293818"/>
            </a:xfrm>
            <a:prstGeom prst="roundRect">
              <a:avLst>
                <a:gd name="adj" fmla="val 0"/>
              </a:avLst>
            </a:prstGeom>
            <a:blipFill dpi="0" rotWithShape="1">
              <a:blip r:embed="rId8">
                <a:extLst>
                  <a:ext uri="{28A0092B-C50C-407E-A947-70E740481C1C}">
                    <a14:useLocalDpi xmlns:a14="http://schemas.microsoft.com/office/drawing/2010/main" val="0"/>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9">
              <a:extLst>
                <a:ext uri="{28A0092B-C50C-407E-A947-70E740481C1C}">
                  <a14:useLocalDpi xmlns:a14="http://schemas.microsoft.com/office/drawing/2010/main" val="0"/>
                </a:ext>
              </a:extLst>
            </a:blip>
            <a:srcRect b="6181"/>
            <a:stretch/>
          </p:blipFill>
          <p:spPr>
            <a:xfrm>
              <a:off x="5977491" y="290872"/>
              <a:ext cx="5945154" cy="3293744"/>
            </a:xfrm>
            <a:prstGeom prst="rect">
              <a:avLst/>
            </a:prstGeom>
          </p:spPr>
        </p:pic>
      </p:grpSp>
      <p:sp>
        <p:nvSpPr>
          <p:cNvPr id="14" name="Rectangle 13"/>
          <p:cNvSpPr/>
          <p:nvPr/>
        </p:nvSpPr>
        <p:spPr>
          <a:xfrm>
            <a:off x="478303" y="4064615"/>
            <a:ext cx="11197882" cy="1569660"/>
          </a:xfrm>
          <a:prstGeom prst="rect">
            <a:avLst/>
          </a:prstGeom>
        </p:spPr>
        <p:txBody>
          <a:bodyPr wrap="square">
            <a:spAutoFit/>
          </a:bodyPr>
          <a:lstStyle/>
          <a:p>
            <a:r>
              <a:rPr lang="bn-BD" sz="3200" dirty="0">
                <a:latin typeface="Kalpurush" panose="02000600000000000000" pitchFamily="2" charset="0"/>
                <a:cs typeface="Kalpurush" panose="02000600000000000000" pitchFamily="2" charset="0"/>
              </a:rPr>
              <a:t>লখার রাতের বিছানা ফুটপাতের কঠিন শান। এই শান দিনের বেলায় </a:t>
            </a:r>
          </a:p>
          <a:p>
            <a:r>
              <a:rPr lang="bn-BD" sz="3200" dirty="0">
                <a:latin typeface="Kalpurush" panose="02000600000000000000" pitchFamily="2" charset="0"/>
                <a:cs typeface="Kalpurush" panose="02000600000000000000" pitchFamily="2" charset="0"/>
              </a:rPr>
              <a:t>রোদে পুড়ে গরম হয়। রাতে হিম লেগে বরফের মতো ঠাণ্ডা হয়। ঠাণ্ডা শানে শুয়ে লখার বুকে কাশি বসে। গায়ে জ্বর ওঠে। </a:t>
            </a:r>
            <a:endParaRPr lang="en-US" sz="3200" dirty="0">
              <a:latin typeface="Kalpurush" panose="02000600000000000000" pitchFamily="2" charset="0"/>
              <a:cs typeface="Kalpurush" panose="02000600000000000000" pitchFamily="2" charset="0"/>
            </a:endParaRPr>
          </a:p>
        </p:txBody>
      </p:sp>
      <p:grpSp>
        <p:nvGrpSpPr>
          <p:cNvPr id="15" name="Group 14"/>
          <p:cNvGrpSpPr/>
          <p:nvPr/>
        </p:nvGrpSpPr>
        <p:grpSpPr>
          <a:xfrm>
            <a:off x="217523" y="319614"/>
            <a:ext cx="11756954" cy="3344433"/>
            <a:chOff x="217218" y="443267"/>
            <a:chExt cx="11988773" cy="3228976"/>
          </a:xfrm>
        </p:grpSpPr>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7218" y="443267"/>
              <a:ext cx="4434582" cy="3228976"/>
            </a:xfrm>
            <a:prstGeom prst="rect">
              <a:avLst/>
            </a:prstGeom>
          </p:spPr>
        </p:pic>
        <p:pic>
          <p:nvPicPr>
            <p:cNvPr id="17" name="Picture 16"/>
            <p:cNvPicPr>
              <a:picLocks noChangeAspect="1"/>
            </p:cNvPicPr>
            <p:nvPr/>
          </p:nvPicPr>
          <p:blipFill rotWithShape="1">
            <a:blip r:embed="rId11">
              <a:extLst>
                <a:ext uri="{28A0092B-C50C-407E-A947-70E740481C1C}">
                  <a14:useLocalDpi xmlns:a14="http://schemas.microsoft.com/office/drawing/2010/main" val="0"/>
                </a:ext>
              </a:extLst>
            </a:blip>
            <a:srcRect l="39803"/>
            <a:stretch/>
          </p:blipFill>
          <p:spPr>
            <a:xfrm>
              <a:off x="4651800" y="443267"/>
              <a:ext cx="3434501" cy="3228976"/>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86300" y="443267"/>
              <a:ext cx="4119691" cy="3228976"/>
            </a:xfrm>
            <a:prstGeom prst="rect">
              <a:avLst/>
            </a:prstGeom>
          </p:spPr>
        </p:pic>
      </p:grpSp>
      <p:sp>
        <p:nvSpPr>
          <p:cNvPr id="19" name="TextBox 18"/>
          <p:cNvSpPr txBox="1"/>
          <p:nvPr/>
        </p:nvSpPr>
        <p:spPr>
          <a:xfrm>
            <a:off x="395760" y="5370272"/>
            <a:ext cx="11111222" cy="1200329"/>
          </a:xfrm>
          <a:prstGeom prst="rect">
            <a:avLst/>
          </a:prstGeom>
          <a:noFill/>
        </p:spPr>
        <p:txBody>
          <a:bodyPr wrap="square" rtlCol="0">
            <a:spAutoFit/>
          </a:bodyPr>
          <a:lstStyle/>
          <a:p>
            <a:r>
              <a:rPr lang="bn-BD" sz="3600" dirty="0">
                <a:latin typeface="Kalpurush" panose="02000600000000000000" pitchFamily="2" charset="0"/>
                <a:cs typeface="Kalpurush" panose="02000600000000000000" pitchFamily="2" charset="0"/>
              </a:rPr>
              <a:t>লখার দিন কাটে গুলি খেলে, ‌ছেড়া কাগজ কুড়িয়ে, বন্ধুদের সঙ্গে মারামারি করে</a:t>
            </a:r>
            <a:endParaRPr lang="en-US" sz="3600" dirty="0">
              <a:latin typeface="Kalpurush" panose="02000600000000000000" pitchFamily="2" charset="0"/>
              <a:cs typeface="Kalpurush" panose="02000600000000000000" pitchFamily="2" charset="0"/>
            </a:endParaRPr>
          </a:p>
        </p:txBody>
      </p:sp>
      <p:grpSp>
        <p:nvGrpSpPr>
          <p:cNvPr id="20" name="Group 19"/>
          <p:cNvGrpSpPr/>
          <p:nvPr/>
        </p:nvGrpSpPr>
        <p:grpSpPr>
          <a:xfrm>
            <a:off x="268737" y="398620"/>
            <a:ext cx="11654525" cy="3683000"/>
            <a:chOff x="721238" y="417244"/>
            <a:chExt cx="11245096" cy="3683000"/>
          </a:xfrm>
        </p:grpSpPr>
        <p:pic>
          <p:nvPicPr>
            <p:cNvPr id="21" name="Picture 20"/>
            <p:cNvPicPr>
              <a:picLocks noChangeAspect="1"/>
            </p:cNvPicPr>
            <p:nvPr/>
          </p:nvPicPr>
          <p:blipFill rotWithShape="1">
            <a:blip r:embed="rId13">
              <a:extLst>
                <a:ext uri="{28A0092B-C50C-407E-A947-70E740481C1C}">
                  <a14:useLocalDpi xmlns:a14="http://schemas.microsoft.com/office/drawing/2010/main" val="0"/>
                </a:ext>
              </a:extLst>
            </a:blip>
            <a:srcRect t="4883"/>
            <a:stretch/>
          </p:blipFill>
          <p:spPr>
            <a:xfrm>
              <a:off x="5493752" y="417244"/>
              <a:ext cx="6472582" cy="3683000"/>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1238" y="417244"/>
              <a:ext cx="4772514" cy="3683000"/>
            </a:xfrm>
            <a:prstGeom prst="rect">
              <a:avLst/>
            </a:prstGeom>
          </p:spPr>
        </p:pic>
      </p:grpSp>
      <p:sp>
        <p:nvSpPr>
          <p:cNvPr id="23" name="TextBox 22"/>
          <p:cNvSpPr txBox="1"/>
          <p:nvPr/>
        </p:nvSpPr>
        <p:spPr>
          <a:xfrm>
            <a:off x="178095" y="4392756"/>
            <a:ext cx="10119549" cy="1200329"/>
          </a:xfrm>
          <a:prstGeom prst="rect">
            <a:avLst/>
          </a:prstGeom>
          <a:noFill/>
        </p:spPr>
        <p:txBody>
          <a:bodyPr wrap="square" rtlCol="0">
            <a:spAutoFit/>
          </a:bodyPr>
          <a:lstStyle/>
          <a:p>
            <a:pPr algn="ctr"/>
            <a:r>
              <a:rPr lang="bn-BD" sz="3600"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আর খাবারের দোকানের এঁটোপাতা চেটে। রাতে মায়ের পাশে লখা খিদের কষ্ট ভুলে যায়। </a:t>
            </a:r>
            <a:endParaRPr lang="en-US" sz="36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24" name="Picture 2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71002" y="633046"/>
            <a:ext cx="8778240" cy="3319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TextBox 24"/>
          <p:cNvSpPr txBox="1"/>
          <p:nvPr/>
        </p:nvSpPr>
        <p:spPr>
          <a:xfrm>
            <a:off x="704851" y="4350431"/>
            <a:ext cx="10775987" cy="2308324"/>
          </a:xfrm>
          <a:prstGeom prst="rect">
            <a:avLst/>
          </a:prstGeom>
          <a:noFill/>
        </p:spPr>
        <p:txBody>
          <a:bodyPr wrap="square" rtlCol="0">
            <a:spAutoFit/>
          </a:bodyPr>
          <a:lstStyle/>
          <a:p>
            <a:pPr algn="ctr"/>
            <a:r>
              <a:rPr lang="bn-BD" sz="3600" dirty="0" smtClean="0">
                <a:latin typeface="Kalpurush" panose="02000600000000000000" pitchFamily="2" charset="0"/>
                <a:cs typeface="Kalpurush" panose="02000600000000000000" pitchFamily="2" charset="0"/>
              </a:rPr>
              <a:t>খানিকটা এগিয়ে উঁচু রেললাইন যেন দুটো মরা সাপ। পাশাপাশি শুয়ে আছে চুপচাপ। লখা ইটের টুকরো দিয়ে ইস্পাতে লাইনে ঠুক-ঠুক ঠুকে তার উপর কান পাতল।যেন গানের সুরলহরি বয়ে যাচ্ছে কানের ভিতর দিয়ে। </a:t>
            </a:r>
            <a:endParaRPr lang="en-US" sz="3600" dirty="0">
              <a:latin typeface="Kalpurush" panose="02000600000000000000" pitchFamily="2" charset="0"/>
              <a:cs typeface="Kalpurush" panose="02000600000000000000" pitchFamily="2" charset="0"/>
            </a:endParaRPr>
          </a:p>
        </p:txBody>
      </p:sp>
      <p:sp>
        <p:nvSpPr>
          <p:cNvPr id="27" name="TextBox 26"/>
          <p:cNvSpPr txBox="1"/>
          <p:nvPr/>
        </p:nvSpPr>
        <p:spPr>
          <a:xfrm>
            <a:off x="1674055" y="211015"/>
            <a:ext cx="9242474" cy="707886"/>
          </a:xfrm>
          <a:prstGeom prst="rect">
            <a:avLst/>
          </a:prstGeom>
          <a:noFill/>
        </p:spPr>
        <p:txBody>
          <a:bodyPr wrap="square" rtlCol="0">
            <a:spAutoFit/>
          </a:bodyPr>
          <a:lstStyle/>
          <a:p>
            <a:r>
              <a:rPr lang="en-US" sz="4000" b="1" dirty="0" err="1" smtClean="0">
                <a:solidFill>
                  <a:srgbClr val="5519CD"/>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এসো</a:t>
            </a:r>
            <a:r>
              <a:rPr lang="bn-BD" sz="4000" b="1" dirty="0" smtClean="0">
                <a:solidFill>
                  <a:srgbClr val="5519CD"/>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ছবি দেখি ও</a:t>
            </a:r>
            <a:r>
              <a:rPr lang="en-US" sz="4000" b="1" dirty="0" smtClean="0">
                <a:solidFill>
                  <a:srgbClr val="5519CD"/>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b="1" dirty="0" err="1" smtClean="0">
                <a:solidFill>
                  <a:srgbClr val="5519CD"/>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গুরুত্বপূ</a:t>
            </a:r>
            <a:r>
              <a:rPr lang="bn-BD" sz="4000" b="1" dirty="0" smtClean="0">
                <a:solidFill>
                  <a:srgbClr val="5519CD"/>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র্ণ</a:t>
            </a:r>
            <a:r>
              <a:rPr lang="en-US" sz="4000" b="1" dirty="0" smtClean="0">
                <a:solidFill>
                  <a:srgbClr val="5519CD"/>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b="1" dirty="0" err="1" smtClean="0">
                <a:solidFill>
                  <a:srgbClr val="5519CD"/>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অংশটুকু</a:t>
            </a:r>
            <a:r>
              <a:rPr lang="en-US" sz="4000" b="1" dirty="0" smtClean="0">
                <a:solidFill>
                  <a:srgbClr val="5519CD"/>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b="1" dirty="0" err="1" smtClean="0">
                <a:solidFill>
                  <a:srgbClr val="5519CD"/>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ব্যাখ্যা</a:t>
            </a:r>
            <a:r>
              <a:rPr lang="en-US" sz="4000" b="1" dirty="0" smtClean="0">
                <a:solidFill>
                  <a:srgbClr val="5519CD"/>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b="1" dirty="0" err="1" smtClean="0">
                <a:solidFill>
                  <a:srgbClr val="5519CD"/>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করিঃ</a:t>
            </a:r>
            <a:endParaRPr lang="en-US" sz="4000" b="1" dirty="0">
              <a:solidFill>
                <a:srgbClr val="5519CD"/>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97342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13" presetID="2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par>
                                <p:cTn id="37" presetID="22" presetClass="entr" presetSubtype="8"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3" grpId="0"/>
      <p:bldP spid="25"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5911" y="0"/>
            <a:ext cx="13811536" cy="6858000"/>
            <a:chOff x="-545911" y="0"/>
            <a:chExt cx="13811536" cy="6858000"/>
          </a:xfrm>
        </p:grpSpPr>
        <p:grpSp>
          <p:nvGrpSpPr>
            <p:cNvPr id="3" name="Group 2"/>
            <p:cNvGrpSpPr/>
            <p:nvPr/>
          </p:nvGrpSpPr>
          <p:grpSpPr>
            <a:xfrm>
              <a:off x="-545911" y="0"/>
              <a:ext cx="13811536" cy="6858000"/>
              <a:chOff x="-545911" y="0"/>
              <a:chExt cx="13811536" cy="6858000"/>
            </a:xfrm>
          </p:grpSpPr>
          <p:sp>
            <p:nvSpPr>
              <p:cNvPr id="6" name="Frame 5"/>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545911" y="5902657"/>
                <a:ext cx="13811536" cy="955343"/>
                <a:chOff x="-573207" y="5902657"/>
                <a:chExt cx="13811536" cy="955343"/>
              </a:xfrm>
            </p:grpSpPr>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82878" b="93836" l="13245" r="87274"/>
                          </a14:imgEffect>
                        </a14:imgLayer>
                      </a14:imgProps>
                    </a:ext>
                  </a:extLst>
                </a:blip>
                <a:srcRect l="3991" t="81508" r="3473" b="4794"/>
                <a:stretch/>
              </p:blipFill>
              <p:spPr>
                <a:xfrm>
                  <a:off x="-573207" y="5902657"/>
                  <a:ext cx="7260610" cy="95534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82878" b="93836" l="13245" r="87274"/>
                          </a14:imgEffect>
                        </a14:imgLayer>
                      </a14:imgProps>
                    </a:ext>
                  </a:extLst>
                </a:blip>
                <a:srcRect l="3991" t="81508" r="3473" b="4794"/>
                <a:stretch/>
              </p:blipFill>
              <p:spPr>
                <a:xfrm>
                  <a:off x="1842448" y="5902657"/>
                  <a:ext cx="11395881" cy="955343"/>
                </a:xfrm>
                <a:prstGeom prst="rect">
                  <a:avLst/>
                </a:prstGeom>
                <a:ln>
                  <a:noFill/>
                </a:ln>
                <a:effectLst>
                  <a:outerShdw blurRad="292100" dist="139700" dir="2700000" algn="tl" rotWithShape="0">
                    <a:srgbClr val="333333">
                      <a:alpha val="65000"/>
                    </a:srgbClr>
                  </a:outerShdw>
                </a:effectLst>
              </p:spPr>
            </p:pic>
          </p:grpSp>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364" y="163631"/>
              <a:ext cx="1105467" cy="1214793"/>
            </a:xfrm>
            <a:prstGeom prst="rect">
              <a:avLst/>
            </a:prstGeom>
            <a:ln>
              <a:noFill/>
            </a:ln>
            <a:effectLst>
              <a:softEdge rad="112500"/>
            </a:effectLst>
          </p:spPr>
        </p:pic>
      </p:grpSp>
      <p:sp>
        <p:nvSpPr>
          <p:cNvPr id="12" name="TextBox 11">
            <a:extLst>
              <a:ext uri="{FF2B5EF4-FFF2-40B4-BE49-F238E27FC236}">
                <a16:creationId xmlns="" xmlns:a16="http://schemas.microsoft.com/office/drawing/2014/main" id="{B2F80C2C-FB1A-415C-A2FB-DC580ABF3035}"/>
              </a:ext>
            </a:extLst>
          </p:cNvPr>
          <p:cNvSpPr txBox="1"/>
          <p:nvPr/>
        </p:nvSpPr>
        <p:spPr>
          <a:xfrm>
            <a:off x="4829152" y="124912"/>
            <a:ext cx="2887579" cy="923330"/>
          </a:xfrm>
          <a:prstGeom prst="rect">
            <a:avLst/>
          </a:prstGeom>
          <a:noFill/>
        </p:spPr>
        <p:txBody>
          <a:bodyPr wrap="square" rtlCol="0">
            <a:spAutoFit/>
          </a:bodyPr>
          <a:lstStyle/>
          <a:p>
            <a:r>
              <a:rPr lang="en-US" sz="4800" b="1" dirty="0" err="1">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দলীয়</a:t>
            </a:r>
            <a:r>
              <a:rPr lang="en-US" sz="54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5400" b="1" dirty="0" err="1" smtClean="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কাজ</a:t>
            </a:r>
            <a:endParaRPr lang="en-GB" sz="54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4" name="TextBox 13">
            <a:extLst>
              <a:ext uri="{FF2B5EF4-FFF2-40B4-BE49-F238E27FC236}">
                <a16:creationId xmlns="" xmlns:a16="http://schemas.microsoft.com/office/drawing/2014/main" id="{380FE724-6D9F-4916-AE3D-BEEFE282DA0D}"/>
              </a:ext>
            </a:extLst>
          </p:cNvPr>
          <p:cNvSpPr txBox="1"/>
          <p:nvPr/>
        </p:nvSpPr>
        <p:spPr>
          <a:xfrm>
            <a:off x="2433596" y="759163"/>
            <a:ext cx="9758404" cy="769441"/>
          </a:xfrm>
          <a:prstGeom prst="rect">
            <a:avLst/>
          </a:prstGeom>
          <a:noFill/>
          <a:ln w="28575">
            <a:noFill/>
          </a:ln>
        </p:spPr>
        <p:txBody>
          <a:bodyPr wrap="square" rtlCol="0">
            <a:spAutoFit/>
          </a:bodyPr>
          <a:lstStyle/>
          <a:p>
            <a:r>
              <a:rPr lang="en-US" sz="44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নিচের</a:t>
            </a:r>
            <a:r>
              <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4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প্রশ্নগুলোর</a:t>
            </a:r>
            <a:r>
              <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4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উত্তর</a:t>
            </a:r>
            <a:r>
              <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দলগতভাবে </a:t>
            </a:r>
            <a:r>
              <a:rPr lang="en-US" sz="4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খাতায়</a:t>
            </a:r>
            <a:r>
              <a:rPr lang="en-US"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লি</a:t>
            </a:r>
            <a:r>
              <a:rPr lang="bn-BD"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খ।</a:t>
            </a:r>
            <a:endParaRPr lang="en-GB"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109" y="824779"/>
            <a:ext cx="2216727" cy="20708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26542" y="1539029"/>
            <a:ext cx="2785553" cy="1405369"/>
          </a:xfrm>
          <a:prstGeom prst="rect">
            <a:avLst/>
          </a:prstGeom>
        </p:spPr>
      </p:pic>
      <p:sp>
        <p:nvSpPr>
          <p:cNvPr id="17" name="TextBox 16">
            <a:extLst>
              <a:ext uri="{FF2B5EF4-FFF2-40B4-BE49-F238E27FC236}">
                <a16:creationId xmlns="" xmlns:a16="http://schemas.microsoft.com/office/drawing/2014/main" id="{E015A7D9-0ACE-48D1-AA16-46DE1AE174C3}"/>
              </a:ext>
            </a:extLst>
          </p:cNvPr>
          <p:cNvSpPr txBox="1"/>
          <p:nvPr/>
        </p:nvSpPr>
        <p:spPr>
          <a:xfrm>
            <a:off x="5202418" y="1905428"/>
            <a:ext cx="6676744" cy="646331"/>
          </a:xfrm>
          <a:prstGeom prst="rect">
            <a:avLst/>
          </a:prstGeom>
          <a:noFill/>
          <a:ln w="28575">
            <a:noFill/>
          </a:ln>
        </p:spPr>
        <p:txBody>
          <a:bodyPr wrap="square" rtlCol="0">
            <a:spAutoFit/>
          </a:bodyPr>
          <a:lstStyle/>
          <a:p>
            <a:r>
              <a:rPr lang="en-US" sz="3600" b="1" dirty="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r>
              <a:rPr lang="en-US" sz="3600" b="1" dirty="0" smtClean="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BD" sz="3600" b="1" dirty="0">
                <a:ln w="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লখার পরিচয় দাও </a:t>
            </a:r>
            <a:r>
              <a:rPr lang="bn-BD" sz="3600" b="1" dirty="0" smtClean="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en-GB" sz="3600" b="1" dirty="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5864" y="2948853"/>
            <a:ext cx="2282536" cy="1819275"/>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12688" y="3236825"/>
            <a:ext cx="2898944" cy="1467820"/>
          </a:xfrm>
          <a:prstGeom prst="rect">
            <a:avLst/>
          </a:prstGeom>
        </p:spPr>
      </p:pic>
      <p:sp>
        <p:nvSpPr>
          <p:cNvPr id="20" name="TextBox 19">
            <a:extLst>
              <a:ext uri="{FF2B5EF4-FFF2-40B4-BE49-F238E27FC236}">
                <a16:creationId xmlns="" xmlns:a16="http://schemas.microsoft.com/office/drawing/2014/main" id="{82BB0D82-D9EC-4209-9E13-0C3829892592}"/>
              </a:ext>
            </a:extLst>
          </p:cNvPr>
          <p:cNvSpPr txBox="1"/>
          <p:nvPr/>
        </p:nvSpPr>
        <p:spPr>
          <a:xfrm>
            <a:off x="5244621" y="3678116"/>
            <a:ext cx="7059920" cy="646331"/>
          </a:xfrm>
          <a:prstGeom prst="rect">
            <a:avLst/>
          </a:prstGeom>
          <a:noFill/>
          <a:ln w="28575">
            <a:noFill/>
          </a:ln>
        </p:spPr>
        <p:txBody>
          <a:bodyPr wrap="square" rtlCol="0">
            <a:spAutoFit/>
          </a:bodyPr>
          <a:lstStyle/>
          <a:p>
            <a:r>
              <a:rPr lang="bn-BD" sz="36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খ) </a:t>
            </a:r>
            <a:r>
              <a:rPr lang="bn-BD" sz="3600" b="1" dirty="0" smtClean="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লখার </a:t>
            </a:r>
            <a:r>
              <a:rPr lang="bn-BD" sz="36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জীবনযাত্রার প্রকৃতি বর্ণনা কর। </a:t>
            </a:r>
            <a:endParaRPr lang="en-US" sz="36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2400" y="4788910"/>
            <a:ext cx="2258291" cy="1888981"/>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81053" y="5038636"/>
            <a:ext cx="2817188" cy="1423850"/>
          </a:xfrm>
          <a:prstGeom prst="rect">
            <a:avLst/>
          </a:prstGeom>
        </p:spPr>
      </p:pic>
      <p:sp>
        <p:nvSpPr>
          <p:cNvPr id="23" name="TextBox 22">
            <a:extLst>
              <a:ext uri="{FF2B5EF4-FFF2-40B4-BE49-F238E27FC236}">
                <a16:creationId xmlns="" xmlns:a16="http://schemas.microsoft.com/office/drawing/2014/main" id="{469EA38D-DB72-4971-919C-FDA243C7BD34}"/>
              </a:ext>
            </a:extLst>
          </p:cNvPr>
          <p:cNvSpPr txBox="1"/>
          <p:nvPr/>
        </p:nvSpPr>
        <p:spPr>
          <a:xfrm>
            <a:off x="5081412" y="4734342"/>
            <a:ext cx="6625679" cy="1754326"/>
          </a:xfrm>
          <a:prstGeom prst="rect">
            <a:avLst/>
          </a:prstGeom>
          <a:noFill/>
          <a:ln w="28575">
            <a:noFill/>
          </a:ln>
        </p:spPr>
        <p:txBody>
          <a:bodyPr wrap="square" rtlCol="0">
            <a:spAutoFit/>
          </a:bodyPr>
          <a:lstStyle/>
          <a:p>
            <a:r>
              <a:rPr lang="bn-BD" sz="3600" b="1" dirty="0" smtClean="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 </a:t>
            </a:r>
            <a:r>
              <a:rPr lang="bn-BD" sz="3600" b="1" dirty="0">
                <a:ln w="0"/>
                <a:solidFill>
                  <a:srgbClr val="0070C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‘মানুষের ইচ্ছাশক্তির কাছে শারীরিক প্রতিবন্ধকতা তুচ্ছ’- কথাটি ব্যাখ্যা ক</a:t>
            </a:r>
            <a:r>
              <a:rPr lang="bn-IN" sz="3600" b="1" dirty="0">
                <a:ln w="0"/>
                <a:solidFill>
                  <a:srgbClr val="0070C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রতে পারবে।</a:t>
            </a:r>
            <a:r>
              <a:rPr lang="bn-BD" sz="3600" b="1" dirty="0">
                <a:ln w="0"/>
                <a:solidFill>
                  <a:srgbClr val="0070C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BD" sz="3600" b="1" dirty="0" smtClean="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endParaRPr lang="en-GB" sz="36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89544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1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750"/>
                                        <p:tgtEl>
                                          <p:spTgt spid="16"/>
                                        </p:tgtEl>
                                      </p:cBhvr>
                                    </p:animEffect>
                                  </p:childTnLst>
                                </p:cTn>
                              </p:par>
                            </p:childTnLst>
                          </p:cTn>
                        </p:par>
                        <p:par>
                          <p:cTn id="21" fill="hold">
                            <p:stCondLst>
                              <p:cond delay="1250"/>
                            </p:stCondLst>
                            <p:childTnLst>
                              <p:par>
                                <p:cTn id="22" presetID="2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750"/>
                                        <p:tgtEl>
                                          <p:spTgt spid="19"/>
                                        </p:tgtEl>
                                      </p:cBhvr>
                                    </p:animEffect>
                                  </p:childTnLst>
                                </p:cTn>
                              </p:par>
                            </p:childTnLst>
                          </p:cTn>
                        </p:par>
                        <p:par>
                          <p:cTn id="34" fill="hold">
                            <p:stCondLst>
                              <p:cond delay="1250"/>
                            </p:stCondLst>
                            <p:childTnLst>
                              <p:par>
                                <p:cTn id="35" presetID="22" presetClass="entr" presetSubtype="2"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righ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750"/>
                                        <p:tgtEl>
                                          <p:spTgt spid="22"/>
                                        </p:tgtEl>
                                      </p:cBhvr>
                                    </p:animEffect>
                                  </p:childTnLst>
                                </p:cTn>
                              </p:par>
                            </p:childTnLst>
                          </p:cTn>
                        </p:par>
                        <p:par>
                          <p:cTn id="47" fill="hold">
                            <p:stCondLst>
                              <p:cond delay="1250"/>
                            </p:stCondLst>
                            <p:childTnLst>
                              <p:par>
                                <p:cTn id="48" presetID="22" presetClass="entr" presetSubtype="2"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right)">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P spid="20"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5911" y="0"/>
            <a:ext cx="13811536" cy="6858000"/>
            <a:chOff x="-545911" y="0"/>
            <a:chExt cx="13811536" cy="6858000"/>
          </a:xfrm>
        </p:grpSpPr>
        <p:grpSp>
          <p:nvGrpSpPr>
            <p:cNvPr id="3" name="Group 2"/>
            <p:cNvGrpSpPr/>
            <p:nvPr/>
          </p:nvGrpSpPr>
          <p:grpSpPr>
            <a:xfrm>
              <a:off x="-545911" y="0"/>
              <a:ext cx="13811536" cy="6858000"/>
              <a:chOff x="-545911" y="0"/>
              <a:chExt cx="13811536" cy="6858000"/>
            </a:xfrm>
          </p:grpSpPr>
          <p:sp>
            <p:nvSpPr>
              <p:cNvPr id="6" name="Frame 5"/>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545911" y="5902657"/>
                <a:ext cx="13811536" cy="955343"/>
                <a:chOff x="-573207" y="5902657"/>
                <a:chExt cx="13811536" cy="955343"/>
              </a:xfrm>
            </p:grpSpPr>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82878" b="93836" l="13245" r="87274"/>
                          </a14:imgEffect>
                        </a14:imgLayer>
                      </a14:imgProps>
                    </a:ext>
                  </a:extLst>
                </a:blip>
                <a:srcRect l="3991" t="81508" r="3473" b="4794"/>
                <a:stretch/>
              </p:blipFill>
              <p:spPr>
                <a:xfrm>
                  <a:off x="-573207" y="5902657"/>
                  <a:ext cx="7260610" cy="95534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82878" b="93836" l="13245" r="87274"/>
                          </a14:imgEffect>
                        </a14:imgLayer>
                      </a14:imgProps>
                    </a:ext>
                  </a:extLst>
                </a:blip>
                <a:srcRect l="3991" t="81508" r="3473" b="4794"/>
                <a:stretch/>
              </p:blipFill>
              <p:spPr>
                <a:xfrm>
                  <a:off x="1842448" y="5902657"/>
                  <a:ext cx="11395881" cy="955343"/>
                </a:xfrm>
                <a:prstGeom prst="rect">
                  <a:avLst/>
                </a:prstGeom>
                <a:ln>
                  <a:noFill/>
                </a:ln>
                <a:effectLst>
                  <a:outerShdw blurRad="292100" dist="139700" dir="2700000" algn="tl" rotWithShape="0">
                    <a:srgbClr val="333333">
                      <a:alpha val="65000"/>
                    </a:srgbClr>
                  </a:outerShdw>
                </a:effectLst>
              </p:spPr>
            </p:pic>
          </p:grpSp>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364" y="163631"/>
              <a:ext cx="1105467" cy="1214793"/>
            </a:xfrm>
            <a:prstGeom prst="rect">
              <a:avLst/>
            </a:prstGeom>
            <a:ln>
              <a:noFill/>
            </a:ln>
            <a:effectLst>
              <a:softEdge rad="112500"/>
            </a:effectLst>
          </p:spPr>
        </p:pic>
      </p:grpSp>
      <p:sp>
        <p:nvSpPr>
          <p:cNvPr id="11" name="TextBox 10"/>
          <p:cNvSpPr txBox="1"/>
          <p:nvPr/>
        </p:nvSpPr>
        <p:spPr>
          <a:xfrm>
            <a:off x="3228108" y="166255"/>
            <a:ext cx="5818910" cy="830997"/>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rtlCol="0">
            <a:spAutoFit/>
          </a:bodyPr>
          <a:lstStyle/>
          <a:p>
            <a:r>
              <a:rPr lang="bn-BD" sz="4800" dirty="0" smtClean="0"/>
              <a:t>           </a:t>
            </a:r>
            <a:r>
              <a:rPr lang="bn-IN" sz="4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বাড়ির কাজ</a:t>
            </a:r>
            <a:endParaRPr lang="en-US"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12" name="Picture 11">
            <a:extLst>
              <a:ext uri="{FF2B5EF4-FFF2-40B4-BE49-F238E27FC236}">
                <a16:creationId xmlns="" xmlns:a16="http://schemas.microsoft.com/office/drawing/2014/main" id="{A5576CBD-DAC6-45D2-9358-53BD6D46B27C}"/>
              </a:ext>
            </a:extLst>
          </p:cNvPr>
          <p:cNvPicPr>
            <a:picLocks noChangeAspect="1"/>
          </p:cNvPicPr>
          <p:nvPr/>
        </p:nvPicPr>
        <p:blipFill>
          <a:blip r:embed="rId8">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083395" y="1346719"/>
            <a:ext cx="5234078" cy="3605698"/>
          </a:xfrm>
          <a:prstGeom prst="rect">
            <a:avLst/>
          </a:prstGeom>
        </p:spPr>
      </p:pic>
      <p:sp>
        <p:nvSpPr>
          <p:cNvPr id="13" name="TextBox 12"/>
          <p:cNvSpPr txBox="1"/>
          <p:nvPr/>
        </p:nvSpPr>
        <p:spPr>
          <a:xfrm>
            <a:off x="2001849" y="4881684"/>
            <a:ext cx="7692219" cy="1200329"/>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571500" indent="-571500">
              <a:buFont typeface="Wingdings" panose="05000000000000000000" pitchFamily="2" charset="2"/>
              <a:buChar char="v"/>
            </a:pPr>
            <a:r>
              <a:rPr lang="bn-BD" sz="36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লখার মতই </a:t>
            </a:r>
            <a:r>
              <a:rPr lang="bn-BD" sz="3600" b="1" dirty="0" smtClean="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তোমার </a:t>
            </a:r>
            <a:r>
              <a:rPr lang="bn-BD" sz="36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পরিচিত </a:t>
            </a:r>
            <a:r>
              <a:rPr lang="bn-BD" sz="3600" b="1" dirty="0" smtClean="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কোন চরিত্র সম্পর্কে একটি অনুচ্ছেদ লিখে আনবে । </a:t>
            </a:r>
            <a:endParaRPr lang="en-US" sz="36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47818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5911" y="0"/>
            <a:ext cx="13811536" cy="6858000"/>
            <a:chOff x="-545911" y="0"/>
            <a:chExt cx="13811536" cy="6858000"/>
          </a:xfrm>
        </p:grpSpPr>
        <p:grpSp>
          <p:nvGrpSpPr>
            <p:cNvPr id="3" name="Group 2"/>
            <p:cNvGrpSpPr/>
            <p:nvPr/>
          </p:nvGrpSpPr>
          <p:grpSpPr>
            <a:xfrm>
              <a:off x="-545911" y="0"/>
              <a:ext cx="13811536" cy="6858000"/>
              <a:chOff x="-545911" y="0"/>
              <a:chExt cx="13811536" cy="6858000"/>
            </a:xfrm>
          </p:grpSpPr>
          <p:sp>
            <p:nvSpPr>
              <p:cNvPr id="6" name="Frame 5"/>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545911" y="5902657"/>
                <a:ext cx="13811536" cy="955343"/>
                <a:chOff x="-573207" y="5902657"/>
                <a:chExt cx="13811536" cy="955343"/>
              </a:xfrm>
            </p:grpSpPr>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82878" b="93836" l="13245" r="87274"/>
                          </a14:imgEffect>
                        </a14:imgLayer>
                      </a14:imgProps>
                    </a:ext>
                  </a:extLst>
                </a:blip>
                <a:srcRect l="3991" t="81508" r="3473" b="4794"/>
                <a:stretch/>
              </p:blipFill>
              <p:spPr>
                <a:xfrm>
                  <a:off x="-573207" y="5902657"/>
                  <a:ext cx="7260610" cy="95534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82878" b="93836" l="13245" r="87274"/>
                          </a14:imgEffect>
                        </a14:imgLayer>
                      </a14:imgProps>
                    </a:ext>
                  </a:extLst>
                </a:blip>
                <a:srcRect l="3991" t="81508" r="3473" b="4794"/>
                <a:stretch/>
              </p:blipFill>
              <p:spPr>
                <a:xfrm>
                  <a:off x="1842448" y="5902657"/>
                  <a:ext cx="11395881" cy="955343"/>
                </a:xfrm>
                <a:prstGeom prst="rect">
                  <a:avLst/>
                </a:prstGeom>
                <a:ln>
                  <a:noFill/>
                </a:ln>
                <a:effectLst>
                  <a:outerShdw blurRad="292100" dist="139700" dir="2700000" algn="tl" rotWithShape="0">
                    <a:srgbClr val="333333">
                      <a:alpha val="65000"/>
                    </a:srgbClr>
                  </a:outerShdw>
                </a:effectLst>
              </p:spPr>
            </p:pic>
          </p:grpSp>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364" y="163631"/>
              <a:ext cx="1105467" cy="1214793"/>
            </a:xfrm>
            <a:prstGeom prst="rect">
              <a:avLst/>
            </a:prstGeom>
            <a:ln>
              <a:noFill/>
            </a:ln>
            <a:effectLst>
              <a:softEdge rad="112500"/>
            </a:effectLst>
          </p:spPr>
        </p:pic>
      </p:gr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677" y="112542"/>
            <a:ext cx="11859065" cy="6133513"/>
          </a:xfrm>
          <a:prstGeom prst="rect">
            <a:avLst/>
          </a:prstGeom>
        </p:spPr>
      </p:pic>
      <p:sp>
        <p:nvSpPr>
          <p:cNvPr id="12" name="TextBox 11"/>
          <p:cNvSpPr txBox="1"/>
          <p:nvPr/>
        </p:nvSpPr>
        <p:spPr>
          <a:xfrm>
            <a:off x="1129145" y="141518"/>
            <a:ext cx="9933709"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dirty="0">
                <a:ln w="11430"/>
                <a:solidFill>
                  <a:srgbClr val="259B39"/>
                </a:solidFill>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আজকের মত সবাইকে ধন্যবাদ</a:t>
            </a:r>
          </a:p>
        </p:txBody>
      </p:sp>
    </p:spTree>
    <p:extLst>
      <p:ext uri="{BB962C8B-B14F-4D97-AF65-F5344CB8AC3E}">
        <p14:creationId xmlns:p14="http://schemas.microsoft.com/office/powerpoint/2010/main" val="120029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a:noFill/>
        </p:grpSpPr>
        <p:sp>
          <p:nvSpPr>
            <p:cNvPr id="3" name="Frame 2"/>
            <p:cNvSpPr/>
            <p:nvPr/>
          </p:nvSpPr>
          <p:spPr>
            <a:xfrm>
              <a:off x="0" y="0"/>
              <a:ext cx="12192000" cy="6858000"/>
            </a:xfrm>
            <a:prstGeom prst="frame">
              <a:avLst>
                <a:gd name="adj1" fmla="val 699"/>
              </a:avLst>
            </a:prstGeom>
            <a:grpFill/>
            <a:ln>
              <a:solidFill>
                <a:srgbClr val="D81ACF"/>
              </a:solidFill>
            </a:ln>
            <a:effectLst>
              <a:outerShdw blurRad="50800" dist="38100" dir="8100000" algn="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grpFill/>
            <a:ln w="22225">
              <a:solidFill>
                <a:srgbClr val="D81ACF"/>
              </a:solidFill>
            </a:ln>
            <a:effectLst>
              <a:outerShdw blurRad="50800" dist="38100" dir="8100000" algn="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Flowchart: Terminator 4"/>
          <p:cNvSpPr/>
          <p:nvPr/>
        </p:nvSpPr>
        <p:spPr>
          <a:xfrm>
            <a:off x="2808875" y="226442"/>
            <a:ext cx="6762797" cy="1071570"/>
          </a:xfrm>
          <a:prstGeom prst="flowChartTerminator">
            <a:avLst/>
          </a:prstGeom>
          <a:solidFill>
            <a:srgbClr val="009900"/>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6600" dirty="0">
                <a:solidFill>
                  <a:srgbClr val="002060"/>
                </a:solidFill>
                <a:latin typeface="Kalpurush" panose="02000600000000000000" pitchFamily="2" charset="0"/>
                <a:cs typeface="Kalpurush" panose="02000600000000000000" pitchFamily="2" charset="0"/>
              </a:rPr>
              <a:t>পরিচিতি</a:t>
            </a:r>
            <a:endParaRPr lang="en-US" sz="8000" dirty="0">
              <a:solidFill>
                <a:srgbClr val="002060"/>
              </a:solidFill>
              <a:latin typeface="Kalpurush" panose="02000600000000000000" pitchFamily="2" charset="0"/>
              <a:cs typeface="Kalpurush" panose="020006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364" y="163631"/>
            <a:ext cx="1105467" cy="1214793"/>
          </a:xfrm>
          <a:prstGeom prst="rect">
            <a:avLst/>
          </a:prstGeom>
          <a:noFill/>
          <a:ln>
            <a:noFill/>
          </a:ln>
          <a:effectLst>
            <a:softEdge rad="112500"/>
          </a:effec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7110" t="24000" r="13556" b="50134"/>
          <a:stretch/>
        </p:blipFill>
        <p:spPr>
          <a:xfrm>
            <a:off x="952178" y="1111891"/>
            <a:ext cx="2095037" cy="211961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TextBox 7"/>
          <p:cNvSpPr txBox="1"/>
          <p:nvPr/>
        </p:nvSpPr>
        <p:spPr>
          <a:xfrm>
            <a:off x="465914" y="3266028"/>
            <a:ext cx="5470861" cy="2954655"/>
          </a:xfrm>
          <a:prstGeom prst="rect">
            <a:avLst/>
          </a:prstGeom>
          <a:noFill/>
        </p:spPr>
        <p:txBody>
          <a:bodyPr wrap="square" rtlCol="0">
            <a:spAutoFit/>
          </a:bodyPr>
          <a:lstStyle/>
          <a:p>
            <a:r>
              <a:rPr lang="bn-BD" sz="2800" b="1" dirty="0" smtClean="0">
                <a:solidFill>
                  <a:srgbClr val="002060"/>
                </a:solidFill>
                <a:latin typeface="Kalpurush" panose="02000600000000000000" pitchFamily="2" charset="0"/>
                <a:cs typeface="Kalpurush" panose="02000600000000000000" pitchFamily="2" charset="0"/>
              </a:rPr>
              <a:t>ডিটু রায়                                                                     </a:t>
            </a:r>
          </a:p>
          <a:p>
            <a:r>
              <a:rPr lang="en-US" sz="2800" b="1" dirty="0" err="1" smtClean="0">
                <a:solidFill>
                  <a:srgbClr val="002060"/>
                </a:solidFill>
                <a:latin typeface="Kalpurush" panose="02000600000000000000" pitchFamily="2" charset="0"/>
                <a:cs typeface="Kalpurush" panose="02000600000000000000" pitchFamily="2" charset="0"/>
              </a:rPr>
              <a:t>সহকারী</a:t>
            </a:r>
            <a:r>
              <a:rPr lang="bn-BD" sz="2800" b="1" dirty="0" smtClean="0">
                <a:solidFill>
                  <a:srgbClr val="002060"/>
                </a:solidFill>
                <a:latin typeface="Kalpurush" panose="02000600000000000000" pitchFamily="2" charset="0"/>
                <a:cs typeface="Kalpurush" panose="02000600000000000000" pitchFamily="2" charset="0"/>
              </a:rPr>
              <a:t> </a:t>
            </a:r>
            <a:r>
              <a:rPr lang="en-US" sz="2800" b="1" dirty="0" smtClean="0">
                <a:solidFill>
                  <a:srgbClr val="002060"/>
                </a:solidFill>
                <a:latin typeface="Kalpurush" panose="02000600000000000000" pitchFamily="2" charset="0"/>
                <a:cs typeface="Kalpurush" panose="02000600000000000000" pitchFamily="2" charset="0"/>
              </a:rPr>
              <a:t> </a:t>
            </a:r>
            <a:r>
              <a:rPr lang="en-US" sz="2800" b="1" dirty="0" err="1" smtClean="0">
                <a:solidFill>
                  <a:srgbClr val="002060"/>
                </a:solidFill>
                <a:latin typeface="Kalpurush" panose="02000600000000000000" pitchFamily="2" charset="0"/>
                <a:cs typeface="Kalpurush" panose="02000600000000000000" pitchFamily="2" charset="0"/>
              </a:rPr>
              <a:t>শিক্ষক</a:t>
            </a:r>
            <a:r>
              <a:rPr lang="bn-BD" sz="2800" b="1" dirty="0" smtClean="0">
                <a:solidFill>
                  <a:srgbClr val="002060"/>
                </a:solidFill>
                <a:latin typeface="Kalpurush" panose="02000600000000000000" pitchFamily="2" charset="0"/>
                <a:cs typeface="Kalpurush" panose="02000600000000000000" pitchFamily="2" charset="0"/>
              </a:rPr>
              <a:t>(বাংলা)</a:t>
            </a:r>
            <a:r>
              <a:rPr lang="en-US" sz="2800" b="1" dirty="0" smtClean="0">
                <a:solidFill>
                  <a:srgbClr val="002060"/>
                </a:solidFill>
                <a:latin typeface="Kalpurush" panose="02000600000000000000" pitchFamily="2" charset="0"/>
                <a:cs typeface="Kalpurush" panose="02000600000000000000" pitchFamily="2" charset="0"/>
              </a:rPr>
              <a:t>                                               </a:t>
            </a:r>
            <a:endParaRPr lang="bn-BD" sz="2800" b="1" dirty="0" smtClean="0">
              <a:solidFill>
                <a:srgbClr val="002060"/>
              </a:solidFill>
              <a:latin typeface="Kalpurush" panose="02000600000000000000" pitchFamily="2" charset="0"/>
              <a:cs typeface="Kalpurush" panose="02000600000000000000" pitchFamily="2" charset="0"/>
            </a:endParaRPr>
          </a:p>
          <a:p>
            <a:r>
              <a:rPr lang="bn-BD" sz="2800" b="1" dirty="0" smtClean="0">
                <a:solidFill>
                  <a:srgbClr val="002060"/>
                </a:solidFill>
                <a:latin typeface="Kalpurush" panose="02000600000000000000" pitchFamily="2" charset="0"/>
                <a:cs typeface="Kalpurush" panose="02000600000000000000" pitchFamily="2" charset="0"/>
              </a:rPr>
              <a:t>mamataditu@gmail.com</a:t>
            </a:r>
            <a:r>
              <a:rPr lang="en-US" sz="2800" b="1" dirty="0" smtClean="0">
                <a:solidFill>
                  <a:srgbClr val="002060"/>
                </a:solidFill>
                <a:latin typeface="Kalpurush" panose="02000600000000000000" pitchFamily="2" charset="0"/>
                <a:cs typeface="Kalpurush" panose="02000600000000000000" pitchFamily="2" charset="0"/>
              </a:rPr>
              <a:t>                                          </a:t>
            </a:r>
          </a:p>
          <a:p>
            <a:r>
              <a:rPr lang="bn-BD" sz="2800" b="1" dirty="0" smtClean="0">
                <a:solidFill>
                  <a:srgbClr val="002060"/>
                </a:solidFill>
                <a:latin typeface="Kalpurush" panose="02000600000000000000" pitchFamily="2" charset="0"/>
                <a:cs typeface="Kalpurush" panose="02000600000000000000" pitchFamily="2" charset="0"/>
              </a:rPr>
              <a:t>আদমপুর বলর্দ্ধনা শালিকদাহ </a:t>
            </a:r>
            <a:r>
              <a:rPr lang="en-US" sz="2800" b="1" dirty="0" err="1" smtClean="0">
                <a:solidFill>
                  <a:srgbClr val="002060"/>
                </a:solidFill>
                <a:latin typeface="Kalpurush" panose="02000600000000000000" pitchFamily="2" charset="0"/>
                <a:cs typeface="Kalpurush" panose="02000600000000000000" pitchFamily="2" charset="0"/>
              </a:rPr>
              <a:t>মাধ্যমিক</a:t>
            </a:r>
            <a:r>
              <a:rPr lang="en-US" sz="2800" b="1" dirty="0" smtClean="0">
                <a:solidFill>
                  <a:srgbClr val="002060"/>
                </a:solidFill>
                <a:latin typeface="Kalpurush" panose="02000600000000000000" pitchFamily="2" charset="0"/>
                <a:cs typeface="Kalpurush" panose="02000600000000000000" pitchFamily="2" charset="0"/>
              </a:rPr>
              <a:t> </a:t>
            </a:r>
            <a:r>
              <a:rPr lang="bn-BD" sz="2800" b="1" dirty="0" smtClean="0">
                <a:solidFill>
                  <a:srgbClr val="002060"/>
                </a:solidFill>
                <a:latin typeface="Kalpurush" panose="02000600000000000000" pitchFamily="2" charset="0"/>
                <a:cs typeface="Kalpurush" panose="02000600000000000000" pitchFamily="2" charset="0"/>
              </a:rPr>
              <a:t> বিদ্যালয়</a:t>
            </a:r>
            <a:r>
              <a:rPr lang="en-US" sz="2800" b="1" dirty="0" smtClean="0">
                <a:solidFill>
                  <a:srgbClr val="002060"/>
                </a:solidFill>
                <a:latin typeface="Kalpurush" panose="02000600000000000000" pitchFamily="2" charset="0"/>
                <a:cs typeface="Kalpurush" panose="02000600000000000000" pitchFamily="2" charset="0"/>
              </a:rPr>
              <a:t> </a:t>
            </a:r>
          </a:p>
          <a:p>
            <a:r>
              <a:rPr lang="bn-BD" sz="2800" b="1" dirty="0" smtClean="0">
                <a:solidFill>
                  <a:srgbClr val="002060"/>
                </a:solidFill>
                <a:latin typeface="Kalpurush" panose="02000600000000000000" pitchFamily="2" charset="0"/>
                <a:cs typeface="Kalpurush" panose="02000600000000000000" pitchFamily="2" charset="0"/>
              </a:rPr>
              <a:t>তেরখাদা,</a:t>
            </a:r>
            <a:r>
              <a:rPr lang="en-US" sz="2800" b="1" dirty="0" err="1" smtClean="0">
                <a:solidFill>
                  <a:srgbClr val="002060"/>
                </a:solidFill>
                <a:latin typeface="Kalpurush" panose="02000600000000000000" pitchFamily="2" charset="0"/>
                <a:cs typeface="Kalpurush" panose="02000600000000000000" pitchFamily="2" charset="0"/>
              </a:rPr>
              <a:t>খুলনা</a:t>
            </a:r>
            <a:endParaRPr lang="bn-BD" sz="2800" b="1" dirty="0" smtClean="0">
              <a:solidFill>
                <a:srgbClr val="002060"/>
              </a:solidFill>
              <a:latin typeface="Kalpurush" panose="02000600000000000000" pitchFamily="2" charset="0"/>
              <a:cs typeface="Kalpurush" panose="02000600000000000000" pitchFamily="2" charset="0"/>
            </a:endParaRPr>
          </a:p>
          <a:p>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4511" y="1434905"/>
            <a:ext cx="1636750" cy="18991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TextBox 9"/>
          <p:cNvSpPr txBox="1"/>
          <p:nvPr/>
        </p:nvSpPr>
        <p:spPr>
          <a:xfrm>
            <a:off x="6288678" y="3460802"/>
            <a:ext cx="5804848" cy="1815882"/>
          </a:xfrm>
          <a:prstGeom prst="rect">
            <a:avLst/>
          </a:prstGeom>
          <a:noFill/>
          <a:ln w="12700">
            <a:noFill/>
          </a:ln>
        </p:spPr>
        <p:txBody>
          <a:bodyPr wrap="square" rtlCol="0">
            <a:spAutoFit/>
          </a:bodyPr>
          <a:lstStyle/>
          <a:p>
            <a:pPr algn="just"/>
            <a:r>
              <a:rPr lang="bn-BD" sz="2800" b="1" dirty="0" smtClean="0">
                <a:ln w="11430">
                  <a:solidFill>
                    <a:srgbClr val="0C0000"/>
                  </a:solidFill>
                </a:ln>
                <a:solidFill>
                  <a:srgbClr val="002060"/>
                </a:solidFill>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শ্রেণি       :   </a:t>
            </a:r>
            <a:r>
              <a:rPr lang="en-US" sz="2800" b="1" dirty="0" err="1" smtClean="0">
                <a:ln w="11430">
                  <a:solidFill>
                    <a:srgbClr val="0C0000"/>
                  </a:solidFill>
                </a:ln>
                <a:solidFill>
                  <a:srgbClr val="002060"/>
                </a:solidFill>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সপ্তম</a:t>
            </a:r>
            <a:endParaRPr lang="bn-BD" sz="2800" b="1" dirty="0" smtClean="0">
              <a:ln w="11430">
                <a:solidFill>
                  <a:srgbClr val="0C0000"/>
                </a:solidFill>
              </a:ln>
              <a:solidFill>
                <a:srgbClr val="002060"/>
              </a:solidFill>
              <a:effectLst>
                <a:outerShdw blurRad="50800" dist="39000" dir="5460000" algn="tl">
                  <a:srgbClr val="000000">
                    <a:alpha val="38000"/>
                  </a:srgbClr>
                </a:outerShdw>
              </a:effectLst>
              <a:latin typeface="Kalpurush" panose="02000600000000000000" pitchFamily="2" charset="0"/>
              <a:cs typeface="Kalpurush" panose="02000600000000000000" pitchFamily="2" charset="0"/>
            </a:endParaRPr>
          </a:p>
          <a:p>
            <a:pPr algn="just"/>
            <a:r>
              <a:rPr lang="bn-BD" sz="2800" b="1" dirty="0" smtClean="0">
                <a:ln w="11430">
                  <a:solidFill>
                    <a:srgbClr val="0C0000"/>
                  </a:solidFill>
                </a:ln>
                <a:solidFill>
                  <a:srgbClr val="002060"/>
                </a:solidFill>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 বিষয়      :    বাংলা ১ম পত্র  </a:t>
            </a:r>
          </a:p>
          <a:p>
            <a:pPr algn="just"/>
            <a:r>
              <a:rPr lang="bn-BD" sz="2800" b="1" dirty="0" smtClean="0">
                <a:ln w="11430">
                  <a:solidFill>
                    <a:srgbClr val="0C0000"/>
                  </a:solidFill>
                </a:ln>
                <a:solidFill>
                  <a:srgbClr val="002060"/>
                </a:solidFill>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 সময়       </a:t>
            </a:r>
            <a:r>
              <a:rPr lang="en-AU" sz="2800" b="1" dirty="0" smtClean="0">
                <a:ln w="11430">
                  <a:solidFill>
                    <a:srgbClr val="0C0000"/>
                  </a:solidFill>
                </a:ln>
                <a:solidFill>
                  <a:srgbClr val="002060"/>
                </a:solidFill>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a:t>
            </a:r>
            <a:r>
              <a:rPr lang="bn-BD" sz="2800" b="1" dirty="0" smtClean="0">
                <a:ln w="11430">
                  <a:solidFill>
                    <a:srgbClr val="0C0000"/>
                  </a:solidFill>
                </a:ln>
                <a:solidFill>
                  <a:srgbClr val="002060"/>
                </a:solidFill>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    </a:t>
            </a:r>
            <a:r>
              <a:rPr lang="en-US" sz="2800" b="1" dirty="0">
                <a:ln w="11430">
                  <a:solidFill>
                    <a:srgbClr val="0C0000"/>
                  </a:solidFill>
                </a:ln>
                <a:solidFill>
                  <a:srgbClr val="002060"/>
                </a:solidFill>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৫</a:t>
            </a:r>
            <a:r>
              <a:rPr lang="bn-BD" sz="2800" b="1" dirty="0" smtClean="0">
                <a:ln w="11430">
                  <a:solidFill>
                    <a:srgbClr val="0C0000"/>
                  </a:solidFill>
                </a:ln>
                <a:solidFill>
                  <a:srgbClr val="002060"/>
                </a:solidFill>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০ মিনিট।</a:t>
            </a:r>
            <a:endParaRPr lang="en-US" sz="2800" b="1" dirty="0" smtClean="0">
              <a:ln w="11430">
                <a:solidFill>
                  <a:srgbClr val="0C0000"/>
                </a:solidFill>
              </a:ln>
              <a:solidFill>
                <a:srgbClr val="002060"/>
              </a:solidFill>
              <a:effectLst>
                <a:outerShdw blurRad="50800" dist="39000" dir="5460000" algn="tl">
                  <a:srgbClr val="000000">
                    <a:alpha val="38000"/>
                  </a:srgbClr>
                </a:outerShdw>
              </a:effectLst>
              <a:latin typeface="Kalpurush" panose="02000600000000000000" pitchFamily="2" charset="0"/>
              <a:cs typeface="Kalpurush" panose="02000600000000000000" pitchFamily="2" charset="0"/>
            </a:endParaRPr>
          </a:p>
          <a:p>
            <a:endParaRPr lang="bn-BD" sz="2800" b="1" dirty="0" smtClean="0">
              <a:solidFill>
                <a:srgbClr val="FF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grpSp>
        <p:nvGrpSpPr>
          <p:cNvPr id="27" name="Group 26"/>
          <p:cNvGrpSpPr/>
          <p:nvPr/>
        </p:nvGrpSpPr>
        <p:grpSpPr>
          <a:xfrm>
            <a:off x="5901188" y="1902296"/>
            <a:ext cx="186818" cy="3651683"/>
            <a:chOff x="5901188" y="1902296"/>
            <a:chExt cx="186818" cy="3651683"/>
          </a:xfrm>
        </p:grpSpPr>
        <p:sp>
          <p:nvSpPr>
            <p:cNvPr id="15" name="Flowchart: Connector 14"/>
            <p:cNvSpPr/>
            <p:nvPr/>
          </p:nvSpPr>
          <p:spPr>
            <a:xfrm>
              <a:off x="5901188" y="1902296"/>
              <a:ext cx="184474" cy="24495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000461" y="2131205"/>
              <a:ext cx="0" cy="3186820"/>
            </a:xfrm>
            <a:prstGeom prst="line">
              <a:avLst/>
            </a:prstGeom>
            <a:ln w="76200">
              <a:solidFill>
                <a:srgbClr val="FFC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Flowchart: Connector 16"/>
            <p:cNvSpPr/>
            <p:nvPr/>
          </p:nvSpPr>
          <p:spPr>
            <a:xfrm>
              <a:off x="5903532" y="5309022"/>
              <a:ext cx="184474" cy="24495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131581" y="2384479"/>
            <a:ext cx="136854" cy="2932496"/>
            <a:chOff x="6131581" y="2384479"/>
            <a:chExt cx="136854" cy="2932496"/>
          </a:xfrm>
        </p:grpSpPr>
        <p:cxnSp>
          <p:nvCxnSpPr>
            <p:cNvPr id="19" name="Straight Connector 18"/>
            <p:cNvCxnSpPr/>
            <p:nvPr/>
          </p:nvCxnSpPr>
          <p:spPr>
            <a:xfrm>
              <a:off x="6208813" y="2502856"/>
              <a:ext cx="0" cy="2668065"/>
            </a:xfrm>
            <a:prstGeom prst="line">
              <a:avLst/>
            </a:prstGeom>
            <a:solidFill>
              <a:srgbClr val="2C951B"/>
            </a:solidFill>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Flowchart: Connector 19"/>
            <p:cNvSpPr/>
            <p:nvPr/>
          </p:nvSpPr>
          <p:spPr>
            <a:xfrm>
              <a:off x="6133925" y="5130025"/>
              <a:ext cx="134510" cy="186950"/>
            </a:xfrm>
            <a:prstGeom prst="flowChartConnector">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6131581" y="2384479"/>
              <a:ext cx="134510" cy="186950"/>
            </a:xfrm>
            <a:prstGeom prst="flowChartConnector">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5710775" y="2359458"/>
            <a:ext cx="136854" cy="2932496"/>
            <a:chOff x="6131581" y="2384479"/>
            <a:chExt cx="136854" cy="2932496"/>
          </a:xfrm>
        </p:grpSpPr>
        <p:cxnSp>
          <p:nvCxnSpPr>
            <p:cNvPr id="24" name="Straight Connector 23"/>
            <p:cNvCxnSpPr/>
            <p:nvPr/>
          </p:nvCxnSpPr>
          <p:spPr>
            <a:xfrm>
              <a:off x="6208813" y="2502856"/>
              <a:ext cx="0" cy="2668065"/>
            </a:xfrm>
            <a:prstGeom prst="line">
              <a:avLst/>
            </a:prstGeom>
            <a:solidFill>
              <a:srgbClr val="2C951B"/>
            </a:solidFill>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5" name="Flowchart: Connector 24"/>
            <p:cNvSpPr/>
            <p:nvPr/>
          </p:nvSpPr>
          <p:spPr>
            <a:xfrm>
              <a:off x="6133925" y="5130025"/>
              <a:ext cx="134510" cy="186950"/>
            </a:xfrm>
            <a:prstGeom prst="flowChartConnector">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6131581" y="2384479"/>
              <a:ext cx="134510" cy="186950"/>
            </a:xfrm>
            <a:prstGeom prst="flowChartConnector">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30912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5911" y="0"/>
            <a:ext cx="13811536" cy="6858000"/>
            <a:chOff x="-545911" y="0"/>
            <a:chExt cx="13811536" cy="6858000"/>
          </a:xfrm>
        </p:grpSpPr>
        <p:grpSp>
          <p:nvGrpSpPr>
            <p:cNvPr id="3" name="Group 2"/>
            <p:cNvGrpSpPr/>
            <p:nvPr/>
          </p:nvGrpSpPr>
          <p:grpSpPr>
            <a:xfrm>
              <a:off x="-545911" y="0"/>
              <a:ext cx="13811536" cy="6858000"/>
              <a:chOff x="-545911" y="0"/>
              <a:chExt cx="13811536" cy="6858000"/>
            </a:xfrm>
          </p:grpSpPr>
          <p:sp>
            <p:nvSpPr>
              <p:cNvPr id="6" name="Frame 5"/>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545911" y="5902657"/>
                <a:ext cx="13811536" cy="955343"/>
                <a:chOff x="-573207" y="5902657"/>
                <a:chExt cx="13811536" cy="955343"/>
              </a:xfrm>
            </p:grpSpPr>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82878" b="93836" l="13245" r="87274"/>
                          </a14:imgEffect>
                        </a14:imgLayer>
                      </a14:imgProps>
                    </a:ext>
                  </a:extLst>
                </a:blip>
                <a:srcRect l="3991" t="81508" r="3473" b="4794"/>
                <a:stretch/>
              </p:blipFill>
              <p:spPr>
                <a:xfrm>
                  <a:off x="-573207" y="5902657"/>
                  <a:ext cx="7260610" cy="95534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82878" b="93836" l="13245" r="87274"/>
                          </a14:imgEffect>
                        </a14:imgLayer>
                      </a14:imgProps>
                    </a:ext>
                  </a:extLst>
                </a:blip>
                <a:srcRect l="3991" t="81508" r="3473" b="4794"/>
                <a:stretch/>
              </p:blipFill>
              <p:spPr>
                <a:xfrm>
                  <a:off x="1842448" y="5902657"/>
                  <a:ext cx="11395881" cy="955343"/>
                </a:xfrm>
                <a:prstGeom prst="rect">
                  <a:avLst/>
                </a:prstGeom>
                <a:ln>
                  <a:noFill/>
                </a:ln>
                <a:effectLst>
                  <a:outerShdw blurRad="292100" dist="139700" dir="2700000" algn="tl" rotWithShape="0">
                    <a:srgbClr val="333333">
                      <a:alpha val="65000"/>
                    </a:srgbClr>
                  </a:outerShdw>
                </a:effectLst>
              </p:spPr>
            </p:pic>
          </p:grpSp>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364" y="163631"/>
              <a:ext cx="1105467" cy="1214793"/>
            </a:xfrm>
            <a:prstGeom prst="rect">
              <a:avLst/>
            </a:prstGeom>
            <a:ln>
              <a:noFill/>
            </a:ln>
            <a:effectLst>
              <a:softEdge rad="112500"/>
            </a:effectLst>
          </p:spPr>
        </p:pic>
      </p:grpSp>
      <p:grpSp>
        <p:nvGrpSpPr>
          <p:cNvPr id="17" name="Group 16"/>
          <p:cNvGrpSpPr/>
          <p:nvPr/>
        </p:nvGrpSpPr>
        <p:grpSpPr>
          <a:xfrm>
            <a:off x="127378" y="119411"/>
            <a:ext cx="11950891" cy="6117616"/>
            <a:chOff x="127378" y="119411"/>
            <a:chExt cx="11950891" cy="6117616"/>
          </a:xfrm>
        </p:grpSpPr>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7378" y="119411"/>
              <a:ext cx="8798258" cy="6117616"/>
            </a:xfrm>
            <a:prstGeom prst="rect">
              <a:avLst/>
            </a:prstGeom>
          </p:spPr>
        </p:pic>
        <p:pic>
          <p:nvPicPr>
            <p:cNvPr id="16" name="Picture 15"/>
            <p:cNvPicPr>
              <a:picLocks noChangeAspect="1"/>
            </p:cNvPicPr>
            <p:nvPr/>
          </p:nvPicPr>
          <p:blipFill rotWithShape="1">
            <a:blip r:embed="rId9">
              <a:extLst>
                <a:ext uri="{28A0092B-C50C-407E-A947-70E740481C1C}">
                  <a14:useLocalDpi xmlns:a14="http://schemas.microsoft.com/office/drawing/2010/main" val="0"/>
                </a:ext>
              </a:extLst>
            </a:blip>
            <a:srcRect l="59263"/>
            <a:stretch/>
          </p:blipFill>
          <p:spPr>
            <a:xfrm>
              <a:off x="8952931" y="136478"/>
              <a:ext cx="3125338" cy="6086901"/>
            </a:xfrm>
            <a:prstGeom prst="rect">
              <a:avLst/>
            </a:prstGeom>
          </p:spPr>
        </p:pic>
      </p:grpSp>
      <p:sp>
        <p:nvSpPr>
          <p:cNvPr id="13" name="TextBox 12"/>
          <p:cNvSpPr txBox="1"/>
          <p:nvPr/>
        </p:nvSpPr>
        <p:spPr>
          <a:xfrm>
            <a:off x="532262" y="259307"/>
            <a:ext cx="8161361" cy="923330"/>
          </a:xfrm>
          <a:prstGeom prst="rect">
            <a:avLst/>
          </a:prstGeom>
          <a:noFill/>
        </p:spPr>
        <p:txBody>
          <a:bodyPr wrap="square" rtlCol="0">
            <a:spAutoFit/>
          </a:bodyPr>
          <a:lstStyle/>
          <a:p>
            <a:r>
              <a:rPr lang="bn-BD" sz="36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বলতো </a:t>
            </a:r>
            <a:r>
              <a:rPr lang="en-US" sz="36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ছবিতে</a:t>
            </a:r>
            <a:r>
              <a:rPr lang="en-US" sz="36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দেখা</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যাচ্ছে</a:t>
            </a:r>
            <a:r>
              <a:rPr lang="bn-BD"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en-US"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8" name="TextBox 17"/>
          <p:cNvSpPr txBox="1"/>
          <p:nvPr/>
        </p:nvSpPr>
        <p:spPr>
          <a:xfrm>
            <a:off x="482501" y="232432"/>
            <a:ext cx="7533565" cy="1077218"/>
          </a:xfrm>
          <a:prstGeom prst="rect">
            <a:avLst/>
          </a:prstGeom>
          <a:noFill/>
        </p:spPr>
        <p:txBody>
          <a:bodyPr wrap="square" rtlCol="0">
            <a:spAutoFit/>
          </a:bodyPr>
          <a:lstStyle/>
          <a:p>
            <a:r>
              <a:rPr lang="bn-BD" sz="3200" b="1" dirty="0" smtClean="0">
                <a:solidFill>
                  <a:srgbClr val="5519CD"/>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২১শে ফেব্রুয়ারীতে শহীদ মিনারে শ্রদ্ধাভরে ফুল নিবেদন করছে।</a:t>
            </a:r>
            <a:endParaRPr lang="en-US" sz="3200" b="1" dirty="0">
              <a:solidFill>
                <a:srgbClr val="5519CD"/>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9" name="TextBox 18"/>
          <p:cNvSpPr txBox="1"/>
          <p:nvPr/>
        </p:nvSpPr>
        <p:spPr>
          <a:xfrm>
            <a:off x="490689" y="266236"/>
            <a:ext cx="6823881" cy="1200329"/>
          </a:xfrm>
          <a:prstGeom prst="rect">
            <a:avLst/>
          </a:prstGeom>
          <a:noFill/>
        </p:spPr>
        <p:txBody>
          <a:bodyPr wrap="square" rtlCol="0">
            <a:spAutoFit/>
          </a:bodyPr>
          <a:lstStyle/>
          <a:p>
            <a:r>
              <a:rPr lang="en-US" sz="3600" b="1" dirty="0" err="1" smtClean="0">
                <a:solidFill>
                  <a:srgbClr val="5519CD"/>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তাহলে</a:t>
            </a:r>
            <a:r>
              <a:rPr lang="en-US" sz="3600" b="1" dirty="0">
                <a:solidFill>
                  <a:srgbClr val="5519CD"/>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smtClean="0">
                <a:solidFill>
                  <a:srgbClr val="5519CD"/>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বলতো</a:t>
            </a:r>
            <a:r>
              <a:rPr lang="en-US" sz="3600" b="1" dirty="0" smtClean="0">
                <a:solidFill>
                  <a:srgbClr val="5519CD"/>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BD" sz="3600" b="1" dirty="0" smtClean="0">
                <a:solidFill>
                  <a:srgbClr val="5519CD"/>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আজকে আমাদের পাঠের বিষয় কী?</a:t>
            </a:r>
            <a:endParaRPr lang="en-US" sz="3600" b="1" dirty="0">
              <a:solidFill>
                <a:srgbClr val="5519CD"/>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20" name="TextBox 19"/>
          <p:cNvSpPr txBox="1"/>
          <p:nvPr/>
        </p:nvSpPr>
        <p:spPr>
          <a:xfrm>
            <a:off x="500557" y="277574"/>
            <a:ext cx="7025657" cy="1200329"/>
          </a:xfrm>
          <a:prstGeom prst="rect">
            <a:avLst/>
          </a:prstGeom>
          <a:noFill/>
        </p:spPr>
        <p:txBody>
          <a:bodyPr wrap="square" rtlCol="0">
            <a:spAutoFit/>
          </a:bodyPr>
          <a:lstStyle/>
          <a:p>
            <a:r>
              <a:rPr lang="bn-BD" sz="3600" b="1" dirty="0" smtClean="0">
                <a:solidFill>
                  <a:srgbClr val="5519CD"/>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সঠিক বলেছো,আমাদের আজকের পাঠের বিষয় হলো-</a:t>
            </a:r>
            <a:endParaRPr lang="en-US" sz="3600" b="1" dirty="0">
              <a:solidFill>
                <a:srgbClr val="5519CD"/>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06876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5911" y="0"/>
            <a:ext cx="13811536" cy="6858000"/>
            <a:chOff x="-545911" y="0"/>
            <a:chExt cx="13811536" cy="6858000"/>
          </a:xfrm>
        </p:grpSpPr>
        <p:grpSp>
          <p:nvGrpSpPr>
            <p:cNvPr id="3" name="Group 2"/>
            <p:cNvGrpSpPr/>
            <p:nvPr/>
          </p:nvGrpSpPr>
          <p:grpSpPr>
            <a:xfrm>
              <a:off x="-545911" y="0"/>
              <a:ext cx="13811536" cy="6858000"/>
              <a:chOff x="-545911" y="0"/>
              <a:chExt cx="13811536" cy="6858000"/>
            </a:xfrm>
          </p:grpSpPr>
          <p:sp>
            <p:nvSpPr>
              <p:cNvPr id="6" name="Frame 5"/>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545911" y="5902657"/>
                <a:ext cx="13811536" cy="955343"/>
                <a:chOff x="-573207" y="5902657"/>
                <a:chExt cx="13811536" cy="955343"/>
              </a:xfrm>
            </p:grpSpPr>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82878" b="93836" l="13245" r="87274"/>
                          </a14:imgEffect>
                        </a14:imgLayer>
                      </a14:imgProps>
                    </a:ext>
                  </a:extLst>
                </a:blip>
                <a:srcRect l="3991" t="81508" r="3473" b="4794"/>
                <a:stretch/>
              </p:blipFill>
              <p:spPr>
                <a:xfrm>
                  <a:off x="-573207" y="5902657"/>
                  <a:ext cx="7260610" cy="95534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82878" b="93836" l="13245" r="87274"/>
                          </a14:imgEffect>
                        </a14:imgLayer>
                      </a14:imgProps>
                    </a:ext>
                  </a:extLst>
                </a:blip>
                <a:srcRect l="3991" t="81508" r="3473" b="4794"/>
                <a:stretch/>
              </p:blipFill>
              <p:spPr>
                <a:xfrm>
                  <a:off x="1842448" y="5902657"/>
                  <a:ext cx="11395881" cy="955343"/>
                </a:xfrm>
                <a:prstGeom prst="rect">
                  <a:avLst/>
                </a:prstGeom>
                <a:ln>
                  <a:noFill/>
                </a:ln>
                <a:effectLst>
                  <a:outerShdw blurRad="292100" dist="139700" dir="2700000" algn="tl" rotWithShape="0">
                    <a:srgbClr val="333333">
                      <a:alpha val="65000"/>
                    </a:srgbClr>
                  </a:outerShdw>
                </a:effectLst>
              </p:spPr>
            </p:pic>
          </p:grpSp>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364" y="163631"/>
              <a:ext cx="1105467" cy="1214793"/>
            </a:xfrm>
            <a:prstGeom prst="rect">
              <a:avLst/>
            </a:prstGeom>
            <a:ln>
              <a:noFill/>
            </a:ln>
            <a:effectLst>
              <a:softEdge rad="112500"/>
            </a:effectLst>
          </p:spPr>
        </p:pic>
      </p:grpSp>
      <p:pic>
        <p:nvPicPr>
          <p:cNvPr id="11" name="Picture 10">
            <a:extLst>
              <a:ext uri="{FF2B5EF4-FFF2-40B4-BE49-F238E27FC236}">
                <a16:creationId xmlns="" xmlns:a16="http://schemas.microsoft.com/office/drawing/2014/main" id="{1AFC3119-81D3-473B-BAFD-CFE6E84356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9176" y="170766"/>
            <a:ext cx="8461887" cy="6429375"/>
          </a:xfrm>
          <a:prstGeom prst="rect">
            <a:avLst/>
          </a:prstGeom>
        </p:spPr>
      </p:pic>
      <p:sp>
        <p:nvSpPr>
          <p:cNvPr id="13" name="TextBox 12">
            <a:extLst>
              <a:ext uri="{FF2B5EF4-FFF2-40B4-BE49-F238E27FC236}">
                <a16:creationId xmlns="" xmlns:a16="http://schemas.microsoft.com/office/drawing/2014/main" id="{C9E56822-DE24-4974-8BCD-153341D3407A}"/>
              </a:ext>
            </a:extLst>
          </p:cNvPr>
          <p:cNvSpPr txBox="1"/>
          <p:nvPr/>
        </p:nvSpPr>
        <p:spPr>
          <a:xfrm>
            <a:off x="2887579" y="633492"/>
            <a:ext cx="6547319" cy="986761"/>
          </a:xfrm>
          <a:prstGeom prst="rect">
            <a:avLst/>
          </a:prstGeom>
          <a:noFill/>
        </p:spPr>
        <p:txBody>
          <a:bodyPr wrap="square" rtlCol="0">
            <a:spAutoFit/>
          </a:bodyPr>
          <a:lstStyle/>
          <a:p>
            <a:pPr algn="ctr"/>
            <a:r>
              <a:rPr lang="en-US" sz="5625"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আমাদের</a:t>
            </a:r>
            <a:r>
              <a:rPr lang="en-US" sz="5625"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5625"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আজকের</a:t>
            </a:r>
            <a:r>
              <a:rPr lang="en-US" sz="5625"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5625"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পাঠ</a:t>
            </a:r>
            <a:endParaRPr lang="bn-BD" sz="5625"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14" name="Picture 13">
            <a:extLst>
              <a:ext uri="{FF2B5EF4-FFF2-40B4-BE49-F238E27FC236}">
                <a16:creationId xmlns="" xmlns:a16="http://schemas.microsoft.com/office/drawing/2014/main" id="{53A4C44F-22B4-4709-8820-110F9CB0B583}"/>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786" b="90000" l="182" r="89964"/>
                    </a14:imgEffect>
                  </a14:imgLayer>
                </a14:imgProps>
              </a:ext>
              <a:ext uri="{28A0092B-C50C-407E-A947-70E740481C1C}">
                <a14:useLocalDpi xmlns:a14="http://schemas.microsoft.com/office/drawing/2010/main" val="0"/>
              </a:ext>
            </a:extLst>
          </a:blip>
          <a:stretch>
            <a:fillRect/>
          </a:stretch>
        </p:blipFill>
        <p:spPr>
          <a:xfrm>
            <a:off x="-1801963" y="1391522"/>
            <a:ext cx="1644063" cy="1680065"/>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78558" y="1703979"/>
            <a:ext cx="7792277" cy="2066162"/>
          </a:xfrm>
          <a:prstGeom prst="rect">
            <a:avLst/>
          </a:prstGeom>
        </p:spPr>
      </p:pic>
      <p:sp>
        <p:nvSpPr>
          <p:cNvPr id="16" name="TextBox 15"/>
          <p:cNvSpPr txBox="1"/>
          <p:nvPr/>
        </p:nvSpPr>
        <p:spPr>
          <a:xfrm>
            <a:off x="4487594" y="1308296"/>
            <a:ext cx="4839286" cy="2308324"/>
          </a:xfrm>
          <a:prstGeom prst="rect">
            <a:avLst/>
          </a:prstGeom>
          <a:noFill/>
        </p:spPr>
        <p:txBody>
          <a:bodyPr wrap="square" rtlCol="0">
            <a:spAutoFit/>
          </a:bodyPr>
          <a:lstStyle/>
          <a:p>
            <a:r>
              <a:rPr lang="bn-IN" sz="4800" b="1" dirty="0" smtClean="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লখার একুশে</a:t>
            </a:r>
            <a:endParaRPr lang="bn-BD" sz="4800" b="1" dirty="0" smtClean="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a:p>
            <a:r>
              <a:rPr lang="bn-BD" sz="4800" b="1" dirty="0">
                <a:ln w="0"/>
                <a:solidFill>
                  <a:srgbClr val="5519CD"/>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BD" sz="4800" b="1" dirty="0" smtClean="0">
                <a:ln w="0"/>
                <a:solidFill>
                  <a:srgbClr val="5519CD"/>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IN" sz="4800" b="1" dirty="0" smtClean="0">
                <a:ln w="6600">
                  <a:solidFill>
                    <a:schemeClr val="accent2"/>
                  </a:solidFill>
                  <a:prstDash val="solid"/>
                </a:ln>
                <a:effectLst>
                  <a:outerShdw dist="38100" dir="2700000" algn="tl" rotWithShape="0">
                    <a:schemeClr val="accent2"/>
                  </a:outerShdw>
                </a:effectLst>
                <a:latin typeface="Kalpurush" panose="02000600000000000000" pitchFamily="2" charset="0"/>
                <a:cs typeface="Kalpurush" panose="02000600000000000000" pitchFamily="2" charset="0"/>
              </a:rPr>
              <a:t>আবুবকর সিদ্দিক </a:t>
            </a:r>
            <a:endParaRPr lang="en-US" sz="4800" b="1" dirty="0" smtClean="0">
              <a:ln w="6600">
                <a:solidFill>
                  <a:schemeClr val="accent2"/>
                </a:solidFill>
                <a:prstDash val="solid"/>
              </a:ln>
              <a:effectLst>
                <a:outerShdw dist="38100" dir="2700000" algn="tl" rotWithShape="0">
                  <a:schemeClr val="accent2"/>
                </a:outerShdw>
              </a:effectLst>
              <a:latin typeface="Kalpurush" panose="02000600000000000000" pitchFamily="2" charset="0"/>
              <a:cs typeface="Kalpurush" panose="02000600000000000000" pitchFamily="2" charset="0"/>
            </a:endParaRPr>
          </a:p>
          <a:p>
            <a:endParaRPr lang="en-US" sz="4800" dirty="0">
              <a:solidFill>
                <a:srgbClr val="5519CD"/>
              </a:solidFill>
            </a:endParaRPr>
          </a:p>
        </p:txBody>
      </p:sp>
      <p:sp>
        <p:nvSpPr>
          <p:cNvPr id="17" name="Rectangle 16"/>
          <p:cNvSpPr/>
          <p:nvPr/>
        </p:nvSpPr>
        <p:spPr>
          <a:xfrm>
            <a:off x="281354" y="6341404"/>
            <a:ext cx="8173329" cy="369332"/>
          </a:xfrm>
          <a:prstGeom prst="rect">
            <a:avLst/>
          </a:prstGeom>
        </p:spPr>
        <p:txBody>
          <a:bodyPr wrap="square">
            <a:spAutoFit/>
          </a:bodyPr>
          <a:lstStyle/>
          <a:p>
            <a:r>
              <a:rPr lang="bn-BD" b="1" dirty="0" smtClean="0">
                <a:latin typeface="Kalpurush" panose="02000600000000000000" pitchFamily="2" charset="0"/>
                <a:cs typeface="Kalpurush" panose="02000600000000000000" pitchFamily="2" charset="0"/>
              </a:rPr>
              <a:t>ডিটু রায় ,</a:t>
            </a:r>
            <a:r>
              <a:rPr lang="en-US" b="1" dirty="0" err="1" smtClean="0">
                <a:latin typeface="Kalpurush" panose="02000600000000000000" pitchFamily="2" charset="0"/>
                <a:cs typeface="Kalpurush" panose="02000600000000000000" pitchFamily="2" charset="0"/>
              </a:rPr>
              <a:t>সহকারী</a:t>
            </a:r>
            <a:r>
              <a:rPr lang="bn-BD" b="1" dirty="0" smtClean="0">
                <a:latin typeface="Kalpurush" panose="02000600000000000000" pitchFamily="2" charset="0"/>
                <a:cs typeface="Kalpurush" panose="02000600000000000000" pitchFamily="2" charset="0"/>
              </a:rPr>
              <a:t> </a:t>
            </a:r>
            <a:r>
              <a:rPr lang="en-US" b="1" dirty="0" smtClean="0">
                <a:latin typeface="Kalpurush" panose="02000600000000000000" pitchFamily="2" charset="0"/>
                <a:cs typeface="Kalpurush" panose="02000600000000000000" pitchFamily="2" charset="0"/>
              </a:rPr>
              <a:t> </a:t>
            </a:r>
            <a:r>
              <a:rPr lang="en-US" b="1" dirty="0" err="1" smtClean="0">
                <a:latin typeface="Kalpurush" panose="02000600000000000000" pitchFamily="2" charset="0"/>
                <a:cs typeface="Kalpurush" panose="02000600000000000000" pitchFamily="2" charset="0"/>
              </a:rPr>
              <a:t>শিক্ষক</a:t>
            </a:r>
            <a:r>
              <a:rPr lang="bn-BD" b="1" dirty="0" smtClean="0">
                <a:latin typeface="Kalpurush" panose="02000600000000000000" pitchFamily="2" charset="0"/>
                <a:cs typeface="Kalpurush" panose="02000600000000000000" pitchFamily="2" charset="0"/>
              </a:rPr>
              <a:t>(বাংলা) আদমপুর বলর্দ্ধনা শালিকদাহ </a:t>
            </a:r>
            <a:r>
              <a:rPr lang="en-US" b="1" dirty="0" err="1" smtClean="0">
                <a:latin typeface="Kalpurush" panose="02000600000000000000" pitchFamily="2" charset="0"/>
                <a:cs typeface="Kalpurush" panose="02000600000000000000" pitchFamily="2" charset="0"/>
              </a:rPr>
              <a:t>মাধ্যমিক</a:t>
            </a:r>
            <a:r>
              <a:rPr lang="bn-BD" b="1" dirty="0" smtClean="0">
                <a:latin typeface="Kalpurush" panose="02000600000000000000" pitchFamily="2" charset="0"/>
                <a:cs typeface="Kalpurush" panose="02000600000000000000" pitchFamily="2" charset="0"/>
              </a:rPr>
              <a:t> বিদ্যালয়,</a:t>
            </a:r>
            <a:r>
              <a:rPr lang="en-US" b="1" dirty="0" smtClean="0">
                <a:latin typeface="Kalpurush" panose="02000600000000000000" pitchFamily="2" charset="0"/>
                <a:cs typeface="Kalpurush" panose="02000600000000000000" pitchFamily="2" charset="0"/>
              </a:rPr>
              <a:t> </a:t>
            </a:r>
            <a:r>
              <a:rPr lang="bn-BD" b="1" dirty="0" smtClean="0">
                <a:latin typeface="Kalpurush" panose="02000600000000000000" pitchFamily="2" charset="0"/>
                <a:cs typeface="Kalpurush" panose="02000600000000000000" pitchFamily="2" charset="0"/>
              </a:rPr>
              <a:t>তেরখাদা, </a:t>
            </a:r>
            <a:r>
              <a:rPr lang="en-US" b="1" dirty="0" err="1" smtClean="0">
                <a:latin typeface="Kalpurush" panose="02000600000000000000" pitchFamily="2" charset="0"/>
                <a:cs typeface="Kalpurush" panose="02000600000000000000" pitchFamily="2" charset="0"/>
              </a:rPr>
              <a:t>খুলনা</a:t>
            </a:r>
            <a:r>
              <a:rPr lang="en-US" b="1" dirty="0" smtClean="0">
                <a:latin typeface="Kalpurush" panose="02000600000000000000" pitchFamily="2" charset="0"/>
                <a:cs typeface="Kalpurush" panose="02000600000000000000" pitchFamily="2" charset="0"/>
              </a:rPr>
              <a:t>                                            </a:t>
            </a:r>
            <a:endParaRPr lang="bn-BD" b="1" dirty="0" smtClean="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17093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600"/>
                                  </p:iterate>
                                  <p:childTnLst>
                                    <p:set>
                                      <p:cBhvr>
                                        <p:cTn id="6" dur="1" fill="hold">
                                          <p:stCondLst>
                                            <p:cond delay="0"/>
                                          </p:stCondLst>
                                        </p:cTn>
                                        <p:tgtEl>
                                          <p:spTgt spid="13"/>
                                        </p:tgtEl>
                                        <p:attrNameLst>
                                          <p:attrName>style.visibility</p:attrName>
                                        </p:attrNameLst>
                                      </p:cBhvr>
                                      <p:to>
                                        <p:strVal val="visible"/>
                                      </p:to>
                                    </p:set>
                                  </p:childTnLst>
                                </p:cTn>
                              </p:par>
                              <p:par>
                                <p:cTn id="7" presetID="0" presetClass="path" presetSubtype="0" fill="hold" nodeType="withEffect">
                                  <p:stCondLst>
                                    <p:cond delay="0"/>
                                  </p:stCondLst>
                                  <p:childTnLst>
                                    <p:animMotion origin="layout" path="M 0.39505 -0.1 L 0.39505 -0.09977 C 0.39857 -0.10069 0.40195 -0.10208 0.4056 -0.10208 C 0.41094 -0.10208 0.40898 -0.09884 0.4138 -0.09791 C 0.41914 -0.09676 0.42474 -0.09652 0.43021 -0.09583 C 0.43008 -0.0956 0.42253 -0.09259 0.422 -0.09166 C 0.42109 -0.09004 0.42122 -0.0875 0.42083 -0.08541 C 0.42122 -0.07708 0.42031 -0.06875 0.422 -0.06041 C 0.42253 -0.05764 0.42513 -0.05902 0.42669 -0.05833 C 0.42982 -0.05648 0.43294 -0.05416 0.43607 -0.05208 C 0.43919 -0.05277 0.44245 -0.05185 0.44544 -0.05416 C 0.44648 -0.05486 0.44661 -0.0581 0.44661 -0.06041 C 0.44661 -0.06736 0.44583 -0.0743 0.44544 -0.08125 C 0.44193 -0.08078 0.43815 -0.08148 0.4349 -0.07916 C 0.43372 -0.07824 0.43307 -0.07477 0.43372 -0.07338 C 0.43424 -0.07083 0.43594 -0.07129 0.43724 -0.07083 C 0.43867 -0.0699 0.44036 -0.06944 0.44193 -0.06944 C 0.4431 -0.06666 0.44453 -0.06527 0.44544 -0.0625 C 0.44622 -0.05995 0.44609 -0.05671 0.44661 -0.05416 C 0.44779 -0.04652 0.44753 -0.04838 0.45013 -0.04166 C 0.45052 -0.03981 0.45 -0.03541 0.4513 -0.03541 C 0.4526 -0.03541 0.45365 -0.03912 0.45365 -0.04166 C 0.45325 -0.0618 0.45404 -0.08287 0.45013 -0.10208 C 0.44896 -0.10717 0.4375 -0.10416 0.44075 -0.10416 C 0.44857 -0.10416 0.45638 -0.10277 0.46419 -0.10208 C 0.46719 -0.08541 0.46601 -0.09375 0.46771 -0.07708 C 0.46732 -0.06041 0.46654 -0.04375 0.46654 -0.02708 C 0.46654 -0.01504 0.46706 -0.05069 0.46771 -0.0625 C 0.46797 -0.06898 0.46888 -0.07361 0.47005 -0.07916 C 0.47109 -0.08472 0.47044 -0.09328 0.47357 -0.09583 C 0.47995 -0.10069 0.50169 -0.09791 0.49466 -0.09791 C 0.4832 -0.09791 0.472 -0.09652 0.46068 -0.09583 C 0.46224 -0.09305 0.46341 -0.08958 0.46536 -0.0875 C 0.46706 -0.08541 0.46914 -0.08449 0.47122 -0.08426 C 0.47578 -0.08078 0.47565 -0.08078 0.48177 -0.07916 C 0.48216 -0.07361 0.48294 -0.06875 0.48294 -0.0625 C 0.48294 -0.05879 0.48346 -0.05347 0.48177 -0.05208 C 0.48021 -0.05069 0.47943 -0.05625 0.47825 -0.05833 C 0.48099 -0.07338 0.47851 -0.06898 0.48411 -0.075 C 0.48815 -0.06412 0.48529 -0.07338 0.48763 -0.05833 C 0.48815 -0.05393 0.48919 -0.05 0.48997 -0.04583 L 0.49115 -0.03981 C 0.49232 -0.04097 0.49362 -0.0419 0.49466 -0.04375 C 0.49779 -0.0493 0.49713 -0.05254 0.49818 -0.06041 C 0.50234 -0.09305 0.49896 -0.06365 0.50169 -0.0875 C 0.50482 -0.08727 0.50807 -0.0875 0.51107 -0.08541 C 0.51211 -0.08449 0.51224 -0.08125 0.51224 -0.07916 C 0.51185 -0.07291 0.5099 -0.05833 0.5099 -0.0581 C 0.5095 -0.04722 0.51016 -0.03565 0.50872 -0.025 C 0.5082 -0.02176 0.50638 -0.03009 0.50638 -0.03333 C 0.50599 -0.04791 0.50677 -0.0625 0.50755 -0.07708 C 0.50755 -0.08078 0.50833 -0.0824 0.50872 -0.08541 C 0.50911 -0.09004 0.5095 -0.09514 0.5099 -0.1 L 0.52865 -0.09791 C 0.53008 -0.09699 0.52838 -0.0919 0.52747 -0.08958 C 0.5263 -0.08657 0.52435 -0.08541 0.52279 -0.08426 C 0.51862 -0.06921 0.51888 -0.07338 0.52161 -0.04791 C 0.52174 -0.04537 0.52266 -0.04282 0.52396 -0.04166 C 0.52604 -0.03912 0.53099 -0.0375 0.53099 -0.03727 C 0.5319 -0.03981 0.5362 -0.04838 0.53216 -0.05208 C 0.53086 -0.05301 0.52982 -0.0493 0.52865 -0.04791 C 0.52786 -0.05 0.52682 -0.05185 0.5263 -0.05416 C 0.52565 -0.05671 0.52552 -0.05972 0.52513 -0.0625 C 0.52279 -0.07685 0.52383 -0.07291 0.52044 -0.08125 C 0.52148 -0.08958 0.52135 -0.09953 0.52513 -0.10625 C 0.52604 -0.10787 0.52747 -0.10902 0.52865 -0.11041 C 0.53255 -0.10972 0.53867 -0.11458 0.54036 -0.10833 C 0.54401 -0.09375 0.54101 -0.07685 0.54154 -0.06041 C 0.54219 -0.03634 0.54167 -0.04213 0.54388 -0.02708 C 0.54596 -0.03819 0.54427 -0.02893 0.54622 -0.04375 C 0.54687 -0.04907 0.54766 -0.05602 0.54974 -0.06041 C 0.55052 -0.06227 0.55208 -0.06319 0.55325 -0.06481 C 0.55443 -0.06319 0.55599 -0.0625 0.55677 -0.06041 C 0.55755 -0.05787 0.55768 -0.05486 0.55794 -0.05208 C 0.55846 -0.04514 0.55859 -0.03796 0.55911 -0.03125 C 0.5599 -0.02014 0.5599 -0.02176 0.56263 -0.0125 C 0.56341 -0.02361 0.56393 -0.03472 0.56497 -0.04583 C 0.5651 -0.04791 0.56615 -0.04977 0.56615 -0.05208 C 0.56615 -0.06759 0.56601 -0.06574 0.56263 -0.075 C 0.55677 -0.07361 0.55078 -0.07338 0.54505 -0.07083 C 0.54362 -0.07014 0.54284 -0.06597 0.54154 -0.06666 C 0.54023 -0.06713 0.54075 -0.07083 0.54036 -0.07338 C 0.54245 -0.12129 0.53711 -0.11666 0.58724 -0.09791 C 0.59036 -0.09652 0.58255 -0.08958 0.58021 -0.08541 L 0.57669 -0.07916 C 0.5763 -0.07731 0.57396 -0.06574 0.57435 -0.06481 C 0.57617 -0.05833 0.58034 -0.05555 0.58255 -0.05 C 0.58333 -0.04791 0.58359 -0.0449 0.5849 -0.04375 C 0.58698 -0.0412 0.58958 -0.04097 0.59193 -0.03981 L 0.59544 -0.0375 C 0.59661 -0.03819 0.59896 -0.03727 0.59896 -0.03981 C 0.59896 -0.04305 0.59661 -0.04514 0.59544 -0.04791 C 0.59115 -0.05671 0.59206 -0.05092 0.58958 -0.0625 C 0.58672 -0.07477 0.58776 -0.07338 0.58607 -0.08426 C 0.58568 -0.08541 0.5849 -0.09166 0.5849 -0.08958 C 0.58437 -0.07152 0.5849 -0.05347 0.5849 -0.03541 L 0.5849 -0.03518 C 0.58177 -0.0324 0.57904 -0.02592 0.57552 -0.025 C 0.57357 -0.0243 0.5724 -0.02916 0.57083 -0.03125 C 0.56966 -0.03264 0.56849 -0.03402 0.56732 -0.03541 C 0.56836 -0.05023 0.56588 -0.05069 0.572 -0.05625 C 0.57305 -0.05717 0.57435 -0.05764 0.57552 -0.05833 C 0.57708 -0.05694 0.57982 -0.05717 0.58021 -0.05416 C 0.58346 -0.02708 0.58255 -0.02916 0.57552 -0.02916 L 0.57552 -0.02893 C 0.57799 -0.02777 0.58984 -0.02037 0.59427 -0.02152 C 0.60208 -0.02152 0.6099 -0.02361 0.61771 -0.025 C 0.6181 -0.02662 0.62122 -0.03634 0.62122 -0.03981 C 0.62122 -0.0669 0.62083 -0.05231 0.61888 -0.06666 C 0.6181 -0.07129 0.61784 -0.07847 0.61654 -0.08426 C 0.61588 -0.08541 0.61497 -0.0875 0.61419 -0.08958 C 0.61562 -0.06921 0.61432 -0.07801 0.61771 -0.06041 C 0.6181 -0.05764 0.6194 -0.0493 0.62122 -0.04791 C 0.6237 -0.04583 0.62669 -0.04652 0.62943 -0.04583 C 0.63294 -0.04652 0.63646 -0.04629 0.63997 -0.04791 C 0.64167 -0.04861 0.64414 -0.04884 0.64466 -0.05208 C 0.6457 -0.06041 0.64557 -0.07685 0.63997 -0.08125 C 0.63815 -0.08264 0.63607 -0.08264 0.63411 -0.08426 C 0.63177 -0.08264 0.62865 -0.08426 0.62708 -0.08125 C 0.62591 -0.07916 0.63021 -0.08078 0.63177 -0.07916 C 0.63294 -0.07847 0.63411 -0.07777 0.63529 -0.07708 C 0.63646 -0.07777 0.63763 -0.08078 0.6388 -0.07916 C 0.64062 -0.07777 0.64154 -0.06944 0.64232 -0.06666 C 0.64297 -0.06365 0.64388 -0.06111 0.64466 -0.05833 C 0.64505 -0.05625 0.64505 -0.0537 0.64583 -0.05208 C 0.64674 -0.04953 0.64818 -0.04791 0.64935 -0.04583 C 0.64974 -0.04375 0.64987 -0.04143 0.65052 -0.03981 C 0.65182 -0.03518 0.65521 -0.02708 0.65521 -0.02685 C 0.65482 -0.03541 0.6543 -0.04375 0.65404 -0.05208 C 0.65351 -0.0618 0.65325 -0.07152 0.65286 -0.08125 C 0.65247 -0.08611 0.65208 -0.09097 0.65169 -0.09583 C 0.6513 -0.09861 0.65169 -0.10231 0.65052 -0.10416 C 0.64896 -0.10625 0.64661 -0.10555 0.64466 -0.10625 C 0.63646 -0.10486 0.63359 -0.10555 0.62708 -0.10208 C 0.62344 -0.1 0.62005 -0.09699 0.61654 -0.09583 C 0.61458 -0.09514 0.60859 -0.09328 0.61068 -0.09375 C 0.61615 -0.09467 0.62161 -0.09629 0.62708 -0.09791 C 0.62904 -0.09838 0.63099 -0.0993 0.63294 -0.1 C 0.6431 -0.0993 0.65443 -0.10671 0.66341 -0.09791 C 0.66497 -0.09629 0.66198 -0.06898 0.66107 -0.06041 C 0.66068 -0.0574 0.66029 -0.05486 0.6599 -0.05208 C 0.66133 -0.02523 0.66016 -0.02546 0.66224 -0.04166 C 0.66341 -0.05162 0.66263 -0.04815 0.66575 -0.05625 C 0.66615 -0.06597 0.66601 -0.07662 0.66693 -0.08541 C 0.66719 -0.08842 0.66797 -0.09143 0.66927 -0.09375 C 0.67005 -0.09514 0.67148 -0.0956 0.67279 -0.09583 C 0.67969 -0.09699 0.68685 -0.09722 0.69388 -0.09791 C 0.69193 -0.09722 0.68958 -0.09768 0.68802 -0.09583 C 0.68516 -0.09259 0.68099 -0.08426 0.68099 -0.08402 C 0.68138 -0.07916 0.68086 -0.0743 0.68216 -0.07083 C 0.68268 -0.06944 0.6845 -0.06944 0.68555 -0.06944 C 0.6957 -0.06088 0.68555 -0.06736 0.69388 -0.0625 C 0.69505 -0.06111 0.69687 -0.06065 0.6974 -0.05833 C 0.69883 -0.05 0.69362 -0.04745 0.69154 -0.04375 C 0.69049 -0.0419 0.68997 -0.03981 0.68919 -0.0375 C 0.68763 -0.03819 0.68555 -0.0375 0.6845 -0.03981 C 0.68333 -0.04143 0.68359 -0.0449 0.68333 -0.04791 C 0.68281 -0.05185 0.68281 -0.05625 0.68216 -0.06041 C 0.68164 -0.06273 0.68073 -0.06481 0.67982 -0.06666 C 0.6776 -0.07106 0.67279 -0.07916 0.67279 -0.07893 C 0.67018 -0.09259 0.67018 -0.09467 0.67279 -0.05833 C 0.67305 -0.0537 0.67526 -0.04745 0.6763 -0.04375 C 0.67669 -0.04166 0.67643 -0.03865 0.67747 -0.0375 C 0.67943 -0.03472 0.6845 -0.03333 0.6845 -0.0331 C 0.68763 -0.03402 0.69101 -0.03264 0.69388 -0.03541 C 0.69518 -0.0368 0.69453 -0.04097 0.69505 -0.04375 C 0.69531 -0.04583 0.69583 -0.04791 0.69622 -0.05 C 0.69583 -0.05555 0.69674 -0.0618 0.69505 -0.06666 C 0.69388 -0.06944 0.69101 -0.06782 0.68919 -0.06944 C 0.67825 -0.07338 0.69792 -0.06875 0.6763 -0.07338 C 0.67591 -0.07662 0.67513 -0.07824 0.67513 -0.08125 C 0.67513 -0.08773 0.67812 -0.09097 0.68099 -0.09375 C 0.68203 -0.09467 0.68333 -0.09514 0.6845 -0.09583 C 0.68555 -0.09467 0.68685 -0.09305 0.68802 -0.09166 C 0.68919 -0.08958 0.6901 -0.08727 0.69154 -0.08541 C 0.69284 -0.08426 0.69453 -0.0824 0.69622 -0.08125 C 0.69844 -0.08055 0.70325 -0.07708 0.70325 -0.07685 C 0.70286 -0.07106 0.70299 -0.0574 0.70091 -0.05 C 0.70026 -0.04768 0.69935 -0.04583 0.69857 -0.04375 C 0.69818 -0.03889 0.6974 -0.03402 0.6974 -0.02916 C 0.6974 -0.025 0.69805 -0.0375 0.69857 -0.04166 C 0.69883 -0.04514 0.69922 -0.04861 0.69974 -0.05208 C 0.70169 -0.0662 0.70026 -0.04861 0.70208 -0.06944 C 0.70247 -0.07407 0.70521 -0.08102 0.70325 -0.08541 C 0.70143 -0.08912 0.69779 -0.08426 0.69505 -0.08426 C 0.68607 -0.07801 0.69036 -0.07824 0.68216 -0.08125 C 0.68177 -0.08611 0.67825 -0.09467 0.68099 -0.09583 C 0.70677 -0.10694 0.70963 -0.1044 0.72435 -0.09583 C 0.72318 -0.09375 0.722 -0.09143 0.72083 -0.08958 C 0.71966 -0.08796 0.71823 -0.08727 0.71732 -0.08541 C 0.71289 -0.07685 0.71302 -0.07523 0.71146 -0.06666 C 0.71185 -0.0618 0.71159 -0.05648 0.71263 -0.05208 C 0.71432 -0.04398 0.71758 -0.03889 0.72083 -0.03333 C 0.72604 -0.05208 0.72357 -0.04467 0.72786 -0.05625 C 0.72708 -0.05 0.7263 -0.03634 0.722 -0.03333 L 0.71497 -0.02916 C 0.71419 -0.03125 0.71263 -0.03287 0.71263 -0.03541 C 0.71224 -0.04583 0.7125 -0.05648 0.7138 -0.06666 C 0.71419 -0.07037 0.71927 -0.07477 0.72083 -0.07708 C 0.722 -0.07893 0.72279 -0.08171 0.72435 -0.08426 C 0.72656 -0.08565 0.73294 -0.08819 0.73607 -0.08958 C 0.73763 -0.09097 0.73906 -0.09259 0.74075 -0.09375 C 0.74258 -0.09467 0.74466 -0.09467 0.74661 -0.09583 C 0.74857 -0.09676 0.75052 -0.09861 0.75247 -0.1 C 0.75208 -0.09791 0.75221 -0.0949 0.7513 -0.09375 C 0.74922 -0.0912 0.74427 -0.08958 0.74427 -0.08935 C 0.74388 -0.0875 0.74375 -0.08495 0.7431 -0.08426 C 0.74141 -0.08055 0.73828 -0.07824 0.73607 -0.07708 C 0.73529 -0.075 0.73463 -0.07338 0.73372 -0.07083 C 0.73268 -0.06944 0.7306 -0.06944 0.73021 -0.06666 C 0.72969 -0.06389 0.73047 -0.06065 0.73138 -0.05833 C 0.73229 -0.05555 0.73854 -0.05115 0.73958 -0.05 C 0.74219 -0.04652 0.74466 -0.03981 0.74661 -0.03541 C 0.75312 -0.03912 0.74974 -0.03518 0.7513 -0.05416 C 0.75156 -0.05833 0.75208 -0.06227 0.75247 -0.06666 C 0.75469 -0.09629 0.75247 -0.075 0.75482 -0.09583 C 0.75599 -0.09467 0.75742 -0.09352 0.75833 -0.09166 C 0.75898 -0.08981 0.75859 -0.08727 0.7595 -0.08541 C 0.76146 -0.08171 0.76419 -0.08078 0.76654 -0.07708 L 0.77005 -0.07338 C 0.77044 -0.07083 0.77122 -0.06944 0.77122 -0.06666 C 0.77122 -0.05625 0.76667 -0.05949 0.76185 -0.05833 C 0.75638 -0.06065 0.75234 -0.05949 0.75833 -0.07708 C 0.75898 -0.07916 0.76198 -0.07083 0.76068 -0.07083 C 0.75312 -0.0699 0.74583 -0.07361 0.73841 -0.075 C 0.73802 -0.07708 0.73698 -0.07893 0.73724 -0.08125 C 0.73763 -0.08634 0.74036 -0.08912 0.7431 -0.08958 C 0.7543 -0.09143 0.76575 -0.09259 0.77708 -0.09375 L 0.7888 -0.09166 C 0.79049 -0.08958 0.7849 -0.08889 0.78294 -0.0875 C 0.7806 -0.08588 0.77591 -0.08426 0.77591 -0.08402 C 0.77474 -0.08194 0.77318 -0.08102 0.7724 -0.07916 C 0.77057 -0.07523 0.77096 -0.07037 0.7724 -0.06666 C 0.7737 -0.06296 0.77865 -0.05602 0.7806 -0.05416 C 0.78203 -0.05231 0.78359 -0.05092 0.78529 -0.05 C 0.78867 -0.04745 0.79583 -0.04375 0.79583 -0.04352 C 0.7974 -0.04166 0.79857 -0.03634 0.80052 -0.0375 C 0.80195 -0.03819 0.79974 -0.04305 0.79935 -0.04583 C 0.79792 -0.05416 0.79857 -0.05115 0.79466 -0.05833 L 0.78997 -0.08426 L 0.7888 -0.08958 C 0.78919 -0.09467 0.78867 -0.09977 0.78997 -0.10416 C 0.79049 -0.10602 0.79115 -0.1 0.79115 -0.09791 C 0.79115 -0.08819 0.79023 -0.08472 0.7888 -0.07708 C 0.78841 -0.07338 0.78802 -0.06921 0.78763 -0.06481 C 0.78724 -0.06157 0.78659 -0.05902 0.78646 -0.05625 C 0.78581 -0.04652 0.78646 -0.03657 0.78529 -0.02708 C 0.78476 -0.02361 0.78294 -0.02152 0.78177 -0.01875 C 0.77825 -0.01134 0.77917 -0.01296 0.77474 -0.01018 C 0.77318 -0.01111 0.77044 -0.00972 0.77005 -0.0125 C 0.76823 -0.02291 0.77174 -0.03981 0.77825 -0.04375 L 0.78177 -0.04583 C 0.78216 -0.04375 0.78255 -0.04166 0.78294 -0.03981 C 0.78333 -0.03634 0.78307 -0.0324 0.78411 -0.02916 C 0.78516 -0.02569 0.78724 -0.02361 0.7888 -0.02152 C 0.80156 -0.02152 0.84831 0.00672 0.83919 -0.03125 C 0.83854 -0.03333 0.83763 -0.03541 0.83685 -0.0375 C 0.83763 -0.04722 0.83802 -0.05694 0.83919 -0.06666 C 0.83958 -0.07083 0.84075 -0.075 0.84154 -0.07916 C 0.84193 -0.08125 0.84284 -0.0875 0.84271 -0.08541 C 0.84232 -0.08194 0.84232 -0.07801 0.84154 -0.075 C 0.84075 -0.07315 0.83906 -0.07083 0.83802 -0.06944 C 0.83711 -0.06666 0.83646 -0.06481 0.83568 -0.0625 C 0.83008 -0.07315 0.8332 -0.06458 0.83099 -0.07916 C 0.83034 -0.08426 0.82865 -0.09166 0.82865 -0.09143 C 0.82904 -0.09375 0.82865 -0.09699 0.82982 -0.09791 C 0.83125 -0.09884 0.83307 -0.09722 0.8345 -0.09583 C 0.83594 -0.09467 0.83672 -0.09143 0.83802 -0.08958 C 0.84779 -0.075 0.83476 -0.09722 0.84505 -0.07916 C 0.84544 -0.07708 0.84557 -0.07477 0.84622 -0.07338 C 0.84674 -0.0706 0.84792 -0.06944 0.84857 -0.06666 C 0.84909 -0.06389 0.84935 -0.06111 0.84974 -0.05833 C 0.85013 -0.0625 0.85013 -0.06666 0.85091 -0.07083 C 0.8513 -0.07361 0.85286 -0.07685 0.85325 -0.07916 C 0.85404 -0.08588 0.85404 -0.09305 0.85443 -0.1 C 0.85677 -0.09583 0.86029 -0.09305 0.86146 -0.0875 L 0.8638 -0.075 L 0.86497 -0.06944 C 0.86693 -0.02963 0.86549 -0.04537 0.86732 -0.07916 C 0.86745 -0.08264 0.8681 -0.08588 0.86849 -0.08958 C 0.86888 -0.0949 0.86849 -0.10092 0.86966 -0.10625 C 0.87018 -0.10856 0.872 -0.10902 0.87318 -0.11041 C 0.87904 -0.10972 0.88503 -0.11134 0.89075 -0.10833 C 0.89206 -0.1074 0.88919 -0.10393 0.88841 -0.10208 C 0.88724 -0.09907 0.88594 -0.09652 0.8849 -0.09375 C 0.88398 -0.09166 0.88346 -0.08912 0.88255 -0.0875 C 0.88151 -0.08565 0.88008 -0.08472 0.87904 -0.08426 C 0.86992 -0.0699 0.88073 -0.08426 0.872 -0.07338 C 0.87161 -0.07083 0.87122 -0.06921 0.87083 -0.06666 C 0.86901 -0.05926 0.86849 -0.05833 0.86615 -0.05208 C 0.86836 -0.03981 0.86693 -0.04051 0.88021 -0.04791 C 0.88151 -0.04861 0.8819 -0.05185 0.88255 -0.05416 C 0.88737 -0.07129 0.8793 -0.04861 0.88607 -0.06666 C 0.88646 -0.06944 0.88685 -0.0706 0.88724 -0.07338 C 0.88763 -0.07639 0.88776 -0.07847 0.88841 -0.08125 C 0.88893 -0.08426 0.88997 -0.08727 0.89075 -0.08958 C 0.89036 -0.09583 0.89062 -0.10231 0.88958 -0.10833 C 0.88893 -0.11111 0.88724 -0.1125 0.88607 -0.11458 C 0.8849 -0.1162 0.88372 -0.11759 0.88255 -0.11875 C 0.88138 -0.11967 0.88021 -0.12014 0.87904 -0.12083 C 0.87161 -0.12453 0.87513 -0.12176 0.86497 -0.125 C 0.86328 -0.12569 0.86185 -0.12639 0.86029 -0.12708 C 0.8599 -0.1294 0.85911 -0.13102 0.85911 -0.13333 C 0.85911 -0.1375 0.85911 -0.1419 0.86029 -0.14583 C 0.86094 -0.14815 0.86575 -0.15185 0.86732 -0.15208 C 0.87461 -0.15324 0.88216 -0.15347 0.88958 -0.15416 C 0.89726 -0.16111 0.89661 -0.16227 0.9095 -0.15625 C 0.91081 -0.15555 0.91107 -0.15208 0.91185 -0.15 C 0.91224 -0.14791 0.91237 -0.1456 0.91302 -0.14375 C 0.91432 -0.13935 0.9168 -0.13588 0.91771 -0.13125 C 0.91862 -0.12615 0.91888 -0.12268 0.92122 -0.11875 C 0.92213 -0.1169 0.92357 -0.11597 0.92474 -0.11458 C 0.93112 -0.10532 0.93112 -0.10509 0.93529 -0.09791 L 0.93529 -0.09768 L 0.93529 -0.09791 L 0.93646 -0.10208 " pathEditMode="relative" rAng="0"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8" dur="5900" fill="hold"/>
                                        <p:tgtEl>
                                          <p:spTgt spid="14"/>
                                        </p:tgtEl>
                                        <p:attrNameLst>
                                          <p:attrName>ppt_x</p:attrName>
                                          <p:attrName>ppt_y</p:attrName>
                                        </p:attrNameLst>
                                      </p:cBhvr>
                                      <p:rCtr x="27070" y="1481"/>
                                    </p:animMotion>
                                  </p:childTnLst>
                                </p:cTn>
                              </p:par>
                            </p:childTnLst>
                          </p:cTn>
                        </p:par>
                        <p:par>
                          <p:cTn id="9" fill="hold">
                            <p:stCondLst>
                              <p:cond delay="7801"/>
                            </p:stCondLst>
                            <p:childTnLst>
                              <p:par>
                                <p:cTn id="10" presetID="53" presetClass="exit" presetSubtype="32" fill="hold" nodeType="afterEffect">
                                  <p:stCondLst>
                                    <p:cond delay="0"/>
                                  </p:stCondLst>
                                  <p:childTnLst>
                                    <p:anim calcmode="lin" valueType="num">
                                      <p:cBhvr>
                                        <p:cTn id="11" dur="500"/>
                                        <p:tgtEl>
                                          <p:spTgt spid="14"/>
                                        </p:tgtEl>
                                        <p:attrNameLst>
                                          <p:attrName>ppt_w</p:attrName>
                                        </p:attrNameLst>
                                      </p:cBhvr>
                                      <p:tavLst>
                                        <p:tav tm="0">
                                          <p:val>
                                            <p:strVal val="ppt_w"/>
                                          </p:val>
                                        </p:tav>
                                        <p:tav tm="100000">
                                          <p:val>
                                            <p:fltVal val="0"/>
                                          </p:val>
                                        </p:tav>
                                      </p:tavLst>
                                    </p:anim>
                                    <p:anim calcmode="lin" valueType="num">
                                      <p:cBhvr>
                                        <p:cTn id="12" dur="500"/>
                                        <p:tgtEl>
                                          <p:spTgt spid="14"/>
                                        </p:tgtEl>
                                        <p:attrNameLst>
                                          <p:attrName>ppt_h</p:attrName>
                                        </p:attrNameLst>
                                      </p:cBhvr>
                                      <p:tavLst>
                                        <p:tav tm="0">
                                          <p:val>
                                            <p:strVal val="ppt_h"/>
                                          </p:val>
                                        </p:tav>
                                        <p:tav tm="100000">
                                          <p:val>
                                            <p:fltVal val="0"/>
                                          </p:val>
                                        </p:tav>
                                      </p:tavLst>
                                    </p:anim>
                                    <p:animEffect transition="out" filter="fade">
                                      <p:cBhvr>
                                        <p:cTn id="13" dur="500"/>
                                        <p:tgtEl>
                                          <p:spTgt spid="14"/>
                                        </p:tgtEl>
                                      </p:cBhvr>
                                    </p:animEffect>
                                    <p:set>
                                      <p:cBhvr>
                                        <p:cTn id="14" dur="1" fill="hold">
                                          <p:stCondLst>
                                            <p:cond delay="499"/>
                                          </p:stCondLst>
                                        </p:cTn>
                                        <p:tgtEl>
                                          <p:spTgt spid="14"/>
                                        </p:tgtEl>
                                        <p:attrNameLst>
                                          <p:attrName>style.visibility</p:attrName>
                                        </p:attrNameLst>
                                      </p:cBhvr>
                                      <p:to>
                                        <p:strVal val="hidden"/>
                                      </p:to>
                                    </p:set>
                                  </p:childTnLst>
                                </p:cTn>
                              </p:par>
                              <p:par>
                                <p:cTn id="15" presetID="22" presetClass="entr" presetSubtype="8" fill="hold" nodeType="with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wipe(left)">
                                      <p:cBhvr>
                                        <p:cTn id="17" dur="500"/>
                                        <p:tgtEl>
                                          <p:spTgt spid="16">
                                            <p:txEl>
                                              <p:pRg st="0" end="0"/>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16">
                                            <p:txEl>
                                              <p:pRg st="1" end="1"/>
                                            </p:txEl>
                                          </p:spTgt>
                                        </p:tgtEl>
                                        <p:attrNameLst>
                                          <p:attrName>style.visibility</p:attrName>
                                        </p:attrNameLst>
                                      </p:cBhvr>
                                      <p:to>
                                        <p:strVal val="visible"/>
                                      </p:to>
                                    </p:set>
                                    <p:animEffect transition="in" filter="wipe(left)">
                                      <p:cBhvr>
                                        <p:cTn id="20"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5911" y="0"/>
            <a:ext cx="13811536" cy="6858000"/>
            <a:chOff x="-545911" y="0"/>
            <a:chExt cx="13811536" cy="6858000"/>
          </a:xfrm>
        </p:grpSpPr>
        <p:grpSp>
          <p:nvGrpSpPr>
            <p:cNvPr id="3" name="Group 2"/>
            <p:cNvGrpSpPr/>
            <p:nvPr/>
          </p:nvGrpSpPr>
          <p:grpSpPr>
            <a:xfrm>
              <a:off x="-545911" y="0"/>
              <a:ext cx="13811536" cy="6858000"/>
              <a:chOff x="-545911" y="0"/>
              <a:chExt cx="13811536" cy="6858000"/>
            </a:xfrm>
          </p:grpSpPr>
          <p:sp>
            <p:nvSpPr>
              <p:cNvPr id="6" name="Frame 5"/>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545911" y="5902657"/>
                <a:ext cx="13811536" cy="955343"/>
                <a:chOff x="-573207" y="5902657"/>
                <a:chExt cx="13811536" cy="955343"/>
              </a:xfrm>
            </p:grpSpPr>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82878" b="93836" l="13245" r="87274"/>
                          </a14:imgEffect>
                        </a14:imgLayer>
                      </a14:imgProps>
                    </a:ext>
                  </a:extLst>
                </a:blip>
                <a:srcRect l="3991" t="81508" r="3473" b="4794"/>
                <a:stretch/>
              </p:blipFill>
              <p:spPr>
                <a:xfrm>
                  <a:off x="-573207" y="5902657"/>
                  <a:ext cx="7260610" cy="95534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82878" b="93836" l="13245" r="87274"/>
                          </a14:imgEffect>
                        </a14:imgLayer>
                      </a14:imgProps>
                    </a:ext>
                  </a:extLst>
                </a:blip>
                <a:srcRect l="3991" t="81508" r="3473" b="4794"/>
                <a:stretch/>
              </p:blipFill>
              <p:spPr>
                <a:xfrm>
                  <a:off x="1842448" y="5902657"/>
                  <a:ext cx="11395881" cy="955343"/>
                </a:xfrm>
                <a:prstGeom prst="rect">
                  <a:avLst/>
                </a:prstGeom>
                <a:ln>
                  <a:noFill/>
                </a:ln>
                <a:effectLst>
                  <a:outerShdw blurRad="292100" dist="139700" dir="2700000" algn="tl" rotWithShape="0">
                    <a:srgbClr val="333333">
                      <a:alpha val="65000"/>
                    </a:srgbClr>
                  </a:outerShdw>
                </a:effectLst>
              </p:spPr>
            </p:pic>
          </p:grpSp>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364" y="163631"/>
              <a:ext cx="1105467" cy="1214793"/>
            </a:xfrm>
            <a:prstGeom prst="rect">
              <a:avLst/>
            </a:prstGeom>
            <a:ln>
              <a:noFill/>
            </a:ln>
            <a:effectLst>
              <a:softEdge rad="112500"/>
            </a:effectLst>
          </p:spPr>
        </p:pic>
      </p:grpSp>
      <p:sp>
        <p:nvSpPr>
          <p:cNvPr id="11" name="Vertical Scroll 10"/>
          <p:cNvSpPr/>
          <p:nvPr/>
        </p:nvSpPr>
        <p:spPr>
          <a:xfrm>
            <a:off x="2824743" y="98474"/>
            <a:ext cx="6405282" cy="1079059"/>
          </a:xfrm>
          <a:prstGeom prst="verticalScroll">
            <a:avLst/>
          </a:prstGeom>
          <a:solidFill>
            <a:schemeClr val="accent2">
              <a:lumMod val="20000"/>
              <a:lumOff val="80000"/>
            </a:schemeClr>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dirty="0" smtClean="0">
                <a:solidFill>
                  <a:srgbClr val="00206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শিখনফল</a:t>
            </a:r>
            <a:endParaRPr lang="en-US" sz="6600" b="1" dirty="0">
              <a:solidFill>
                <a:srgbClr val="00206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2" name="Round Diagonal Corner Rectangle 11"/>
          <p:cNvSpPr/>
          <p:nvPr/>
        </p:nvSpPr>
        <p:spPr>
          <a:xfrm>
            <a:off x="673994" y="1604493"/>
            <a:ext cx="10942749" cy="4953000"/>
          </a:xfrm>
          <a:prstGeom prst="round2DiagRect">
            <a:avLst>
              <a:gd name="adj1" fmla="val 16667"/>
              <a:gd name="adj2" fmla="val 0"/>
            </a:avLst>
          </a:prstGeom>
          <a:noFill/>
          <a:ln>
            <a:solidFill>
              <a:schemeClr val="accent3">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3888" indent="-623888" algn="just">
              <a:defRPr/>
            </a:pPr>
            <a:r>
              <a:rPr lang="en-US" sz="3600" b="1" dirty="0" smtClean="0">
                <a:ln w="1143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3600" b="1" dirty="0" smtClean="0">
                <a:ln w="11430"/>
                <a:solidFill>
                  <a:srgbClr val="0070C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এ</a:t>
            </a:r>
            <a:r>
              <a:rPr lang="en-US" sz="3600" b="1" dirty="0" smtClean="0">
                <a:ln w="11430"/>
                <a:solidFill>
                  <a:srgbClr val="0070C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3600" b="1" dirty="0" smtClean="0">
                <a:ln w="11430"/>
                <a:solidFill>
                  <a:srgbClr val="0070C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পাঠ</a:t>
            </a:r>
            <a:r>
              <a:rPr lang="en-US" sz="3600" b="1" dirty="0" smtClean="0">
                <a:ln w="11430"/>
                <a:solidFill>
                  <a:srgbClr val="0070C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3600" b="1" dirty="0" smtClean="0">
                <a:ln w="11430"/>
                <a:solidFill>
                  <a:srgbClr val="0070C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শেষে শিক্ষার্থীরা</a:t>
            </a:r>
            <a:r>
              <a:rPr lang="en-US" sz="3600" b="1" dirty="0" smtClean="0">
                <a:ln w="11430"/>
                <a:solidFill>
                  <a:srgbClr val="0070C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en-US" sz="3600" b="1" dirty="0" smtClean="0">
              <a:solidFill>
                <a:srgbClr val="0070C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pPr marL="623888" indent="-623888" algn="just">
              <a:defRPr/>
            </a:pPr>
            <a:r>
              <a:rPr lang="bn-BD"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১। লেখক</a:t>
            </a:r>
            <a:r>
              <a:rPr lang="bn-IN"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পরিচিতি ব</a:t>
            </a:r>
            <a:r>
              <a:rPr lang="en-US" sz="36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র্ণনা</a:t>
            </a:r>
            <a:r>
              <a:rPr lang="en-US"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করতে</a:t>
            </a:r>
            <a:r>
              <a:rPr lang="bn-IN"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পারবে।</a:t>
            </a:r>
          </a:p>
          <a:p>
            <a:pPr marL="623888" indent="-623888" algn="just">
              <a:defRPr/>
            </a:pPr>
            <a:r>
              <a:rPr lang="bn-IN"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২।</a:t>
            </a:r>
            <a:r>
              <a:rPr lang="en-US"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নির্দিষ্ট অংশ</a:t>
            </a:r>
            <a:r>
              <a:rPr lang="bn-BD"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শুদ্ধ উচ্চারণে </a:t>
            </a:r>
            <a:r>
              <a:rPr lang="en-US" sz="36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পড়তে</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BD"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a:t>
            </a:r>
            <a:r>
              <a:rPr lang="bn-BD"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রবে। </a:t>
            </a:r>
            <a:endParaRPr lang="bn-BD"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pPr marL="628650" indent="-628650" algn="just">
              <a:defRPr/>
            </a:pPr>
            <a:r>
              <a:rPr lang="bn-IN"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৩</a:t>
            </a:r>
            <a:r>
              <a:rPr lang="bn-BD"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নতুন </a:t>
            </a:r>
            <a:r>
              <a:rPr lang="bn-IN"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শব্দগুলো</a:t>
            </a:r>
            <a:r>
              <a:rPr lang="bn-BD"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 অর্থসহ বাক্য গঠন </a:t>
            </a:r>
            <a:r>
              <a:rPr lang="bn-BD"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কর</a:t>
            </a:r>
            <a:r>
              <a:rPr lang="bn-IN"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a:t>
            </a:r>
            <a:r>
              <a:rPr lang="bn-BD"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পারবে।   </a:t>
            </a:r>
          </a:p>
          <a:p>
            <a:pPr marL="628650" indent="-628650" algn="just">
              <a:defRPr/>
            </a:pPr>
            <a:r>
              <a:rPr lang="bn-IN"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৪</a:t>
            </a:r>
            <a:r>
              <a:rPr lang="bn-BD"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‘মানুষের ইচ্ছাশক্তির কাছে শারীরিক প্রতিবন্ধকতা তুচ্ছ’- কথাটি ব্যাখ্যা ক</a:t>
            </a:r>
            <a:r>
              <a:rPr lang="bn-IN"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রতে পারবে।</a:t>
            </a:r>
            <a:r>
              <a:rPr lang="bn-BD"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endPar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a:p>
            <a:pPr marL="628650" indent="-628650" algn="just">
              <a:defRPr/>
            </a:pPr>
            <a:endParaRPr lang="bn-BD"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pPr marL="628650" indent="-628650" algn="just">
              <a:defRPr/>
            </a:pPr>
            <a:endParaRPr lang="bn-BD"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4" name="TextBox 13"/>
          <p:cNvSpPr txBox="1"/>
          <p:nvPr/>
        </p:nvSpPr>
        <p:spPr>
          <a:xfrm>
            <a:off x="-1738334" y="6326155"/>
            <a:ext cx="13497635" cy="369332"/>
          </a:xfrm>
          <a:prstGeom prst="rect">
            <a:avLst/>
          </a:prstGeom>
          <a:noFill/>
        </p:spPr>
        <p:txBody>
          <a:bodyPr wrap="square" rtlCol="0">
            <a:spAutoFit/>
          </a:bodyPr>
          <a:lstStyle/>
          <a:p>
            <a:r>
              <a:rPr lang="en-US" sz="1400" b="1" dirty="0" err="1" smtClean="0">
                <a:solidFill>
                  <a:srgbClr val="5519CD"/>
                </a:solidFill>
                <a:effectLst>
                  <a:outerShdw blurRad="38100" dist="38100" dir="2700000" algn="tl">
                    <a:srgbClr val="000000">
                      <a:alpha val="43137"/>
                    </a:srgbClr>
                  </a:outerShdw>
                </a:effectLst>
              </a:rPr>
              <a:t>ডিটু</a:t>
            </a:r>
            <a:r>
              <a:rPr lang="en-US" sz="1400" b="1" dirty="0" smtClean="0">
                <a:solidFill>
                  <a:srgbClr val="5519CD"/>
                </a:solidFill>
                <a:effectLst>
                  <a:outerShdw blurRad="38100" dist="38100" dir="2700000" algn="tl">
                    <a:srgbClr val="000000">
                      <a:alpha val="43137"/>
                    </a:srgbClr>
                  </a:outerShdw>
                </a:effectLst>
              </a:rPr>
              <a:t> </a:t>
            </a:r>
            <a:r>
              <a:rPr lang="en-US" sz="1400" b="1" dirty="0" err="1" smtClean="0">
                <a:solidFill>
                  <a:srgbClr val="5519CD"/>
                </a:solidFill>
                <a:effectLst>
                  <a:outerShdw blurRad="38100" dist="38100" dir="2700000" algn="tl">
                    <a:srgbClr val="000000">
                      <a:alpha val="43137"/>
                    </a:srgbClr>
                  </a:outerShdw>
                </a:effectLst>
              </a:rPr>
              <a:t>রায়,সহকারী</a:t>
            </a:r>
            <a:r>
              <a:rPr lang="en-US" sz="1400" b="1" dirty="0" smtClean="0">
                <a:solidFill>
                  <a:srgbClr val="5519CD"/>
                </a:solidFill>
                <a:effectLst>
                  <a:outerShdw blurRad="38100" dist="38100" dir="2700000" algn="tl">
                    <a:srgbClr val="000000">
                      <a:alpha val="43137"/>
                    </a:srgbClr>
                  </a:outerShdw>
                </a:effectLst>
              </a:rPr>
              <a:t> </a:t>
            </a:r>
            <a:r>
              <a:rPr lang="en-US" sz="1400" b="1" dirty="0" err="1" smtClean="0">
                <a:solidFill>
                  <a:srgbClr val="5519CD"/>
                </a:solidFill>
                <a:effectLst>
                  <a:outerShdw blurRad="38100" dist="38100" dir="2700000" algn="tl">
                    <a:srgbClr val="000000">
                      <a:alpha val="43137"/>
                    </a:srgbClr>
                  </a:outerShdw>
                </a:effectLst>
              </a:rPr>
              <a:t>শিক্ষক</a:t>
            </a:r>
            <a:r>
              <a:rPr lang="en-US" sz="1400" b="1" dirty="0" smtClean="0">
                <a:solidFill>
                  <a:srgbClr val="5519CD"/>
                </a:solidFill>
                <a:effectLst>
                  <a:outerShdw blurRad="38100" dist="38100" dir="2700000" algn="tl">
                    <a:srgbClr val="000000">
                      <a:alpha val="43137"/>
                    </a:srgbClr>
                  </a:outerShdw>
                </a:effectLst>
              </a:rPr>
              <a:t> </a:t>
            </a:r>
            <a:r>
              <a:rPr lang="en-US" sz="1400" b="1" dirty="0" err="1" smtClean="0">
                <a:solidFill>
                  <a:srgbClr val="5519CD"/>
                </a:solidFill>
                <a:effectLst>
                  <a:outerShdw blurRad="38100" dist="38100" dir="2700000" algn="tl">
                    <a:srgbClr val="000000">
                      <a:alpha val="43137"/>
                    </a:srgbClr>
                  </a:outerShdw>
                </a:effectLst>
              </a:rPr>
              <a:t>বাংলা,আদমপুর</a:t>
            </a:r>
            <a:r>
              <a:rPr lang="en-US" sz="1400" b="1" dirty="0" smtClean="0">
                <a:solidFill>
                  <a:srgbClr val="5519CD"/>
                </a:solidFill>
                <a:effectLst>
                  <a:outerShdw blurRad="38100" dist="38100" dir="2700000" algn="tl">
                    <a:srgbClr val="000000">
                      <a:alpha val="43137"/>
                    </a:srgbClr>
                  </a:outerShdw>
                </a:effectLst>
              </a:rPr>
              <a:t> </a:t>
            </a:r>
            <a:r>
              <a:rPr lang="en-US" sz="1400" b="1" dirty="0" err="1" smtClean="0">
                <a:solidFill>
                  <a:srgbClr val="5519CD"/>
                </a:solidFill>
                <a:effectLst>
                  <a:outerShdw blurRad="38100" dist="38100" dir="2700000" algn="tl">
                    <a:srgbClr val="000000">
                      <a:alpha val="43137"/>
                    </a:srgbClr>
                  </a:outerShdw>
                </a:effectLst>
              </a:rPr>
              <a:t>বলর্দ্বনা</a:t>
            </a:r>
            <a:r>
              <a:rPr lang="en-US" sz="1400" b="1" dirty="0" smtClean="0">
                <a:solidFill>
                  <a:srgbClr val="5519CD"/>
                </a:solidFill>
                <a:effectLst>
                  <a:outerShdw blurRad="38100" dist="38100" dir="2700000" algn="tl">
                    <a:srgbClr val="000000">
                      <a:alpha val="43137"/>
                    </a:srgbClr>
                  </a:outerShdw>
                </a:effectLst>
              </a:rPr>
              <a:t> </a:t>
            </a:r>
            <a:r>
              <a:rPr lang="en-US" sz="1400" b="1" dirty="0" err="1" smtClean="0">
                <a:solidFill>
                  <a:srgbClr val="5519CD"/>
                </a:solidFill>
                <a:effectLst>
                  <a:outerShdw blurRad="38100" dist="38100" dir="2700000" algn="tl">
                    <a:srgbClr val="000000">
                      <a:alpha val="43137"/>
                    </a:srgbClr>
                  </a:outerShdw>
                </a:effectLst>
              </a:rPr>
              <a:t>শালিকদাহ</a:t>
            </a:r>
            <a:r>
              <a:rPr lang="en-US" sz="1400" b="1" dirty="0" smtClean="0">
                <a:solidFill>
                  <a:srgbClr val="5519CD"/>
                </a:solidFill>
                <a:effectLst>
                  <a:outerShdw blurRad="38100" dist="38100" dir="2700000" algn="tl">
                    <a:srgbClr val="000000">
                      <a:alpha val="43137"/>
                    </a:srgbClr>
                  </a:outerShdw>
                </a:effectLst>
              </a:rPr>
              <a:t> </a:t>
            </a:r>
            <a:r>
              <a:rPr lang="en-US" sz="1400" b="1" dirty="0" err="1" smtClean="0">
                <a:solidFill>
                  <a:srgbClr val="5519CD"/>
                </a:solidFill>
                <a:effectLst>
                  <a:outerShdw blurRad="38100" dist="38100" dir="2700000" algn="tl">
                    <a:srgbClr val="000000">
                      <a:alpha val="43137"/>
                    </a:srgbClr>
                  </a:outerShdw>
                </a:effectLst>
              </a:rPr>
              <a:t>মাধ্যমিক</a:t>
            </a:r>
            <a:r>
              <a:rPr lang="en-US" sz="1400" b="1" dirty="0" smtClean="0">
                <a:solidFill>
                  <a:srgbClr val="5519CD"/>
                </a:solidFill>
                <a:effectLst>
                  <a:outerShdw blurRad="38100" dist="38100" dir="2700000" algn="tl">
                    <a:srgbClr val="000000">
                      <a:alpha val="43137"/>
                    </a:srgbClr>
                  </a:outerShdw>
                </a:effectLst>
              </a:rPr>
              <a:t> </a:t>
            </a:r>
            <a:r>
              <a:rPr lang="en-US" sz="1400" b="1" dirty="0" err="1" smtClean="0">
                <a:solidFill>
                  <a:srgbClr val="5519CD"/>
                </a:solidFill>
                <a:effectLst>
                  <a:outerShdw blurRad="38100" dist="38100" dir="2700000" algn="tl">
                    <a:srgbClr val="000000">
                      <a:alpha val="43137"/>
                    </a:srgbClr>
                  </a:outerShdw>
                </a:effectLst>
              </a:rPr>
              <a:t>বিদ্যালয়,তেরখাদা,খুলনা</a:t>
            </a:r>
            <a:r>
              <a:rPr lang="en-US" b="1" dirty="0" smtClean="0">
                <a:solidFill>
                  <a:srgbClr val="5519CD"/>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87557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 presetClass="entr" presetSubtype="2" repeatCount="indefinite"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12000" fill="hold"/>
                                        <p:tgtEl>
                                          <p:spTgt spid="14"/>
                                        </p:tgtEl>
                                        <p:attrNameLst>
                                          <p:attrName>ppt_x</p:attrName>
                                        </p:attrNameLst>
                                      </p:cBhvr>
                                      <p:tavLst>
                                        <p:tav tm="0">
                                          <p:val>
                                            <p:strVal val="1+#ppt_w/2"/>
                                          </p:val>
                                        </p:tav>
                                        <p:tav tm="100000">
                                          <p:val>
                                            <p:strVal val="#ppt_x"/>
                                          </p:val>
                                        </p:tav>
                                      </p:tavLst>
                                    </p:anim>
                                    <p:anim calcmode="lin" valueType="num">
                                      <p:cBhvr additive="base">
                                        <p:cTn id="11" dur="1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5911" y="0"/>
            <a:ext cx="13811536" cy="6858000"/>
            <a:chOff x="-545911" y="0"/>
            <a:chExt cx="13811536" cy="6858000"/>
          </a:xfrm>
        </p:grpSpPr>
        <p:grpSp>
          <p:nvGrpSpPr>
            <p:cNvPr id="3" name="Group 2"/>
            <p:cNvGrpSpPr/>
            <p:nvPr/>
          </p:nvGrpSpPr>
          <p:grpSpPr>
            <a:xfrm>
              <a:off x="-545911" y="0"/>
              <a:ext cx="13811536" cy="6858000"/>
              <a:chOff x="-545911" y="0"/>
              <a:chExt cx="13811536" cy="6858000"/>
            </a:xfrm>
          </p:grpSpPr>
          <p:sp>
            <p:nvSpPr>
              <p:cNvPr id="6" name="Frame 5"/>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545911" y="5902657"/>
                <a:ext cx="13811536" cy="955343"/>
                <a:chOff x="-573207" y="5902657"/>
                <a:chExt cx="13811536" cy="955343"/>
              </a:xfrm>
            </p:grpSpPr>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82878" b="93836" l="13245" r="87274"/>
                          </a14:imgEffect>
                        </a14:imgLayer>
                      </a14:imgProps>
                    </a:ext>
                  </a:extLst>
                </a:blip>
                <a:srcRect l="3991" t="81508" r="3473" b="4794"/>
                <a:stretch/>
              </p:blipFill>
              <p:spPr>
                <a:xfrm>
                  <a:off x="-573207" y="5902657"/>
                  <a:ext cx="7260610" cy="95534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82878" b="93836" l="13245" r="87274"/>
                          </a14:imgEffect>
                        </a14:imgLayer>
                      </a14:imgProps>
                    </a:ext>
                  </a:extLst>
                </a:blip>
                <a:srcRect l="3991" t="81508" r="3473" b="4794"/>
                <a:stretch/>
              </p:blipFill>
              <p:spPr>
                <a:xfrm>
                  <a:off x="1842448" y="5902657"/>
                  <a:ext cx="11395881" cy="955343"/>
                </a:xfrm>
                <a:prstGeom prst="rect">
                  <a:avLst/>
                </a:prstGeom>
                <a:ln>
                  <a:noFill/>
                </a:ln>
                <a:effectLst>
                  <a:outerShdw blurRad="292100" dist="139700" dir="2700000" algn="tl" rotWithShape="0">
                    <a:srgbClr val="333333">
                      <a:alpha val="65000"/>
                    </a:srgbClr>
                  </a:outerShdw>
                </a:effectLst>
              </p:spPr>
            </p:pic>
          </p:grpSp>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sp>
        <p:nvSpPr>
          <p:cNvPr id="13" name="Rounded Rectangle 12"/>
          <p:cNvSpPr/>
          <p:nvPr/>
        </p:nvSpPr>
        <p:spPr>
          <a:xfrm>
            <a:off x="2551655" y="279832"/>
            <a:ext cx="1905000" cy="1375608"/>
          </a:xfrm>
          <a:prstGeom prst="roundRect">
            <a:avLst/>
          </a:prstGeom>
          <a:solidFill>
            <a:schemeClr val="accent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667"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লেখক পরিচিতি</a:t>
            </a:r>
            <a:endParaRPr lang="en-US" sz="2667"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1399" y="2127469"/>
            <a:ext cx="1960874" cy="20540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extBox 14"/>
          <p:cNvSpPr txBox="1"/>
          <p:nvPr/>
        </p:nvSpPr>
        <p:spPr>
          <a:xfrm>
            <a:off x="2758983" y="4238347"/>
            <a:ext cx="1737188" cy="451342"/>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2333" b="1" dirty="0" err="1"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আবুবকর</a:t>
            </a:r>
            <a:r>
              <a:rPr lang="en-US" sz="2333"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en-US" sz="2333" b="1" dirty="0" err="1"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সিদ্দিক</a:t>
            </a:r>
            <a:r>
              <a:rPr lang="en-US" sz="2333"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endParaRPr lang="bn-BD" sz="2333" b="1" dirty="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6" name="Up Arrow 15"/>
          <p:cNvSpPr/>
          <p:nvPr/>
        </p:nvSpPr>
        <p:spPr>
          <a:xfrm rot="3605903">
            <a:off x="4195736" y="1963161"/>
            <a:ext cx="622583" cy="455023"/>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7" name="Rounded Rectangle 16"/>
          <p:cNvSpPr/>
          <p:nvPr/>
        </p:nvSpPr>
        <p:spPr>
          <a:xfrm>
            <a:off x="4760663" y="890921"/>
            <a:ext cx="1870363" cy="2035160"/>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9" name="Rectangle 18"/>
          <p:cNvSpPr/>
          <p:nvPr/>
        </p:nvSpPr>
        <p:spPr>
          <a:xfrm>
            <a:off x="4736528" y="825497"/>
            <a:ext cx="1790881" cy="754053"/>
          </a:xfrm>
          <a:prstGeom prst="rect">
            <a:avLst/>
          </a:prstGeom>
          <a:noFill/>
        </p:spPr>
        <p:txBody>
          <a:bodyPr wrap="square" lIns="76200" tIns="38100" rIns="76200" bIns="3810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4400" b="1" dirty="0" smtClean="0">
                <a:ln w="11430">
                  <a:solidFill>
                    <a:srgbClr val="00B050"/>
                  </a:solidFill>
                </a:ln>
                <a:solidFill>
                  <a:srgbClr val="006C31"/>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জন্ম:</a:t>
            </a:r>
            <a:endParaRPr lang="en-US" sz="4400" b="1" dirty="0">
              <a:ln w="11430">
                <a:solidFill>
                  <a:srgbClr val="00B050"/>
                </a:solidFill>
              </a:ln>
              <a:solidFill>
                <a:srgbClr val="006C31"/>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endParaRPr>
          </a:p>
        </p:txBody>
      </p:sp>
      <p:sp>
        <p:nvSpPr>
          <p:cNvPr id="21" name="TextBox 20"/>
          <p:cNvSpPr txBox="1"/>
          <p:nvPr/>
        </p:nvSpPr>
        <p:spPr>
          <a:xfrm>
            <a:off x="4844188" y="1429934"/>
            <a:ext cx="1841500" cy="120032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b="1" dirty="0"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১৯৩</a:t>
            </a:r>
            <a:r>
              <a:rPr lang="en-US" b="1" dirty="0"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৬</a:t>
            </a:r>
            <a:r>
              <a:rPr lang="bn-BD" b="1" dirty="0"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 খ্রিষ্টাব্দে</a:t>
            </a:r>
            <a:r>
              <a:rPr lang="en-US" b="1" dirty="0"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র </a:t>
            </a:r>
            <a:r>
              <a:rPr lang="bn-BD" b="1" dirty="0"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 </a:t>
            </a:r>
            <a:r>
              <a:rPr lang="en-US" b="1" dirty="0"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১৯ </a:t>
            </a:r>
            <a:r>
              <a:rPr lang="en-US" b="1" dirty="0" err="1"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আগস্ট</a:t>
            </a:r>
            <a:r>
              <a:rPr lang="en-US" b="1" dirty="0"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 </a:t>
            </a:r>
            <a:r>
              <a:rPr lang="en-US" b="1" dirty="0" err="1"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বাগেরহাট</a:t>
            </a:r>
            <a:r>
              <a:rPr lang="en-US" b="1" dirty="0"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 </a:t>
            </a:r>
            <a:r>
              <a:rPr lang="en-US" b="1" dirty="0" err="1"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জেলার</a:t>
            </a:r>
            <a:r>
              <a:rPr lang="en-US" b="1" dirty="0"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 </a:t>
            </a:r>
            <a:r>
              <a:rPr lang="en-US" b="1" dirty="0" err="1"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গোটাপাড়ায়</a:t>
            </a:r>
            <a:r>
              <a:rPr lang="en-US" b="1" dirty="0"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 </a:t>
            </a:r>
            <a:r>
              <a:rPr lang="en-US" b="1" dirty="0" err="1"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মাতুলালয়ে</a:t>
            </a:r>
            <a:r>
              <a:rPr lang="en-US" b="1" dirty="0"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 ।  </a:t>
            </a:r>
            <a:endParaRPr lang="en-US" b="1" dirty="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endParaRPr>
          </a:p>
        </p:txBody>
      </p:sp>
      <p:sp>
        <p:nvSpPr>
          <p:cNvPr id="23" name="Up Arrow 22"/>
          <p:cNvSpPr/>
          <p:nvPr/>
        </p:nvSpPr>
        <p:spPr>
          <a:xfrm rot="7702454">
            <a:off x="4242660" y="3778107"/>
            <a:ext cx="622583" cy="428833"/>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4" name="Rounded Rectangle 23"/>
          <p:cNvSpPr/>
          <p:nvPr/>
        </p:nvSpPr>
        <p:spPr>
          <a:xfrm>
            <a:off x="4943907" y="3466368"/>
            <a:ext cx="2061804" cy="1689966"/>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5" name="Rectangle 24"/>
          <p:cNvSpPr/>
          <p:nvPr/>
        </p:nvSpPr>
        <p:spPr>
          <a:xfrm>
            <a:off x="4604736" y="3515025"/>
            <a:ext cx="2626058" cy="569387"/>
          </a:xfrm>
          <a:prstGeom prst="rect">
            <a:avLst/>
          </a:prstGeom>
          <a:noFill/>
        </p:spPr>
        <p:txBody>
          <a:bodyPr wrap="square" lIns="76200" tIns="38100" rIns="76200" bIns="3810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en-US" sz="3200" b="1" dirty="0" err="1" smtClean="0">
                <a:ln w="11430">
                  <a:solidFill>
                    <a:srgbClr val="00B050"/>
                  </a:solidFill>
                </a:ln>
                <a:solidFill>
                  <a:srgbClr val="006C31"/>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পৈত্রিক</a:t>
            </a:r>
            <a:r>
              <a:rPr lang="en-US" sz="3200" b="1" dirty="0" smtClean="0">
                <a:ln w="11430">
                  <a:solidFill>
                    <a:srgbClr val="00B050"/>
                  </a:solidFill>
                </a:ln>
                <a:solidFill>
                  <a:srgbClr val="006C31"/>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 </a:t>
            </a:r>
            <a:r>
              <a:rPr lang="en-US" sz="3200" b="1" dirty="0" err="1" smtClean="0">
                <a:ln w="11430">
                  <a:solidFill>
                    <a:srgbClr val="00B050"/>
                  </a:solidFill>
                </a:ln>
                <a:solidFill>
                  <a:srgbClr val="006C31"/>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নিবাস</a:t>
            </a:r>
            <a:r>
              <a:rPr lang="bn-BD" sz="3200" b="1" dirty="0" smtClean="0">
                <a:ln w="11430">
                  <a:solidFill>
                    <a:srgbClr val="00B050"/>
                  </a:solidFill>
                </a:ln>
                <a:solidFill>
                  <a:srgbClr val="006C31"/>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a:t>
            </a:r>
            <a:endParaRPr lang="en-US" sz="3200" b="1" dirty="0">
              <a:ln w="11430">
                <a:solidFill>
                  <a:srgbClr val="00B050"/>
                </a:solidFill>
              </a:ln>
              <a:solidFill>
                <a:srgbClr val="006C31"/>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endParaRPr>
          </a:p>
        </p:txBody>
      </p:sp>
      <p:sp>
        <p:nvSpPr>
          <p:cNvPr id="26" name="TextBox 25"/>
          <p:cNvSpPr txBox="1"/>
          <p:nvPr/>
        </p:nvSpPr>
        <p:spPr>
          <a:xfrm>
            <a:off x="4676984" y="4169087"/>
            <a:ext cx="2413133"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400" b="1" dirty="0" err="1" smtClean="0">
                <a:ln>
                  <a:solidFill>
                    <a:schemeClr val="tx1"/>
                  </a:solidFill>
                </a:ln>
                <a:solidFill>
                  <a:srgbClr val="002060"/>
                </a:solidFill>
                <a:effectLst>
                  <a:outerShdw blurRad="50800" dist="38100" dir="13500000" algn="br" rotWithShape="0">
                    <a:prstClr val="black">
                      <a:alpha val="40000"/>
                    </a:prstClr>
                  </a:outerShdw>
                </a:effectLst>
                <a:latin typeface="Kalpurush" panose="02000600000000000000" pitchFamily="2" charset="0"/>
                <a:cs typeface="Kalpurush" panose="02000600000000000000" pitchFamily="2" charset="0"/>
              </a:rPr>
              <a:t>বাগেরহাট</a:t>
            </a:r>
            <a:r>
              <a:rPr lang="en-US" sz="2400" b="1" dirty="0" smtClean="0">
                <a:ln>
                  <a:solidFill>
                    <a:schemeClr val="tx1"/>
                  </a:solidFill>
                </a:ln>
                <a:solidFill>
                  <a:srgbClr val="002060"/>
                </a:solidFill>
                <a:effectLst>
                  <a:outerShdw blurRad="50800" dist="38100" dir="13500000" algn="br" rotWithShape="0">
                    <a:prstClr val="black">
                      <a:alpha val="40000"/>
                    </a:prstClr>
                  </a:outerShdw>
                </a:effectLst>
                <a:latin typeface="Kalpurush" panose="02000600000000000000" pitchFamily="2" charset="0"/>
                <a:cs typeface="Kalpurush" panose="02000600000000000000" pitchFamily="2" charset="0"/>
              </a:rPr>
              <a:t> </a:t>
            </a:r>
            <a:r>
              <a:rPr lang="en-US" sz="2400" b="1" dirty="0" err="1" smtClean="0">
                <a:ln>
                  <a:solidFill>
                    <a:schemeClr val="tx1"/>
                  </a:solidFill>
                </a:ln>
                <a:solidFill>
                  <a:srgbClr val="002060"/>
                </a:solidFill>
                <a:effectLst>
                  <a:outerShdw blurRad="50800" dist="38100" dir="13500000" algn="br" rotWithShape="0">
                    <a:prstClr val="black">
                      <a:alpha val="40000"/>
                    </a:prstClr>
                  </a:outerShdw>
                </a:effectLst>
                <a:latin typeface="Kalpurush" panose="02000600000000000000" pitchFamily="2" charset="0"/>
                <a:cs typeface="Kalpurush" panose="02000600000000000000" pitchFamily="2" charset="0"/>
              </a:rPr>
              <a:t>জেলার</a:t>
            </a:r>
            <a:r>
              <a:rPr lang="en-US" sz="2400" b="1" dirty="0" smtClean="0">
                <a:ln>
                  <a:solidFill>
                    <a:schemeClr val="tx1"/>
                  </a:solidFill>
                </a:ln>
                <a:solidFill>
                  <a:srgbClr val="002060"/>
                </a:solidFill>
                <a:effectLst>
                  <a:outerShdw blurRad="50800" dist="38100" dir="13500000" algn="br" rotWithShape="0">
                    <a:prstClr val="black">
                      <a:alpha val="40000"/>
                    </a:prstClr>
                  </a:outerShdw>
                </a:effectLst>
                <a:latin typeface="Kalpurush" panose="02000600000000000000" pitchFamily="2" charset="0"/>
                <a:cs typeface="Kalpurush" panose="02000600000000000000" pitchFamily="2" charset="0"/>
              </a:rPr>
              <a:t> </a:t>
            </a:r>
            <a:r>
              <a:rPr lang="en-US" sz="2400" b="1" dirty="0" err="1" smtClean="0">
                <a:ln>
                  <a:solidFill>
                    <a:schemeClr val="tx1"/>
                  </a:solidFill>
                </a:ln>
                <a:solidFill>
                  <a:srgbClr val="002060"/>
                </a:solidFill>
                <a:effectLst>
                  <a:outerShdw blurRad="50800" dist="38100" dir="13500000" algn="br" rotWithShape="0">
                    <a:prstClr val="black">
                      <a:alpha val="40000"/>
                    </a:prstClr>
                  </a:outerShdw>
                </a:effectLst>
                <a:latin typeface="Kalpurush" panose="02000600000000000000" pitchFamily="2" charset="0"/>
                <a:cs typeface="Kalpurush" panose="02000600000000000000" pitchFamily="2" charset="0"/>
              </a:rPr>
              <a:t>বৈটপুর</a:t>
            </a:r>
            <a:r>
              <a:rPr lang="en-US" sz="2400" b="1" dirty="0" smtClean="0">
                <a:ln>
                  <a:solidFill>
                    <a:schemeClr val="tx1"/>
                  </a:solidFill>
                </a:ln>
                <a:solidFill>
                  <a:srgbClr val="002060"/>
                </a:solidFill>
                <a:effectLst>
                  <a:outerShdw blurRad="50800" dist="38100" dir="13500000" algn="br" rotWithShape="0">
                    <a:prstClr val="black">
                      <a:alpha val="40000"/>
                    </a:prstClr>
                  </a:outerShdw>
                </a:effectLst>
                <a:latin typeface="Kalpurush" panose="02000600000000000000" pitchFamily="2" charset="0"/>
                <a:cs typeface="Kalpurush" panose="02000600000000000000" pitchFamily="2" charset="0"/>
              </a:rPr>
              <a:t> </a:t>
            </a:r>
            <a:r>
              <a:rPr lang="en-US" sz="2400" b="1" dirty="0" err="1" smtClean="0">
                <a:ln>
                  <a:solidFill>
                    <a:schemeClr val="tx1"/>
                  </a:solidFill>
                </a:ln>
                <a:solidFill>
                  <a:srgbClr val="002060"/>
                </a:solidFill>
                <a:effectLst>
                  <a:outerShdw blurRad="50800" dist="38100" dir="13500000" algn="br" rotWithShape="0">
                    <a:prstClr val="black">
                      <a:alpha val="40000"/>
                    </a:prstClr>
                  </a:outerShdw>
                </a:effectLst>
                <a:latin typeface="Kalpurush" panose="02000600000000000000" pitchFamily="2" charset="0"/>
                <a:cs typeface="Kalpurush" panose="02000600000000000000" pitchFamily="2" charset="0"/>
              </a:rPr>
              <a:t>গ্রাম</a:t>
            </a:r>
            <a:r>
              <a:rPr lang="en-US" sz="2400" b="1" dirty="0" smtClean="0">
                <a:ln>
                  <a:solidFill>
                    <a:schemeClr val="tx1"/>
                  </a:solidFill>
                </a:ln>
                <a:solidFill>
                  <a:srgbClr val="002060"/>
                </a:solidFill>
                <a:effectLst>
                  <a:outerShdw blurRad="50800" dist="38100" dir="13500000" algn="br" rotWithShape="0">
                    <a:prstClr val="black">
                      <a:alpha val="40000"/>
                    </a:prstClr>
                  </a:outerShdw>
                </a:effectLst>
                <a:latin typeface="Kalpurush" panose="02000600000000000000" pitchFamily="2" charset="0"/>
                <a:cs typeface="Kalpurush" panose="02000600000000000000" pitchFamily="2" charset="0"/>
              </a:rPr>
              <a:t>।</a:t>
            </a:r>
            <a:endParaRPr lang="en-US" sz="2400" b="1" dirty="0">
              <a:ln>
                <a:solidFill>
                  <a:schemeClr val="tx1"/>
                </a:solidFill>
              </a:ln>
              <a:solidFill>
                <a:srgbClr val="002060"/>
              </a:solidFill>
              <a:effectLst>
                <a:outerShdw blurRad="50800" dist="38100" dir="13500000" algn="br" rotWithShape="0">
                  <a:prstClr val="black">
                    <a:alpha val="40000"/>
                  </a:prstClr>
                </a:outerShdw>
              </a:effectLst>
              <a:latin typeface="Kalpurush" panose="02000600000000000000" pitchFamily="2" charset="0"/>
              <a:cs typeface="Kalpurush" panose="02000600000000000000" pitchFamily="2" charset="0"/>
            </a:endParaRPr>
          </a:p>
        </p:txBody>
      </p:sp>
      <p:sp>
        <p:nvSpPr>
          <p:cNvPr id="27" name="Up Arrow 26"/>
          <p:cNvSpPr/>
          <p:nvPr/>
        </p:nvSpPr>
        <p:spPr>
          <a:xfrm rot="17926808">
            <a:off x="2086003" y="1970907"/>
            <a:ext cx="622583" cy="459313"/>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8" name="Rounded Rectangle 27"/>
          <p:cNvSpPr/>
          <p:nvPr/>
        </p:nvSpPr>
        <p:spPr>
          <a:xfrm>
            <a:off x="166115" y="831675"/>
            <a:ext cx="1973776" cy="2366498"/>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9" name="Rectangle 28"/>
          <p:cNvSpPr/>
          <p:nvPr/>
        </p:nvSpPr>
        <p:spPr>
          <a:xfrm>
            <a:off x="543254" y="854161"/>
            <a:ext cx="1355884" cy="692497"/>
          </a:xfrm>
          <a:prstGeom prst="rect">
            <a:avLst/>
          </a:prstGeom>
          <a:noFill/>
        </p:spPr>
        <p:txBody>
          <a:bodyPr wrap="square" lIns="76200" tIns="38100" rIns="76200" bIns="3810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4000" b="1" dirty="0" smtClean="0">
                <a:ln w="11430">
                  <a:solidFill>
                    <a:srgbClr val="00B050"/>
                  </a:solidFill>
                </a:ln>
                <a:solidFill>
                  <a:srgbClr val="006C3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পেশা:</a:t>
            </a:r>
            <a:endParaRPr lang="en-US" sz="4000" b="1" dirty="0">
              <a:ln w="11430">
                <a:solidFill>
                  <a:srgbClr val="00B050"/>
                </a:solidFill>
              </a:ln>
              <a:solidFill>
                <a:srgbClr val="006C3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30" name="TextBox 29"/>
          <p:cNvSpPr txBox="1"/>
          <p:nvPr/>
        </p:nvSpPr>
        <p:spPr>
          <a:xfrm>
            <a:off x="215435" y="1595091"/>
            <a:ext cx="1841500" cy="163121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000" b="1" dirty="0" err="1" smtClean="0">
                <a:ln>
                  <a:solidFill>
                    <a:schemeClr val="tx1"/>
                  </a:solidFill>
                </a:ln>
                <a:solidFill>
                  <a:srgbClr val="002060"/>
                </a:solidFill>
                <a:effectLst>
                  <a:outerShdw blurRad="50800" dist="38100" dir="13500000" algn="br" rotWithShape="0">
                    <a:prstClr val="black">
                      <a:alpha val="40000"/>
                    </a:prstClr>
                  </a:outerShdw>
                </a:effectLst>
                <a:latin typeface="Kalpurush" panose="02000600000000000000" pitchFamily="2" charset="0"/>
                <a:cs typeface="Kalpurush" panose="02000600000000000000" pitchFamily="2" charset="0"/>
              </a:rPr>
              <a:t>তিনি</a:t>
            </a:r>
            <a:r>
              <a:rPr lang="en-US" sz="2000" b="1" dirty="0" smtClean="0">
                <a:ln>
                  <a:solidFill>
                    <a:schemeClr val="tx1"/>
                  </a:solidFill>
                </a:ln>
                <a:solidFill>
                  <a:srgbClr val="002060"/>
                </a:solidFill>
                <a:effectLst>
                  <a:outerShdw blurRad="50800" dist="38100" dir="13500000" algn="br" rotWithShape="0">
                    <a:prstClr val="black">
                      <a:alpha val="40000"/>
                    </a:prstClr>
                  </a:outerShdw>
                </a:effectLst>
                <a:latin typeface="Kalpurush" panose="02000600000000000000" pitchFamily="2" charset="0"/>
                <a:cs typeface="Kalpurush" panose="02000600000000000000" pitchFamily="2" charset="0"/>
              </a:rPr>
              <a:t> </a:t>
            </a:r>
            <a:r>
              <a:rPr lang="en-US" sz="2000" b="1" dirty="0" err="1" smtClean="0">
                <a:ln>
                  <a:solidFill>
                    <a:schemeClr val="tx1"/>
                  </a:solidFill>
                </a:ln>
                <a:solidFill>
                  <a:srgbClr val="002060"/>
                </a:solidFill>
                <a:effectLst>
                  <a:outerShdw blurRad="50800" dist="38100" dir="13500000" algn="br" rotWithShape="0">
                    <a:prstClr val="black">
                      <a:alpha val="40000"/>
                    </a:prstClr>
                  </a:outerShdw>
                </a:effectLst>
                <a:latin typeface="Kalpurush" panose="02000600000000000000" pitchFamily="2" charset="0"/>
                <a:cs typeface="Kalpurush" panose="02000600000000000000" pitchFamily="2" charset="0"/>
              </a:rPr>
              <a:t>দীর্ঘদিন</a:t>
            </a:r>
            <a:r>
              <a:rPr lang="en-US" sz="2000" b="1" dirty="0" smtClean="0">
                <a:ln>
                  <a:solidFill>
                    <a:schemeClr val="tx1"/>
                  </a:solidFill>
                </a:ln>
                <a:solidFill>
                  <a:srgbClr val="002060"/>
                </a:solidFill>
                <a:effectLst>
                  <a:outerShdw blurRad="50800" dist="38100" dir="13500000" algn="br" rotWithShape="0">
                    <a:prstClr val="black">
                      <a:alpha val="40000"/>
                    </a:prstClr>
                  </a:outerShdw>
                </a:effectLst>
                <a:latin typeface="Kalpurush" panose="02000600000000000000" pitchFamily="2" charset="0"/>
                <a:cs typeface="Kalpurush" panose="02000600000000000000" pitchFamily="2" charset="0"/>
              </a:rPr>
              <a:t> </a:t>
            </a:r>
            <a:r>
              <a:rPr lang="en-US" sz="2000" b="1" dirty="0" err="1" smtClean="0">
                <a:ln>
                  <a:solidFill>
                    <a:schemeClr val="tx1"/>
                  </a:solidFill>
                </a:ln>
                <a:solidFill>
                  <a:srgbClr val="002060"/>
                </a:solidFill>
                <a:effectLst>
                  <a:outerShdw blurRad="50800" dist="38100" dir="13500000" algn="br" rotWithShape="0">
                    <a:prstClr val="black">
                      <a:alpha val="40000"/>
                    </a:prstClr>
                  </a:outerShdw>
                </a:effectLst>
                <a:latin typeface="Kalpurush" panose="02000600000000000000" pitchFamily="2" charset="0"/>
                <a:cs typeface="Kalpurush" panose="02000600000000000000" pitchFamily="2" charset="0"/>
              </a:rPr>
              <a:t>রাজশাহী</a:t>
            </a:r>
            <a:r>
              <a:rPr lang="en-US" sz="2000" b="1" dirty="0" smtClean="0">
                <a:ln>
                  <a:solidFill>
                    <a:schemeClr val="tx1"/>
                  </a:solidFill>
                </a:ln>
                <a:solidFill>
                  <a:srgbClr val="002060"/>
                </a:solidFill>
                <a:effectLst>
                  <a:outerShdw blurRad="50800" dist="38100" dir="13500000" algn="br" rotWithShape="0">
                    <a:prstClr val="black">
                      <a:alpha val="40000"/>
                    </a:prstClr>
                  </a:outerShdw>
                </a:effectLst>
                <a:latin typeface="Kalpurush" panose="02000600000000000000" pitchFamily="2" charset="0"/>
                <a:cs typeface="Kalpurush" panose="02000600000000000000" pitchFamily="2" charset="0"/>
              </a:rPr>
              <a:t> </a:t>
            </a:r>
            <a:r>
              <a:rPr lang="en-US" sz="2000" b="1" dirty="0" err="1" smtClean="0">
                <a:ln>
                  <a:solidFill>
                    <a:schemeClr val="tx1"/>
                  </a:solidFill>
                </a:ln>
                <a:solidFill>
                  <a:srgbClr val="002060"/>
                </a:solidFill>
                <a:effectLst>
                  <a:outerShdw blurRad="50800" dist="38100" dir="13500000" algn="br" rotWithShape="0">
                    <a:prstClr val="black">
                      <a:alpha val="40000"/>
                    </a:prstClr>
                  </a:outerShdw>
                </a:effectLst>
                <a:latin typeface="Kalpurush" panose="02000600000000000000" pitchFamily="2" charset="0"/>
                <a:cs typeface="Kalpurush" panose="02000600000000000000" pitchFamily="2" charset="0"/>
              </a:rPr>
              <a:t>বিশ্ববিদ্যালয়ের</a:t>
            </a:r>
            <a:r>
              <a:rPr lang="en-US" sz="2000" b="1" dirty="0" smtClean="0">
                <a:ln>
                  <a:solidFill>
                    <a:schemeClr val="tx1"/>
                  </a:solidFill>
                </a:ln>
                <a:solidFill>
                  <a:srgbClr val="002060"/>
                </a:solidFill>
                <a:effectLst>
                  <a:outerShdw blurRad="50800" dist="38100" dir="13500000" algn="br" rotWithShape="0">
                    <a:prstClr val="black">
                      <a:alpha val="40000"/>
                    </a:prstClr>
                  </a:outerShdw>
                </a:effectLst>
                <a:latin typeface="Kalpurush" panose="02000600000000000000" pitchFamily="2" charset="0"/>
                <a:cs typeface="Kalpurush" panose="02000600000000000000" pitchFamily="2" charset="0"/>
              </a:rPr>
              <a:t> </a:t>
            </a:r>
            <a:r>
              <a:rPr lang="en-US" sz="2000" b="1" dirty="0" err="1" smtClean="0">
                <a:ln>
                  <a:solidFill>
                    <a:schemeClr val="tx1"/>
                  </a:solidFill>
                </a:ln>
                <a:solidFill>
                  <a:srgbClr val="002060"/>
                </a:solidFill>
                <a:effectLst>
                  <a:outerShdw blurRad="50800" dist="38100" dir="13500000" algn="br" rotWithShape="0">
                    <a:prstClr val="black">
                      <a:alpha val="40000"/>
                    </a:prstClr>
                  </a:outerShdw>
                </a:effectLst>
                <a:latin typeface="Kalpurush" panose="02000600000000000000" pitchFamily="2" charset="0"/>
                <a:cs typeface="Kalpurush" panose="02000600000000000000" pitchFamily="2" charset="0"/>
              </a:rPr>
              <a:t>বাংলা</a:t>
            </a:r>
            <a:r>
              <a:rPr lang="en-US" sz="2000" b="1" dirty="0" smtClean="0">
                <a:ln>
                  <a:solidFill>
                    <a:schemeClr val="tx1"/>
                  </a:solidFill>
                </a:ln>
                <a:solidFill>
                  <a:srgbClr val="002060"/>
                </a:solidFill>
                <a:effectLst>
                  <a:outerShdw blurRad="50800" dist="38100" dir="13500000" algn="br" rotWithShape="0">
                    <a:prstClr val="black">
                      <a:alpha val="40000"/>
                    </a:prstClr>
                  </a:outerShdw>
                </a:effectLst>
                <a:latin typeface="Kalpurush" panose="02000600000000000000" pitchFamily="2" charset="0"/>
                <a:cs typeface="Kalpurush" panose="02000600000000000000" pitchFamily="2" charset="0"/>
              </a:rPr>
              <a:t> </a:t>
            </a:r>
            <a:r>
              <a:rPr lang="en-US" sz="2000" b="1" dirty="0" err="1" smtClean="0">
                <a:ln>
                  <a:solidFill>
                    <a:schemeClr val="tx1"/>
                  </a:solidFill>
                </a:ln>
                <a:solidFill>
                  <a:srgbClr val="002060"/>
                </a:solidFill>
                <a:effectLst>
                  <a:outerShdw blurRad="50800" dist="38100" dir="13500000" algn="br" rotWithShape="0">
                    <a:prstClr val="black">
                      <a:alpha val="40000"/>
                    </a:prstClr>
                  </a:outerShdw>
                </a:effectLst>
                <a:latin typeface="Kalpurush" panose="02000600000000000000" pitchFamily="2" charset="0"/>
                <a:cs typeface="Kalpurush" panose="02000600000000000000" pitchFamily="2" charset="0"/>
              </a:rPr>
              <a:t>বিভাগে</a:t>
            </a:r>
            <a:r>
              <a:rPr lang="en-US" sz="2000" b="1" dirty="0" smtClean="0">
                <a:ln>
                  <a:solidFill>
                    <a:schemeClr val="tx1"/>
                  </a:solidFill>
                </a:ln>
                <a:solidFill>
                  <a:srgbClr val="002060"/>
                </a:solidFill>
                <a:effectLst>
                  <a:outerShdw blurRad="50800" dist="38100" dir="13500000" algn="br" rotWithShape="0">
                    <a:prstClr val="black">
                      <a:alpha val="40000"/>
                    </a:prstClr>
                  </a:outerShdw>
                </a:effectLst>
                <a:latin typeface="Kalpurush" panose="02000600000000000000" pitchFamily="2" charset="0"/>
                <a:cs typeface="Kalpurush" panose="02000600000000000000" pitchFamily="2" charset="0"/>
              </a:rPr>
              <a:t> </a:t>
            </a:r>
            <a:r>
              <a:rPr lang="en-US" sz="2000" b="1" dirty="0" err="1" smtClean="0">
                <a:ln>
                  <a:solidFill>
                    <a:schemeClr val="tx1"/>
                  </a:solidFill>
                </a:ln>
                <a:solidFill>
                  <a:srgbClr val="002060"/>
                </a:solidFill>
                <a:effectLst>
                  <a:outerShdw blurRad="50800" dist="38100" dir="13500000" algn="br" rotWithShape="0">
                    <a:prstClr val="black">
                      <a:alpha val="40000"/>
                    </a:prstClr>
                  </a:outerShdw>
                </a:effectLst>
                <a:latin typeface="Kalpurush" panose="02000600000000000000" pitchFamily="2" charset="0"/>
                <a:cs typeface="Kalpurush" panose="02000600000000000000" pitchFamily="2" charset="0"/>
              </a:rPr>
              <a:t>অধ্যাপনা</a:t>
            </a:r>
            <a:r>
              <a:rPr lang="en-US" sz="2000" b="1" dirty="0" smtClean="0">
                <a:ln>
                  <a:solidFill>
                    <a:schemeClr val="tx1"/>
                  </a:solidFill>
                </a:ln>
                <a:solidFill>
                  <a:srgbClr val="002060"/>
                </a:solidFill>
                <a:effectLst>
                  <a:outerShdw blurRad="50800" dist="38100" dir="13500000" algn="br" rotWithShape="0">
                    <a:prstClr val="black">
                      <a:alpha val="40000"/>
                    </a:prstClr>
                  </a:outerShdw>
                </a:effectLst>
                <a:latin typeface="Kalpurush" panose="02000600000000000000" pitchFamily="2" charset="0"/>
                <a:cs typeface="Kalpurush" panose="02000600000000000000" pitchFamily="2" charset="0"/>
              </a:rPr>
              <a:t> </a:t>
            </a:r>
            <a:r>
              <a:rPr lang="en-US" sz="2000" b="1" dirty="0" err="1" smtClean="0">
                <a:ln>
                  <a:solidFill>
                    <a:schemeClr val="tx1"/>
                  </a:solidFill>
                </a:ln>
                <a:solidFill>
                  <a:srgbClr val="002060"/>
                </a:solidFill>
                <a:effectLst>
                  <a:outerShdw blurRad="50800" dist="38100" dir="13500000" algn="br" rotWithShape="0">
                    <a:prstClr val="black">
                      <a:alpha val="40000"/>
                    </a:prstClr>
                  </a:outerShdw>
                </a:effectLst>
                <a:latin typeface="Kalpurush" panose="02000600000000000000" pitchFamily="2" charset="0"/>
                <a:cs typeface="Kalpurush" panose="02000600000000000000" pitchFamily="2" charset="0"/>
              </a:rPr>
              <a:t>করেন</a:t>
            </a:r>
            <a:r>
              <a:rPr lang="en-US" sz="2000" b="1" dirty="0" smtClean="0">
                <a:ln>
                  <a:solidFill>
                    <a:schemeClr val="tx1"/>
                  </a:solidFill>
                </a:ln>
                <a:solidFill>
                  <a:srgbClr val="002060"/>
                </a:solidFill>
                <a:effectLst>
                  <a:outerShdw blurRad="50800" dist="38100" dir="13500000" algn="br" rotWithShape="0">
                    <a:prstClr val="black">
                      <a:alpha val="40000"/>
                    </a:prstClr>
                  </a:outerShdw>
                </a:effectLst>
                <a:latin typeface="Kalpurush" panose="02000600000000000000" pitchFamily="2" charset="0"/>
                <a:cs typeface="Kalpurush" panose="02000600000000000000" pitchFamily="2" charset="0"/>
              </a:rPr>
              <a:t>। </a:t>
            </a:r>
            <a:endParaRPr lang="en-US" sz="2000" b="1" dirty="0">
              <a:ln>
                <a:solidFill>
                  <a:schemeClr val="tx1"/>
                </a:solidFill>
              </a:ln>
              <a:solidFill>
                <a:srgbClr val="002060"/>
              </a:solidFill>
              <a:effectLst>
                <a:outerShdw blurRad="50800" dist="38100" dir="13500000" algn="br" rotWithShape="0">
                  <a:prstClr val="black">
                    <a:alpha val="40000"/>
                  </a:prstClr>
                </a:outerShdw>
              </a:effectLst>
              <a:latin typeface="Kalpurush" panose="02000600000000000000" pitchFamily="2" charset="0"/>
              <a:cs typeface="Kalpurush" panose="02000600000000000000" pitchFamily="2" charset="0"/>
            </a:endParaRPr>
          </a:p>
        </p:txBody>
      </p:sp>
      <p:sp>
        <p:nvSpPr>
          <p:cNvPr id="31" name="Up Arrow 30"/>
          <p:cNvSpPr/>
          <p:nvPr/>
        </p:nvSpPr>
        <p:spPr>
          <a:xfrm rot="13310444">
            <a:off x="2175795" y="4000565"/>
            <a:ext cx="622583" cy="421240"/>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2" name="Rounded Rectangle 31"/>
          <p:cNvSpPr/>
          <p:nvPr/>
        </p:nvSpPr>
        <p:spPr>
          <a:xfrm>
            <a:off x="128083" y="4137486"/>
            <a:ext cx="2207154" cy="2003585"/>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3" name="Rectangle 32"/>
          <p:cNvSpPr/>
          <p:nvPr/>
        </p:nvSpPr>
        <p:spPr>
          <a:xfrm>
            <a:off x="0" y="4158669"/>
            <a:ext cx="2405575" cy="569387"/>
          </a:xfrm>
          <a:prstGeom prst="rect">
            <a:avLst/>
          </a:prstGeom>
          <a:noFill/>
        </p:spPr>
        <p:txBody>
          <a:bodyPr wrap="square" lIns="76200" tIns="38100" rIns="76200" bIns="3810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200" b="1" dirty="0">
                <a:ln w="11430">
                  <a:solidFill>
                    <a:srgbClr val="006C31"/>
                  </a:solidFill>
                </a:ln>
                <a:solidFill>
                  <a:srgbClr val="006C31"/>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অর্জিত </a:t>
            </a:r>
            <a:r>
              <a:rPr lang="bn-BD" sz="3200" b="1" dirty="0" smtClean="0">
                <a:ln w="11430">
                  <a:solidFill>
                    <a:srgbClr val="006C31"/>
                  </a:solidFill>
                </a:ln>
                <a:solidFill>
                  <a:srgbClr val="006C31"/>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পুরস্কার:</a:t>
            </a:r>
            <a:endParaRPr lang="en-US" sz="3200" b="1" dirty="0">
              <a:ln w="11430">
                <a:solidFill>
                  <a:srgbClr val="006C31"/>
                </a:solidFill>
              </a:ln>
              <a:solidFill>
                <a:srgbClr val="006C31"/>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endParaRPr>
          </a:p>
        </p:txBody>
      </p:sp>
      <p:sp>
        <p:nvSpPr>
          <p:cNvPr id="34" name="TextBox 33"/>
          <p:cNvSpPr txBox="1"/>
          <p:nvPr/>
        </p:nvSpPr>
        <p:spPr>
          <a:xfrm>
            <a:off x="151530" y="4602917"/>
            <a:ext cx="2085234" cy="1569660"/>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b="1" dirty="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বাংলা একাডেমি পুরস্কারসহ অনেক সাহিত্য পুরস্কার।</a:t>
            </a:r>
            <a:endParaRPr lang="en-US" sz="2400" b="1" dirty="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endParaRPr>
          </a:p>
        </p:txBody>
      </p:sp>
      <p:sp>
        <p:nvSpPr>
          <p:cNvPr id="35" name="Rounded Rectangle 34"/>
          <p:cNvSpPr/>
          <p:nvPr/>
        </p:nvSpPr>
        <p:spPr>
          <a:xfrm>
            <a:off x="2487018" y="5050302"/>
            <a:ext cx="2464810" cy="1624818"/>
          </a:xfrm>
          <a:prstGeom prst="roundRect">
            <a:avLst/>
          </a:prstGeom>
          <a:solidFill>
            <a:schemeClr val="accent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6" name="Rectangle 35"/>
          <p:cNvSpPr/>
          <p:nvPr/>
        </p:nvSpPr>
        <p:spPr>
          <a:xfrm>
            <a:off x="3054113" y="5016073"/>
            <a:ext cx="1041895" cy="641266"/>
          </a:xfrm>
          <a:prstGeom prst="rect">
            <a:avLst/>
          </a:prstGeom>
          <a:noFill/>
        </p:spPr>
        <p:txBody>
          <a:bodyPr wrap="square" lIns="76200" tIns="38100" rIns="76200" bIns="3810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en-US" sz="3667" b="1" dirty="0" err="1" smtClean="0">
                <a:ln w="11430">
                  <a:solidFill>
                    <a:srgbClr val="00B050"/>
                  </a:solidFill>
                </a:ln>
                <a:solidFill>
                  <a:srgbClr val="006C31"/>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গ্রন্থ</a:t>
            </a:r>
            <a:r>
              <a:rPr lang="en-US" sz="3667" b="1" dirty="0" smtClean="0">
                <a:ln w="11430">
                  <a:solidFill>
                    <a:srgbClr val="00B050"/>
                  </a:solidFill>
                </a:ln>
                <a:solidFill>
                  <a:srgbClr val="006C31"/>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 </a:t>
            </a:r>
            <a:r>
              <a:rPr lang="bn-BD" sz="3667" b="1" dirty="0" smtClean="0">
                <a:ln w="11430">
                  <a:solidFill>
                    <a:srgbClr val="00B050"/>
                  </a:solidFill>
                </a:ln>
                <a:solidFill>
                  <a:srgbClr val="006C31"/>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a:t>
            </a:r>
            <a:endParaRPr lang="en-US" sz="3667" b="1" dirty="0">
              <a:ln w="11430">
                <a:solidFill>
                  <a:srgbClr val="00B050"/>
                </a:solidFill>
              </a:ln>
              <a:solidFill>
                <a:srgbClr val="006C31"/>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endParaRPr>
          </a:p>
        </p:txBody>
      </p:sp>
      <p:sp>
        <p:nvSpPr>
          <p:cNvPr id="37" name="TextBox 36"/>
          <p:cNvSpPr txBox="1"/>
          <p:nvPr/>
        </p:nvSpPr>
        <p:spPr>
          <a:xfrm>
            <a:off x="2544365" y="5386360"/>
            <a:ext cx="2337123" cy="132343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b="1" dirty="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 </a:t>
            </a:r>
            <a:r>
              <a:rPr lang="en-US" sz="2000" b="1" dirty="0" err="1"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জলরাক্ষস</a:t>
            </a:r>
            <a:r>
              <a:rPr lang="en-US" sz="2000" b="1" dirty="0"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 </a:t>
            </a:r>
            <a:r>
              <a:rPr lang="en-US" sz="2000" b="1" dirty="0" err="1"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খরাদাহ</a:t>
            </a:r>
            <a:r>
              <a:rPr lang="en-US" sz="2000" b="1" dirty="0"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a:t>
            </a:r>
          </a:p>
          <a:p>
            <a:pPr algn="ctr"/>
            <a:r>
              <a:rPr lang="en-US" sz="2000" b="1" dirty="0" err="1"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একাত্তরের</a:t>
            </a:r>
            <a:r>
              <a:rPr lang="en-US" sz="2000" b="1" dirty="0"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 </a:t>
            </a:r>
            <a:r>
              <a:rPr lang="en-US" sz="2000" b="1" dirty="0" err="1"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হ্রদয়ভস্ম</a:t>
            </a:r>
            <a:r>
              <a:rPr lang="en-US" sz="2000" b="1" dirty="0"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a:t>
            </a:r>
          </a:p>
          <a:p>
            <a:pPr algn="ctr"/>
            <a:r>
              <a:rPr lang="en-US" sz="2000" b="1" dirty="0" err="1"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বারুদ</a:t>
            </a:r>
            <a:r>
              <a:rPr lang="en-US" sz="2000" b="1" dirty="0"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 </a:t>
            </a:r>
            <a:r>
              <a:rPr lang="en-US" sz="2000" b="1" dirty="0" err="1"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পোড়া</a:t>
            </a:r>
            <a:r>
              <a:rPr lang="en-US" sz="2000" b="1" dirty="0"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 </a:t>
            </a:r>
            <a:r>
              <a:rPr lang="en-US" sz="2000" b="1" dirty="0" err="1"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প্রহর</a:t>
            </a:r>
            <a:r>
              <a:rPr lang="en-US" sz="2000" b="1" dirty="0"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 </a:t>
            </a:r>
            <a:r>
              <a:rPr lang="en-US" sz="2000" b="1" dirty="0" err="1"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ইত্যাদি</a:t>
            </a:r>
            <a:r>
              <a:rPr lang="en-US" sz="2000" b="1" dirty="0" smtClean="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rPr>
              <a:t> ।</a:t>
            </a:r>
            <a:endParaRPr lang="en-US" sz="2000" b="1" dirty="0">
              <a:ln>
                <a:solidFill>
                  <a:schemeClr val="tx1"/>
                </a:solidFill>
              </a:ln>
              <a:solidFill>
                <a:srgbClr val="002060"/>
              </a:solidFill>
              <a:effectLst>
                <a:outerShdw blurRad="50800" dist="38100" dir="5400000" algn="t" rotWithShape="0">
                  <a:prstClr val="black">
                    <a:alpha val="40000"/>
                  </a:prstClr>
                </a:outerShdw>
              </a:effectLst>
              <a:latin typeface="Kalpurush" panose="02000600000000000000" pitchFamily="2" charset="0"/>
              <a:cs typeface="Kalpurush" panose="02000600000000000000" pitchFamily="2" charset="0"/>
            </a:endParaRPr>
          </a:p>
        </p:txBody>
      </p:sp>
      <p:pic>
        <p:nvPicPr>
          <p:cNvPr id="38" name="Picture 37"/>
          <p:cNvPicPr>
            <a:picLocks noChangeAspect="1"/>
          </p:cNvPicPr>
          <p:nvPr/>
        </p:nvPicPr>
        <p:blipFill rotWithShape="1">
          <a:blip r:embed="rId8">
            <a:extLst>
              <a:ext uri="{28A0092B-C50C-407E-A947-70E740481C1C}">
                <a14:useLocalDpi xmlns:a14="http://schemas.microsoft.com/office/drawing/2010/main" val="0"/>
              </a:ext>
            </a:extLst>
          </a:blip>
          <a:srcRect l="9589" t="25487" b="12154"/>
          <a:stretch/>
        </p:blipFill>
        <p:spPr>
          <a:xfrm>
            <a:off x="7805225" y="1434905"/>
            <a:ext cx="4133557" cy="4783015"/>
          </a:xfrm>
          <a:prstGeom prst="rect">
            <a:avLst/>
          </a:prstGeom>
        </p:spPr>
      </p:pic>
    </p:spTree>
    <p:extLst>
      <p:ext uri="{BB962C8B-B14F-4D97-AF65-F5344CB8AC3E}">
        <p14:creationId xmlns:p14="http://schemas.microsoft.com/office/powerpoint/2010/main" val="414418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out)">
                                      <p:cBhvr>
                                        <p:cTn id="12" dur="2000"/>
                                        <p:tgtEl>
                                          <p:spTgt spid="14"/>
                                        </p:tgtEl>
                                      </p:cBhvr>
                                    </p:animEffect>
                                  </p:childTnLst>
                                </p:cTn>
                              </p:par>
                            </p:childTnLst>
                          </p:cTn>
                        </p:par>
                        <p:par>
                          <p:cTn id="13" fill="hold">
                            <p:stCondLst>
                              <p:cond delay="2000"/>
                            </p:stCondLst>
                            <p:childTnLst>
                              <p:par>
                                <p:cTn id="14" presetID="47"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dissolve">
                                      <p:cBhvr>
                                        <p:cTn id="26" dur="500"/>
                                        <p:tgtEl>
                                          <p:spTgt spid="17"/>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dissolv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3"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1+#ppt_w/2"/>
                                          </p:val>
                                        </p:tav>
                                        <p:tav tm="100000">
                                          <p:val>
                                            <p:strVal val="#ppt_x"/>
                                          </p:val>
                                        </p:tav>
                                      </p:tavLst>
                                    </p:anim>
                                    <p:anim calcmode="lin" valueType="num">
                                      <p:cBhvr additive="base">
                                        <p:cTn id="35"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dissolve">
                                      <p:cBhvr>
                                        <p:cTn id="40" dur="500"/>
                                        <p:tgtEl>
                                          <p:spTgt spid="23"/>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dissolve">
                                      <p:cBhvr>
                                        <p:cTn id="43" dur="500"/>
                                        <p:tgtEl>
                                          <p:spTgt spid="24"/>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dissolv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6"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1+#ppt_w/2"/>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dissolve">
                                      <p:cBhvr>
                                        <p:cTn id="57" dur="500"/>
                                        <p:tgtEl>
                                          <p:spTgt spid="27"/>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dissolve">
                                      <p:cBhvr>
                                        <p:cTn id="60" dur="500"/>
                                        <p:tgtEl>
                                          <p:spTgt spid="28"/>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dissolv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9"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500" fill="hold"/>
                                        <p:tgtEl>
                                          <p:spTgt spid="30"/>
                                        </p:tgtEl>
                                        <p:attrNameLst>
                                          <p:attrName>ppt_x</p:attrName>
                                        </p:attrNameLst>
                                      </p:cBhvr>
                                      <p:tavLst>
                                        <p:tav tm="0">
                                          <p:val>
                                            <p:strVal val="0-#ppt_w/2"/>
                                          </p:val>
                                        </p:tav>
                                        <p:tav tm="100000">
                                          <p:val>
                                            <p:strVal val="#ppt_x"/>
                                          </p:val>
                                        </p:tav>
                                      </p:tavLst>
                                    </p:anim>
                                    <p:anim calcmode="lin" valueType="num">
                                      <p:cBhvr additive="base">
                                        <p:cTn id="69"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dissolve">
                                      <p:cBhvr>
                                        <p:cTn id="74" dur="500"/>
                                        <p:tgtEl>
                                          <p:spTgt spid="31"/>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dissolve">
                                      <p:cBhvr>
                                        <p:cTn id="77" dur="500"/>
                                        <p:tgtEl>
                                          <p:spTgt spid="32"/>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dissolve">
                                      <p:cBhvr>
                                        <p:cTn id="80" dur="50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12"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0-#ppt_w/2"/>
                                          </p:val>
                                        </p:tav>
                                        <p:tav tm="100000">
                                          <p:val>
                                            <p:strVal val="#ppt_x"/>
                                          </p:val>
                                        </p:tav>
                                      </p:tavLst>
                                    </p:anim>
                                    <p:anim calcmode="lin" valueType="num">
                                      <p:cBhvr additive="base">
                                        <p:cTn id="86" dur="500" fill="hold"/>
                                        <p:tgtEl>
                                          <p:spTgt spid="34"/>
                                        </p:tgtEl>
                                        <p:attrNameLst>
                                          <p:attrName>ppt_y</p:attrName>
                                        </p:attrNameLst>
                                      </p:cBhvr>
                                      <p:tavLst>
                                        <p:tav tm="0">
                                          <p:val>
                                            <p:strVal val="1+#ppt_h/2"/>
                                          </p:val>
                                        </p:tav>
                                        <p:tav tm="100000">
                                          <p:val>
                                            <p:strVal val="#ppt_y"/>
                                          </p:val>
                                        </p:tav>
                                      </p:tavLst>
                                    </p:anim>
                                  </p:childTnLst>
                                </p:cTn>
                              </p:par>
                              <p:par>
                                <p:cTn id="87" presetID="9" presetClass="entr" presetSubtype="0"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dissolve">
                                      <p:cBhvr>
                                        <p:cTn id="89" dur="500"/>
                                        <p:tgtEl>
                                          <p:spTgt spid="35"/>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dissolve">
                                      <p:cBhvr>
                                        <p:cTn id="94" dur="500"/>
                                        <p:tgtEl>
                                          <p:spTgt spid="36"/>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12" fill="hold" grpId="0" nodeType="click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500" fill="hold"/>
                                        <p:tgtEl>
                                          <p:spTgt spid="37"/>
                                        </p:tgtEl>
                                        <p:attrNameLst>
                                          <p:attrName>ppt_x</p:attrName>
                                        </p:attrNameLst>
                                      </p:cBhvr>
                                      <p:tavLst>
                                        <p:tav tm="0">
                                          <p:val>
                                            <p:strVal val="0-#ppt_w/2"/>
                                          </p:val>
                                        </p:tav>
                                        <p:tav tm="100000">
                                          <p:val>
                                            <p:strVal val="#ppt_x"/>
                                          </p:val>
                                        </p:tav>
                                      </p:tavLst>
                                    </p:anim>
                                    <p:anim calcmode="lin" valueType="num">
                                      <p:cBhvr additive="base">
                                        <p:cTn id="10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animBg="1"/>
      <p:bldP spid="17" grpId="0" animBg="1"/>
      <p:bldP spid="19" grpId="0"/>
      <p:bldP spid="21" grpId="0"/>
      <p:bldP spid="23" grpId="0" animBg="1"/>
      <p:bldP spid="24" grpId="0" animBg="1"/>
      <p:bldP spid="25" grpId="0"/>
      <p:bldP spid="26" grpId="0"/>
      <p:bldP spid="27" grpId="0" animBg="1"/>
      <p:bldP spid="28" grpId="0" animBg="1"/>
      <p:bldP spid="29" grpId="0"/>
      <p:bldP spid="30" grpId="0"/>
      <p:bldP spid="31" grpId="0" animBg="1"/>
      <p:bldP spid="32" grpId="0" animBg="1"/>
      <p:bldP spid="33" grpId="0"/>
      <p:bldP spid="34" grpId="0"/>
      <p:bldP spid="35" grpId="0" animBg="1"/>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5911" y="0"/>
            <a:ext cx="13811536" cy="6858000"/>
            <a:chOff x="-545911" y="0"/>
            <a:chExt cx="13811536" cy="6858000"/>
          </a:xfrm>
        </p:grpSpPr>
        <p:grpSp>
          <p:nvGrpSpPr>
            <p:cNvPr id="3" name="Group 2"/>
            <p:cNvGrpSpPr/>
            <p:nvPr/>
          </p:nvGrpSpPr>
          <p:grpSpPr>
            <a:xfrm>
              <a:off x="-545911" y="0"/>
              <a:ext cx="13811536" cy="6858000"/>
              <a:chOff x="-545911" y="0"/>
              <a:chExt cx="13811536" cy="6858000"/>
            </a:xfrm>
          </p:grpSpPr>
          <p:sp>
            <p:nvSpPr>
              <p:cNvPr id="6" name="Frame 5"/>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545911" y="5902657"/>
                <a:ext cx="13811536" cy="955343"/>
                <a:chOff x="-573207" y="5902657"/>
                <a:chExt cx="13811536" cy="955343"/>
              </a:xfrm>
            </p:grpSpPr>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82878" b="93836" l="13245" r="87274"/>
                          </a14:imgEffect>
                        </a14:imgLayer>
                      </a14:imgProps>
                    </a:ext>
                  </a:extLst>
                </a:blip>
                <a:srcRect l="3991" t="81508" r="3473" b="4794"/>
                <a:stretch/>
              </p:blipFill>
              <p:spPr>
                <a:xfrm>
                  <a:off x="-573207" y="5902657"/>
                  <a:ext cx="7260610" cy="95534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82878" b="93836" l="13245" r="87274"/>
                          </a14:imgEffect>
                        </a14:imgLayer>
                      </a14:imgProps>
                    </a:ext>
                  </a:extLst>
                </a:blip>
                <a:srcRect l="3991" t="81508" r="3473" b="4794"/>
                <a:stretch/>
              </p:blipFill>
              <p:spPr>
                <a:xfrm>
                  <a:off x="1842448" y="5902657"/>
                  <a:ext cx="11395881" cy="955343"/>
                </a:xfrm>
                <a:prstGeom prst="rect">
                  <a:avLst/>
                </a:prstGeom>
                <a:ln>
                  <a:noFill/>
                </a:ln>
                <a:effectLst>
                  <a:outerShdw blurRad="292100" dist="139700" dir="2700000" algn="tl" rotWithShape="0">
                    <a:srgbClr val="333333">
                      <a:alpha val="65000"/>
                    </a:srgbClr>
                  </a:outerShdw>
                </a:effectLst>
              </p:spPr>
            </p:pic>
          </p:grpSp>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364" y="163631"/>
              <a:ext cx="1105467" cy="1214793"/>
            </a:xfrm>
            <a:prstGeom prst="rect">
              <a:avLst/>
            </a:prstGeom>
            <a:ln>
              <a:noFill/>
            </a:ln>
            <a:effectLst>
              <a:softEdge rad="112500"/>
            </a:effectLst>
          </p:spPr>
        </p:pic>
      </p:grpSp>
      <p:sp>
        <p:nvSpPr>
          <p:cNvPr id="11" name="TextBox 10"/>
          <p:cNvSpPr txBox="1"/>
          <p:nvPr/>
        </p:nvSpPr>
        <p:spPr>
          <a:xfrm>
            <a:off x="387928" y="4924697"/>
            <a:ext cx="11125200" cy="769441"/>
          </a:xfrm>
          <a:prstGeom prst="rect">
            <a:avLst/>
          </a:prstGeom>
          <a:noFill/>
        </p:spPr>
        <p:txBody>
          <a:bodyPr wrap="square" rtlCol="0">
            <a:spAutoFit/>
          </a:bodyPr>
          <a:lstStyle/>
          <a:p>
            <a:pPr marL="571500" indent="-571500" algn="ctr">
              <a:buFont typeface="Wingdings" panose="05000000000000000000" pitchFamily="2" charset="2"/>
              <a:buChar char="v"/>
            </a:pPr>
            <a:r>
              <a:rPr lang="en-US"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‘লেখক আবুবকর সিদ্দিক’ সম্পর্কে ৫টি বাক্য </a:t>
            </a:r>
            <a:r>
              <a:rPr lang="en-US" sz="4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লিখ</a:t>
            </a:r>
            <a:r>
              <a:rPr lang="en-US"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2" name="TextBox 11">
            <a:extLst>
              <a:ext uri="{FF2B5EF4-FFF2-40B4-BE49-F238E27FC236}">
                <a16:creationId xmlns:a16="http://schemas.microsoft.com/office/drawing/2014/main" xmlns="" id="{42B49C7A-594D-4663-9BC8-1D4434D65518}"/>
              </a:ext>
            </a:extLst>
          </p:cNvPr>
          <p:cNvSpPr txBox="1"/>
          <p:nvPr/>
        </p:nvSpPr>
        <p:spPr>
          <a:xfrm>
            <a:off x="4469323" y="175022"/>
            <a:ext cx="3212327" cy="923330"/>
          </a:xfrm>
          <a:prstGeom prst="rect">
            <a:avLst/>
          </a:prstGeom>
          <a:noFill/>
        </p:spPr>
        <p:txBody>
          <a:bodyPr wrap="square" rtlCol="0">
            <a:spAutoFit/>
          </a:bodyPr>
          <a:lstStyle/>
          <a:p>
            <a:r>
              <a:rPr lang="en-US" sz="5400" b="1" dirty="0" err="1">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একক</a:t>
            </a:r>
            <a:r>
              <a:rPr lang="en-US" sz="54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5400" b="1" dirty="0" err="1" smtClean="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কাজ</a:t>
            </a:r>
            <a:endParaRPr lang="en-GB" sz="54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00945" y="1108362"/>
            <a:ext cx="4128655" cy="3408220"/>
          </a:xfrm>
          <a:prstGeom prst="rect">
            <a:avLst/>
          </a:prstGeom>
          <a:ln w="88900" cap="sq" cmpd="thickThin">
            <a:solidFill>
              <a:srgbClr val="000000"/>
            </a:solidFill>
            <a:prstDash val="solid"/>
            <a:miter lim="800000"/>
          </a:ln>
          <a:effectLst>
            <a:innerShdw blurRad="76200">
              <a:srgbClr val="000000"/>
            </a:innerShdw>
          </a:effectLst>
        </p:spPr>
      </p:pic>
      <p:sp>
        <p:nvSpPr>
          <p:cNvPr id="16" name="TextBox 15"/>
          <p:cNvSpPr txBox="1"/>
          <p:nvPr/>
        </p:nvSpPr>
        <p:spPr>
          <a:xfrm>
            <a:off x="-1738334" y="6326155"/>
            <a:ext cx="13497635" cy="369332"/>
          </a:xfrm>
          <a:prstGeom prst="rect">
            <a:avLst/>
          </a:prstGeom>
          <a:noFill/>
        </p:spPr>
        <p:txBody>
          <a:bodyPr wrap="square" rtlCol="0">
            <a:spAutoFit/>
          </a:bodyPr>
          <a:lstStyle/>
          <a:p>
            <a:r>
              <a:rPr lang="en-US" sz="1400" b="1" dirty="0" err="1" smtClean="0">
                <a:solidFill>
                  <a:srgbClr val="5519CD"/>
                </a:solidFill>
                <a:effectLst>
                  <a:outerShdw blurRad="38100" dist="38100" dir="2700000" algn="tl">
                    <a:srgbClr val="000000">
                      <a:alpha val="43137"/>
                    </a:srgbClr>
                  </a:outerShdw>
                </a:effectLst>
              </a:rPr>
              <a:t>ডিটু</a:t>
            </a:r>
            <a:r>
              <a:rPr lang="en-US" sz="1400" b="1" dirty="0" smtClean="0">
                <a:solidFill>
                  <a:srgbClr val="5519CD"/>
                </a:solidFill>
                <a:effectLst>
                  <a:outerShdw blurRad="38100" dist="38100" dir="2700000" algn="tl">
                    <a:srgbClr val="000000">
                      <a:alpha val="43137"/>
                    </a:srgbClr>
                  </a:outerShdw>
                </a:effectLst>
              </a:rPr>
              <a:t> </a:t>
            </a:r>
            <a:r>
              <a:rPr lang="en-US" sz="1400" b="1" dirty="0" err="1" smtClean="0">
                <a:solidFill>
                  <a:srgbClr val="5519CD"/>
                </a:solidFill>
                <a:effectLst>
                  <a:outerShdw blurRad="38100" dist="38100" dir="2700000" algn="tl">
                    <a:srgbClr val="000000">
                      <a:alpha val="43137"/>
                    </a:srgbClr>
                  </a:outerShdw>
                </a:effectLst>
              </a:rPr>
              <a:t>রায়,সহকারী</a:t>
            </a:r>
            <a:r>
              <a:rPr lang="en-US" sz="1400" b="1" dirty="0" smtClean="0">
                <a:solidFill>
                  <a:srgbClr val="5519CD"/>
                </a:solidFill>
                <a:effectLst>
                  <a:outerShdw blurRad="38100" dist="38100" dir="2700000" algn="tl">
                    <a:srgbClr val="000000">
                      <a:alpha val="43137"/>
                    </a:srgbClr>
                  </a:outerShdw>
                </a:effectLst>
              </a:rPr>
              <a:t> </a:t>
            </a:r>
            <a:r>
              <a:rPr lang="en-US" sz="1400" b="1" dirty="0" err="1" smtClean="0">
                <a:solidFill>
                  <a:srgbClr val="5519CD"/>
                </a:solidFill>
                <a:effectLst>
                  <a:outerShdw blurRad="38100" dist="38100" dir="2700000" algn="tl">
                    <a:srgbClr val="000000">
                      <a:alpha val="43137"/>
                    </a:srgbClr>
                  </a:outerShdw>
                </a:effectLst>
              </a:rPr>
              <a:t>শিক্ষক</a:t>
            </a:r>
            <a:r>
              <a:rPr lang="en-US" sz="1400" b="1" dirty="0" smtClean="0">
                <a:solidFill>
                  <a:srgbClr val="5519CD"/>
                </a:solidFill>
                <a:effectLst>
                  <a:outerShdw blurRad="38100" dist="38100" dir="2700000" algn="tl">
                    <a:srgbClr val="000000">
                      <a:alpha val="43137"/>
                    </a:srgbClr>
                  </a:outerShdw>
                </a:effectLst>
              </a:rPr>
              <a:t> </a:t>
            </a:r>
            <a:r>
              <a:rPr lang="en-US" sz="1400" b="1" dirty="0" err="1" smtClean="0">
                <a:solidFill>
                  <a:srgbClr val="5519CD"/>
                </a:solidFill>
                <a:effectLst>
                  <a:outerShdw blurRad="38100" dist="38100" dir="2700000" algn="tl">
                    <a:srgbClr val="000000">
                      <a:alpha val="43137"/>
                    </a:srgbClr>
                  </a:outerShdw>
                </a:effectLst>
              </a:rPr>
              <a:t>বাংলা,আদমপুর</a:t>
            </a:r>
            <a:r>
              <a:rPr lang="en-US" sz="1400" b="1" dirty="0" smtClean="0">
                <a:solidFill>
                  <a:srgbClr val="5519CD"/>
                </a:solidFill>
                <a:effectLst>
                  <a:outerShdw blurRad="38100" dist="38100" dir="2700000" algn="tl">
                    <a:srgbClr val="000000">
                      <a:alpha val="43137"/>
                    </a:srgbClr>
                  </a:outerShdw>
                </a:effectLst>
              </a:rPr>
              <a:t> </a:t>
            </a:r>
            <a:r>
              <a:rPr lang="en-US" sz="1400" b="1" dirty="0" err="1" smtClean="0">
                <a:solidFill>
                  <a:srgbClr val="5519CD"/>
                </a:solidFill>
                <a:effectLst>
                  <a:outerShdw blurRad="38100" dist="38100" dir="2700000" algn="tl">
                    <a:srgbClr val="000000">
                      <a:alpha val="43137"/>
                    </a:srgbClr>
                  </a:outerShdw>
                </a:effectLst>
              </a:rPr>
              <a:t>বলর্দ্বনা</a:t>
            </a:r>
            <a:r>
              <a:rPr lang="en-US" sz="1400" b="1" dirty="0" smtClean="0">
                <a:solidFill>
                  <a:srgbClr val="5519CD"/>
                </a:solidFill>
                <a:effectLst>
                  <a:outerShdw blurRad="38100" dist="38100" dir="2700000" algn="tl">
                    <a:srgbClr val="000000">
                      <a:alpha val="43137"/>
                    </a:srgbClr>
                  </a:outerShdw>
                </a:effectLst>
              </a:rPr>
              <a:t> </a:t>
            </a:r>
            <a:r>
              <a:rPr lang="en-US" sz="1400" b="1" dirty="0" err="1" smtClean="0">
                <a:solidFill>
                  <a:srgbClr val="5519CD"/>
                </a:solidFill>
                <a:effectLst>
                  <a:outerShdw blurRad="38100" dist="38100" dir="2700000" algn="tl">
                    <a:srgbClr val="000000">
                      <a:alpha val="43137"/>
                    </a:srgbClr>
                  </a:outerShdw>
                </a:effectLst>
              </a:rPr>
              <a:t>শালিকদাহ</a:t>
            </a:r>
            <a:r>
              <a:rPr lang="en-US" sz="1400" b="1" dirty="0" smtClean="0">
                <a:solidFill>
                  <a:srgbClr val="5519CD"/>
                </a:solidFill>
                <a:effectLst>
                  <a:outerShdw blurRad="38100" dist="38100" dir="2700000" algn="tl">
                    <a:srgbClr val="000000">
                      <a:alpha val="43137"/>
                    </a:srgbClr>
                  </a:outerShdw>
                </a:effectLst>
              </a:rPr>
              <a:t> </a:t>
            </a:r>
            <a:r>
              <a:rPr lang="en-US" sz="1400" b="1" dirty="0" err="1" smtClean="0">
                <a:solidFill>
                  <a:srgbClr val="5519CD"/>
                </a:solidFill>
                <a:effectLst>
                  <a:outerShdw blurRad="38100" dist="38100" dir="2700000" algn="tl">
                    <a:srgbClr val="000000">
                      <a:alpha val="43137"/>
                    </a:srgbClr>
                  </a:outerShdw>
                </a:effectLst>
              </a:rPr>
              <a:t>মাধ্যমিক</a:t>
            </a:r>
            <a:r>
              <a:rPr lang="en-US" sz="1400" b="1" dirty="0" smtClean="0">
                <a:solidFill>
                  <a:srgbClr val="5519CD"/>
                </a:solidFill>
                <a:effectLst>
                  <a:outerShdw blurRad="38100" dist="38100" dir="2700000" algn="tl">
                    <a:srgbClr val="000000">
                      <a:alpha val="43137"/>
                    </a:srgbClr>
                  </a:outerShdw>
                </a:effectLst>
              </a:rPr>
              <a:t> </a:t>
            </a:r>
            <a:r>
              <a:rPr lang="en-US" sz="1400" b="1" dirty="0" err="1" smtClean="0">
                <a:solidFill>
                  <a:srgbClr val="5519CD"/>
                </a:solidFill>
                <a:effectLst>
                  <a:outerShdw blurRad="38100" dist="38100" dir="2700000" algn="tl">
                    <a:srgbClr val="000000">
                      <a:alpha val="43137"/>
                    </a:srgbClr>
                  </a:outerShdw>
                </a:effectLst>
              </a:rPr>
              <a:t>বিদ্যালয়,তেরখাদা,খুলনা</a:t>
            </a:r>
            <a:r>
              <a:rPr lang="en-US" b="1" dirty="0" smtClean="0">
                <a:solidFill>
                  <a:srgbClr val="5519CD"/>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9481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2000" fill="hold"/>
                                        <p:tgtEl>
                                          <p:spTgt spid="16"/>
                                        </p:tgtEl>
                                        <p:attrNameLst>
                                          <p:attrName>ppt_x</p:attrName>
                                        </p:attrNameLst>
                                      </p:cBhvr>
                                      <p:tavLst>
                                        <p:tav tm="0">
                                          <p:val>
                                            <p:strVal val="1+#ppt_w/2"/>
                                          </p:val>
                                        </p:tav>
                                        <p:tav tm="100000">
                                          <p:val>
                                            <p:strVal val="#ppt_x"/>
                                          </p:val>
                                        </p:tav>
                                      </p:tavLst>
                                    </p:anim>
                                    <p:anim calcmode="lin" valueType="num">
                                      <p:cBhvr additive="base">
                                        <p:cTn id="8" dur="1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1000"/>
                                        <p:tgtEl>
                                          <p:spTgt spid="1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5911" y="0"/>
            <a:ext cx="13811536" cy="6858000"/>
            <a:chOff x="-545911" y="0"/>
            <a:chExt cx="13811536" cy="6858000"/>
          </a:xfrm>
        </p:grpSpPr>
        <p:grpSp>
          <p:nvGrpSpPr>
            <p:cNvPr id="3" name="Group 2"/>
            <p:cNvGrpSpPr/>
            <p:nvPr/>
          </p:nvGrpSpPr>
          <p:grpSpPr>
            <a:xfrm>
              <a:off x="-545911" y="0"/>
              <a:ext cx="13811536" cy="6858000"/>
              <a:chOff x="-545911" y="0"/>
              <a:chExt cx="13811536" cy="6858000"/>
            </a:xfrm>
          </p:grpSpPr>
          <p:sp>
            <p:nvSpPr>
              <p:cNvPr id="6" name="Frame 5"/>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545911" y="5902657"/>
                <a:ext cx="13811536" cy="955343"/>
                <a:chOff x="-573207" y="5902657"/>
                <a:chExt cx="13811536" cy="955343"/>
              </a:xfrm>
            </p:grpSpPr>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82878" b="93836" l="13245" r="87274"/>
                          </a14:imgEffect>
                        </a14:imgLayer>
                      </a14:imgProps>
                    </a:ext>
                  </a:extLst>
                </a:blip>
                <a:srcRect l="3991" t="81508" r="3473" b="4794"/>
                <a:stretch/>
              </p:blipFill>
              <p:spPr>
                <a:xfrm>
                  <a:off x="-573207" y="5902657"/>
                  <a:ext cx="7260610" cy="95534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82878" b="93836" l="13245" r="87274"/>
                          </a14:imgEffect>
                        </a14:imgLayer>
                      </a14:imgProps>
                    </a:ext>
                  </a:extLst>
                </a:blip>
                <a:srcRect l="3991" t="81508" r="3473" b="4794"/>
                <a:stretch/>
              </p:blipFill>
              <p:spPr>
                <a:xfrm>
                  <a:off x="1842448" y="5902657"/>
                  <a:ext cx="11395881" cy="955343"/>
                </a:xfrm>
                <a:prstGeom prst="rect">
                  <a:avLst/>
                </a:prstGeom>
                <a:ln>
                  <a:noFill/>
                </a:ln>
                <a:effectLst>
                  <a:outerShdw blurRad="292100" dist="139700" dir="2700000" algn="tl" rotWithShape="0">
                    <a:srgbClr val="333333">
                      <a:alpha val="65000"/>
                    </a:srgbClr>
                  </a:outerShdw>
                </a:effectLst>
              </p:spPr>
            </p:pic>
          </p:grpSp>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364" y="163631"/>
              <a:ext cx="1105467" cy="1214793"/>
            </a:xfrm>
            <a:prstGeom prst="rect">
              <a:avLst/>
            </a:prstGeom>
            <a:ln>
              <a:noFill/>
            </a:ln>
            <a:effectLst>
              <a:softEdge rad="112500"/>
            </a:effectLst>
          </p:spPr>
        </p:pic>
      </p:grpSp>
      <p:sp>
        <p:nvSpPr>
          <p:cNvPr id="11" name="TextBox 10"/>
          <p:cNvSpPr txBox="1"/>
          <p:nvPr/>
        </p:nvSpPr>
        <p:spPr>
          <a:xfrm>
            <a:off x="3972700" y="112815"/>
            <a:ext cx="3975359" cy="707886"/>
          </a:xfrm>
          <a:prstGeom prst="rect">
            <a:avLst/>
          </a:prstGeom>
          <a:noFill/>
          <a:ln>
            <a:noFill/>
          </a:ln>
        </p:spPr>
        <p:txBody>
          <a:bodyPr wrap="square" rtlCol="0">
            <a:spAutoFit/>
          </a:bodyPr>
          <a:lstStyle/>
          <a:p>
            <a:r>
              <a:rPr lang="en-US" sz="4000" b="1" dirty="0" err="1">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শিক্ষকের</a:t>
            </a:r>
            <a:r>
              <a:rPr lang="en-US" sz="40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b="1" dirty="0" err="1">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আদর্শ</a:t>
            </a:r>
            <a:r>
              <a:rPr lang="en-US" sz="40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b="1" dirty="0" err="1" smtClean="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পাঠ</a:t>
            </a:r>
            <a:endParaRPr lang="en-US" sz="40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2" name="TextBox 11">
            <a:extLst>
              <a:ext uri="{FF2B5EF4-FFF2-40B4-BE49-F238E27FC236}">
                <a16:creationId xmlns:a16="http://schemas.microsoft.com/office/drawing/2014/main" xmlns="" id="{84E8FA0E-EA93-42AA-A368-4ABAEDAC5BB8}"/>
              </a:ext>
            </a:extLst>
          </p:cNvPr>
          <p:cNvSpPr txBox="1"/>
          <p:nvPr/>
        </p:nvSpPr>
        <p:spPr>
          <a:xfrm>
            <a:off x="0" y="557376"/>
            <a:ext cx="11994397" cy="1569660"/>
          </a:xfrm>
          <a:prstGeom prst="rect">
            <a:avLst/>
          </a:prstGeom>
          <a:noFill/>
          <a:ln w="76200">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তোমরা</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বাংলা</a:t>
            </a:r>
            <a:r>
              <a:rPr lang="bn-IN"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IN" sz="3200" b="1" dirty="0"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বই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বের</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করো</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a:t>
            </a:r>
            <a:r>
              <a:rPr lang="bn-BD"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আমি</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তোমাদের</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গদ্যাংশটুকু</a:t>
            </a:r>
            <a:r>
              <a:rPr lang="en-US" sz="3200" b="1" dirty="0"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পড়ে</a:t>
            </a:r>
            <a:r>
              <a:rPr lang="bn-BD" sz="3200" b="1" dirty="0"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শোনাচ্ছি</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তোমরা</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IN"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মনোযোগ সহকারে</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a:t>
            </a:r>
            <a:r>
              <a:rPr lang="bn-BD"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নো</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এবং</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প্রত্যেক</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শব্দের</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নিচে</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আঙ্গুল</a:t>
            </a:r>
            <a:r>
              <a:rPr lang="bn-IN"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মিলিয়ে</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আমাকে</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অনুসরণ</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ক</a:t>
            </a:r>
            <a:r>
              <a:rPr lang="bn-BD"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রো</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a:t>
            </a:r>
          </a:p>
        </p:txBody>
      </p:sp>
      <p:sp>
        <p:nvSpPr>
          <p:cNvPr id="13" name="TextBox 12"/>
          <p:cNvSpPr txBox="1"/>
          <p:nvPr/>
        </p:nvSpPr>
        <p:spPr>
          <a:xfrm>
            <a:off x="349347" y="3066758"/>
            <a:ext cx="11493305" cy="4801314"/>
          </a:xfrm>
          <a:prstGeom prst="rect">
            <a:avLst/>
          </a:prstGeom>
          <a:noFill/>
        </p:spPr>
        <p:txBody>
          <a:bodyPr wrap="square" rtlCol="0">
            <a:spAutoFit/>
          </a:bodyPr>
          <a:lstStyle/>
          <a:p>
            <a:r>
              <a:rPr lang="bn-BD" sz="3200" dirty="0">
                <a:latin typeface="Kalpurush" panose="02000600000000000000" pitchFamily="2" charset="0"/>
                <a:cs typeface="Kalpurush" panose="02000600000000000000" pitchFamily="2" charset="0"/>
              </a:rPr>
              <a:t>লখার রাতের বিছানা ফুটপাতের কঠিন শান। এই শান দিনের বেলায় রোদে পুড়ে গরম হয়। রাতে হিম লেগে বরফের মতো ঠাণ্ডা হয়। ঠাণ্ডা শানে শুয়ে লখার বুকে কাশি বসে। গায়ে জ্বর ওঠে</a:t>
            </a:r>
            <a:r>
              <a:rPr lang="bn-BD" sz="3200" dirty="0" smtClean="0">
                <a:latin typeface="Kalpurush" panose="02000600000000000000" pitchFamily="2" charset="0"/>
                <a:cs typeface="Kalpurush" panose="02000600000000000000" pitchFamily="2" charset="0"/>
              </a:rPr>
              <a:t>।</a:t>
            </a:r>
          </a:p>
          <a:p>
            <a:r>
              <a:rPr lang="bn-BD" sz="3200" dirty="0" smtClean="0">
                <a:latin typeface="Kalpurush" panose="02000600000000000000" pitchFamily="2" charset="0"/>
                <a:cs typeface="Kalpurush" panose="02000600000000000000" pitchFamily="2" charset="0"/>
              </a:rPr>
              <a:t>বাপকে লখা দেখেনি। চেনে না।মা তার ত্যানাখানি পরে দিনভর কেঁদে কেঁদে ভিখ মেঙে ফেরে।লখার </a:t>
            </a:r>
            <a:r>
              <a:rPr lang="bn-BD" sz="3200" dirty="0">
                <a:latin typeface="Kalpurush" panose="02000600000000000000" pitchFamily="2" charset="0"/>
                <a:cs typeface="Kalpurush" panose="02000600000000000000" pitchFamily="2" charset="0"/>
              </a:rPr>
              <a:t>দিন কাটে গুলি খেলে, ‌ছেড়া কাগজ কুড়িয়ে, বন্ধুদের সঙ্গে মারামারি </a:t>
            </a:r>
            <a:r>
              <a:rPr lang="bn-BD" sz="3200" dirty="0" smtClean="0">
                <a:latin typeface="Kalpurush" panose="02000600000000000000" pitchFamily="2" charset="0"/>
                <a:cs typeface="Kalpurush" panose="02000600000000000000" pitchFamily="2" charset="0"/>
              </a:rPr>
              <a:t>করে </a:t>
            </a:r>
            <a:r>
              <a:rPr lang="bn-BD" sz="3200" dirty="0">
                <a:latin typeface="Kalpurush" panose="02000600000000000000" pitchFamily="2" charset="0"/>
                <a:cs typeface="Kalpurush" panose="02000600000000000000" pitchFamily="2" charset="0"/>
              </a:rPr>
              <a:t>আর খাবারের দোকানের এঁটোপাতা চেটে। রাতে মায়ের পাশে লখা খিদের কষ্ট ভুলে যায়। </a:t>
            </a:r>
            <a:endParaRPr lang="en-US" sz="3200" dirty="0">
              <a:latin typeface="Kalpurush" panose="02000600000000000000" pitchFamily="2" charset="0"/>
              <a:cs typeface="Kalpurush" panose="02000600000000000000" pitchFamily="2" charset="0"/>
            </a:endParaRPr>
          </a:p>
          <a:p>
            <a:endParaRPr lang="en-US" sz="3200" dirty="0">
              <a:latin typeface="Kalpurush" panose="02000600000000000000" pitchFamily="2" charset="0"/>
              <a:cs typeface="Kalpurush" panose="02000600000000000000" pitchFamily="2" charset="0"/>
            </a:endParaRPr>
          </a:p>
          <a:p>
            <a:r>
              <a:rPr lang="bn-BD"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en-US" dirty="0"/>
          </a:p>
        </p:txBody>
      </p:sp>
      <p:sp>
        <p:nvSpPr>
          <p:cNvPr id="14" name="TextBox 13"/>
          <p:cNvSpPr txBox="1"/>
          <p:nvPr/>
        </p:nvSpPr>
        <p:spPr>
          <a:xfrm>
            <a:off x="4468836" y="2082019"/>
            <a:ext cx="6274191" cy="1815882"/>
          </a:xfrm>
          <a:prstGeom prst="rect">
            <a:avLst/>
          </a:prstGeom>
          <a:noFill/>
        </p:spPr>
        <p:txBody>
          <a:bodyPr wrap="square" rtlCol="0">
            <a:spAutoFit/>
          </a:bodyPr>
          <a:lstStyle/>
          <a:p>
            <a:r>
              <a:rPr lang="bn-IN" sz="3200" b="1" dirty="0" smtClean="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লখার একুশে</a:t>
            </a:r>
            <a:endParaRPr lang="bn-BD" sz="3200" b="1" dirty="0" smtClean="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a:p>
            <a:r>
              <a:rPr lang="bn-BD" sz="3200" b="1" dirty="0">
                <a:ln w="0"/>
                <a:solidFill>
                  <a:srgbClr val="5519CD"/>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BD" sz="3200" b="1" dirty="0" smtClean="0">
                <a:ln w="0"/>
                <a:solidFill>
                  <a:srgbClr val="5519CD"/>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IN" sz="3200" b="1" dirty="0" smtClean="0">
                <a:ln w="6600">
                  <a:solidFill>
                    <a:schemeClr val="accent2"/>
                  </a:solidFill>
                  <a:prstDash val="solid"/>
                </a:ln>
                <a:effectLst>
                  <a:outerShdw dist="38100" dir="2700000" algn="tl" rotWithShape="0">
                    <a:schemeClr val="accent2"/>
                  </a:outerShdw>
                </a:effectLst>
                <a:latin typeface="Kalpurush" panose="02000600000000000000" pitchFamily="2" charset="0"/>
                <a:cs typeface="Kalpurush" panose="02000600000000000000" pitchFamily="2" charset="0"/>
              </a:rPr>
              <a:t>আবুবকর সিদ্দিক </a:t>
            </a:r>
            <a:endParaRPr lang="en-US" sz="3200" b="1" dirty="0" smtClean="0">
              <a:ln w="6600">
                <a:solidFill>
                  <a:schemeClr val="accent2"/>
                </a:solidFill>
                <a:prstDash val="solid"/>
              </a:ln>
              <a:effectLst>
                <a:outerShdw dist="38100" dir="2700000" algn="tl" rotWithShape="0">
                  <a:schemeClr val="accent2"/>
                </a:outerShdw>
              </a:effectLst>
              <a:latin typeface="Kalpurush" panose="02000600000000000000" pitchFamily="2" charset="0"/>
              <a:cs typeface="Kalpurush" panose="02000600000000000000" pitchFamily="2" charset="0"/>
            </a:endParaRPr>
          </a:p>
          <a:p>
            <a:endParaRPr lang="en-US" sz="4800" dirty="0">
              <a:solidFill>
                <a:srgbClr val="5519CD"/>
              </a:solidFill>
            </a:endParaRPr>
          </a:p>
        </p:txBody>
      </p:sp>
    </p:spTree>
    <p:extLst>
      <p:ext uri="{BB962C8B-B14F-4D97-AF65-F5344CB8AC3E}">
        <p14:creationId xmlns:p14="http://schemas.microsoft.com/office/powerpoint/2010/main" val="206726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5911" y="0"/>
            <a:ext cx="13811536" cy="6858000"/>
            <a:chOff x="-545911" y="0"/>
            <a:chExt cx="13811536" cy="6858000"/>
          </a:xfrm>
        </p:grpSpPr>
        <p:grpSp>
          <p:nvGrpSpPr>
            <p:cNvPr id="3" name="Group 2"/>
            <p:cNvGrpSpPr/>
            <p:nvPr/>
          </p:nvGrpSpPr>
          <p:grpSpPr>
            <a:xfrm>
              <a:off x="-545911" y="0"/>
              <a:ext cx="13811536" cy="6858000"/>
              <a:chOff x="-545911" y="0"/>
              <a:chExt cx="13811536" cy="6858000"/>
            </a:xfrm>
          </p:grpSpPr>
          <p:sp>
            <p:nvSpPr>
              <p:cNvPr id="6" name="Frame 5"/>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545911" y="5902657"/>
                <a:ext cx="13811536" cy="955343"/>
                <a:chOff x="-573207" y="5902657"/>
                <a:chExt cx="13811536" cy="955343"/>
              </a:xfrm>
            </p:grpSpPr>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82878" b="93836" l="13245" r="87274"/>
                          </a14:imgEffect>
                        </a14:imgLayer>
                      </a14:imgProps>
                    </a:ext>
                  </a:extLst>
                </a:blip>
                <a:srcRect l="3991" t="81508" r="3473" b="4794"/>
                <a:stretch/>
              </p:blipFill>
              <p:spPr>
                <a:xfrm>
                  <a:off x="-573207" y="5902657"/>
                  <a:ext cx="7260610" cy="95534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82878" b="93836" l="13245" r="87274"/>
                          </a14:imgEffect>
                        </a14:imgLayer>
                      </a14:imgProps>
                    </a:ext>
                  </a:extLst>
                </a:blip>
                <a:srcRect l="3991" t="81508" r="3473" b="4794"/>
                <a:stretch/>
              </p:blipFill>
              <p:spPr>
                <a:xfrm>
                  <a:off x="1842448" y="5902657"/>
                  <a:ext cx="11395881" cy="955343"/>
                </a:xfrm>
                <a:prstGeom prst="rect">
                  <a:avLst/>
                </a:prstGeom>
                <a:ln>
                  <a:noFill/>
                </a:ln>
                <a:effectLst>
                  <a:outerShdw blurRad="292100" dist="139700" dir="2700000" algn="tl" rotWithShape="0">
                    <a:srgbClr val="333333">
                      <a:alpha val="65000"/>
                    </a:srgbClr>
                  </a:outerShdw>
                </a:effectLst>
              </p:spPr>
            </p:pic>
          </p:grpSp>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364" y="163631"/>
              <a:ext cx="1105467" cy="1214793"/>
            </a:xfrm>
            <a:prstGeom prst="rect">
              <a:avLst/>
            </a:prstGeom>
            <a:ln>
              <a:noFill/>
            </a:ln>
            <a:effectLst>
              <a:softEdge rad="112500"/>
            </a:effectLst>
          </p:spPr>
        </p:pic>
      </p:grpSp>
      <p:sp>
        <p:nvSpPr>
          <p:cNvPr id="11" name="Rectangle 10">
            <a:extLst>
              <a:ext uri="{FF2B5EF4-FFF2-40B4-BE49-F238E27FC236}">
                <a16:creationId xmlns:a16="http://schemas.microsoft.com/office/drawing/2014/main" xmlns="" id="{B53F21C4-CDC7-4A91-9C93-9058158F6A9D}"/>
              </a:ext>
            </a:extLst>
          </p:cNvPr>
          <p:cNvSpPr/>
          <p:nvPr/>
        </p:nvSpPr>
        <p:spPr>
          <a:xfrm>
            <a:off x="1741194" y="307839"/>
            <a:ext cx="9299674" cy="707886"/>
          </a:xfrm>
          <a:prstGeom prst="rect">
            <a:avLst/>
          </a:prstGeom>
        </p:spPr>
        <p:txBody>
          <a:bodyPr wrap="square">
            <a:spAutoFit/>
          </a:bodyPr>
          <a:lstStyle/>
          <a:p>
            <a:r>
              <a:rPr lang="bn-BD" sz="40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শিক্ষার্থীদের </a:t>
            </a:r>
            <a:r>
              <a:rPr lang="en-US" sz="40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সরব</a:t>
            </a:r>
            <a:r>
              <a:rPr lang="bn-BD" sz="40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পাঠ </a:t>
            </a:r>
            <a:r>
              <a:rPr lang="bn-BD" sz="4000" b="1" dirty="0" smtClean="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ও প্রমিত উচ্চার</a:t>
            </a:r>
            <a:r>
              <a:rPr lang="en-US" sz="4000" b="1" dirty="0" smtClean="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ণ</a:t>
            </a:r>
            <a:r>
              <a:rPr lang="bn-BD" sz="4000" b="1" dirty="0" smtClean="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BD" sz="40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অনুশীলন</a:t>
            </a:r>
            <a:endParaRPr lang="en-US" sz="40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12" name="TextBox 11">
            <a:extLst>
              <a:ext uri="{FF2B5EF4-FFF2-40B4-BE49-F238E27FC236}">
                <a16:creationId xmlns:a16="http://schemas.microsoft.com/office/drawing/2014/main" xmlns="" id="{13E74A1C-0ADC-44C7-92C3-3B25956A22B4}"/>
              </a:ext>
            </a:extLst>
          </p:cNvPr>
          <p:cNvSpPr txBox="1"/>
          <p:nvPr/>
        </p:nvSpPr>
        <p:spPr>
          <a:xfrm>
            <a:off x="923235" y="1095933"/>
            <a:ext cx="11158330" cy="646331"/>
          </a:xfrm>
          <a:prstGeom prst="rect">
            <a:avLst/>
          </a:prstGeom>
          <a:noFill/>
        </p:spPr>
        <p:txBody>
          <a:bodyPr wrap="square" rtlCol="0">
            <a:spAutoFit/>
          </a:bodyPr>
          <a:lstStyle/>
          <a:p>
            <a:pPr algn="ct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আমাকে</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অনুসরণ</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করে</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তোমরা</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পাঠ্যাংশটুকু</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সরবে</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পাঠ</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ক</a:t>
            </a:r>
            <a:r>
              <a:rPr lang="bn-BD"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en-GB"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3" name="TextBox 12"/>
          <p:cNvSpPr txBox="1"/>
          <p:nvPr/>
        </p:nvSpPr>
        <p:spPr>
          <a:xfrm>
            <a:off x="136477" y="3681691"/>
            <a:ext cx="11919045" cy="1754326"/>
          </a:xfrm>
          <a:prstGeom prst="rect">
            <a:avLst/>
          </a:prstGeom>
          <a:noFill/>
        </p:spPr>
        <p:txBody>
          <a:bodyPr wrap="square" rtlCol="0">
            <a:spAutoFit/>
          </a:bodyPr>
          <a:lstStyle/>
          <a:p>
            <a:pPr algn="ctr"/>
            <a:r>
              <a:rPr lang="bn-BD" sz="3600" dirty="0" smtClean="0">
                <a:latin typeface="Kalpurush" panose="02000600000000000000" pitchFamily="2" charset="0"/>
                <a:cs typeface="Kalpurush" panose="02000600000000000000" pitchFamily="2" charset="0"/>
              </a:rPr>
              <a:t>খানিকটা এগিয়ে উঁচু রেললাইন যেন দুটো মরা সাপ। পাশাপাশি শুয়ে আছে চুপচাপ। লখা ইটের টুকরো দিয়ে ইস্পাতে লাইনে ঠুক-ঠুক ঠুকে তার উপর কান পাতল।যেন গানের সুরলহরি বয়ে যাচ্ছে কানের ভিতর দিয়ে। </a:t>
            </a:r>
            <a:endParaRPr lang="en-US" sz="3600" dirty="0">
              <a:latin typeface="Kalpurush" panose="02000600000000000000" pitchFamily="2" charset="0"/>
              <a:cs typeface="Kalpurush" panose="02000600000000000000" pitchFamily="2" charset="0"/>
            </a:endParaRPr>
          </a:p>
        </p:txBody>
      </p:sp>
      <p:sp>
        <p:nvSpPr>
          <p:cNvPr id="14" name="TextBox 13"/>
          <p:cNvSpPr txBox="1"/>
          <p:nvPr/>
        </p:nvSpPr>
        <p:spPr>
          <a:xfrm>
            <a:off x="4468836" y="2082019"/>
            <a:ext cx="6274191" cy="1815882"/>
          </a:xfrm>
          <a:prstGeom prst="rect">
            <a:avLst/>
          </a:prstGeom>
          <a:noFill/>
        </p:spPr>
        <p:txBody>
          <a:bodyPr wrap="square" rtlCol="0">
            <a:spAutoFit/>
          </a:bodyPr>
          <a:lstStyle/>
          <a:p>
            <a:r>
              <a:rPr lang="bn-IN" sz="3200" b="1" dirty="0" smtClean="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লখার একুশে</a:t>
            </a:r>
            <a:endParaRPr lang="bn-BD" sz="3200" b="1" dirty="0" smtClean="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a:p>
            <a:r>
              <a:rPr lang="bn-BD" sz="3200" b="1" dirty="0">
                <a:ln w="0"/>
                <a:solidFill>
                  <a:srgbClr val="5519CD"/>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BD" sz="3200" b="1" dirty="0" smtClean="0">
                <a:ln w="0"/>
                <a:solidFill>
                  <a:srgbClr val="5519CD"/>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IN" sz="3200" b="1" dirty="0" smtClean="0">
                <a:ln w="6600">
                  <a:solidFill>
                    <a:schemeClr val="accent2"/>
                  </a:solidFill>
                  <a:prstDash val="solid"/>
                </a:ln>
                <a:effectLst>
                  <a:outerShdw dist="38100" dir="2700000" algn="tl" rotWithShape="0">
                    <a:schemeClr val="accent2"/>
                  </a:outerShdw>
                </a:effectLst>
                <a:latin typeface="Kalpurush" panose="02000600000000000000" pitchFamily="2" charset="0"/>
                <a:cs typeface="Kalpurush" panose="02000600000000000000" pitchFamily="2" charset="0"/>
              </a:rPr>
              <a:t>আবুবকর সিদ্দিক </a:t>
            </a:r>
            <a:endParaRPr lang="en-US" sz="3200" b="1" dirty="0" smtClean="0">
              <a:ln w="6600">
                <a:solidFill>
                  <a:schemeClr val="accent2"/>
                </a:solidFill>
                <a:prstDash val="solid"/>
              </a:ln>
              <a:effectLst>
                <a:outerShdw dist="38100" dir="2700000" algn="tl" rotWithShape="0">
                  <a:schemeClr val="accent2"/>
                </a:outerShdw>
              </a:effectLst>
              <a:latin typeface="Kalpurush" panose="02000600000000000000" pitchFamily="2" charset="0"/>
              <a:cs typeface="Kalpurush" panose="02000600000000000000" pitchFamily="2" charset="0"/>
            </a:endParaRPr>
          </a:p>
          <a:p>
            <a:endParaRPr lang="en-US" sz="4800" dirty="0">
              <a:solidFill>
                <a:srgbClr val="5519CD"/>
              </a:solidFill>
            </a:endParaRPr>
          </a:p>
        </p:txBody>
      </p:sp>
    </p:spTree>
    <p:extLst>
      <p:ext uri="{BB962C8B-B14F-4D97-AF65-F5344CB8AC3E}">
        <p14:creationId xmlns:p14="http://schemas.microsoft.com/office/powerpoint/2010/main" val="196906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right)">
                                      <p:cBhvr>
                                        <p:cTn id="11" dur="5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wd">
                                    <p:tmPct val="10000"/>
                                  </p:iterate>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3"/>
                                        </p:tgtEl>
                                        <p:attrNameLst>
                                          <p:attrName>ppt_y</p:attrName>
                                        </p:attrNameLst>
                                      </p:cBhvr>
                                      <p:tavLst>
                                        <p:tav tm="0">
                                          <p:val>
                                            <p:strVal val="#ppt_y"/>
                                          </p:val>
                                        </p:tav>
                                        <p:tav tm="100000">
                                          <p:val>
                                            <p:strVal val="#ppt_y"/>
                                          </p:val>
                                        </p:tav>
                                      </p:tavLst>
                                    </p:anim>
                                    <p:anim calcmode="lin" valueType="num">
                                      <p:cBhvr>
                                        <p:cTn id="2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582</Words>
  <Application>Microsoft Office PowerPoint</Application>
  <PresentationFormat>Widescreen</PresentationFormat>
  <Paragraphs>79</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Kalpurush</vt:lpstr>
      <vt:lpstr>Kulpurush</vt:lpstr>
      <vt:lpstr>NikoshBAN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42</cp:revision>
  <dcterms:created xsi:type="dcterms:W3CDTF">2022-07-06T03:36:29Z</dcterms:created>
  <dcterms:modified xsi:type="dcterms:W3CDTF">2022-07-31T07:15:01Z</dcterms:modified>
</cp:coreProperties>
</file>