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65" r:id="rId4"/>
    <p:sldId id="257" r:id="rId5"/>
    <p:sldId id="260" r:id="rId6"/>
    <p:sldId id="261" r:id="rId7"/>
    <p:sldId id="276" r:id="rId8"/>
    <p:sldId id="277" r:id="rId9"/>
    <p:sldId id="264" r:id="rId10"/>
    <p:sldId id="266" r:id="rId11"/>
    <p:sldId id="263" r:id="rId12"/>
    <p:sldId id="262" r:id="rId13"/>
    <p:sldId id="267" r:id="rId14"/>
    <p:sldId id="268" r:id="rId15"/>
    <p:sldId id="269" r:id="rId16"/>
    <p:sldId id="271" r:id="rId17"/>
    <p:sldId id="270" r:id="rId18"/>
    <p:sldId id="273" r:id="rId19"/>
    <p:sldId id="272" r:id="rId20"/>
  </p:sldIdLst>
  <p:sldSz cx="11247438" cy="6400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816" y="-102"/>
      </p:cViewPr>
      <p:guideLst>
        <p:guide orient="horz" pos="2016"/>
        <p:guide pos="354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3558" y="1988397"/>
            <a:ext cx="9560322" cy="1372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687116" y="3627120"/>
            <a:ext cx="7873207" cy="1635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4392" y="256329"/>
            <a:ext cx="2530674" cy="54614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2372" y="256329"/>
            <a:ext cx="7404563" cy="5461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8470" y="4113107"/>
            <a:ext cx="9560322"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88470" y="2712932"/>
            <a:ext cx="9560322"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2372" y="1493521"/>
            <a:ext cx="4967618"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7448" y="1493521"/>
            <a:ext cx="4967618"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2372" y="1432772"/>
            <a:ext cx="4969572"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2372" y="2029883"/>
            <a:ext cx="4969572"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13543" y="1432772"/>
            <a:ext cx="4971524"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3543" y="2029883"/>
            <a:ext cx="4971524"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372" y="254847"/>
            <a:ext cx="3700330" cy="10845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97436" y="254847"/>
            <a:ext cx="6287630"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2372" y="1339427"/>
            <a:ext cx="3700330"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576" y="4480560"/>
            <a:ext cx="6748463"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04576" y="571923"/>
            <a:ext cx="6748463"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04576" y="5009515"/>
            <a:ext cx="6748463"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2372" y="256329"/>
            <a:ext cx="10122694"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62372" y="1493521"/>
            <a:ext cx="10122694" cy="4224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2372" y="5932594"/>
            <a:ext cx="2624402"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8/1/2022</a:t>
            </a:fld>
            <a:endParaRPr lang="en-US"/>
          </a:p>
        </p:txBody>
      </p:sp>
      <p:sp>
        <p:nvSpPr>
          <p:cNvPr id="5" name="Footer Placeholder 4"/>
          <p:cNvSpPr>
            <a:spLocks noGrp="1"/>
          </p:cNvSpPr>
          <p:nvPr>
            <p:ph type="ftr" sz="quarter" idx="3"/>
          </p:nvPr>
        </p:nvSpPr>
        <p:spPr>
          <a:xfrm>
            <a:off x="3842875" y="5932594"/>
            <a:ext cx="3561689"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60664" y="5932594"/>
            <a:ext cx="2624402"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76" y="0"/>
            <a:ext cx="11373395" cy="64052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718" y="4876800"/>
            <a:ext cx="5790721" cy="1286150"/>
          </a:xfrm>
          <a:prstGeom prst="rect">
            <a:avLst/>
          </a:prstGeom>
        </p:spPr>
      </p:pic>
    </p:spTree>
    <p:extLst>
      <p:ext uri="{BB962C8B-B14F-4D97-AF65-F5344CB8AC3E}">
        <p14:creationId xmlns:p14="http://schemas.microsoft.com/office/powerpoint/2010/main" val="22358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9452" y="1332411"/>
            <a:ext cx="5998634" cy="3962400"/>
          </a:xfrm>
          <a:prstGeom prst="rect">
            <a:avLst/>
          </a:prstGeom>
          <a:noFill/>
          <a:ln>
            <a:no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rgbClr val="0070C0"/>
                </a:solidFill>
                <a:latin typeface="NikoshBAN" pitchFamily="2" charset="0"/>
                <a:cs typeface="NikoshBAN" pitchFamily="2" charset="0"/>
              </a:rPr>
              <a:t>থিতানো</a:t>
            </a:r>
          </a:p>
          <a:p>
            <a:r>
              <a:rPr lang="bn-BD" sz="3200" dirty="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একটি কলসি বা পাত্রে নদী বা পুকুরের পানি রেখে দেই। কিছুক্ষণ পর দেখা যাবে পাত্রের তলায় তলানি জমেছে। উপরের অংশের পানি পরিষ্কার হয়েছে। পানিতে থাকা ময়লা যেমন- বালি, কাদা ইত্যাদি সরানোর এই প্রক্রিয়ায় হলো থিতানো। </a:t>
            </a:r>
            <a:endParaRPr lang="en-US" sz="3200" dirty="0">
              <a:solidFill>
                <a:srgbClr val="002060"/>
              </a:solidFill>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796"/>
          <a:stretch/>
        </p:blipFill>
        <p:spPr>
          <a:xfrm>
            <a:off x="235097" y="1332411"/>
            <a:ext cx="4328319" cy="3552767"/>
          </a:xfrm>
          <a:prstGeom prst="rect">
            <a:avLst/>
          </a:prstGeom>
        </p:spPr>
      </p:pic>
      <p:sp>
        <p:nvSpPr>
          <p:cNvPr id="4" name="Rectangle 3"/>
          <p:cNvSpPr/>
          <p:nvPr/>
        </p:nvSpPr>
        <p:spPr>
          <a:xfrm>
            <a:off x="365920" y="5029200"/>
            <a:ext cx="3733800" cy="717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NikoshBAN" pitchFamily="2" charset="0"/>
                <a:cs typeface="NikoshBAN" pitchFamily="2" charset="0"/>
              </a:rPr>
              <a:t>পানির</a:t>
            </a:r>
            <a:r>
              <a:rPr lang="en-US" sz="2800" dirty="0" smtClean="0">
                <a:solidFill>
                  <a:srgbClr val="FF0000"/>
                </a:solidFill>
                <a:latin typeface="NikoshBAN" pitchFamily="2" charset="0"/>
                <a:cs typeface="NikoshBAN" pitchFamily="2" charset="0"/>
              </a:rPr>
              <a:t>  </a:t>
            </a:r>
            <a:r>
              <a:rPr lang="en-US" sz="2800" dirty="0" err="1" smtClean="0">
                <a:solidFill>
                  <a:srgbClr val="FF0000"/>
                </a:solidFill>
                <a:latin typeface="NikoshBAN" pitchFamily="2" charset="0"/>
                <a:cs typeface="NikoshBAN" pitchFamily="2" charset="0"/>
              </a:rPr>
              <a:t>কলস</a:t>
            </a:r>
            <a:r>
              <a:rPr lang="en-US" sz="2800" dirty="0" smtClean="0">
                <a:solidFill>
                  <a:srgbClr val="FF0000"/>
                </a:solidFill>
                <a:latin typeface="NikoshBAN" pitchFamily="2" charset="0"/>
                <a:cs typeface="NikoshBAN" pitchFamily="2" charset="0"/>
              </a:rPr>
              <a:t> </a:t>
            </a:r>
            <a:endParaRPr lang="en-US" sz="2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9070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8" y="142240"/>
            <a:ext cx="4873890" cy="5405120"/>
          </a:xfrm>
          <a:prstGeom prst="rect">
            <a:avLst/>
          </a:prstGeom>
        </p:spPr>
      </p:pic>
      <p:sp>
        <p:nvSpPr>
          <p:cNvPr id="7" name="Rectangle 6"/>
          <p:cNvSpPr/>
          <p:nvPr/>
        </p:nvSpPr>
        <p:spPr>
          <a:xfrm>
            <a:off x="1180129" y="5443913"/>
            <a:ext cx="2905588" cy="568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latin typeface="NikoshBAN" pitchFamily="2" charset="0"/>
                <a:cs typeface="NikoshBAN" pitchFamily="2" charset="0"/>
              </a:rPr>
              <a:t>ফুটানো</a:t>
            </a:r>
            <a:endParaRPr lang="en-US" sz="3200" dirty="0">
              <a:solidFill>
                <a:srgbClr val="FF0000"/>
              </a:solidFill>
              <a:latin typeface="NikoshBAN" pitchFamily="2" charset="0"/>
              <a:cs typeface="NikoshBAN" pitchFamily="2" charset="0"/>
            </a:endParaRPr>
          </a:p>
        </p:txBody>
      </p:sp>
      <p:sp>
        <p:nvSpPr>
          <p:cNvPr id="8" name="Rectangle 7"/>
          <p:cNvSpPr/>
          <p:nvPr/>
        </p:nvSpPr>
        <p:spPr>
          <a:xfrm>
            <a:off x="5248805" y="1295399"/>
            <a:ext cx="5811176" cy="2895601"/>
          </a:xfrm>
          <a:prstGeom prst="rect">
            <a:avLst/>
          </a:prstGeom>
          <a:no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2060"/>
                </a:solidFill>
                <a:latin typeface="NikoshBAN" pitchFamily="2" charset="0"/>
                <a:cs typeface="NikoshBAN" pitchFamily="2" charset="0"/>
              </a:rPr>
              <a:t> </a:t>
            </a:r>
            <a:r>
              <a:rPr lang="bn-BD" sz="3200" dirty="0" smtClean="0">
                <a:solidFill>
                  <a:srgbClr val="0070C0"/>
                </a:solidFill>
                <a:latin typeface="NikoshBAN" pitchFamily="2" charset="0"/>
                <a:cs typeface="NikoshBAN" pitchFamily="2" charset="0"/>
              </a:rPr>
              <a:t>ফুটানো</a:t>
            </a:r>
          </a:p>
          <a:p>
            <a:r>
              <a:rPr lang="bn-BD" sz="3200" dirty="0" smtClean="0">
                <a:solidFill>
                  <a:srgbClr val="002060"/>
                </a:solidFill>
                <a:latin typeface="NikoshBAN" pitchFamily="2" charset="0"/>
                <a:cs typeface="NikoshBAN" pitchFamily="2" charset="0"/>
              </a:rPr>
              <a:t>পানি জীবাণুমুক্ত করার একটি ভালো উপায় হলো ফুটানো। জীবানুমুক্ত নিরাপদ পানির জন্য ২০ মিনিটের বেশি সময় ধরে পানি ফূটাতে হবে। </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241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15" y="142241"/>
            <a:ext cx="4030332" cy="2560320"/>
          </a:xfrm>
          <a:prstGeom prst="rect">
            <a:avLst/>
          </a:prstGeom>
        </p:spPr>
      </p:pic>
      <p:sp>
        <p:nvSpPr>
          <p:cNvPr id="7" name="Rectangle 6"/>
          <p:cNvSpPr/>
          <p:nvPr/>
        </p:nvSpPr>
        <p:spPr>
          <a:xfrm>
            <a:off x="93729" y="3413760"/>
            <a:ext cx="11034418" cy="2844800"/>
          </a:xfrm>
          <a:prstGeom prst="rect">
            <a:avLst/>
          </a:prstGeom>
          <a:effectLst>
            <a:glow rad="635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70C0"/>
                </a:solidFill>
                <a:latin typeface="NikoshBAN" pitchFamily="2" charset="0"/>
                <a:cs typeface="NikoshBAN" pitchFamily="2" charset="0"/>
              </a:rPr>
              <a:t>রাসায়নিক প্রক্রিয়ায় পানি বিশুদ্ধকরণ</a:t>
            </a:r>
          </a:p>
          <a:p>
            <a:r>
              <a:rPr lang="bn-BD" sz="3200" dirty="0" smtClean="0">
                <a:solidFill>
                  <a:srgbClr val="002060"/>
                </a:solidFill>
                <a:latin typeface="NikoshBAN" pitchFamily="2" charset="0"/>
                <a:cs typeface="NikoshBAN" pitchFamily="2" charset="0"/>
              </a:rPr>
              <a:t>অনেক সময় বন্যা বা জলোচ্ছ্বাসের কারণে প্নি ফুটানো সম্ভব হয় না। এ ক্ষেত্রে ফিটকিরি, ব্লিচিং পাউডার, পানি বিশুদ্ধকরণ ট্যাবলেট পরিমাণ মতো মিশিয়ে আমরা পানি নিরাপদ করতে পারি। তবে মনে রাখতে হবে আর্সেনিকযুক্ত পানি এ সকল প্রক্রিয়ার মাধ্যমে নিরাপদ করা যায় না। </a:t>
            </a:r>
            <a:endParaRPr lang="en-US" sz="3200" dirty="0">
              <a:solidFill>
                <a:srgbClr val="002060"/>
              </a:solidFill>
              <a:latin typeface="NikoshBAN" pitchFamily="2" charset="0"/>
              <a:cs typeface="NikoshBAN" pitchFamily="2" charset="0"/>
            </a:endParaRPr>
          </a:p>
        </p:txBody>
      </p:sp>
      <p:sp>
        <p:nvSpPr>
          <p:cNvPr id="8" name="Rectangle 7"/>
          <p:cNvSpPr/>
          <p:nvPr/>
        </p:nvSpPr>
        <p:spPr>
          <a:xfrm>
            <a:off x="843558" y="2728424"/>
            <a:ext cx="2436945" cy="568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latin typeface="NikoshBAN" pitchFamily="2" charset="0"/>
                <a:cs typeface="NikoshBAN" pitchFamily="2" charset="0"/>
              </a:rPr>
              <a:t>ফিটকিরি </a:t>
            </a:r>
            <a:endParaRPr lang="en-US" sz="3200" dirty="0">
              <a:solidFill>
                <a:srgbClr val="FF0000"/>
              </a:solidFill>
              <a:latin typeface="NikoshBAN" pitchFamily="2" charset="0"/>
              <a:cs typeface="NikoshBAN" pitchFamily="2" charset="0"/>
            </a:endParaRPr>
          </a:p>
        </p:txBody>
      </p:sp>
      <p:sp>
        <p:nvSpPr>
          <p:cNvPr id="9" name="Rectangle 8"/>
          <p:cNvSpPr/>
          <p:nvPr/>
        </p:nvSpPr>
        <p:spPr>
          <a:xfrm>
            <a:off x="7626104" y="2657308"/>
            <a:ext cx="3561689"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rgbClr val="FF0000"/>
                </a:solidFill>
                <a:latin typeface="NikoshBAN" pitchFamily="2" charset="0"/>
                <a:cs typeface="NikoshBAN" pitchFamily="2" charset="0"/>
              </a:rPr>
              <a:t>পানি বিশুদ্ধকরণ ট্যাবলেট  </a:t>
            </a:r>
            <a:endParaRPr lang="en-US" sz="2800" dirty="0">
              <a:solidFill>
                <a:srgbClr val="FF0000"/>
              </a:solidFill>
              <a:latin typeface="NikoshBAN" pitchFamily="2" charset="0"/>
              <a:cs typeface="NikoshBAN"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246" y="142241"/>
            <a:ext cx="3374231" cy="2560320"/>
          </a:xfrm>
          <a:prstGeom prst="rect">
            <a:avLst/>
          </a:prstGeom>
        </p:spPr>
      </p:pic>
      <p:sp>
        <p:nvSpPr>
          <p:cNvPr id="11" name="Rectangle 10"/>
          <p:cNvSpPr/>
          <p:nvPr/>
        </p:nvSpPr>
        <p:spPr>
          <a:xfrm>
            <a:off x="4626787" y="2786625"/>
            <a:ext cx="2999317" cy="568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latin typeface="NikoshBAN" pitchFamily="2" charset="0"/>
                <a:cs typeface="NikoshBAN" pitchFamily="2" charset="0"/>
              </a:rPr>
              <a:t>ব্লিচিং পাঊডার </a:t>
            </a:r>
            <a:endParaRPr lang="en-US" sz="3200" dirty="0">
              <a:solidFill>
                <a:srgbClr val="FF0000"/>
              </a:solidFill>
              <a:latin typeface="NikoshBAN" pitchFamily="2" charset="0"/>
              <a:cs typeface="NikoshBAN"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3047" r="24201"/>
          <a:stretch/>
        </p:blipFill>
        <p:spPr>
          <a:xfrm>
            <a:off x="7779478" y="148707"/>
            <a:ext cx="3408314" cy="2553854"/>
          </a:xfrm>
          <a:prstGeom prst="rect">
            <a:avLst/>
          </a:prstGeom>
        </p:spPr>
      </p:pic>
    </p:spTree>
    <p:extLst>
      <p:ext uri="{BB962C8B-B14F-4D97-AF65-F5344CB8AC3E}">
        <p14:creationId xmlns:p14="http://schemas.microsoft.com/office/powerpoint/2010/main" val="5241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2924" y="76200"/>
            <a:ext cx="8577990" cy="7620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ln>
                  <a:solidFill>
                    <a:sysClr val="windowText" lastClr="000000"/>
                  </a:solidFill>
                </a:ln>
                <a:solidFill>
                  <a:sysClr val="windowText" lastClr="000000"/>
                </a:solidFill>
                <a:latin typeface="NikoshBAN" pitchFamily="2" charset="0"/>
                <a:cs typeface="NikoshBAN" pitchFamily="2" charset="0"/>
              </a:rPr>
              <a:t>তোমাদেরপাঠ্য বইয়ের ২২-২৩ পৃষ্টা খুলে নিরবে পড় </a:t>
            </a:r>
            <a:endParaRPr lang="en-US" sz="3200" dirty="0">
              <a:ln>
                <a:solidFill>
                  <a:sysClr val="windowText" lastClr="000000"/>
                </a:solidFill>
              </a:ln>
              <a:solidFill>
                <a:sysClr val="windowText" lastClr="000000"/>
              </a:solidFill>
              <a:latin typeface="NikoshBAN" pitchFamily="2" charset="0"/>
              <a:cs typeface="NikoshBAN" pitchFamily="2" charset="0"/>
            </a:endParaRPr>
          </a:p>
        </p:txBody>
      </p:sp>
      <p:pic>
        <p:nvPicPr>
          <p:cNvPr id="218" name="Picture 2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941" y="982329"/>
            <a:ext cx="4344006" cy="5231674"/>
          </a:xfrm>
          <a:prstGeom prst="rect">
            <a:avLst/>
          </a:prstGeom>
        </p:spPr>
      </p:pic>
      <p:pic>
        <p:nvPicPr>
          <p:cNvPr id="219" name="Picture 218"/>
          <p:cNvPicPr>
            <a:picLocks noChangeAspect="1"/>
          </p:cNvPicPr>
          <p:nvPr/>
        </p:nvPicPr>
        <p:blipFill rotWithShape="1">
          <a:blip r:embed="rId3">
            <a:extLst>
              <a:ext uri="{28A0092B-C50C-407E-A947-70E740481C1C}">
                <a14:useLocalDpi xmlns:a14="http://schemas.microsoft.com/office/drawing/2010/main" val="0"/>
              </a:ext>
            </a:extLst>
          </a:blip>
          <a:srcRect t="3313"/>
          <a:stretch/>
        </p:blipFill>
        <p:spPr>
          <a:xfrm>
            <a:off x="5852319" y="982329"/>
            <a:ext cx="4296375" cy="5231674"/>
          </a:xfrm>
          <a:prstGeom prst="rect">
            <a:avLst/>
          </a:prstGeom>
        </p:spPr>
      </p:pic>
    </p:spTree>
    <p:extLst>
      <p:ext uri="{BB962C8B-B14F-4D97-AF65-F5344CB8AC3E}">
        <p14:creationId xmlns:p14="http://schemas.microsoft.com/office/powerpoint/2010/main" val="30358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456" y="391252"/>
            <a:ext cx="2108895"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দলীয় কাজ </a:t>
            </a:r>
            <a:endParaRPr lang="en-US" sz="3200" dirty="0">
              <a:solidFill>
                <a:srgbClr val="FF0000"/>
              </a:solidFill>
              <a:latin typeface="NikoshBAN" pitchFamily="2" charset="0"/>
              <a:cs typeface="NikoshBAN" pitchFamily="2" charset="0"/>
            </a:endParaRPr>
          </a:p>
        </p:txBody>
      </p:sp>
      <p:sp>
        <p:nvSpPr>
          <p:cNvPr id="3" name="TextBox 2"/>
          <p:cNvSpPr txBox="1"/>
          <p:nvPr/>
        </p:nvSpPr>
        <p:spPr>
          <a:xfrm>
            <a:off x="2811859" y="683640"/>
            <a:ext cx="8341850" cy="156966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solidFill>
                  <a:srgbClr val="002060"/>
                </a:solidFill>
                <a:latin typeface="NikoshBAN" pitchFamily="2" charset="0"/>
                <a:cs typeface="NikoshBAN" pitchFamily="2" charset="0"/>
              </a:rPr>
              <a:t>প্রশ্নঃ আবিরদের  এলাকায় গ্রীষ্মকালে নলকূপ দিয়ে পানি উঠে না। তারা পুকুর বা নদীর পানি কোন প্রক্রিয়ায়  বিশুদ্ধকরণ করে ব্যবহার করতে পারে? তা ৫টি বাক্যে লিখ। </a:t>
            </a:r>
            <a:endParaRPr lang="en-US" sz="3200" dirty="0">
              <a:solidFill>
                <a:srgbClr val="002060"/>
              </a:solidFill>
              <a:latin typeface="NikoshBAN" pitchFamily="2" charset="0"/>
              <a:cs typeface="NikoshBAN" pitchFamily="2" charset="0"/>
            </a:endParaRPr>
          </a:p>
        </p:txBody>
      </p:sp>
      <p:sp>
        <p:nvSpPr>
          <p:cNvPr id="4" name="TextBox 3"/>
          <p:cNvSpPr txBox="1"/>
          <p:nvPr/>
        </p:nvSpPr>
        <p:spPr>
          <a:xfrm>
            <a:off x="187457" y="1446307"/>
            <a:ext cx="1222733"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দল-১</a:t>
            </a:r>
            <a:endParaRPr lang="en-US" sz="3600" dirty="0">
              <a:solidFill>
                <a:srgbClr val="FF0000"/>
              </a:solidFill>
              <a:latin typeface="NikoshBAN" pitchFamily="2" charset="0"/>
              <a:cs typeface="NikoshBAN" pitchFamily="2" charset="0"/>
            </a:endParaRPr>
          </a:p>
        </p:txBody>
      </p:sp>
      <p:sp>
        <p:nvSpPr>
          <p:cNvPr id="5" name="TextBox 4"/>
          <p:cNvSpPr txBox="1"/>
          <p:nvPr/>
        </p:nvSpPr>
        <p:spPr>
          <a:xfrm>
            <a:off x="144854" y="3434810"/>
            <a:ext cx="1265337"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দল-২   </a:t>
            </a:r>
            <a:endParaRPr lang="en-US" sz="3600" dirty="0">
              <a:solidFill>
                <a:srgbClr val="FF0000"/>
              </a:solidFill>
              <a:latin typeface="NikoshBAN" pitchFamily="2" charset="0"/>
              <a:cs typeface="NikoshBAN" pitchFamily="2" charset="0"/>
            </a:endParaRPr>
          </a:p>
        </p:txBody>
      </p:sp>
      <p:sp>
        <p:nvSpPr>
          <p:cNvPr id="6" name="TextBox 5"/>
          <p:cNvSpPr txBox="1"/>
          <p:nvPr/>
        </p:nvSpPr>
        <p:spPr>
          <a:xfrm>
            <a:off x="93729" y="4853301"/>
            <a:ext cx="1452794"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দল-৩</a:t>
            </a:r>
            <a:endParaRPr lang="en-US" sz="3600" dirty="0">
              <a:solidFill>
                <a:srgbClr val="FF0000"/>
              </a:solidFill>
              <a:latin typeface="NikoshBAN" pitchFamily="2" charset="0"/>
              <a:cs typeface="NikoshBAN" pitchFamily="2" charset="0"/>
            </a:endParaRPr>
          </a:p>
        </p:txBody>
      </p:sp>
      <p:sp>
        <p:nvSpPr>
          <p:cNvPr id="7" name="TextBox 6"/>
          <p:cNvSpPr txBox="1"/>
          <p:nvPr/>
        </p:nvSpPr>
        <p:spPr>
          <a:xfrm>
            <a:off x="3093046" y="3271521"/>
            <a:ext cx="7779477" cy="1077218"/>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solidFill>
                  <a:srgbClr val="002060"/>
                </a:solidFill>
                <a:latin typeface="NikoshBAN" pitchFamily="2" charset="0"/>
                <a:cs typeface="NikoshBAN" pitchFamily="2" charset="0"/>
              </a:rPr>
              <a:t> প্রশ্নঃ আমরা কীভাবে নিরাপদ পানি পেতে পারি? তা ৫টি বাক্যে লিখ। </a:t>
            </a:r>
            <a:endParaRPr lang="en-US" sz="3200" dirty="0">
              <a:solidFill>
                <a:srgbClr val="002060"/>
              </a:solidFill>
              <a:latin typeface="NikoshBAN" pitchFamily="2" charset="0"/>
              <a:cs typeface="NikoshBAN" pitchFamily="2" charset="0"/>
            </a:endParaRPr>
          </a:p>
        </p:txBody>
      </p:sp>
      <p:sp>
        <p:nvSpPr>
          <p:cNvPr id="8" name="TextBox 7"/>
          <p:cNvSpPr txBox="1"/>
          <p:nvPr/>
        </p:nvSpPr>
        <p:spPr>
          <a:xfrm>
            <a:off x="2999316" y="4779861"/>
            <a:ext cx="7966935" cy="1077218"/>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solidFill>
                  <a:srgbClr val="002060"/>
                </a:solidFill>
                <a:latin typeface="NikoshBAN" pitchFamily="2" charset="0"/>
                <a:cs typeface="NikoshBAN" pitchFamily="2" charset="0"/>
              </a:rPr>
              <a:t>প্রশ্নঃ নিরাপদ পানি কী? বন্যার সময় পানি নিরাপদ করার  উপায় ৩টি বাক্যে লিখ।  </a:t>
            </a:r>
            <a:endParaRPr lang="en-US" sz="3200" dirty="0">
              <a:solidFill>
                <a:srgbClr val="002060"/>
              </a:solidFill>
              <a:latin typeface="NikoshBAN" pitchFamily="2" charset="0"/>
              <a:cs typeface="NikoshBAN" pitchFamily="2" charset="0"/>
            </a:endParaRPr>
          </a:p>
        </p:txBody>
      </p:sp>
      <p:sp>
        <p:nvSpPr>
          <p:cNvPr id="9" name="Right Arrow 8"/>
          <p:cNvSpPr/>
          <p:nvPr/>
        </p:nvSpPr>
        <p:spPr>
          <a:xfrm>
            <a:off x="1780844" y="1610047"/>
            <a:ext cx="562372" cy="3016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780844" y="3585620"/>
            <a:ext cx="515508" cy="3016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780844" y="5038393"/>
            <a:ext cx="562372" cy="3016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3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120"/>
            <a:ext cx="11247438" cy="6329680"/>
          </a:xfrm>
          <a:prstGeom prst="rect">
            <a:avLst/>
          </a:prstGeom>
          <a:noFill/>
          <a:ln>
            <a:no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en-US" sz="3200" dirty="0" err="1" smtClean="0">
                <a:solidFill>
                  <a:srgbClr val="002060"/>
                </a:solidFill>
                <a:latin typeface="NikoshBAN" pitchFamily="2" charset="0"/>
                <a:cs typeface="NikoshBAN" pitchFamily="2" charset="0"/>
              </a:rPr>
              <a:t>সঠিক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উত্তরে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টিক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চিহ্ন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দাওঃ</a:t>
            </a:r>
            <a:endParaRPr lang="en-US" sz="3200" dirty="0" smtClean="0">
              <a:solidFill>
                <a:srgbClr val="002060"/>
              </a:solidFill>
              <a:latin typeface="NikoshBAN" pitchFamily="2" charset="0"/>
              <a:cs typeface="NikoshBAN" pitchFamily="2" charset="0"/>
            </a:endParaRPr>
          </a:p>
          <a:p>
            <a:r>
              <a:rPr lang="en-US" sz="3200" dirty="0" smtClean="0">
                <a:solidFill>
                  <a:srgbClr val="002060"/>
                </a:solidFill>
                <a:latin typeface="NikoshBAN" pitchFamily="2" charset="0"/>
                <a:cs typeface="NikoshBAN" pitchFamily="2" charset="0"/>
              </a:rPr>
              <a:t>১। </a:t>
            </a:r>
            <a:r>
              <a:rPr lang="en-US" sz="3200" dirty="0" err="1" smtClean="0">
                <a:solidFill>
                  <a:srgbClr val="002060"/>
                </a:solidFill>
                <a:latin typeface="NikoshBAN" pitchFamily="2" charset="0"/>
                <a:cs typeface="NikoshBAN" pitchFamily="2" charset="0"/>
              </a:rPr>
              <a:t>পানিতে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মিশে</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থাকা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কাদা</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ইত্যাদি</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সরানোর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প্রক্রিয়াকে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বলে</a:t>
            </a:r>
            <a:r>
              <a:rPr lang="en-US" sz="3200" dirty="0" smtClean="0">
                <a:solidFill>
                  <a:srgbClr val="002060"/>
                </a:solidFill>
                <a:latin typeface="NikoshBAN" pitchFamily="2" charset="0"/>
                <a:cs typeface="NikoshBAN" pitchFamily="2" charset="0"/>
              </a:rPr>
              <a:t>? </a:t>
            </a:r>
          </a:p>
          <a:p>
            <a:r>
              <a:rPr lang="en-US" sz="3200" dirty="0" smtClean="0">
                <a:solidFill>
                  <a:srgbClr val="002060"/>
                </a:solidFill>
                <a:latin typeface="NikoshBAN" pitchFamily="2" charset="0"/>
                <a:cs typeface="NikoshBAN" pitchFamily="2" charset="0"/>
              </a:rPr>
              <a:t>( ক) </a:t>
            </a:r>
            <a:r>
              <a:rPr lang="en-US" sz="3200" dirty="0" err="1" smtClean="0">
                <a:solidFill>
                  <a:srgbClr val="002060"/>
                </a:solidFill>
                <a:latin typeface="NikoshBAN" pitchFamily="2" charset="0"/>
                <a:cs typeface="NikoshBAN" pitchFamily="2" charset="0"/>
              </a:rPr>
              <a:t>ছাঁকন</a:t>
            </a:r>
            <a:r>
              <a:rPr lang="bn-BD" sz="3200" dirty="0" smtClean="0">
                <a:solidFill>
                  <a:srgbClr val="002060"/>
                </a:solidFill>
                <a:latin typeface="NikoshBAN" pitchFamily="2" charset="0"/>
                <a:cs typeface="NikoshBAN" pitchFamily="2" charset="0"/>
              </a:rPr>
              <a:t>      </a:t>
            </a:r>
            <a:r>
              <a:rPr lang="en-US"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(খ) থিতানো        </a:t>
            </a:r>
          </a:p>
          <a:p>
            <a:r>
              <a:rPr lang="bn-BD" sz="3200" dirty="0" smtClean="0">
                <a:solidFill>
                  <a:srgbClr val="002060"/>
                </a:solidFill>
                <a:latin typeface="NikoshBAN" pitchFamily="2" charset="0"/>
                <a:cs typeface="NikoshBAN" pitchFamily="2" charset="0"/>
              </a:rPr>
              <a:t>(গ) ফুটানো       (ঘ) ঘনীভবন </a:t>
            </a:r>
          </a:p>
          <a:p>
            <a:r>
              <a:rPr lang="bn-BD" sz="3200" dirty="0" smtClean="0">
                <a:solidFill>
                  <a:srgbClr val="002060"/>
                </a:solidFill>
                <a:latin typeface="NikoshBAN" pitchFamily="2" charset="0"/>
                <a:cs typeface="NikoshBAN" pitchFamily="2" charset="0"/>
              </a:rPr>
              <a:t>২। ঘূর্ণিঝড়ের সময় পানি শোধন করার সর্বোত্তম উপায় কোনটি?</a:t>
            </a:r>
          </a:p>
          <a:p>
            <a:r>
              <a:rPr lang="bn-BD" sz="3200" dirty="0" smtClean="0">
                <a:solidFill>
                  <a:srgbClr val="002060"/>
                </a:solidFill>
                <a:latin typeface="NikoshBAN" pitchFamily="2" charset="0"/>
                <a:cs typeface="NikoshBAN" pitchFamily="2" charset="0"/>
              </a:rPr>
              <a:t>(ক) থিতানোর মাধ্যমে                (খ) ছাঁকন প্রক্রিয়ায়</a:t>
            </a:r>
          </a:p>
          <a:p>
            <a:r>
              <a:rPr lang="bn-BD" sz="3200" dirty="0" smtClean="0">
                <a:solidFill>
                  <a:srgbClr val="002060"/>
                </a:solidFill>
                <a:latin typeface="NikoshBAN" pitchFamily="2" charset="0"/>
                <a:cs typeface="NikoshBAN" pitchFamily="2" charset="0"/>
              </a:rPr>
              <a:t> (গ) ফুটানোর মাধ্যমে                 (ঘ) রাসায়নিক পদার্থ মিশিয়ে </a:t>
            </a:r>
          </a:p>
          <a:p>
            <a:r>
              <a:rPr lang="bn-BD" sz="3200" dirty="0" smtClean="0">
                <a:solidFill>
                  <a:srgbClr val="002060"/>
                </a:solidFill>
                <a:latin typeface="NikoshBAN" pitchFamily="2" charset="0"/>
                <a:cs typeface="NikoshBAN" pitchFamily="2" charset="0"/>
              </a:rPr>
              <a:t>৩। একটি গ্রামে খাবার পানির জন্য শুধু নদী ও পুকুর আছে। এ অবস্থায় তুমি কীভাবে পানি পান করবে? </a:t>
            </a:r>
          </a:p>
          <a:p>
            <a:r>
              <a:rPr lang="bn-BD" sz="3200" dirty="0" smtClean="0">
                <a:solidFill>
                  <a:srgbClr val="002060"/>
                </a:solidFill>
                <a:latin typeface="NikoshBAN" pitchFamily="2" charset="0"/>
                <a:cs typeface="NikoshBAN" pitchFamily="2" charset="0"/>
              </a:rPr>
              <a:t>(ক) ২০ মিনিট ফুটিয়ে ঠাণ্ডা করে পান করব         </a:t>
            </a:r>
          </a:p>
          <a:p>
            <a:r>
              <a:rPr lang="bn-BD" sz="3200" dirty="0" smtClean="0">
                <a:solidFill>
                  <a:srgbClr val="002060"/>
                </a:solidFill>
                <a:latin typeface="NikoshBAN" pitchFamily="2" charset="0"/>
                <a:cs typeface="NikoshBAN" pitchFamily="2" charset="0"/>
              </a:rPr>
              <a:t> (খ) ১০ মিনিট ফুটিয়ে ঠাণ্ডা করে পান করব            </a:t>
            </a:r>
          </a:p>
          <a:p>
            <a:r>
              <a:rPr lang="bn-BD" sz="3200" dirty="0" smtClean="0">
                <a:solidFill>
                  <a:srgbClr val="002060"/>
                </a:solidFill>
                <a:latin typeface="NikoshBAN" pitchFamily="2" charset="0"/>
                <a:cs typeface="NikoshBAN" pitchFamily="2" charset="0"/>
              </a:rPr>
              <a:t>  (গ) ১০ মিনিট ফিল্টার করে পান করব        </a:t>
            </a:r>
          </a:p>
          <a:p>
            <a:r>
              <a:rPr lang="bn-BD" sz="3200" dirty="0" smtClean="0">
                <a:solidFill>
                  <a:srgbClr val="002060"/>
                </a:solidFill>
                <a:latin typeface="NikoshBAN" pitchFamily="2" charset="0"/>
                <a:cs typeface="NikoshBAN" pitchFamily="2" charset="0"/>
              </a:rPr>
              <a:t> ( ঘ) ২০ মিনিট সূর্যের আলোতে রেখে পান করব </a:t>
            </a:r>
            <a:endParaRPr lang="en-US" sz="3200" dirty="0">
              <a:solidFill>
                <a:srgbClr val="002060"/>
              </a:solidFill>
              <a:latin typeface="NikoshBAN" pitchFamily="2" charset="0"/>
              <a:cs typeface="NikoshBAN" pitchFamily="2" charset="0"/>
            </a:endParaRPr>
          </a:p>
        </p:txBody>
      </p:sp>
      <p:sp>
        <p:nvSpPr>
          <p:cNvPr id="3" name="TextBox 2"/>
          <p:cNvSpPr txBox="1"/>
          <p:nvPr/>
        </p:nvSpPr>
        <p:spPr>
          <a:xfrm>
            <a:off x="1966119" y="943956"/>
            <a:ext cx="1593387" cy="1015663"/>
          </a:xfrm>
          <a:prstGeom prst="rect">
            <a:avLst/>
          </a:prstGeom>
          <a:noFill/>
        </p:spPr>
        <p:txBody>
          <a:bodyPr wrap="square" rtlCol="0">
            <a:spAutoFit/>
          </a:bodyPr>
          <a:lstStyle/>
          <a:p>
            <a:pPr marL="285750" indent="-285750">
              <a:buFont typeface="Wingdings" pitchFamily="2" charset="2"/>
              <a:buChar char="ü"/>
            </a:pP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4" name="TextBox 3"/>
          <p:cNvSpPr txBox="1"/>
          <p:nvPr/>
        </p:nvSpPr>
        <p:spPr>
          <a:xfrm>
            <a:off x="4350531" y="2761984"/>
            <a:ext cx="1312201" cy="1015663"/>
          </a:xfrm>
          <a:prstGeom prst="rect">
            <a:avLst/>
          </a:prstGeom>
          <a:noFill/>
        </p:spPr>
        <p:txBody>
          <a:bodyPr wrap="square" rtlCol="0">
            <a:spAutoFit/>
          </a:bodyPr>
          <a:lstStyle/>
          <a:p>
            <a:pPr marL="285750" indent="-285750">
              <a:buFont typeface="Wingdings" pitchFamily="2" charset="2"/>
              <a:buChar char="ü"/>
            </a:pP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5" name="TextBox 4"/>
          <p:cNvSpPr txBox="1"/>
          <p:nvPr/>
        </p:nvSpPr>
        <p:spPr>
          <a:xfrm>
            <a:off x="-57356" y="4191000"/>
            <a:ext cx="1124744" cy="1015663"/>
          </a:xfrm>
          <a:prstGeom prst="rect">
            <a:avLst/>
          </a:prstGeom>
          <a:noFill/>
        </p:spPr>
        <p:txBody>
          <a:bodyPr wrap="square" rtlCol="0">
            <a:spAutoFit/>
          </a:bodyPr>
          <a:lstStyle/>
          <a:p>
            <a:pPr marL="285750" indent="-285750">
              <a:buFont typeface="Wingdings" pitchFamily="2" charset="2"/>
              <a:buChar char="ü"/>
            </a:pP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6" name="TextBox 5"/>
          <p:cNvSpPr txBox="1"/>
          <p:nvPr/>
        </p:nvSpPr>
        <p:spPr>
          <a:xfrm>
            <a:off x="8900319" y="76926"/>
            <a:ext cx="2032695" cy="584775"/>
          </a:xfrm>
          <a:prstGeom prst="rect">
            <a:avLst/>
          </a:prstGeom>
          <a:noFill/>
        </p:spPr>
        <p:txBody>
          <a:bodyPr wrap="square" rtlCol="0">
            <a:spAutoFit/>
          </a:bodyPr>
          <a:lstStyle/>
          <a:p>
            <a:r>
              <a:rPr lang="en-US" sz="3200" dirty="0" err="1" smtClean="0">
                <a:solidFill>
                  <a:srgbClr val="FF0000"/>
                </a:solidFill>
                <a:latin typeface="NikoshBAN" pitchFamily="2" charset="0"/>
                <a:cs typeface="NikoshBAN" pitchFamily="2" charset="0"/>
              </a:rPr>
              <a:t>একক</a:t>
            </a:r>
            <a:r>
              <a:rPr lang="en-US" sz="3200" dirty="0" smtClean="0">
                <a:solidFill>
                  <a:srgbClr val="FF0000"/>
                </a:solidFill>
                <a:latin typeface="NikoshBAN" pitchFamily="2" charset="0"/>
                <a:cs typeface="NikoshBAN" pitchFamily="2" charset="0"/>
              </a:rPr>
              <a:t> </a:t>
            </a:r>
            <a:r>
              <a:rPr lang="bn-BD" sz="3200" dirty="0" smtClean="0">
                <a:solidFill>
                  <a:srgbClr val="FF0000"/>
                </a:solidFill>
                <a:latin typeface="NikoshBAN" pitchFamily="2" charset="0"/>
                <a:cs typeface="NikoshBAN" pitchFamily="2" charset="0"/>
              </a:rPr>
              <a:t> কাজ </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1353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7" y="213360"/>
            <a:ext cx="10966252" cy="6045200"/>
          </a:xfrm>
          <a:prstGeom prst="rect">
            <a:avLst/>
          </a:prstGeom>
          <a:no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t"/>
          <a:lstStyle/>
          <a:p>
            <a:endParaRPr lang="en-US" sz="3200" dirty="0" smtClean="0">
              <a:solidFill>
                <a:srgbClr val="002060"/>
              </a:solidFill>
              <a:latin typeface="NikoshBAN" pitchFamily="2" charset="0"/>
              <a:cs typeface="NikoshBAN" pitchFamily="2" charset="0"/>
            </a:endParaRPr>
          </a:p>
          <a:p>
            <a:endParaRPr lang="en-US" sz="3200" dirty="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শূন্যস্থান পূরণ করঃ</a:t>
            </a:r>
          </a:p>
          <a:p>
            <a:endParaRPr lang="en-US"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১। পানিকে জীবাণুমুক্ত করার জন্য ______ মিনিটের বেশি সময় ধরে পানি ফুটাতে হবে।</a:t>
            </a:r>
          </a:p>
          <a:p>
            <a:endParaRPr lang="en-US"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২। কিছু পানি মানুষের ______ জন্য নিরাপদ নয়।</a:t>
            </a:r>
          </a:p>
          <a:p>
            <a:endParaRPr lang="en-US"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৩। ছাঁকনি দিয়ে ছেঁকে পানি ___________ করার প্রক্রিয়ায় হলো ছাঁকন। </a:t>
            </a:r>
            <a:endParaRPr lang="en-US" sz="3200" dirty="0">
              <a:solidFill>
                <a:srgbClr val="002060"/>
              </a:solidFill>
              <a:latin typeface="NikoshBAN" pitchFamily="2" charset="0"/>
              <a:cs typeface="NikoshBAN" pitchFamily="2" charset="0"/>
            </a:endParaRPr>
          </a:p>
        </p:txBody>
      </p:sp>
      <p:sp>
        <p:nvSpPr>
          <p:cNvPr id="4" name="TextBox 3"/>
          <p:cNvSpPr txBox="1"/>
          <p:nvPr/>
        </p:nvSpPr>
        <p:spPr>
          <a:xfrm>
            <a:off x="4477879" y="2188244"/>
            <a:ext cx="1069640" cy="584775"/>
          </a:xfrm>
          <a:prstGeom prst="rect">
            <a:avLst/>
          </a:prstGeom>
          <a:noFill/>
        </p:spPr>
        <p:txBody>
          <a:bodyPr wrap="square" rtlCol="0">
            <a:spAutoFit/>
          </a:bodyPr>
          <a:lstStyle/>
          <a:p>
            <a:pPr algn="ctr"/>
            <a:r>
              <a:rPr lang="bn-BD" sz="3200" dirty="0" smtClean="0">
                <a:solidFill>
                  <a:srgbClr val="FF0000"/>
                </a:solidFill>
                <a:latin typeface="NikoshBAN" pitchFamily="2" charset="0"/>
                <a:cs typeface="NikoshBAN" pitchFamily="2" charset="0"/>
              </a:rPr>
              <a:t>২০</a:t>
            </a:r>
            <a:endParaRPr lang="en-US" sz="3200" dirty="0">
              <a:solidFill>
                <a:srgbClr val="FF0000"/>
              </a:solidFill>
              <a:latin typeface="NikoshBAN" pitchFamily="2" charset="0"/>
              <a:cs typeface="NikoshBAN" pitchFamily="2" charset="0"/>
            </a:endParaRPr>
          </a:p>
        </p:txBody>
      </p:sp>
      <p:sp>
        <p:nvSpPr>
          <p:cNvPr id="5" name="TextBox 4"/>
          <p:cNvSpPr txBox="1"/>
          <p:nvPr/>
        </p:nvSpPr>
        <p:spPr>
          <a:xfrm>
            <a:off x="2880519" y="3070548"/>
            <a:ext cx="1295400" cy="584775"/>
          </a:xfrm>
          <a:prstGeom prst="rect">
            <a:avLst/>
          </a:prstGeom>
          <a:noFill/>
        </p:spPr>
        <p:txBody>
          <a:bodyPr wrap="square" rtlCol="0">
            <a:spAutoFit/>
          </a:bodyPr>
          <a:lstStyle/>
          <a:p>
            <a:pPr algn="ctr"/>
            <a:r>
              <a:rPr lang="bn-BD" sz="3200" dirty="0" smtClean="0">
                <a:solidFill>
                  <a:srgbClr val="FF0000"/>
                </a:solidFill>
                <a:latin typeface="NikoshBAN" pitchFamily="2" charset="0"/>
                <a:cs typeface="NikoshBAN" pitchFamily="2" charset="0"/>
              </a:rPr>
              <a:t>পানের</a:t>
            </a:r>
            <a:endParaRPr lang="en-US" sz="3200" dirty="0">
              <a:solidFill>
                <a:srgbClr val="FF0000"/>
              </a:solidFill>
              <a:latin typeface="NikoshBAN" pitchFamily="2" charset="0"/>
              <a:cs typeface="NikoshBAN" pitchFamily="2" charset="0"/>
            </a:endParaRPr>
          </a:p>
        </p:txBody>
      </p:sp>
      <p:sp>
        <p:nvSpPr>
          <p:cNvPr id="6" name="TextBox 5"/>
          <p:cNvSpPr txBox="1"/>
          <p:nvPr/>
        </p:nvSpPr>
        <p:spPr>
          <a:xfrm>
            <a:off x="3836095" y="4085780"/>
            <a:ext cx="1635224" cy="584775"/>
          </a:xfrm>
          <a:prstGeom prst="rect">
            <a:avLst/>
          </a:prstGeom>
          <a:noFill/>
        </p:spPr>
        <p:txBody>
          <a:bodyPr wrap="square" rtlCol="0">
            <a:spAutoFit/>
          </a:bodyPr>
          <a:lstStyle/>
          <a:p>
            <a:pPr algn="ctr"/>
            <a:r>
              <a:rPr lang="bn-BD" sz="3200" dirty="0" smtClean="0">
                <a:solidFill>
                  <a:srgbClr val="FF0000"/>
                </a:solidFill>
                <a:latin typeface="NikoshBAN" pitchFamily="2" charset="0"/>
                <a:cs typeface="NikoshBAN" pitchFamily="2" charset="0"/>
              </a:rPr>
              <a:t>পরিষ্কার</a:t>
            </a:r>
            <a:endParaRPr lang="en-US" sz="3200" dirty="0">
              <a:solidFill>
                <a:srgbClr val="FF0000"/>
              </a:solidFill>
              <a:latin typeface="NikoshBAN" pitchFamily="2" charset="0"/>
              <a:cs typeface="NikoshBAN" pitchFamily="2" charset="0"/>
            </a:endParaRPr>
          </a:p>
        </p:txBody>
      </p:sp>
      <p:sp>
        <p:nvSpPr>
          <p:cNvPr id="7" name="TextBox 6"/>
          <p:cNvSpPr txBox="1"/>
          <p:nvPr/>
        </p:nvSpPr>
        <p:spPr>
          <a:xfrm>
            <a:off x="187456" y="391252"/>
            <a:ext cx="1931063" cy="584775"/>
          </a:xfrm>
          <a:prstGeom prst="rect">
            <a:avLst/>
          </a:prstGeom>
          <a:noFill/>
        </p:spPr>
        <p:txBody>
          <a:bodyPr wrap="square" rtlCol="0">
            <a:spAutoFit/>
          </a:bodyPr>
          <a:lstStyle/>
          <a:p>
            <a:r>
              <a:rPr lang="bn-BD" sz="3200" dirty="0" smtClean="0">
                <a:latin typeface="NikoshBAN" pitchFamily="2" charset="0"/>
                <a:cs typeface="NikoshBAN" pitchFamily="2" charset="0"/>
              </a:rPr>
              <a:t>দলীয় কাজ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3798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119" y="2362200"/>
            <a:ext cx="6526676" cy="259080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2060"/>
                </a:solidFill>
                <a:latin typeface="NikoshBAN" pitchFamily="2" charset="0"/>
                <a:cs typeface="NikoshBAN" pitchFamily="2" charset="0"/>
              </a:rPr>
              <a:t>১। পানি বিশুদ্ধকরণ কী? </a:t>
            </a:r>
          </a:p>
          <a:p>
            <a:r>
              <a:rPr lang="bn-BD" sz="3200" dirty="0" smtClean="0">
                <a:solidFill>
                  <a:srgbClr val="002060"/>
                </a:solidFill>
                <a:latin typeface="NikoshBAN" pitchFamily="2" charset="0"/>
                <a:cs typeface="NikoshBAN" pitchFamily="2" charset="0"/>
              </a:rPr>
              <a:t>২। পানি বিশুদ্ধকরণের দুটি উপায় লিখ। </a:t>
            </a:r>
          </a:p>
          <a:p>
            <a:r>
              <a:rPr lang="bn-BD" sz="3200" dirty="0" smtClean="0">
                <a:solidFill>
                  <a:srgbClr val="002060"/>
                </a:solidFill>
                <a:latin typeface="NikoshBAN" pitchFamily="2" charset="0"/>
                <a:cs typeface="NikoshBAN" pitchFamily="2" charset="0"/>
              </a:rPr>
              <a:t>৩। পানি নিরাপদ করা কেন প্রয়োজন?</a:t>
            </a:r>
            <a:endParaRPr lang="en-US" sz="3200" dirty="0">
              <a:solidFill>
                <a:srgbClr val="002060"/>
              </a:solidFill>
              <a:latin typeface="NikoshBAN" pitchFamily="2" charset="0"/>
              <a:cs typeface="NikoshBAN" pitchFamily="2" charset="0"/>
            </a:endParaRPr>
          </a:p>
        </p:txBody>
      </p:sp>
      <p:sp>
        <p:nvSpPr>
          <p:cNvPr id="3" name="Rectangle 2"/>
          <p:cNvSpPr/>
          <p:nvPr/>
        </p:nvSpPr>
        <p:spPr>
          <a:xfrm>
            <a:off x="2347119" y="1437640"/>
            <a:ext cx="5029200" cy="92456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rgbClr val="002060"/>
                </a:solidFill>
                <a:latin typeface="NikoshBAN" pitchFamily="2" charset="0"/>
                <a:cs typeface="NikoshBAN" pitchFamily="2" charset="0"/>
              </a:rPr>
              <a:t>অল্প কথায় উত্তর লিখ। </a:t>
            </a:r>
            <a:endParaRPr lang="en-US" sz="3200" dirty="0">
              <a:solidFill>
                <a:srgbClr val="002060"/>
              </a:solidFill>
              <a:latin typeface="NikoshBAN" pitchFamily="2" charset="0"/>
              <a:cs typeface="NikoshBAN" pitchFamily="2" charset="0"/>
            </a:endParaRPr>
          </a:p>
        </p:txBody>
      </p:sp>
      <p:sp>
        <p:nvSpPr>
          <p:cNvPr id="4" name="TextBox 3"/>
          <p:cNvSpPr txBox="1"/>
          <p:nvPr/>
        </p:nvSpPr>
        <p:spPr>
          <a:xfrm>
            <a:off x="187456" y="391252"/>
            <a:ext cx="1473863" cy="584775"/>
          </a:xfrm>
          <a:prstGeom prst="rect">
            <a:avLst/>
          </a:prstGeom>
          <a:noFill/>
        </p:spPr>
        <p:txBody>
          <a:bodyPr wrap="square" rtlCol="0">
            <a:spAutoFit/>
          </a:bodyPr>
          <a:lstStyle/>
          <a:p>
            <a:r>
              <a:rPr lang="bn-IN" sz="3200" dirty="0" smtClean="0">
                <a:latin typeface="NikoshBAN" pitchFamily="2" charset="0"/>
                <a:cs typeface="NikoshBAN" pitchFamily="2" charset="0"/>
              </a:rPr>
              <a:t>মূল্যায়ন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0135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1247438" cy="6400800"/>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t"/>
          <a:lstStyle/>
          <a:p>
            <a:endParaRPr lang="bn-IN" sz="3200" dirty="0" smtClean="0">
              <a:ln>
                <a:solidFill>
                  <a:sysClr val="windowText" lastClr="000000"/>
                </a:solidFill>
              </a:ln>
              <a:solidFill>
                <a:sysClr val="windowText" lastClr="000000"/>
              </a:solidFill>
              <a:latin typeface="NikoshBAN" pitchFamily="2" charset="0"/>
              <a:cs typeface="NikoshBAN" pitchFamily="2" charset="0"/>
            </a:endParaRPr>
          </a:p>
          <a:p>
            <a:r>
              <a:rPr lang="bn-IN" sz="3200" dirty="0" smtClean="0">
                <a:ln>
                  <a:solidFill>
                    <a:sysClr val="windowText" lastClr="000000"/>
                  </a:solidFill>
                </a:ln>
                <a:solidFill>
                  <a:sysClr val="windowText" lastClr="000000"/>
                </a:solidFill>
                <a:latin typeface="NikoshBAN" pitchFamily="2" charset="0"/>
                <a:cs typeface="NikoshBAN" pitchFamily="2" charset="0"/>
              </a:rPr>
              <a:t>বাড়ির  কাজ </a:t>
            </a:r>
          </a:p>
          <a:p>
            <a:endParaRPr lang="bn-IN" sz="3200" dirty="0">
              <a:ln>
                <a:solidFill>
                  <a:sysClr val="windowText" lastClr="000000"/>
                </a:solidFill>
              </a:ln>
              <a:solidFill>
                <a:sysClr val="windowText" lastClr="000000"/>
              </a:solidFill>
              <a:latin typeface="NikoshBAN" pitchFamily="2" charset="0"/>
              <a:cs typeface="NikoshBAN" pitchFamily="2" charset="0"/>
            </a:endParaRPr>
          </a:p>
          <a:p>
            <a:r>
              <a:rPr lang="bn-IN" sz="3200" dirty="0" smtClean="0">
                <a:ln>
                  <a:solidFill>
                    <a:sysClr val="windowText" lastClr="000000"/>
                  </a:solidFill>
                </a:ln>
                <a:solidFill>
                  <a:sysClr val="windowText" lastClr="000000"/>
                </a:solidFill>
                <a:latin typeface="NikoshBAN" pitchFamily="2" charset="0"/>
                <a:cs typeface="NikoshBAN" pitchFamily="2" charset="0"/>
              </a:rPr>
              <a:t>  </a:t>
            </a:r>
          </a:p>
          <a:p>
            <a:endParaRPr lang="bn-IN" sz="3200" dirty="0">
              <a:ln>
                <a:solidFill>
                  <a:sysClr val="windowText" lastClr="000000"/>
                </a:solidFill>
              </a:ln>
              <a:solidFill>
                <a:sysClr val="windowText" lastClr="000000"/>
              </a:solidFill>
              <a:latin typeface="NikoshBAN" pitchFamily="2" charset="0"/>
              <a:cs typeface="NikoshBAN" pitchFamily="2" charset="0"/>
            </a:endParaRPr>
          </a:p>
          <a:p>
            <a:endParaRPr lang="bn-IN" sz="3200" dirty="0" smtClean="0">
              <a:ln>
                <a:solidFill>
                  <a:sysClr val="windowText" lastClr="000000"/>
                </a:solidFill>
              </a:ln>
              <a:solidFill>
                <a:sysClr val="windowText" lastClr="000000"/>
              </a:solidFill>
              <a:latin typeface="NikoshBAN" pitchFamily="2" charset="0"/>
              <a:cs typeface="NikoshBAN" pitchFamily="2" charset="0"/>
            </a:endParaRPr>
          </a:p>
          <a:p>
            <a:r>
              <a:rPr lang="bn-IN" sz="3200" dirty="0" smtClean="0">
                <a:ln>
                  <a:solidFill>
                    <a:sysClr val="windowText" lastClr="000000"/>
                  </a:solidFill>
                </a:ln>
                <a:solidFill>
                  <a:sysClr val="windowText" lastClr="000000"/>
                </a:solidFill>
                <a:latin typeface="NikoshBAN" pitchFamily="2" charset="0"/>
                <a:cs typeface="NikoshBAN" pitchFamily="2" charset="0"/>
              </a:rPr>
              <a:t>১। তোমাদের বাড়ির পুকুরের পানি কী নিরাপদ? পুকুরের পানি থেকে তুমি কীভাবে নিরাপদ পানি পেতে পার? </a:t>
            </a:r>
            <a:endParaRPr lang="en-US" sz="3200" dirty="0">
              <a:ln>
                <a:solidFill>
                  <a:sysClr val="windowText" lastClr="000000"/>
                </a:solidFill>
              </a:ln>
              <a:solidFill>
                <a:sysClr val="windowText" lastClr="00000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761" y="511457"/>
            <a:ext cx="3031700" cy="1769542"/>
          </a:xfrm>
          <a:prstGeom prst="rect">
            <a:avLst/>
          </a:prstGeom>
        </p:spPr>
      </p:pic>
    </p:spTree>
    <p:extLst>
      <p:ext uri="{BB962C8B-B14F-4D97-AF65-F5344CB8AC3E}">
        <p14:creationId xmlns:p14="http://schemas.microsoft.com/office/powerpoint/2010/main" val="32671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
            <a:ext cx="11247438" cy="5618480"/>
          </a:xfrm>
          <a:prstGeom prst="rect">
            <a:avLst/>
          </a:prstGeom>
        </p:spPr>
      </p:pic>
      <p:sp>
        <p:nvSpPr>
          <p:cNvPr id="3" name="Rectangle 2"/>
          <p:cNvSpPr/>
          <p:nvPr/>
        </p:nvSpPr>
        <p:spPr>
          <a:xfrm>
            <a:off x="93729" y="5689600"/>
            <a:ext cx="11153709" cy="64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err="1" smtClean="0">
                <a:solidFill>
                  <a:srgbClr val="FF0000"/>
                </a:solidFill>
                <a:latin typeface="NikoshBAN" pitchFamily="2" charset="0"/>
                <a:cs typeface="NikoshBAN" pitchFamily="2" charset="0"/>
              </a:rPr>
              <a:t>সবাইকে</a:t>
            </a:r>
            <a:r>
              <a:rPr lang="en-US" sz="4800" dirty="0" smtClean="0">
                <a:solidFill>
                  <a:srgbClr val="FF0000"/>
                </a:solidFill>
                <a:latin typeface="NikoshBAN" pitchFamily="2" charset="0"/>
                <a:cs typeface="NikoshBAN" pitchFamily="2" charset="0"/>
              </a:rPr>
              <a:t>  </a:t>
            </a:r>
            <a:r>
              <a:rPr lang="en-US" sz="4800" dirty="0" err="1" smtClean="0">
                <a:solidFill>
                  <a:srgbClr val="FF0000"/>
                </a:solidFill>
                <a:latin typeface="NikoshBAN" pitchFamily="2" charset="0"/>
                <a:cs typeface="NikoshBAN" pitchFamily="2" charset="0"/>
              </a:rPr>
              <a:t>ধন্যবাদ</a:t>
            </a:r>
            <a:r>
              <a:rPr lang="en-US" sz="4800" dirty="0" smtClean="0">
                <a:solidFill>
                  <a:srgbClr val="FF0000"/>
                </a:solidFill>
                <a:latin typeface="NikoshBAN" pitchFamily="2" charset="0"/>
                <a:cs typeface="NikoshBAN" pitchFamily="2" charset="0"/>
              </a:rPr>
              <a:t> </a:t>
            </a:r>
            <a:endParaRPr lang="en-US" sz="48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00245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5919" y="367511"/>
            <a:ext cx="1743716" cy="658766"/>
          </a:xfrm>
          <a:prstGeom prst="rect">
            <a:avLst/>
          </a:prstGeom>
          <a:noFill/>
        </p:spPr>
        <p:txBody>
          <a:bodyPr wrap="square" lIns="85579" tIns="42789" rIns="85579" bIns="42789" rtlCol="0">
            <a:spAutoFit/>
          </a:bodyPr>
          <a:lstStyle/>
          <a:p>
            <a:pPr algn="ctr"/>
            <a:r>
              <a:rPr lang="bn-BD" sz="3600" dirty="0">
                <a:latin typeface="NikoshBAN" panose="02000000000000000000" pitchFamily="2" charset="0"/>
                <a:cs typeface="NikoshBAN" panose="02000000000000000000" pitchFamily="2" charset="0"/>
              </a:rPr>
              <a:t>পরিচিতি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55" y="3200400"/>
            <a:ext cx="4403008" cy="21675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119" y="1163784"/>
            <a:ext cx="1695636" cy="16347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20" y="989428"/>
            <a:ext cx="1508983" cy="1826818"/>
          </a:xfrm>
          <a:prstGeom prst="rect">
            <a:avLst/>
          </a:prstGeom>
        </p:spPr>
      </p:pic>
      <p:sp>
        <p:nvSpPr>
          <p:cNvPr id="2" name="Rectangle 1"/>
          <p:cNvSpPr/>
          <p:nvPr/>
        </p:nvSpPr>
        <p:spPr>
          <a:xfrm>
            <a:off x="5071885" y="3006906"/>
            <a:ext cx="5622925" cy="2554545"/>
          </a:xfrm>
          <a:prstGeom prst="rect">
            <a:avLst/>
          </a:prstGeom>
        </p:spPr>
        <p:txBody>
          <a:bodyPr>
            <a:spAutoFit/>
          </a:bodyPr>
          <a:lstStyle/>
          <a:p>
            <a:r>
              <a:rPr lang="bn-BD" sz="3200" dirty="0">
                <a:latin typeface="NikoshBAN" pitchFamily="2" charset="0"/>
                <a:cs typeface="NikoshBAN" pitchFamily="2" charset="0"/>
              </a:rPr>
              <a:t>বিষয়ঃ </a:t>
            </a:r>
            <a:r>
              <a:rPr lang="bn-BD" sz="3200" dirty="0">
                <a:solidFill>
                  <a:srgbClr val="002060"/>
                </a:solidFill>
                <a:latin typeface="NikoshBAN" pitchFamily="2" charset="0"/>
                <a:cs typeface="NikoshBAN" pitchFamily="2" charset="0"/>
              </a:rPr>
              <a:t>প্রাথমিক বিজ্ঞান</a:t>
            </a:r>
          </a:p>
          <a:p>
            <a:r>
              <a:rPr lang="bn-BD" sz="3200" dirty="0">
                <a:latin typeface="NikoshBAN" pitchFamily="2" charset="0"/>
                <a:cs typeface="NikoshBAN" pitchFamily="2" charset="0"/>
              </a:rPr>
              <a:t>শ্রেণিঃ ৫ম</a:t>
            </a:r>
          </a:p>
          <a:p>
            <a:r>
              <a:rPr lang="bn-BD" sz="3200" dirty="0">
                <a:latin typeface="NikoshBAN" pitchFamily="2" charset="0"/>
                <a:cs typeface="NikoshBAN" pitchFamily="2" charset="0"/>
              </a:rPr>
              <a:t>অধ্যায়ঃ ৩য় ( জীবনের জন্য পানি )</a:t>
            </a:r>
          </a:p>
          <a:p>
            <a:r>
              <a:rPr lang="bn-BD" sz="3200" dirty="0">
                <a:latin typeface="NikoshBAN" pitchFamily="2" charset="0"/>
                <a:cs typeface="NikoshBAN" pitchFamily="2" charset="0"/>
              </a:rPr>
              <a:t>পাঠঃ </a:t>
            </a:r>
            <a:r>
              <a:rPr lang="en-US" sz="3200" dirty="0" err="1">
                <a:solidFill>
                  <a:srgbClr val="FF0000"/>
                </a:solidFill>
                <a:latin typeface="NikoshBAN" pitchFamily="2" charset="0"/>
                <a:cs typeface="NikoshBAN" pitchFamily="2" charset="0"/>
              </a:rPr>
              <a:t>নিরাপদ</a:t>
            </a:r>
            <a:r>
              <a:rPr lang="en-US" sz="3200" dirty="0">
                <a:solidFill>
                  <a:srgbClr val="FF0000"/>
                </a:solidFill>
                <a:latin typeface="NikoshBAN" pitchFamily="2" charset="0"/>
                <a:cs typeface="NikoshBAN" pitchFamily="2" charset="0"/>
              </a:rPr>
              <a:t> </a:t>
            </a:r>
            <a:r>
              <a:rPr lang="en-US" sz="3200" dirty="0" err="1">
                <a:solidFill>
                  <a:srgbClr val="FF0000"/>
                </a:solidFill>
                <a:latin typeface="NikoshBAN" pitchFamily="2" charset="0"/>
                <a:cs typeface="NikoshBAN" pitchFamily="2" charset="0"/>
              </a:rPr>
              <a:t>পানি</a:t>
            </a:r>
            <a:r>
              <a:rPr lang="en-US" sz="3200" dirty="0">
                <a:solidFill>
                  <a:srgbClr val="FF0000"/>
                </a:solidFill>
                <a:latin typeface="NikoshBAN" pitchFamily="2" charset="0"/>
                <a:cs typeface="NikoshBAN" pitchFamily="2" charset="0"/>
              </a:rPr>
              <a:t> </a:t>
            </a:r>
            <a:endParaRPr lang="bn-BD" sz="3200" dirty="0">
              <a:solidFill>
                <a:srgbClr val="FF0000"/>
              </a:solidFill>
              <a:latin typeface="NikoshBAN" pitchFamily="2" charset="0"/>
              <a:cs typeface="NikoshBAN" pitchFamily="2" charset="0"/>
            </a:endParaRPr>
          </a:p>
          <a:p>
            <a:r>
              <a:rPr lang="bn-BD" sz="3200" dirty="0">
                <a:latin typeface="NikoshBAN" pitchFamily="2" charset="0"/>
                <a:cs typeface="NikoshBAN" pitchFamily="2" charset="0"/>
              </a:rPr>
              <a:t>সময়ঃ ৪৫ মিনিট</a:t>
            </a:r>
          </a:p>
        </p:txBody>
      </p:sp>
    </p:spTree>
    <p:extLst>
      <p:ext uri="{BB962C8B-B14F-4D97-AF65-F5344CB8AC3E}">
        <p14:creationId xmlns:p14="http://schemas.microsoft.com/office/powerpoint/2010/main" val="23704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14" y="213360"/>
            <a:ext cx="6279820" cy="526288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264"/>
          <a:stretch/>
        </p:blipFill>
        <p:spPr>
          <a:xfrm>
            <a:off x="7310835" y="284480"/>
            <a:ext cx="3561689" cy="5191760"/>
          </a:xfrm>
          <a:prstGeom prst="rect">
            <a:avLst/>
          </a:prstGeom>
        </p:spPr>
      </p:pic>
      <p:sp>
        <p:nvSpPr>
          <p:cNvPr id="7" name="Rectangle 6"/>
          <p:cNvSpPr/>
          <p:nvPr/>
        </p:nvSpPr>
        <p:spPr>
          <a:xfrm>
            <a:off x="187457" y="5476240"/>
            <a:ext cx="10685066" cy="782320"/>
          </a:xfrm>
          <a:prstGeom prst="rect">
            <a:avLst/>
          </a:prstGeom>
          <a:ln>
            <a:no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ছবিতে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দেখছ</a:t>
            </a:r>
            <a:r>
              <a:rPr lang="en-US" sz="3200" dirty="0" smtClean="0">
                <a:solidFill>
                  <a:srgbClr val="002060"/>
                </a:solidFill>
                <a:latin typeface="NikoshBAN" pitchFamily="2" charset="0"/>
                <a:cs typeface="NikoshBAN" pitchFamily="2" charset="0"/>
              </a:rPr>
              <a:t>?</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241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3"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3)">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19" y="1570890"/>
            <a:ext cx="3092075" cy="2160943"/>
          </a:xfrm>
          <a:prstGeom prst="ellipse">
            <a:avLst/>
          </a:prstGeom>
          <a:ln>
            <a:noFill/>
          </a:ln>
          <a:effectLst>
            <a:softEdge rad="112500"/>
          </a:effectLst>
        </p:spPr>
      </p:pic>
      <p:sp>
        <p:nvSpPr>
          <p:cNvPr id="3" name="TextBox 2"/>
          <p:cNvSpPr txBox="1"/>
          <p:nvPr/>
        </p:nvSpPr>
        <p:spPr>
          <a:xfrm>
            <a:off x="4709319" y="2514600"/>
            <a:ext cx="232690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solidFill>
                  <a:srgbClr val="FF0000"/>
                </a:solidFill>
                <a:latin typeface="NikoshBAN" pitchFamily="2" charset="0"/>
                <a:cs typeface="NikoshBAN" pitchFamily="2" charset="0"/>
              </a:rPr>
              <a:t>নিরাপদ পানি </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4971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Ribbon 1"/>
          <p:cNvSpPr/>
          <p:nvPr/>
        </p:nvSpPr>
        <p:spPr>
          <a:xfrm>
            <a:off x="2804319" y="497840"/>
            <a:ext cx="4953000" cy="1137920"/>
          </a:xfrm>
          <a:prstGeom prst="ellipseRibbon">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solidFill>
                  <a:srgbClr val="002060"/>
                </a:solidFill>
                <a:latin typeface="NikoshBAN" pitchFamily="2" charset="0"/>
                <a:cs typeface="NikoshBAN" pitchFamily="2" charset="0"/>
              </a:rPr>
              <a:t>শিখনফল </a:t>
            </a:r>
            <a:endParaRPr lang="en-US" sz="3600" dirty="0">
              <a:solidFill>
                <a:srgbClr val="002060"/>
              </a:solidFill>
              <a:latin typeface="NikoshBAN" pitchFamily="2" charset="0"/>
              <a:cs typeface="NikoshBAN" pitchFamily="2" charset="0"/>
            </a:endParaRPr>
          </a:p>
        </p:txBody>
      </p:sp>
      <p:sp>
        <p:nvSpPr>
          <p:cNvPr id="3" name="Rounded Rectangle 2"/>
          <p:cNvSpPr/>
          <p:nvPr/>
        </p:nvSpPr>
        <p:spPr>
          <a:xfrm>
            <a:off x="374915" y="2133600"/>
            <a:ext cx="10872523" cy="213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bn-BD"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এই পাঠ শেষে শিক্ষার্থীরা-</a:t>
            </a:r>
          </a:p>
          <a:p>
            <a:r>
              <a:rPr lang="bn-BD"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৩.৫.১ পানি শোধন করে নিরাপদ করতে পারবে।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extLst>
      <p:ext uri="{BB962C8B-B14F-4D97-AF65-F5344CB8AC3E}">
        <p14:creationId xmlns:p14="http://schemas.microsoft.com/office/powerpoint/2010/main" val="375595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919" y="5268686"/>
            <a:ext cx="10541662" cy="609600"/>
          </a:xfrm>
          <a:prstGeom prst="rect">
            <a:avLst/>
          </a:prstGeom>
          <a:noFill/>
          <a:ln>
            <a:noFill/>
          </a:ln>
          <a:effectLst>
            <a:glow rad="101600">
              <a:schemeClr val="accent1">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2060"/>
                </a:solidFill>
                <a:latin typeface="NikoshBAN" pitchFamily="2" charset="0"/>
                <a:cs typeface="NikoshBAN" pitchFamily="2" charset="0"/>
              </a:rPr>
              <a:t>মানুষের </a:t>
            </a:r>
            <a:r>
              <a:rPr lang="bn-BD" sz="3200" dirty="0" smtClean="0">
                <a:solidFill>
                  <a:srgbClr val="002060"/>
                </a:solidFill>
                <a:latin typeface="NikoshBAN" pitchFamily="2" charset="0"/>
                <a:cs typeface="NikoshBAN" pitchFamily="2" charset="0"/>
              </a:rPr>
              <a:t>জন্য ক্ষতিকর নয় এমন পানি হলো নিরাপদ পানি। যেমন-  নলকূপের পানি।</a:t>
            </a:r>
            <a:endParaRPr lang="en-US" sz="3200" dirty="0">
              <a:solidFill>
                <a:srgbClr val="00206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919" y="152399"/>
            <a:ext cx="8305800" cy="4953001"/>
          </a:xfrm>
          <a:prstGeom prst="rect">
            <a:avLst/>
          </a:prstGeom>
        </p:spPr>
      </p:pic>
    </p:spTree>
    <p:extLst>
      <p:ext uri="{BB962C8B-B14F-4D97-AF65-F5344CB8AC3E}">
        <p14:creationId xmlns:p14="http://schemas.microsoft.com/office/powerpoint/2010/main" val="35035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9" y="142240"/>
            <a:ext cx="7138710" cy="5191760"/>
          </a:xfrm>
          <a:prstGeom prst="rect">
            <a:avLst/>
          </a:prstGeom>
        </p:spPr>
      </p:pic>
      <p:sp>
        <p:nvSpPr>
          <p:cNvPr id="7" name="Rectangle 6"/>
          <p:cNvSpPr/>
          <p:nvPr/>
        </p:nvSpPr>
        <p:spPr>
          <a:xfrm>
            <a:off x="85210" y="5476240"/>
            <a:ext cx="5351052" cy="7112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latin typeface="NikoshBAN" pitchFamily="2" charset="0"/>
                <a:cs typeface="NikoshBAN" pitchFamily="2" charset="0"/>
              </a:rPr>
              <a:t>পরিষ্কার কিন্তু অনিরাপদ পানি </a:t>
            </a:r>
            <a:endParaRPr lang="en-US" sz="3200" dirty="0">
              <a:solidFill>
                <a:srgbClr val="FF0000"/>
              </a:solidFill>
              <a:latin typeface="NikoshBAN" pitchFamily="2" charset="0"/>
              <a:cs typeface="NikoshBAN" pitchFamily="2" charset="0"/>
            </a:endParaRPr>
          </a:p>
        </p:txBody>
      </p:sp>
      <p:sp>
        <p:nvSpPr>
          <p:cNvPr id="8" name="Rectangle 7"/>
          <p:cNvSpPr/>
          <p:nvPr/>
        </p:nvSpPr>
        <p:spPr>
          <a:xfrm>
            <a:off x="7376320" y="1752600"/>
            <a:ext cx="3683662" cy="2362200"/>
          </a:xfrm>
          <a:prstGeom prst="rect">
            <a:avLst/>
          </a:prstGeom>
          <a:noFill/>
          <a:ln>
            <a:noFill/>
          </a:ln>
          <a:effectLst>
            <a:glow rad="101600">
              <a:schemeClr val="accent1">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2060"/>
                </a:solidFill>
                <a:latin typeface="NikoshBAN" pitchFamily="2" charset="0"/>
                <a:cs typeface="NikoshBAN" pitchFamily="2" charset="0"/>
              </a:rPr>
              <a:t>কিছু </a:t>
            </a:r>
            <a:r>
              <a:rPr lang="bn-BD" sz="3200" dirty="0" smtClean="0">
                <a:solidFill>
                  <a:srgbClr val="002060"/>
                </a:solidFill>
                <a:latin typeface="NikoshBAN" pitchFamily="2" charset="0"/>
                <a:cs typeface="NikoshBAN" pitchFamily="2" charset="0"/>
              </a:rPr>
              <a:t>পানি মানুষের পানের জন্য নিরাপদ নয়। যেমন- পুকুর বা </a:t>
            </a:r>
            <a:r>
              <a:rPr lang="bn-BD" sz="3200" dirty="0" smtClean="0">
                <a:solidFill>
                  <a:srgbClr val="002060"/>
                </a:solidFill>
                <a:latin typeface="NikoshBAN" pitchFamily="2" charset="0"/>
                <a:cs typeface="NikoshBAN" pitchFamily="2" charset="0"/>
              </a:rPr>
              <a:t>নদীর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পানি</a:t>
            </a:r>
            <a:r>
              <a:rPr lang="en-US"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9334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2035" y="5334000"/>
            <a:ext cx="3785909" cy="7112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itchFamily="2" charset="0"/>
                <a:cs typeface="NikoshBAN" pitchFamily="2" charset="0"/>
              </a:rPr>
              <a:t>পানি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বিশুদ্ধকরণ</a:t>
            </a:r>
            <a:r>
              <a:rPr lang="en-US" sz="3200" dirty="0" smtClean="0">
                <a:solidFill>
                  <a:srgbClr val="FF0000"/>
                </a:solidFill>
                <a:latin typeface="NikoshBAN" pitchFamily="2" charset="0"/>
                <a:cs typeface="NikoshBAN" pitchFamily="2" charset="0"/>
              </a:rPr>
              <a:t> </a:t>
            </a:r>
            <a:r>
              <a:rPr lang="bn-BD"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
        <p:nvSpPr>
          <p:cNvPr id="8" name="Rectangle 7"/>
          <p:cNvSpPr/>
          <p:nvPr/>
        </p:nvSpPr>
        <p:spPr>
          <a:xfrm>
            <a:off x="5623719" y="1905000"/>
            <a:ext cx="5342533" cy="2438400"/>
          </a:xfrm>
          <a:prstGeom prst="rect">
            <a:avLst/>
          </a:prstGeom>
          <a:noFill/>
          <a:ln>
            <a:noFill/>
          </a:ln>
          <a:effectLst>
            <a:glow rad="101600">
              <a:schemeClr val="accent1">
                <a:satMod val="175000"/>
                <a:alpha val="40000"/>
              </a:schemeClr>
            </a:glow>
            <a:outerShdw blurRad="50800" dist="38100" algn="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মানুষের ব্যবহারের জন্য পানিকে গ্রহণযোগ্য এবং নিরাপদ  করার ব্যবস্থাই হলো </a:t>
            </a:r>
            <a:r>
              <a:rPr lang="bn-BD" sz="3200" dirty="0" smtClean="0">
                <a:solidFill>
                  <a:srgbClr val="FF0000"/>
                </a:solidFill>
                <a:latin typeface="NikoshBAN" pitchFamily="2" charset="0"/>
                <a:cs typeface="NikoshBAN" pitchFamily="2" charset="0"/>
              </a:rPr>
              <a:t>পানি বিশুদ্ধকরণ</a:t>
            </a:r>
            <a:r>
              <a:rPr lang="bn-BD"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19" y="0"/>
            <a:ext cx="5486400" cy="5334000"/>
          </a:xfrm>
          <a:prstGeom prst="rect">
            <a:avLst/>
          </a:prstGeom>
        </p:spPr>
      </p:pic>
    </p:spTree>
    <p:extLst>
      <p:ext uri="{BB962C8B-B14F-4D97-AF65-F5344CB8AC3E}">
        <p14:creationId xmlns:p14="http://schemas.microsoft.com/office/powerpoint/2010/main" val="403397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226"/>
          <a:stretch/>
        </p:blipFill>
        <p:spPr>
          <a:xfrm>
            <a:off x="670718" y="221211"/>
            <a:ext cx="2667001" cy="5165898"/>
          </a:xfrm>
          <a:prstGeom prst="rect">
            <a:avLst/>
          </a:prstGeom>
        </p:spPr>
      </p:pic>
      <p:sp>
        <p:nvSpPr>
          <p:cNvPr id="7" name="Rectangle 6"/>
          <p:cNvSpPr/>
          <p:nvPr/>
        </p:nvSpPr>
        <p:spPr>
          <a:xfrm>
            <a:off x="281186" y="5427749"/>
            <a:ext cx="3056533"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latin typeface="NikoshBAN" pitchFamily="2" charset="0"/>
                <a:cs typeface="NikoshBAN" pitchFamily="2" charset="0"/>
              </a:rPr>
              <a:t>ছাঁকন প্রক্রিয়া</a:t>
            </a:r>
            <a:endParaRPr lang="en-US" sz="3200" dirty="0">
              <a:solidFill>
                <a:srgbClr val="FF0000"/>
              </a:solidFill>
              <a:latin typeface="NikoshBAN" pitchFamily="2" charset="0"/>
              <a:cs typeface="NikoshBAN" pitchFamily="2" charset="0"/>
            </a:endParaRPr>
          </a:p>
        </p:txBody>
      </p:sp>
      <p:sp>
        <p:nvSpPr>
          <p:cNvPr id="8" name="Rectangle 7"/>
          <p:cNvSpPr/>
          <p:nvPr/>
        </p:nvSpPr>
        <p:spPr>
          <a:xfrm>
            <a:off x="4311518" y="426720"/>
            <a:ext cx="6467277" cy="475488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70C0"/>
                </a:solidFill>
                <a:latin typeface="NikoshBAN" pitchFamily="2" charset="0"/>
                <a:cs typeface="NikoshBAN" pitchFamily="2" charset="0"/>
              </a:rPr>
              <a:t>ছাঁকন</a:t>
            </a:r>
          </a:p>
          <a:p>
            <a:r>
              <a:rPr lang="bn-BD" sz="3200" dirty="0" smtClean="0">
                <a:solidFill>
                  <a:srgbClr val="002060"/>
                </a:solidFill>
                <a:latin typeface="NikoshBAN" pitchFamily="2" charset="0"/>
                <a:cs typeface="NikoshBAN" pitchFamily="2" charset="0"/>
              </a:rPr>
              <a:t>ছাঁকনি দিয়ে ছেঁকে পানি পরিষ্কার করার প্রক্রিয়ায় হলো ছাঁকন। পাতলা কাপড় বা ছাঁকনি দিয়ে ছেঁকে পানি পরিষ্কার করা যায়। তবে এই প্রক্রিয়ায় প্রাপ্ত পানি পরিষ্কার হলেও তা জীবাণুমুক্ত নয়। তাই নিরাপদ পানির জন্য এই পানিকে ফুটিয়ে জীবাণুমুক্ত করতে হবে।   </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241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558</Words>
  <Application>Microsoft Office PowerPoint</Application>
  <PresentationFormat>Custom</PresentationFormat>
  <Paragraphs>80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dc:creator>
  <cp:lastModifiedBy>my</cp:lastModifiedBy>
  <cp:revision>23</cp:revision>
  <dcterms:created xsi:type="dcterms:W3CDTF">2006-08-16T00:00:00Z</dcterms:created>
  <dcterms:modified xsi:type="dcterms:W3CDTF">2022-08-01T08:46:49Z</dcterms:modified>
</cp:coreProperties>
</file>