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4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27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2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9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5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4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3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83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6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94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6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C705-7956-6068-9AB8-4A0EA2CB2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Welcome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2ED2C-16D7-BFE0-495F-AB5740A84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Slide </a:t>
            </a:r>
            <a:endParaRPr lang="en-US" sz="4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4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6940-CCE7-C366-6533-B381FBA2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Match your Answer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AF87-9F3C-9213-0F51-D034D43D8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1. Was reading.</a:t>
            </a:r>
          </a:p>
          <a:p>
            <a:r>
              <a:rPr lang="en-GB" dirty="0"/>
              <a:t>2. Speaking </a:t>
            </a:r>
          </a:p>
          <a:p>
            <a:r>
              <a:rPr lang="en-GB" dirty="0"/>
              <a:t>3. Die</a:t>
            </a:r>
          </a:p>
          <a:p>
            <a:r>
              <a:rPr lang="en-GB" dirty="0"/>
              <a:t>4. Is </a:t>
            </a:r>
          </a:p>
          <a:p>
            <a:r>
              <a:rPr lang="en-GB" dirty="0"/>
              <a:t>5.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6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F8A6-DBAC-BF2F-0888-4F5FBD5A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Pair Work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F4F5-DF93-CBBB-E4B4-212F66683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The rich (be) not always happy.</a:t>
            </a:r>
          </a:p>
          <a:p>
            <a:r>
              <a:rPr lang="en-GB" dirty="0"/>
              <a:t>2. You need to ( do) the work. </a:t>
            </a:r>
          </a:p>
          <a:p>
            <a:r>
              <a:rPr lang="en-GB" dirty="0"/>
              <a:t>3. By ( read) books you can gain knowledge. </a:t>
            </a:r>
          </a:p>
          <a:p>
            <a:r>
              <a:rPr lang="en-GB" dirty="0"/>
              <a:t>4. If he read attentively, he (pass) in the exam.</a:t>
            </a:r>
          </a:p>
          <a:p>
            <a:r>
              <a:rPr lang="en-GB" dirty="0"/>
              <a:t>5. (Saw) me, he became highly glad.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3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7ED6-7278-ED44-A021-46856151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Match Your Answer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61F3-42E9-A750-6643-37E3B429F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>
                <a:solidFill>
                  <a:srgbClr val="00B050"/>
                </a:solidFill>
              </a:rPr>
              <a:t>Are</a:t>
            </a:r>
          </a:p>
          <a:p>
            <a:r>
              <a:rPr lang="en-GB" dirty="0">
                <a:solidFill>
                  <a:srgbClr val="00B050"/>
                </a:solidFill>
              </a:rPr>
              <a:t>2. Do</a:t>
            </a:r>
          </a:p>
          <a:p>
            <a:r>
              <a:rPr lang="en-GB" dirty="0">
                <a:solidFill>
                  <a:srgbClr val="00B050"/>
                </a:solidFill>
              </a:rPr>
              <a:t>3. Reading </a:t>
            </a:r>
          </a:p>
          <a:p>
            <a:r>
              <a:rPr lang="en-GB" dirty="0">
                <a:solidFill>
                  <a:srgbClr val="00B050"/>
                </a:solidFill>
              </a:rPr>
              <a:t>4. Could pass</a:t>
            </a:r>
          </a:p>
          <a:p>
            <a:r>
              <a:rPr lang="en-GB" dirty="0">
                <a:solidFill>
                  <a:srgbClr val="00B050"/>
                </a:solidFill>
              </a:rPr>
              <a:t>5. Seeing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4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536C9-1A06-7E25-C027-AAB1B454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Group Work 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944C-36C9-7616-25B1-FABFD4E91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Having ( forget) him, I went out.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Every boy and  every girl (be) given a prize.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Only the brave ( deserve)  the fair.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Something (be) better than nothing. 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Who (know)  the answer. 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Rice (be) our staple food. 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Ill news (run) fast.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DEA2-ED9E-719F-1468-8194968D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Match your Answer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B689-88D6-1E9A-CF8B-AE99D46B0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1. Forgotten </a:t>
            </a:r>
          </a:p>
          <a:p>
            <a:r>
              <a:rPr lang="en-GB" dirty="0">
                <a:solidFill>
                  <a:srgbClr val="7030A0"/>
                </a:solidFill>
              </a:rPr>
              <a:t>2. Is/ Was</a:t>
            </a:r>
          </a:p>
          <a:p>
            <a:r>
              <a:rPr lang="en-GB" dirty="0">
                <a:solidFill>
                  <a:srgbClr val="7030A0"/>
                </a:solidFill>
              </a:rPr>
              <a:t>3. Deserves </a:t>
            </a:r>
          </a:p>
          <a:p>
            <a:r>
              <a:rPr lang="en-GB" dirty="0">
                <a:solidFill>
                  <a:srgbClr val="7030A0"/>
                </a:solidFill>
              </a:rPr>
              <a:t>4. Is </a:t>
            </a:r>
          </a:p>
          <a:p>
            <a:r>
              <a:rPr lang="en-GB" dirty="0">
                <a:solidFill>
                  <a:srgbClr val="7030A0"/>
                </a:solidFill>
              </a:rPr>
              <a:t>5. Knows</a:t>
            </a:r>
          </a:p>
          <a:p>
            <a:r>
              <a:rPr lang="en-GB" dirty="0">
                <a:solidFill>
                  <a:srgbClr val="7030A0"/>
                </a:solidFill>
              </a:rPr>
              <a:t>6. Is</a:t>
            </a:r>
          </a:p>
          <a:p>
            <a:r>
              <a:rPr lang="en-GB" dirty="0">
                <a:solidFill>
                  <a:srgbClr val="7030A0"/>
                </a:solidFill>
              </a:rPr>
              <a:t>7. Runs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6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CF32-F21D-8BB5-9E62-DA6C784B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09141"/>
            <a:ext cx="9601196" cy="1303867"/>
          </a:xfrm>
        </p:spPr>
        <p:txBody>
          <a:bodyPr/>
          <a:lstStyle/>
          <a:p>
            <a:r>
              <a:rPr lang="en-GB" b="1" dirty="0"/>
              <a:t>Home Work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BAFB4-6BFD-F36D-2366-D0B6ADE7A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0271" y="1394141"/>
            <a:ext cx="9601196" cy="3318936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1. Bread &amp; butter (be) my favourite food.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2. Time &amp; tide ( waits) for none.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3. A number of books (have) been lost from our home.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4. The number of stars in the sky ( seem) countless.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5. Many a student (ruin) his future through using drugs.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6. The committee (have) issued its blame.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7. The committee ( be) </a:t>
            </a:r>
            <a:r>
              <a:rPr lang="en-GB" sz="2000" b="1" dirty="0" err="1">
                <a:solidFill>
                  <a:srgbClr val="0070C0"/>
                </a:solidFill>
              </a:rPr>
              <a:t>devided</a:t>
            </a:r>
            <a:r>
              <a:rPr lang="en-GB" sz="2000" b="1" dirty="0">
                <a:solidFill>
                  <a:srgbClr val="0070C0"/>
                </a:solidFill>
              </a:rPr>
              <a:t> in their opinion.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8. Both of the two men (be) foolish.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9. Neither you nor he(be) leaving this madrasah.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10. Oxygen (be) necessary for all living beings.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2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1B1C-B4F6-47CD-8A75-F9A618D6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Teacher’s Identity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FD9E7-1D44-6578-5E1D-6278293B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510938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Md. </a:t>
            </a:r>
            <a:r>
              <a:rPr lang="en-GB" b="1" dirty="0" err="1">
                <a:solidFill>
                  <a:srgbClr val="00B050"/>
                </a:solidFill>
              </a:rPr>
              <a:t>Farid</a:t>
            </a:r>
            <a:r>
              <a:rPr lang="en-GB" b="1" dirty="0">
                <a:solidFill>
                  <a:srgbClr val="00B050"/>
                </a:solidFill>
              </a:rPr>
              <a:t> Uddin </a:t>
            </a:r>
          </a:p>
          <a:p>
            <a:r>
              <a:rPr lang="en-GB" b="1" dirty="0">
                <a:solidFill>
                  <a:srgbClr val="00B050"/>
                </a:solidFill>
              </a:rPr>
              <a:t>Lecturer in English </a:t>
            </a:r>
          </a:p>
          <a:p>
            <a:r>
              <a:rPr lang="en-GB" b="1" dirty="0" err="1">
                <a:solidFill>
                  <a:srgbClr val="00B050"/>
                </a:solidFill>
              </a:rPr>
              <a:t>Chipatali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Jamia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Gausia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Muinia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Kamil</a:t>
            </a:r>
            <a:r>
              <a:rPr lang="en-GB" b="1" dirty="0">
                <a:solidFill>
                  <a:srgbClr val="00B050"/>
                </a:solidFill>
              </a:rPr>
              <a:t> (M.A) Madrasah,</a:t>
            </a:r>
          </a:p>
          <a:p>
            <a:r>
              <a:rPr lang="en-GB" b="1" dirty="0" err="1">
                <a:solidFill>
                  <a:srgbClr val="00B050"/>
                </a:solidFill>
              </a:rPr>
              <a:t>Hathazari</a:t>
            </a:r>
            <a:r>
              <a:rPr lang="en-GB" b="1" dirty="0">
                <a:solidFill>
                  <a:srgbClr val="00B050"/>
                </a:solidFill>
              </a:rPr>
              <a:t>, </a:t>
            </a:r>
            <a:r>
              <a:rPr lang="en-GB" b="1" dirty="0" err="1">
                <a:solidFill>
                  <a:srgbClr val="00B050"/>
                </a:solidFill>
              </a:rPr>
              <a:t>Chattogram</a:t>
            </a:r>
            <a:r>
              <a:rPr lang="en-GB" b="1" dirty="0">
                <a:solidFill>
                  <a:srgbClr val="00B050"/>
                </a:solidFill>
              </a:rPr>
              <a:t>. </a:t>
            </a:r>
          </a:p>
          <a:p>
            <a:r>
              <a:rPr lang="en-GB" b="1" dirty="0">
                <a:solidFill>
                  <a:srgbClr val="00B050"/>
                </a:solidFill>
              </a:rPr>
              <a:t>Mob. 01737719924</a:t>
            </a:r>
          </a:p>
          <a:p>
            <a:r>
              <a:rPr lang="en-GB" b="1" dirty="0">
                <a:solidFill>
                  <a:srgbClr val="00B050"/>
                </a:solidFill>
              </a:rPr>
              <a:t>E-mail: fariduddin111989@gmail.com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D84A36F-DEE6-8533-A71A-586D864AF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1" y="1656944"/>
            <a:ext cx="4197928" cy="505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7158-0654-F583-B039-069891EA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281" y="822960"/>
            <a:ext cx="7697437" cy="45719"/>
          </a:xfrm>
        </p:spPr>
        <p:txBody>
          <a:bodyPr>
            <a:noAutofit/>
          </a:bodyPr>
          <a:lstStyle/>
          <a:p>
            <a:pPr algn="r"/>
            <a:r>
              <a:rPr lang="en-GB" sz="5400" b="1" dirty="0"/>
              <a:t>Lesson Declaration </a:t>
            </a:r>
            <a:br>
              <a:rPr lang="en-GB" sz="5400" b="1" dirty="0"/>
            </a:br>
            <a:r>
              <a:rPr lang="en-GB" sz="5400" b="1" dirty="0"/>
              <a:t> &amp; Learning Outcome 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45167-EA16-5D77-FD50-679C68335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We </a:t>
            </a:r>
            <a:r>
              <a:rPr lang="en-GB" dirty="0">
                <a:solidFill>
                  <a:srgbClr val="FF0000"/>
                </a:solidFill>
              </a:rPr>
              <a:t>has been </a:t>
            </a:r>
            <a:r>
              <a:rPr lang="en-GB" dirty="0"/>
              <a:t>working for 4 hours.</a:t>
            </a:r>
          </a:p>
          <a:p>
            <a:pPr marL="342900" indent="-342900">
              <a:buAutoNum type="arabicPeriod"/>
            </a:pPr>
            <a:r>
              <a:rPr lang="en-GB" dirty="0"/>
              <a:t>They are going to market with a view to (</a:t>
            </a:r>
            <a:r>
              <a:rPr lang="en-GB" dirty="0">
                <a:solidFill>
                  <a:srgbClr val="FF0000"/>
                </a:solidFill>
              </a:rPr>
              <a:t>buy</a:t>
            </a:r>
            <a:r>
              <a:rPr lang="en-GB" dirty="0"/>
              <a:t>) some </a:t>
            </a:r>
            <a:r>
              <a:rPr lang="en-GB" dirty="0" err="1"/>
              <a:t>chocho</a:t>
            </a:r>
            <a:r>
              <a:rPr lang="en-GB" dirty="0"/>
              <a:t>.</a:t>
            </a:r>
          </a:p>
          <a:p>
            <a:pPr marL="342900" indent="-342900">
              <a:buAutoNum type="arabicPeriod"/>
            </a:pPr>
            <a:r>
              <a:rPr lang="en-GB" dirty="0"/>
              <a:t>No sooner  had the criminal (</a:t>
            </a:r>
            <a:r>
              <a:rPr lang="en-GB" dirty="0">
                <a:solidFill>
                  <a:srgbClr val="C00000"/>
                </a:solidFill>
              </a:rPr>
              <a:t>see</a:t>
            </a:r>
            <a:r>
              <a:rPr lang="en-GB" dirty="0"/>
              <a:t>) the </a:t>
            </a:r>
            <a:r>
              <a:rPr lang="en-GB" dirty="0" err="1"/>
              <a:t>police,than</a:t>
            </a:r>
            <a:r>
              <a:rPr lang="en-GB" dirty="0"/>
              <a:t> he (</a:t>
            </a:r>
            <a:r>
              <a:rPr lang="en-GB" dirty="0">
                <a:solidFill>
                  <a:srgbClr val="FF0000"/>
                </a:solidFill>
              </a:rPr>
              <a:t>run</a:t>
            </a:r>
            <a:r>
              <a:rPr lang="en-GB" dirty="0"/>
              <a:t>) away.</a:t>
            </a:r>
          </a:p>
          <a:p>
            <a:pPr marL="0" indent="0">
              <a:buNone/>
            </a:pPr>
            <a:r>
              <a:rPr lang="en-GB" dirty="0"/>
              <a:t>👉 There are some mistake in above sentences. What kind of mistake do you notice here? Yes, there are some mistake of verbs. 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00B050"/>
                </a:solidFill>
              </a:rPr>
              <a:t> So, our today’s lesson is Right Form of Verbs 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0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421B-A0E9-0851-93C7-122A0D38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F8EB708-6E72-4CB4-CB16-CB7DE2DC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" y="175656"/>
            <a:ext cx="11528960" cy="6506688"/>
          </a:xfrm>
        </p:spPr>
      </p:pic>
    </p:spTree>
    <p:extLst>
      <p:ext uri="{BB962C8B-B14F-4D97-AF65-F5344CB8AC3E}">
        <p14:creationId xmlns:p14="http://schemas.microsoft.com/office/powerpoint/2010/main" val="115707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0D1A-DDDC-4C90-5A71-B0DAB3B8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3AAA78-7D82-F2CF-818B-40FF992BB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3" y="189000"/>
            <a:ext cx="11535082" cy="6480000"/>
          </a:xfrm>
        </p:spPr>
      </p:pic>
    </p:spTree>
    <p:extLst>
      <p:ext uri="{BB962C8B-B14F-4D97-AF65-F5344CB8AC3E}">
        <p14:creationId xmlns:p14="http://schemas.microsoft.com/office/powerpoint/2010/main" val="172755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B15DE-298B-B866-5BDE-290B9243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4062F2-8554-F301-C2DA-C7FDCE05B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3" y="189000"/>
            <a:ext cx="11491851" cy="6480000"/>
          </a:xfrm>
        </p:spPr>
      </p:pic>
    </p:spTree>
    <p:extLst>
      <p:ext uri="{BB962C8B-B14F-4D97-AF65-F5344CB8AC3E}">
        <p14:creationId xmlns:p14="http://schemas.microsoft.com/office/powerpoint/2010/main" val="941750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B154-ABED-0A62-D3CA-D67E03C4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3568A9-3088-27A2-87D6-7148FF245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0" y="225136"/>
            <a:ext cx="11214759" cy="6407727"/>
          </a:xfrm>
        </p:spPr>
      </p:pic>
    </p:spTree>
    <p:extLst>
      <p:ext uri="{BB962C8B-B14F-4D97-AF65-F5344CB8AC3E}">
        <p14:creationId xmlns:p14="http://schemas.microsoft.com/office/powerpoint/2010/main" val="178005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1F6F-0618-F7E2-58CB-B217F264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2C6B8D-9B8B-9BE9-2A7D-852F4A938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6" y="189000"/>
            <a:ext cx="11528960" cy="6480000"/>
          </a:xfrm>
        </p:spPr>
      </p:pic>
    </p:spTree>
    <p:extLst>
      <p:ext uri="{BB962C8B-B14F-4D97-AF65-F5344CB8AC3E}">
        <p14:creationId xmlns:p14="http://schemas.microsoft.com/office/powerpoint/2010/main" val="59214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6983-884E-771A-E8EE-0077A4D3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Individual work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1631-651A-80CF-3251-970BC6C3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When my father came, I (read) a book. </a:t>
            </a:r>
          </a:p>
          <a:p>
            <a:pPr marL="457200" indent="-457200">
              <a:buAutoNum type="arabicPeriod"/>
            </a:pPr>
            <a:r>
              <a:rPr lang="en-GB" dirty="0"/>
              <a:t>I heard him (speak) English. </a:t>
            </a:r>
          </a:p>
          <a:p>
            <a:pPr marL="457200" indent="-457200">
              <a:buAutoNum type="arabicPeriod"/>
            </a:pPr>
            <a:r>
              <a:rPr lang="en-GB" dirty="0"/>
              <a:t>I would rather (die) than beg.</a:t>
            </a:r>
          </a:p>
          <a:p>
            <a:pPr marL="457200" indent="-457200">
              <a:buAutoNum type="arabicPeriod"/>
            </a:pPr>
            <a:r>
              <a:rPr lang="en-GB" dirty="0"/>
              <a:t>The U.S.A (be) a powerful country. </a:t>
            </a:r>
          </a:p>
          <a:p>
            <a:pPr marL="457200" indent="-457200">
              <a:buAutoNum type="arabicPeriod"/>
            </a:pPr>
            <a:r>
              <a:rPr lang="en-GB" dirty="0"/>
              <a:t>Would that I could (be) a </a:t>
            </a:r>
            <a:r>
              <a:rPr lang="en-GB"/>
              <a:t>child again.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Welcome </vt:lpstr>
      <vt:lpstr>Teacher’s Identity </vt:lpstr>
      <vt:lpstr>Lesson Declaration   &amp; Learning Outcome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work </vt:lpstr>
      <vt:lpstr>Match your Answer </vt:lpstr>
      <vt:lpstr>Pair Work </vt:lpstr>
      <vt:lpstr>Match Your Answer </vt:lpstr>
      <vt:lpstr>Group Work </vt:lpstr>
      <vt:lpstr>Match your Answer </vt:lpstr>
      <vt:lpstr>Home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</dc:title>
  <dc:creator>Farid Uddin</dc:creator>
  <cp:lastModifiedBy>Farid Uddin</cp:lastModifiedBy>
  <cp:revision>7</cp:revision>
  <dcterms:created xsi:type="dcterms:W3CDTF">2022-07-29T13:38:09Z</dcterms:created>
  <dcterms:modified xsi:type="dcterms:W3CDTF">2022-08-01T17:49:45Z</dcterms:modified>
</cp:coreProperties>
</file>