
<file path=[Content_Types].xml><?xml version="1.0" encoding="utf-8"?>
<Types xmlns="http://schemas.openxmlformats.org/package/2006/content-types">
  <Default Extension="mp3" ContentType="audio/mpeg"/>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58" r:id="rId4"/>
    <p:sldId id="261" r:id="rId5"/>
    <p:sldId id="260"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DED4A7-2196-41F5-8F38-CE891FD1EE49}" type="datetimeFigureOut">
              <a:rPr lang="en-US" smtClean="0"/>
              <a:t>02-Aug-22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5709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ED4A7-2196-41F5-8F38-CE891FD1EE49}" type="datetimeFigureOut">
              <a:rPr lang="en-US" smtClean="0"/>
              <a:t>02-Aug-22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425584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ED4A7-2196-41F5-8F38-CE891FD1EE49}" type="datetimeFigureOut">
              <a:rPr lang="en-US" smtClean="0"/>
              <a:t>02-Aug-22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9620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ED4A7-2196-41F5-8F38-CE891FD1EE49}" type="datetimeFigureOut">
              <a:rPr lang="en-US" smtClean="0"/>
              <a:t>02-Aug-22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116192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ED4A7-2196-41F5-8F38-CE891FD1EE49}" type="datetimeFigureOut">
              <a:rPr lang="en-US" smtClean="0"/>
              <a:t>02-Aug-22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37733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DED4A7-2196-41F5-8F38-CE891FD1EE49}" type="datetimeFigureOut">
              <a:rPr lang="en-US" smtClean="0"/>
              <a:t>02-Aug-22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51731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DED4A7-2196-41F5-8F38-CE891FD1EE49}" type="datetimeFigureOut">
              <a:rPr lang="en-US" smtClean="0"/>
              <a:t>02-Aug-22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209292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ED4A7-2196-41F5-8F38-CE891FD1EE49}" type="datetimeFigureOut">
              <a:rPr lang="en-US" smtClean="0"/>
              <a:t>02-Aug-22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334180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ED4A7-2196-41F5-8F38-CE891FD1EE49}" type="datetimeFigureOut">
              <a:rPr lang="en-US" smtClean="0"/>
              <a:t>02-Aug-22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14361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ED4A7-2196-41F5-8F38-CE891FD1EE49}" type="datetimeFigureOut">
              <a:rPr lang="en-US" smtClean="0"/>
              <a:t>02-Aug-22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398485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ED4A7-2196-41F5-8F38-CE891FD1EE49}" type="datetimeFigureOut">
              <a:rPr lang="en-US" smtClean="0"/>
              <a:t>02-Aug-22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C05F-D240-4B39-8E3D-B5C8DDE6951B}" type="slidenum">
              <a:rPr lang="en-US" smtClean="0"/>
              <a:t>‹#›</a:t>
            </a:fld>
            <a:endParaRPr lang="en-US"/>
          </a:p>
        </p:txBody>
      </p:sp>
    </p:spTree>
    <p:extLst>
      <p:ext uri="{BB962C8B-B14F-4D97-AF65-F5344CB8AC3E}">
        <p14:creationId xmlns:p14="http://schemas.microsoft.com/office/powerpoint/2010/main" val="395576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ED4A7-2196-41F5-8F38-CE891FD1EE49}" type="datetimeFigureOut">
              <a:rPr lang="en-US" smtClean="0"/>
              <a:t>02-Aug-22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C05F-D240-4B39-8E3D-B5C8DDE6951B}" type="slidenum">
              <a:rPr lang="en-US" smtClean="0"/>
              <a:t>‹#›</a:t>
            </a:fld>
            <a:endParaRPr lang="en-US"/>
          </a:p>
        </p:txBody>
      </p:sp>
    </p:spTree>
    <p:extLst>
      <p:ext uri="{BB962C8B-B14F-4D97-AF65-F5344CB8AC3E}">
        <p14:creationId xmlns:p14="http://schemas.microsoft.com/office/powerpoint/2010/main" val="376719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fif"/><Relationship Id="rId1" Type="http://schemas.openxmlformats.org/officeDocument/2006/relationships/slideLayout" Target="../slideLayouts/slideLayout2.xml"/><Relationship Id="rId4" Type="http://schemas.openxmlformats.org/officeDocument/2006/relationships/image" Target="../media/image27.jfif"/></Relationships>
</file>

<file path=ppt/slides/_rels/slide14.xml.rels><?xml version="1.0" encoding="UTF-8" standalone="yes"?>
<Relationships xmlns="http://schemas.openxmlformats.org/package/2006/relationships"><Relationship Id="rId3" Type="http://schemas.openxmlformats.org/officeDocument/2006/relationships/image" Target="../media/image29.jfif"/><Relationship Id="rId7" Type="http://schemas.openxmlformats.org/officeDocument/2006/relationships/image" Target="../media/image11.jfif"/><Relationship Id="rId2" Type="http://schemas.openxmlformats.org/officeDocument/2006/relationships/image" Target="../media/image28.jfif"/><Relationship Id="rId1" Type="http://schemas.openxmlformats.org/officeDocument/2006/relationships/slideLayout" Target="../slideLayouts/slideLayout2.xml"/><Relationship Id="rId6" Type="http://schemas.openxmlformats.org/officeDocument/2006/relationships/image" Target="../media/image32.jfif"/><Relationship Id="rId5" Type="http://schemas.openxmlformats.org/officeDocument/2006/relationships/image" Target="../media/image31.jfif"/><Relationship Id="rId4" Type="http://schemas.openxmlformats.org/officeDocument/2006/relationships/image" Target="../media/image30.jfif"/></Relationships>
</file>

<file path=ppt/slides/_rels/slide15.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jfif"/><Relationship Id="rId1" Type="http://schemas.openxmlformats.org/officeDocument/2006/relationships/slideLayout" Target="../slideLayouts/slideLayout2.xml"/><Relationship Id="rId4" Type="http://schemas.openxmlformats.org/officeDocument/2006/relationships/image" Target="../media/image35.jfif"/></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image" Target="../media/image37.jfif"/><Relationship Id="rId1" Type="http://schemas.openxmlformats.org/officeDocument/2006/relationships/slideLayout" Target="../slideLayouts/slideLayout2.xml"/><Relationship Id="rId6" Type="http://schemas.openxmlformats.org/officeDocument/2006/relationships/image" Target="../media/image41.jfif"/><Relationship Id="rId5" Type="http://schemas.openxmlformats.org/officeDocument/2006/relationships/image" Target="../media/image40.jfif"/><Relationship Id="rId4" Type="http://schemas.openxmlformats.org/officeDocument/2006/relationships/image" Target="../media/image39.jfif"/></Relationships>
</file>

<file path=ppt/slides/_rels/slide18.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image" Target="../media/image42.jfif"/><Relationship Id="rId1" Type="http://schemas.openxmlformats.org/officeDocument/2006/relationships/slideLayout" Target="../slideLayouts/slideLayout2.xml"/><Relationship Id="rId6" Type="http://schemas.openxmlformats.org/officeDocument/2006/relationships/image" Target="../media/image41.jfif"/><Relationship Id="rId5" Type="http://schemas.openxmlformats.org/officeDocument/2006/relationships/image" Target="../media/image40.jfif"/><Relationship Id="rId4" Type="http://schemas.openxmlformats.org/officeDocument/2006/relationships/image" Target="../media/image39.jfif"/></Relationships>
</file>

<file path=ppt/slides/_rels/slide1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fif"/><Relationship Id="rId7" Type="http://schemas.openxmlformats.org/officeDocument/2006/relationships/image" Target="../media/image16.jpg"/><Relationship Id="rId2" Type="http://schemas.openxmlformats.org/officeDocument/2006/relationships/image" Target="../media/image11.jfif"/><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3000">
              <a:schemeClr val="accent1">
                <a:lumMod val="45000"/>
                <a:lumOff val="55000"/>
              </a:schemeClr>
            </a:gs>
            <a:gs pos="6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1037230"/>
            <a:ext cx="12192000" cy="3657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9425143" y="575194"/>
            <a:ext cx="1542403" cy="5717498"/>
            <a:chOff x="6029581" y="580030"/>
            <a:chExt cx="1542403" cy="5717498"/>
          </a:xfrm>
          <a:solidFill>
            <a:schemeClr val="tx1">
              <a:lumMod val="65000"/>
              <a:lumOff val="35000"/>
            </a:schemeClr>
          </a:solidFill>
        </p:grpSpPr>
        <p:sp>
          <p:nvSpPr>
            <p:cNvPr id="52" name="Rounded Rectangle 51"/>
            <p:cNvSpPr/>
            <p:nvPr/>
          </p:nvSpPr>
          <p:spPr>
            <a:xfrm rot="3249976">
              <a:off x="5822408" y="4547952"/>
              <a:ext cx="2004584" cy="1494568"/>
            </a:xfrm>
            <a:prstGeom prst="roundRect">
              <a:avLst/>
            </a:prstGeom>
            <a:blipFill>
              <a:blip r:embed="rId4"/>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6029581" y="580030"/>
              <a:ext cx="1463040" cy="3796688"/>
              <a:chOff x="6029581" y="580030"/>
              <a:chExt cx="1463040" cy="3796688"/>
            </a:xfrm>
            <a:grpFill/>
          </p:grpSpPr>
          <p:sp>
            <p:nvSpPr>
              <p:cNvPr id="14" name="Freeform 13"/>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p:cNvGrpSpPr/>
              <p:nvPr/>
            </p:nvGrpSpPr>
            <p:grpSpPr>
              <a:xfrm rot="2666346">
                <a:off x="6029581" y="2279176"/>
                <a:ext cx="1463040" cy="1463040"/>
                <a:chOff x="1801504" y="2156346"/>
                <a:chExt cx="1463040" cy="1463040"/>
              </a:xfrm>
              <a:grpFill/>
            </p:grpSpPr>
            <p:sp>
              <p:nvSpPr>
                <p:cNvPr id="30" name="Rectangle 29"/>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1953904" y="2308746"/>
                  <a:ext cx="1310640" cy="1310640"/>
                  <a:chOff x="1953904" y="2308746"/>
                  <a:chExt cx="1310640" cy="1310640"/>
                </a:xfrm>
                <a:grpFill/>
              </p:grpSpPr>
              <p:sp>
                <p:nvSpPr>
                  <p:cNvPr id="41" name="Rectangle 40"/>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Rectangle 52"/>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p:cNvGrpSpPr/>
          <p:nvPr/>
        </p:nvGrpSpPr>
        <p:grpSpPr>
          <a:xfrm>
            <a:off x="-7641293" y="581092"/>
            <a:ext cx="1587406" cy="5717498"/>
            <a:chOff x="3205383" y="581092"/>
            <a:chExt cx="1587406" cy="5717498"/>
          </a:xfrm>
        </p:grpSpPr>
        <p:grpSp>
          <p:nvGrpSpPr>
            <p:cNvPr id="58" name="Group 57"/>
            <p:cNvGrpSpPr/>
            <p:nvPr/>
          </p:nvGrpSpPr>
          <p:grpSpPr>
            <a:xfrm>
              <a:off x="3250386" y="581092"/>
              <a:ext cx="1542403" cy="5717498"/>
              <a:chOff x="6029581" y="580030"/>
              <a:chExt cx="1542403" cy="5717498"/>
            </a:xfrm>
            <a:solidFill>
              <a:schemeClr val="bg2">
                <a:lumMod val="75000"/>
              </a:schemeClr>
            </a:solidFill>
          </p:grpSpPr>
          <p:sp>
            <p:nvSpPr>
              <p:cNvPr id="59" name="Rounded Rectangle 58"/>
              <p:cNvSpPr/>
              <p:nvPr/>
            </p:nvSpPr>
            <p:spPr>
              <a:xfrm rot="3249976">
                <a:off x="5822408" y="4547952"/>
                <a:ext cx="2004584" cy="1494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6029581" y="580030"/>
                <a:ext cx="1463040" cy="3796688"/>
                <a:chOff x="6029581" y="580030"/>
                <a:chExt cx="1463040" cy="3796688"/>
              </a:xfrm>
              <a:grpFill/>
            </p:grpSpPr>
            <p:sp>
              <p:nvSpPr>
                <p:cNvPr id="61" name="Freeform 60"/>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2" name="Group 61"/>
                <p:cNvGrpSpPr/>
                <p:nvPr/>
              </p:nvGrpSpPr>
              <p:grpSpPr>
                <a:xfrm rot="2666346">
                  <a:off x="6029581" y="2279176"/>
                  <a:ext cx="1463040" cy="1463040"/>
                  <a:chOff x="1801504" y="2156346"/>
                  <a:chExt cx="1463040" cy="1463040"/>
                </a:xfrm>
                <a:grpFill/>
              </p:grpSpPr>
              <p:sp>
                <p:nvSpPr>
                  <p:cNvPr id="64" name="Rectangle 63"/>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953904" y="2308746"/>
                    <a:ext cx="1310640" cy="1310640"/>
                    <a:chOff x="1953904" y="2308746"/>
                    <a:chExt cx="1310640" cy="1310640"/>
                  </a:xfrm>
                  <a:grpFill/>
                </p:grpSpPr>
                <p:sp>
                  <p:nvSpPr>
                    <p:cNvPr id="66" name="Rectangle 65"/>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Rectangle 62"/>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3" name="TextBox 142"/>
            <p:cNvSpPr txBox="1"/>
            <p:nvPr/>
          </p:nvSpPr>
          <p:spPr>
            <a:xfrm rot="864904">
              <a:off x="3205383" y="4943332"/>
              <a:ext cx="1499240"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আজকের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grpSp>
        <p:nvGrpSpPr>
          <p:cNvPr id="149" name="Group 148"/>
          <p:cNvGrpSpPr/>
          <p:nvPr/>
        </p:nvGrpSpPr>
        <p:grpSpPr>
          <a:xfrm>
            <a:off x="-5861055" y="575194"/>
            <a:ext cx="1542403" cy="5717498"/>
            <a:chOff x="4985621" y="575194"/>
            <a:chExt cx="1542403" cy="5717498"/>
          </a:xfrm>
        </p:grpSpPr>
        <p:grpSp>
          <p:nvGrpSpPr>
            <p:cNvPr id="75" name="Group 74"/>
            <p:cNvGrpSpPr/>
            <p:nvPr/>
          </p:nvGrpSpPr>
          <p:grpSpPr>
            <a:xfrm>
              <a:off x="4985621" y="575194"/>
              <a:ext cx="1542403" cy="5717498"/>
              <a:chOff x="6029581" y="580030"/>
              <a:chExt cx="1542403" cy="5717498"/>
            </a:xfrm>
            <a:solidFill>
              <a:schemeClr val="tx2">
                <a:lumMod val="60000"/>
                <a:lumOff val="40000"/>
              </a:schemeClr>
            </a:solidFill>
          </p:grpSpPr>
          <p:sp>
            <p:nvSpPr>
              <p:cNvPr id="76" name="Rounded Rectangle 75"/>
              <p:cNvSpPr/>
              <p:nvPr/>
            </p:nvSpPr>
            <p:spPr>
              <a:xfrm rot="3249976">
                <a:off x="5822408" y="4547952"/>
                <a:ext cx="2004584" cy="1494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6029581" y="580030"/>
                <a:ext cx="1463040" cy="3796688"/>
                <a:chOff x="6029581" y="580030"/>
                <a:chExt cx="1463040" cy="3796688"/>
              </a:xfrm>
              <a:grpFill/>
            </p:grpSpPr>
            <p:sp>
              <p:nvSpPr>
                <p:cNvPr id="78" name="Freeform 77"/>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9" name="Group 78"/>
                <p:cNvGrpSpPr/>
                <p:nvPr/>
              </p:nvGrpSpPr>
              <p:grpSpPr>
                <a:xfrm rot="2666346">
                  <a:off x="6029581" y="2279176"/>
                  <a:ext cx="1463040" cy="1463040"/>
                  <a:chOff x="1801504" y="2156346"/>
                  <a:chExt cx="1463040" cy="1463040"/>
                </a:xfrm>
                <a:grpFill/>
              </p:grpSpPr>
              <p:sp>
                <p:nvSpPr>
                  <p:cNvPr id="81" name="Rectangle 80"/>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1953904" y="2308746"/>
                    <a:ext cx="1310640" cy="1310640"/>
                    <a:chOff x="1953904" y="2308746"/>
                    <a:chExt cx="1310640" cy="1310640"/>
                  </a:xfrm>
                  <a:grpFill/>
                </p:grpSpPr>
                <p:sp>
                  <p:nvSpPr>
                    <p:cNvPr id="83" name="Rectangle 82"/>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Rectangle 79"/>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TextBox 143"/>
            <p:cNvSpPr txBox="1"/>
            <p:nvPr/>
          </p:nvSpPr>
          <p:spPr>
            <a:xfrm rot="960224">
              <a:off x="5058341" y="4770127"/>
              <a:ext cx="1298611" cy="1077218"/>
            </a:xfrm>
            <a:prstGeom prst="rect">
              <a:avLst/>
            </a:prstGeom>
            <a:noFill/>
          </p:spPr>
          <p:txBody>
            <a:bodyPr wrap="square" rtlCol="0">
              <a:spAutoFit/>
            </a:bodyPr>
            <a:lstStyle/>
            <a:p>
              <a:pPr algn="ctr"/>
              <a:r>
                <a:rPr lang="en-US" sz="3200" b="1" dirty="0" smtClean="0">
                  <a:solidFill>
                    <a:schemeClr val="bg2"/>
                  </a:solidFill>
                  <a:latin typeface="NikoshBAN" panose="02000000000000000000" pitchFamily="2" charset="0"/>
                  <a:cs typeface="NikoshBAN" panose="02000000000000000000" pitchFamily="2" charset="0"/>
                </a:rPr>
                <a:t>পাঠে সবাইকে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grpSp>
      <p:grpSp>
        <p:nvGrpSpPr>
          <p:cNvPr id="150" name="Group 149"/>
          <p:cNvGrpSpPr/>
          <p:nvPr/>
        </p:nvGrpSpPr>
        <p:grpSpPr>
          <a:xfrm>
            <a:off x="-4179068" y="575194"/>
            <a:ext cx="1542403" cy="5717498"/>
            <a:chOff x="6667608" y="575194"/>
            <a:chExt cx="1542403" cy="5717498"/>
          </a:xfrm>
        </p:grpSpPr>
        <p:grpSp>
          <p:nvGrpSpPr>
            <p:cNvPr id="92" name="Group 91"/>
            <p:cNvGrpSpPr/>
            <p:nvPr/>
          </p:nvGrpSpPr>
          <p:grpSpPr>
            <a:xfrm>
              <a:off x="6667608" y="575194"/>
              <a:ext cx="1542403" cy="5717498"/>
              <a:chOff x="6029581" y="580030"/>
              <a:chExt cx="1542403" cy="5717498"/>
            </a:xfrm>
            <a:solidFill>
              <a:schemeClr val="accent1">
                <a:lumMod val="75000"/>
              </a:schemeClr>
            </a:solidFill>
          </p:grpSpPr>
          <p:sp>
            <p:nvSpPr>
              <p:cNvPr id="93" name="Rounded Rectangle 92"/>
              <p:cNvSpPr/>
              <p:nvPr/>
            </p:nvSpPr>
            <p:spPr>
              <a:xfrm rot="3249976">
                <a:off x="5822408" y="4547952"/>
                <a:ext cx="2004584" cy="1494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6029581" y="580030"/>
                <a:ext cx="1463040" cy="3796688"/>
                <a:chOff x="6029581" y="580030"/>
                <a:chExt cx="1463040" cy="3796688"/>
              </a:xfrm>
              <a:grpFill/>
            </p:grpSpPr>
            <p:sp>
              <p:nvSpPr>
                <p:cNvPr id="95" name="Freeform 94"/>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6" name="Group 95"/>
                <p:cNvGrpSpPr/>
                <p:nvPr/>
              </p:nvGrpSpPr>
              <p:grpSpPr>
                <a:xfrm rot="2666346">
                  <a:off x="6029581" y="2279176"/>
                  <a:ext cx="1463040" cy="1463040"/>
                  <a:chOff x="1801504" y="2156346"/>
                  <a:chExt cx="1463040" cy="1463040"/>
                </a:xfrm>
                <a:grpFill/>
              </p:grpSpPr>
              <p:sp>
                <p:nvSpPr>
                  <p:cNvPr id="98" name="Rectangle 97"/>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1953904" y="2308746"/>
                    <a:ext cx="1310640" cy="1310640"/>
                    <a:chOff x="1953904" y="2308746"/>
                    <a:chExt cx="1310640" cy="1310640"/>
                  </a:xfrm>
                  <a:grpFill/>
                </p:grpSpPr>
                <p:sp>
                  <p:nvSpPr>
                    <p:cNvPr id="100" name="Rectangle 99"/>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ectangle 96"/>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5" name="TextBox 144"/>
            <p:cNvSpPr txBox="1"/>
            <p:nvPr/>
          </p:nvSpPr>
          <p:spPr>
            <a:xfrm>
              <a:off x="6946081" y="4943331"/>
              <a:ext cx="887105" cy="707886"/>
            </a:xfrm>
            <a:prstGeom prst="rect">
              <a:avLst/>
            </a:prstGeom>
            <a:noFill/>
          </p:spPr>
          <p:txBody>
            <a:bodyPr wrap="square" rtlCol="0">
              <a:spAutoFit/>
            </a:bodyPr>
            <a:lstStyle/>
            <a:p>
              <a:pPr algn="ctr"/>
              <a:r>
                <a:rPr lang="en-US" sz="4000" b="1" dirty="0" smtClean="0">
                  <a:solidFill>
                    <a:schemeClr val="accent2">
                      <a:lumMod val="50000"/>
                    </a:schemeClr>
                  </a:solidFill>
                  <a:latin typeface="NikoshBAN" panose="02000000000000000000" pitchFamily="2" charset="0"/>
                  <a:cs typeface="NikoshBAN" panose="02000000000000000000" pitchFamily="2" charset="0"/>
                </a:rPr>
                <a:t>স্বা</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grpSp>
        <p:nvGrpSpPr>
          <p:cNvPr id="151" name="Group 150"/>
          <p:cNvGrpSpPr/>
          <p:nvPr/>
        </p:nvGrpSpPr>
        <p:grpSpPr>
          <a:xfrm>
            <a:off x="-2455178" y="580030"/>
            <a:ext cx="1542403" cy="5717498"/>
            <a:chOff x="8391498" y="580030"/>
            <a:chExt cx="1542403" cy="5717498"/>
          </a:xfrm>
        </p:grpSpPr>
        <p:grpSp>
          <p:nvGrpSpPr>
            <p:cNvPr id="109" name="Group 108"/>
            <p:cNvGrpSpPr/>
            <p:nvPr/>
          </p:nvGrpSpPr>
          <p:grpSpPr>
            <a:xfrm>
              <a:off x="8391498" y="580030"/>
              <a:ext cx="1542403" cy="5717498"/>
              <a:chOff x="6029581" y="580030"/>
              <a:chExt cx="1542403" cy="5717498"/>
            </a:xfrm>
            <a:solidFill>
              <a:schemeClr val="accent6">
                <a:lumMod val="75000"/>
              </a:schemeClr>
            </a:solidFill>
          </p:grpSpPr>
          <p:sp>
            <p:nvSpPr>
              <p:cNvPr id="110" name="Rounded Rectangle 109"/>
              <p:cNvSpPr/>
              <p:nvPr/>
            </p:nvSpPr>
            <p:spPr>
              <a:xfrm rot="3249976">
                <a:off x="5822408" y="4547952"/>
                <a:ext cx="2004584" cy="1494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6029581" y="580030"/>
                <a:ext cx="1463040" cy="3796688"/>
                <a:chOff x="6029581" y="580030"/>
                <a:chExt cx="1463040" cy="3796688"/>
              </a:xfrm>
              <a:grpFill/>
            </p:grpSpPr>
            <p:sp>
              <p:nvSpPr>
                <p:cNvPr id="112" name="Freeform 111"/>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3" name="Group 112"/>
                <p:cNvGrpSpPr/>
                <p:nvPr/>
              </p:nvGrpSpPr>
              <p:grpSpPr>
                <a:xfrm rot="2666346">
                  <a:off x="6029581" y="2279176"/>
                  <a:ext cx="1463040" cy="1463040"/>
                  <a:chOff x="1801504" y="2156346"/>
                  <a:chExt cx="1463040" cy="1463040"/>
                </a:xfrm>
                <a:grpFill/>
              </p:grpSpPr>
              <p:sp>
                <p:nvSpPr>
                  <p:cNvPr id="115" name="Rectangle 114"/>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953904" y="2308746"/>
                    <a:ext cx="1310640" cy="1310640"/>
                    <a:chOff x="1953904" y="2308746"/>
                    <a:chExt cx="1310640" cy="1310640"/>
                  </a:xfrm>
                  <a:grpFill/>
                </p:grpSpPr>
                <p:sp>
                  <p:nvSpPr>
                    <p:cNvPr id="117" name="Rectangle 116"/>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4" name="Rectangle 113"/>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6" name="TextBox 145"/>
            <p:cNvSpPr txBox="1"/>
            <p:nvPr/>
          </p:nvSpPr>
          <p:spPr>
            <a:xfrm>
              <a:off x="8655342" y="4943330"/>
              <a:ext cx="928048" cy="830997"/>
            </a:xfrm>
            <a:prstGeom prst="rect">
              <a:avLst/>
            </a:prstGeom>
            <a:noFill/>
          </p:spPr>
          <p:txBody>
            <a:bodyPr wrap="square" rtlCol="0">
              <a:spAutoFit/>
            </a:bodyPr>
            <a:lstStyle/>
            <a:p>
              <a:pPr algn="ctr"/>
              <a:r>
                <a:rPr lang="en-US" sz="4800" b="1" dirty="0" smtClean="0">
                  <a:latin typeface="NikoshBAN" panose="02000000000000000000" pitchFamily="2" charset="0"/>
                  <a:cs typeface="NikoshBAN" panose="02000000000000000000" pitchFamily="2" charset="0"/>
                </a:rPr>
                <a:t>গ</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grpSp>
        <p:nvGrpSpPr>
          <p:cNvPr id="152" name="Group 151"/>
          <p:cNvGrpSpPr/>
          <p:nvPr/>
        </p:nvGrpSpPr>
        <p:grpSpPr>
          <a:xfrm>
            <a:off x="-681751" y="575194"/>
            <a:ext cx="1542403" cy="5717498"/>
            <a:chOff x="10179370" y="580030"/>
            <a:chExt cx="1542403" cy="5717498"/>
          </a:xfrm>
        </p:grpSpPr>
        <p:grpSp>
          <p:nvGrpSpPr>
            <p:cNvPr id="126" name="Group 125"/>
            <p:cNvGrpSpPr/>
            <p:nvPr/>
          </p:nvGrpSpPr>
          <p:grpSpPr>
            <a:xfrm>
              <a:off x="10179370" y="580030"/>
              <a:ext cx="1542403" cy="5717498"/>
              <a:chOff x="6029581" y="580030"/>
              <a:chExt cx="1542403" cy="5717498"/>
            </a:xfrm>
          </p:grpSpPr>
          <p:sp>
            <p:nvSpPr>
              <p:cNvPr id="127" name="Rounded Rectangle 126"/>
              <p:cNvSpPr/>
              <p:nvPr/>
            </p:nvSpPr>
            <p:spPr>
              <a:xfrm rot="3249976">
                <a:off x="5822408" y="4547952"/>
                <a:ext cx="2004584" cy="1494568"/>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6029581" y="580030"/>
                <a:ext cx="1463040" cy="3796688"/>
                <a:chOff x="6029581" y="580030"/>
                <a:chExt cx="1463040" cy="3796688"/>
              </a:xfrm>
            </p:grpSpPr>
            <p:sp>
              <p:nvSpPr>
                <p:cNvPr id="129" name="Freeform 128"/>
                <p:cNvSpPr/>
                <p:nvPr/>
              </p:nvSpPr>
              <p:spPr>
                <a:xfrm>
                  <a:off x="6121021" y="580030"/>
                  <a:ext cx="1280160" cy="1280160"/>
                </a:xfrm>
                <a:custGeom>
                  <a:avLst/>
                  <a:gdLst>
                    <a:gd name="connsiteX0" fmla="*/ 691033 w 1410953"/>
                    <a:gd name="connsiteY0" fmla="*/ 0 h 1378424"/>
                    <a:gd name="connsiteX1" fmla="*/ 1410953 w 1410953"/>
                    <a:gd name="connsiteY1" fmla="*/ 689212 h 1378424"/>
                    <a:gd name="connsiteX2" fmla="*/ 691033 w 1410953"/>
                    <a:gd name="connsiteY2" fmla="*/ 1378424 h 1378424"/>
                    <a:gd name="connsiteX3" fmla="*/ 27688 w 1410953"/>
                    <a:gd name="connsiteY3" fmla="*/ 957484 h 1378424"/>
                    <a:gd name="connsiteX4" fmla="*/ 0 w 1410953"/>
                    <a:gd name="connsiteY4" fmla="*/ 872092 h 1378424"/>
                    <a:gd name="connsiteX5" fmla="*/ 374028 w 1410953"/>
                    <a:gd name="connsiteY5" fmla="*/ 872092 h 1378424"/>
                    <a:gd name="connsiteX6" fmla="*/ 379817 w 1410953"/>
                    <a:gd name="connsiteY6" fmla="*/ 881885 h 1378424"/>
                    <a:gd name="connsiteX7" fmla="*/ 691033 w 1410953"/>
                    <a:gd name="connsiteY7" fmla="*/ 1033818 h 1378424"/>
                    <a:gd name="connsiteX8" fmla="*/ 1066347 w 1410953"/>
                    <a:gd name="connsiteY8" fmla="*/ 689212 h 1378424"/>
                    <a:gd name="connsiteX9" fmla="*/ 691033 w 1410953"/>
                    <a:gd name="connsiteY9" fmla="*/ 344606 h 1378424"/>
                    <a:gd name="connsiteX10" fmla="*/ 379817 w 1410953"/>
                    <a:gd name="connsiteY10" fmla="*/ 496539 h 1378424"/>
                    <a:gd name="connsiteX11" fmla="*/ 374028 w 1410953"/>
                    <a:gd name="connsiteY11" fmla="*/ 506332 h 1378424"/>
                    <a:gd name="connsiteX12" fmla="*/ 0 w 1410953"/>
                    <a:gd name="connsiteY12" fmla="*/ 506332 h 1378424"/>
                    <a:gd name="connsiteX13" fmla="*/ 27688 w 1410953"/>
                    <a:gd name="connsiteY13" fmla="*/ 420940 h 1378424"/>
                    <a:gd name="connsiteX14" fmla="*/ 691033 w 1410953"/>
                    <a:gd name="connsiteY14" fmla="*/ 0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0953" h="1378424">
                      <a:moveTo>
                        <a:pt x="691033" y="0"/>
                      </a:moveTo>
                      <a:cubicBezTo>
                        <a:pt x="1088634" y="0"/>
                        <a:pt x="1410953" y="308571"/>
                        <a:pt x="1410953" y="689212"/>
                      </a:cubicBezTo>
                      <a:cubicBezTo>
                        <a:pt x="1410953" y="1069853"/>
                        <a:pt x="1088634" y="1378424"/>
                        <a:pt x="691033" y="1378424"/>
                      </a:cubicBezTo>
                      <a:cubicBezTo>
                        <a:pt x="392833" y="1378424"/>
                        <a:pt x="136978" y="1204853"/>
                        <a:pt x="27688" y="957484"/>
                      </a:cubicBezTo>
                      <a:lnTo>
                        <a:pt x="0" y="872092"/>
                      </a:lnTo>
                      <a:lnTo>
                        <a:pt x="374028" y="872092"/>
                      </a:lnTo>
                      <a:lnTo>
                        <a:pt x="379817" y="881885"/>
                      </a:lnTo>
                      <a:cubicBezTo>
                        <a:pt x="447264" y="973551"/>
                        <a:pt x="561483" y="1033818"/>
                        <a:pt x="691033" y="1033818"/>
                      </a:cubicBezTo>
                      <a:cubicBezTo>
                        <a:pt x="898313" y="1033818"/>
                        <a:pt x="1066347" y="879533"/>
                        <a:pt x="1066347" y="689212"/>
                      </a:cubicBezTo>
                      <a:cubicBezTo>
                        <a:pt x="1066347" y="498891"/>
                        <a:pt x="898313" y="344606"/>
                        <a:pt x="691033" y="344606"/>
                      </a:cubicBezTo>
                      <a:cubicBezTo>
                        <a:pt x="561483" y="344606"/>
                        <a:pt x="447264" y="404874"/>
                        <a:pt x="379817" y="496539"/>
                      </a:cubicBezTo>
                      <a:lnTo>
                        <a:pt x="374028" y="506332"/>
                      </a:lnTo>
                      <a:lnTo>
                        <a:pt x="0" y="506332"/>
                      </a:lnTo>
                      <a:lnTo>
                        <a:pt x="27688" y="420940"/>
                      </a:lnTo>
                      <a:cubicBezTo>
                        <a:pt x="136978" y="173571"/>
                        <a:pt x="392833" y="0"/>
                        <a:pt x="69103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0" name="Group 129"/>
                <p:cNvGrpSpPr/>
                <p:nvPr/>
              </p:nvGrpSpPr>
              <p:grpSpPr>
                <a:xfrm rot="2666346">
                  <a:off x="6029581" y="2279176"/>
                  <a:ext cx="1463040" cy="1463040"/>
                  <a:chOff x="1801504" y="2156346"/>
                  <a:chExt cx="1463040" cy="1463040"/>
                </a:xfrm>
                <a:solidFill>
                  <a:srgbClr val="C00000"/>
                </a:solidFill>
              </p:grpSpPr>
              <p:sp>
                <p:nvSpPr>
                  <p:cNvPr id="132" name="Rectangle 131"/>
                  <p:cNvSpPr/>
                  <p:nvPr/>
                </p:nvSpPr>
                <p:spPr>
                  <a:xfrm>
                    <a:off x="1801504" y="2156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1953904" y="2308746"/>
                    <a:ext cx="1310640" cy="1310640"/>
                    <a:chOff x="1953904" y="2308746"/>
                    <a:chExt cx="1310640" cy="1310640"/>
                  </a:xfrm>
                  <a:grpFill/>
                </p:grpSpPr>
                <p:sp>
                  <p:nvSpPr>
                    <p:cNvPr id="134" name="Rectangle 133"/>
                    <p:cNvSpPr/>
                    <p:nvPr/>
                  </p:nvSpPr>
                  <p:spPr>
                    <a:xfrm>
                      <a:off x="1953904" y="2308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2106304" y="2461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258704" y="2613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411104" y="2765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563504" y="29183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715904" y="30707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2868304" y="32231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020704" y="33755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173104" y="352794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1" name="Rectangle 130"/>
                <p:cNvSpPr/>
                <p:nvPr/>
              </p:nvSpPr>
              <p:spPr>
                <a:xfrm>
                  <a:off x="6714326" y="4285278"/>
                  <a:ext cx="91440" cy="914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7" name="TextBox 146"/>
            <p:cNvSpPr txBox="1"/>
            <p:nvPr/>
          </p:nvSpPr>
          <p:spPr>
            <a:xfrm>
              <a:off x="10411197" y="4967234"/>
              <a:ext cx="1009935" cy="707886"/>
            </a:xfrm>
            <a:prstGeom prst="rect">
              <a:avLst/>
            </a:prstGeom>
            <a:noFill/>
          </p:spPr>
          <p:txBody>
            <a:bodyPr wrap="square" rtlCol="0">
              <a:spAutoFit/>
            </a:bodyPr>
            <a:lstStyle/>
            <a:p>
              <a:pPr algn="ctr"/>
              <a:r>
                <a:rPr lang="en-US" sz="4000" dirty="0" smtClean="0">
                  <a:solidFill>
                    <a:schemeClr val="accent6">
                      <a:lumMod val="60000"/>
                      <a:lumOff val="40000"/>
                    </a:schemeClr>
                  </a:solidFill>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pic>
        <p:nvPicPr>
          <p:cNvPr id="2" name="গ্রাম ছাড়া ঐ রাঙা মাটির পথ - Gram chara oe - Rabindranath Tagore - Anirudhya Sasha Ghosal (audio-extractor.ne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34597" y="2654879"/>
            <a:ext cx="609600" cy="609600"/>
          </a:xfrm>
          <a:prstGeom prst="rect">
            <a:avLst/>
          </a:prstGeom>
        </p:spPr>
      </p:pic>
    </p:spTree>
    <p:extLst>
      <p:ext uri="{BB962C8B-B14F-4D97-AF65-F5344CB8AC3E}">
        <p14:creationId xmlns:p14="http://schemas.microsoft.com/office/powerpoint/2010/main" val="159796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66667E-6 -4.44444E-6 L 0.89531 0.00232 " pathEditMode="relative" rAng="0" ptsTypes="AA">
                                      <p:cBhvr>
                                        <p:cTn id="6" dur="2000" fill="hold"/>
                                        <p:tgtEl>
                                          <p:spTgt spid="152"/>
                                        </p:tgtEl>
                                        <p:attrNameLst>
                                          <p:attrName>ppt_x</p:attrName>
                                          <p:attrName>ppt_y</p:attrName>
                                        </p:attrNameLst>
                                      </p:cBhvr>
                                      <p:rCtr x="44766" y="116"/>
                                    </p:animMotion>
                                  </p:childTnLst>
                                </p:cTn>
                              </p:par>
                              <p:par>
                                <p:cTn id="7" presetID="63" presetClass="path" presetSubtype="0" accel="50000" decel="50000" fill="hold" nodeType="withEffect">
                                  <p:stCondLst>
                                    <p:cond delay="2000"/>
                                  </p:stCondLst>
                                  <p:childTnLst>
                                    <p:animMotion origin="layout" path="M -2.08333E-7 3.7037E-7 L 0.90104 0.00509 " pathEditMode="relative" rAng="0" ptsTypes="AA">
                                      <p:cBhvr>
                                        <p:cTn id="8" dur="2000" fill="hold"/>
                                        <p:tgtEl>
                                          <p:spTgt spid="151"/>
                                        </p:tgtEl>
                                        <p:attrNameLst>
                                          <p:attrName>ppt_x</p:attrName>
                                          <p:attrName>ppt_y</p:attrName>
                                        </p:attrNameLst>
                                      </p:cBhvr>
                                      <p:rCtr x="45052" y="255"/>
                                    </p:animMotion>
                                  </p:childTnLst>
                                </p:cTn>
                              </p:par>
                              <p:par>
                                <p:cTn id="9" presetID="63" presetClass="path" presetSubtype="0" accel="50000" decel="50000" fill="hold" nodeType="withEffect">
                                  <p:stCondLst>
                                    <p:cond delay="4000"/>
                                  </p:stCondLst>
                                  <p:childTnLst>
                                    <p:animMotion origin="layout" path="M -3.33333E-6 -4.44444E-6 L 0.90782 0.00093 " pathEditMode="relative" rAng="0" ptsTypes="AA">
                                      <p:cBhvr>
                                        <p:cTn id="10" dur="2000" fill="hold"/>
                                        <p:tgtEl>
                                          <p:spTgt spid="150"/>
                                        </p:tgtEl>
                                        <p:attrNameLst>
                                          <p:attrName>ppt_x</p:attrName>
                                          <p:attrName>ppt_y</p:attrName>
                                        </p:attrNameLst>
                                      </p:cBhvr>
                                      <p:rCtr x="45391" y="46"/>
                                    </p:animMotion>
                                  </p:childTnLst>
                                </p:cTn>
                              </p:par>
                              <p:par>
                                <p:cTn id="11" presetID="63" presetClass="path" presetSubtype="0" accel="50000" decel="50000" fill="hold" nodeType="withEffect">
                                  <p:stCondLst>
                                    <p:cond delay="6000"/>
                                  </p:stCondLst>
                                  <p:childTnLst>
                                    <p:animMotion origin="layout" path="M -2.70833E-6 -4.44444E-6 L 0.90625 0.00093 " pathEditMode="relative" rAng="0" ptsTypes="AA">
                                      <p:cBhvr>
                                        <p:cTn id="12" dur="2000" fill="hold"/>
                                        <p:tgtEl>
                                          <p:spTgt spid="149"/>
                                        </p:tgtEl>
                                        <p:attrNameLst>
                                          <p:attrName>ppt_x</p:attrName>
                                          <p:attrName>ppt_y</p:attrName>
                                        </p:attrNameLst>
                                      </p:cBhvr>
                                      <p:rCtr x="45313" y="46"/>
                                    </p:animMotion>
                                  </p:childTnLst>
                                </p:cTn>
                              </p:par>
                              <p:par>
                                <p:cTn id="13" presetID="63" presetClass="path" presetSubtype="0" accel="50000" decel="50000" fill="hold" nodeType="withEffect">
                                  <p:stCondLst>
                                    <p:cond delay="8000"/>
                                  </p:stCondLst>
                                  <p:childTnLst>
                                    <p:animMotion origin="layout" path="M 3.95833E-6 -3.7037E-7 L 0.90039 -3.7037E-7 " pathEditMode="relative" rAng="0" ptsTypes="AA">
                                      <p:cBhvr>
                                        <p:cTn id="14" dur="2000" fill="hold"/>
                                        <p:tgtEl>
                                          <p:spTgt spid="148"/>
                                        </p:tgtEl>
                                        <p:attrNameLst>
                                          <p:attrName>ppt_x</p:attrName>
                                          <p:attrName>ppt_y</p:attrName>
                                        </p:attrNameLst>
                                      </p:cBhvr>
                                      <p:rCtr x="45026" y="0"/>
                                    </p:animMotion>
                                  </p:childTnLst>
                                </p:cTn>
                              </p:par>
                              <p:par>
                                <p:cTn id="15" presetID="63" presetClass="path" presetSubtype="0" accel="50000" decel="50000" fill="hold" nodeType="withEffect">
                                  <p:stCondLst>
                                    <p:cond delay="10000"/>
                                  </p:stCondLst>
                                  <p:childTnLst>
                                    <p:animMotion origin="layout" path="M -4.375E-6 -4.44444E-6 L 0.86498 0.0051 " pathEditMode="relative" rAng="0" ptsTypes="AA">
                                      <p:cBhvr>
                                        <p:cTn id="16" dur="2000" fill="hold"/>
                                        <p:tgtEl>
                                          <p:spTgt spid="57"/>
                                        </p:tgtEl>
                                        <p:attrNameLst>
                                          <p:attrName>ppt_x</p:attrName>
                                          <p:attrName>ppt_y</p:attrName>
                                        </p:attrNameLst>
                                      </p:cBhvr>
                                      <p:rCtr x="43255" y="255"/>
                                    </p:animMotion>
                                  </p:childTnLst>
                                </p:cTn>
                              </p:par>
                            </p:childTnLst>
                          </p:cTn>
                        </p:par>
                        <p:par>
                          <p:cTn id="17" fill="hold">
                            <p:stCondLst>
                              <p:cond delay="12000"/>
                            </p:stCondLst>
                            <p:childTnLst>
                              <p:par>
                                <p:cTn id="18" presetID="1" presetClass="mediacall" presetSubtype="0" fill="hold" nodeType="afterEffect">
                                  <p:stCondLst>
                                    <p:cond delay="0"/>
                                  </p:stCondLst>
                                  <p:childTnLst>
                                    <p:cmd type="call" cmd="playFrom(0.0)">
                                      <p:cBhvr>
                                        <p:cTn id="1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610436" y="559558"/>
            <a:ext cx="9034818" cy="646331"/>
          </a:xfrm>
          <a:prstGeom prst="rect">
            <a:avLst/>
          </a:prstGeom>
          <a:noFill/>
        </p:spPr>
        <p:txBody>
          <a:bodyPr wrap="square" rtlCol="0">
            <a:spAutoFit/>
          </a:bodyPr>
          <a:lstStyle/>
          <a:p>
            <a:pPr algn="ctr"/>
            <a:r>
              <a:rPr lang="en-US" sz="3600" b="1" u="sng" dirty="0" smtClean="0">
                <a:latin typeface="NikoshBAN" panose="02000000000000000000" pitchFamily="2" charset="0"/>
                <a:cs typeface="NikoshBAN" panose="02000000000000000000" pitchFamily="2" charset="0"/>
              </a:rPr>
              <a:t>চলো আবার ছবি দেখি </a:t>
            </a:r>
            <a:endParaRPr lang="en-US" sz="36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72" y="1445080"/>
            <a:ext cx="5363570" cy="34344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493" y="1445081"/>
            <a:ext cx="5568285" cy="3434470"/>
          </a:xfrm>
          <a:prstGeom prst="rect">
            <a:avLst/>
          </a:prstGeom>
        </p:spPr>
      </p:pic>
      <p:sp>
        <p:nvSpPr>
          <p:cNvPr id="8" name="TextBox 7"/>
          <p:cNvSpPr txBox="1"/>
          <p:nvPr/>
        </p:nvSpPr>
        <p:spPr>
          <a:xfrm>
            <a:off x="477672" y="5077445"/>
            <a:ext cx="11232106" cy="1077218"/>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১৯৪৭ সালে ব্রিটিশরা এই উপমহাদেশ ছেড়ে চলে যাওয়ার পর সৃষ্টি হয় দুইটি স্বাধীন রাষ্ট্র, একটি ভারত এবং অন্যটি পাকিস্তান।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472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6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par>
                          <p:cTn id="14" fill="hold">
                            <p:stCondLst>
                              <p:cond delay="46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Effect transition="in" filter="fade">
                                      <p:cBhvr>
                                        <p:cTn id="19" dur="2000"/>
                                        <p:tgtEl>
                                          <p:spTgt spid="4"/>
                                        </p:tgtEl>
                                      </p:cBhvr>
                                    </p:animEffect>
                                  </p:childTnLst>
                                </p:cTn>
                              </p:par>
                            </p:childTnLst>
                          </p:cTn>
                        </p:par>
                        <p:par>
                          <p:cTn id="20" fill="hold">
                            <p:stCondLst>
                              <p:cond delay="6600"/>
                            </p:stCondLst>
                            <p:childTnLst>
                              <p:par>
                                <p:cTn id="21" presetID="47" presetClass="entr" presetSubtype="0" fill="hold" grpId="0" nodeType="afterEffect">
                                  <p:stCondLst>
                                    <p:cond delay="0"/>
                                  </p:stCondLst>
                                  <p:iterate type="wd">
                                    <p:tmPct val="1000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ppt_x</p:attrName>
                                        </p:attrNameLst>
                                      </p:cBhvr>
                                      <p:tavLst>
                                        <p:tav tm="0">
                                          <p:val>
                                            <p:strVal val="#ppt_x"/>
                                          </p:val>
                                        </p:tav>
                                        <p:tav tm="100000">
                                          <p:val>
                                            <p:strVal val="#ppt_x"/>
                                          </p:val>
                                        </p:tav>
                                      </p:tavLst>
                                    </p:anim>
                                    <p:anim calcmode="lin" valueType="num">
                                      <p:cBhvr>
                                        <p:cTn id="25"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142700" y="403836"/>
            <a:ext cx="8256894" cy="707886"/>
          </a:xfrm>
          <a:prstGeom prst="rect">
            <a:avLst/>
          </a:prstGeom>
          <a:noFill/>
        </p:spPr>
        <p:txBody>
          <a:bodyPr wrap="square" rtlCol="0">
            <a:spAutoFit/>
          </a:bodyPr>
          <a:lstStyle/>
          <a:p>
            <a:pPr algn="ctr"/>
            <a:r>
              <a:rPr lang="en-US" sz="4000" b="1" dirty="0" smtClean="0">
                <a:latin typeface="NikoshBAN" panose="02000000000000000000" pitchFamily="2" charset="0"/>
                <a:cs typeface="NikoshBAN" panose="02000000000000000000" pitchFamily="2" charset="0"/>
              </a:rPr>
              <a:t>তোমরা কি জানো পাকিস্তানের কয়টি অংশ ছিলো? </a:t>
            </a:r>
            <a:endParaRPr lang="en-US"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700" y="1111721"/>
            <a:ext cx="8038529" cy="4565747"/>
          </a:xfrm>
          <a:prstGeom prst="rect">
            <a:avLst/>
          </a:prstGeom>
        </p:spPr>
      </p:pic>
      <p:sp>
        <p:nvSpPr>
          <p:cNvPr id="4" name="TextBox 3"/>
          <p:cNvSpPr txBox="1"/>
          <p:nvPr/>
        </p:nvSpPr>
        <p:spPr>
          <a:xfrm>
            <a:off x="736978" y="5868536"/>
            <a:ext cx="10740788"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পাকিস্তানের দুটি অংশ ছিল। পূর্ব ও পশ্চিম পাকিস্তান। </a:t>
            </a:r>
            <a:endParaRPr lang="en-US" sz="3200" b="1" dirty="0">
              <a:latin typeface="NikoshBAN" panose="02000000000000000000" pitchFamily="2" charset="0"/>
              <a:cs typeface="NikoshBAN" panose="02000000000000000000" pitchFamily="2" charset="0"/>
            </a:endParaRPr>
          </a:p>
        </p:txBody>
      </p:sp>
      <p:sp>
        <p:nvSpPr>
          <p:cNvPr id="8" name="5-Point Star 7"/>
          <p:cNvSpPr/>
          <p:nvPr/>
        </p:nvSpPr>
        <p:spPr>
          <a:xfrm>
            <a:off x="3821372" y="1719617"/>
            <a:ext cx="627797" cy="6005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5-Point Star 8"/>
          <p:cNvSpPr/>
          <p:nvPr/>
        </p:nvSpPr>
        <p:spPr>
          <a:xfrm>
            <a:off x="8313760" y="3189878"/>
            <a:ext cx="627797" cy="6005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432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5300"/>
                            </p:stCondLst>
                            <p:childTnLst>
                              <p:par>
                                <p:cTn id="12" presetID="21"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par>
                          <p:cTn id="15" fill="hold">
                            <p:stCondLst>
                              <p:cond delay="7300"/>
                            </p:stCondLst>
                            <p:childTnLst>
                              <p:par>
                                <p:cTn id="16" presetID="53" presetClass="entr" presetSubtype="16" repeatCount="indefinite"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childTnLst>
                          </p:cTn>
                        </p:par>
                        <p:par>
                          <p:cTn id="21" fill="hold">
                            <p:stCondLst>
                              <p:cond delay="8300"/>
                            </p:stCondLst>
                            <p:childTnLst>
                              <p:par>
                                <p:cTn id="22" presetID="53" presetClass="entr" presetSubtype="16" repeatCount="indefinite"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Effect transition="in" filter="fade">
                                      <p:cBhvr>
                                        <p:cTn id="26" dur="1000"/>
                                        <p:tgtEl>
                                          <p:spTgt spid="9"/>
                                        </p:tgtEl>
                                      </p:cBhvr>
                                    </p:animEffect>
                                  </p:childTnLst>
                                </p:cTn>
                              </p:par>
                            </p:childTnLst>
                          </p:cTn>
                        </p:par>
                        <p:par>
                          <p:cTn id="27" fill="hold">
                            <p:stCondLst>
                              <p:cond delay="9300"/>
                            </p:stCondLst>
                            <p:childTnLst>
                              <p:par>
                                <p:cTn id="28" presetID="2" presetClass="entr" presetSubtype="4" fill="hold" grpId="0" nodeType="afterEffect">
                                  <p:stCondLst>
                                    <p:cond delay="0"/>
                                  </p:stCondLst>
                                  <p:iterate type="wd">
                                    <p:tmPct val="10000"/>
                                  </p:iterate>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000" fill="hold"/>
                                        <p:tgtEl>
                                          <p:spTgt spid="4"/>
                                        </p:tgtEl>
                                        <p:attrNameLst>
                                          <p:attrName>ppt_x</p:attrName>
                                        </p:attrNameLst>
                                      </p:cBhvr>
                                      <p:tavLst>
                                        <p:tav tm="0">
                                          <p:val>
                                            <p:strVal val="#ppt_x"/>
                                          </p:val>
                                        </p:tav>
                                        <p:tav tm="100000">
                                          <p:val>
                                            <p:strVal val="#ppt_x"/>
                                          </p:val>
                                        </p:tav>
                                      </p:tavLst>
                                    </p:anim>
                                    <p:anim calcmode="lin" valueType="num">
                                      <p:cBhvr additive="base">
                                        <p:cTn id="31"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207224" y="559558"/>
            <a:ext cx="5936776"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একক কাজ </a:t>
            </a:r>
            <a:endParaRPr lang="en-US" sz="40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110" y="1444865"/>
            <a:ext cx="5736609" cy="3261391"/>
          </a:xfrm>
          <a:prstGeom prst="rect">
            <a:avLst/>
          </a:prstGeom>
        </p:spPr>
      </p:pic>
      <p:sp>
        <p:nvSpPr>
          <p:cNvPr id="4" name="TextBox 3"/>
          <p:cNvSpPr txBox="1"/>
          <p:nvPr/>
        </p:nvSpPr>
        <p:spPr>
          <a:xfrm>
            <a:off x="1357951" y="5390794"/>
            <a:ext cx="9498841" cy="584775"/>
          </a:xfrm>
          <a:prstGeom prst="rect">
            <a:avLst/>
          </a:prstGeom>
          <a:noFill/>
        </p:spPr>
        <p:txBody>
          <a:bodyPr wrap="square" rtlCol="0">
            <a:spAutoFit/>
          </a:bodyPr>
          <a:lstStyle/>
          <a:p>
            <a:pPr marL="514350" indent="-514350" algn="ctr">
              <a:buAutoNum type="arabicPeriod"/>
            </a:pPr>
            <a:r>
              <a:rPr lang="en-US" sz="3200" dirty="0" smtClean="0">
                <a:latin typeface="NikoshBAN" panose="02000000000000000000" pitchFamily="2" charset="0"/>
                <a:cs typeface="NikoshBAN" panose="02000000000000000000" pitchFamily="2" charset="0"/>
              </a:rPr>
              <a:t>মুক্তিযুদ্ধ বলতে কী বুঝ?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109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6"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50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ppt_x"/>
                                          </p:val>
                                        </p:tav>
                                        <p:tav tm="100000">
                                          <p:val>
                                            <p:strVal val="#ppt_x"/>
                                          </p:val>
                                        </p:tav>
                                      </p:tavLst>
                                    </p:anim>
                                    <p:anim calcmode="lin" valueType="num">
                                      <p:cBhvr additive="base">
                                        <p:cTn id="17"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55093" y="723331"/>
            <a:ext cx="10931856" cy="1754326"/>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পাকিস্তান রাষ্ট্রের জন্মের পর থেকেই পশ্চিম পাকিস্তানিরা পূর্ব পাকিস্তানের বাঙালি জনগণের ওপর শুরু করে অত্যাচার ও নিপীড়ন। বাঙালিরাও সঙ্গে </a:t>
            </a:r>
            <a:r>
              <a:rPr lang="en-US" sz="3600" b="1" dirty="0" err="1" smtClean="0">
                <a:latin typeface="NikoshBAN" panose="02000000000000000000" pitchFamily="2" charset="0"/>
                <a:cs typeface="NikoshBAN" panose="02000000000000000000" pitchFamily="2" charset="0"/>
              </a:rPr>
              <a:t>সঙ্গে</a:t>
            </a:r>
            <a:r>
              <a:rPr lang="en-US" sz="3600" b="1" dirty="0" smtClean="0">
                <a:latin typeface="NikoshBAN" panose="02000000000000000000" pitchFamily="2" charset="0"/>
                <a:cs typeface="NikoshBAN" panose="02000000000000000000" pitchFamily="2" charset="0"/>
              </a:rPr>
              <a:t> প্রতিবাদ আন্দোলন শুরু করেন। </a:t>
            </a:r>
            <a:endParaRPr lang="en-US" sz="3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4" y="2865388"/>
            <a:ext cx="3507473" cy="33170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83" y="2865387"/>
            <a:ext cx="3657601" cy="33170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2865386"/>
            <a:ext cx="3357349" cy="3317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815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60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style.rotation</p:attrName>
                                        </p:attrNameLst>
                                      </p:cBhvr>
                                      <p:tavLst>
                                        <p:tav tm="0">
                                          <p:val>
                                            <p:fltVal val="90"/>
                                          </p:val>
                                        </p:tav>
                                        <p:tav tm="100000">
                                          <p:val>
                                            <p:fltVal val="0"/>
                                          </p:val>
                                        </p:tav>
                                      </p:tavLst>
                                    </p:anim>
                                    <p:animEffect transition="in" filter="fad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064526" y="159645"/>
            <a:ext cx="10345003" cy="707886"/>
          </a:xfrm>
          <a:prstGeom prst="rect">
            <a:avLst/>
          </a:prstGeom>
          <a:noFill/>
        </p:spPr>
        <p:txBody>
          <a:bodyPr wrap="square" rtlCol="0">
            <a:spAutoFit/>
          </a:bodyPr>
          <a:lstStyle/>
          <a:p>
            <a:pPr algn="ctr"/>
            <a:r>
              <a:rPr lang="en-US" sz="4000" b="1" dirty="0" smtClean="0">
                <a:latin typeface="NikoshBAN" panose="02000000000000000000" pitchFamily="2" charset="0"/>
                <a:cs typeface="NikoshBAN" panose="02000000000000000000" pitchFamily="2" charset="0"/>
              </a:rPr>
              <a:t>তোমরা কি কয়েকটি প্রতিবাদ ও আন্দোলনের নাম বলতে পারো? </a:t>
            </a:r>
            <a:endParaRPr lang="en-US"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27" y="754034"/>
            <a:ext cx="3211930" cy="23883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043" y="754034"/>
            <a:ext cx="3812187" cy="23883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2180" y="754033"/>
            <a:ext cx="3570808" cy="238835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208" y="3624900"/>
            <a:ext cx="3234678" cy="255269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7042" y="3624899"/>
            <a:ext cx="3812187" cy="25527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2180" y="3664691"/>
            <a:ext cx="3570808" cy="2552700"/>
          </a:xfrm>
          <a:prstGeom prst="rect">
            <a:avLst/>
          </a:prstGeom>
        </p:spPr>
      </p:pic>
      <p:sp>
        <p:nvSpPr>
          <p:cNvPr id="12" name="TextBox 11"/>
          <p:cNvSpPr txBox="1"/>
          <p:nvPr/>
        </p:nvSpPr>
        <p:spPr>
          <a:xfrm>
            <a:off x="618627" y="3206776"/>
            <a:ext cx="3211930"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১৯৫২ সালের ভাষা আন্দোলন </a:t>
            </a:r>
            <a:endParaRPr lang="en-US" sz="2400" b="1" dirty="0">
              <a:latin typeface="NikoshBAN" panose="02000000000000000000" pitchFamily="2" charset="0"/>
              <a:cs typeface="NikoshBAN" panose="02000000000000000000" pitchFamily="2" charset="0"/>
            </a:endParaRPr>
          </a:p>
        </p:txBody>
      </p:sp>
      <p:sp>
        <p:nvSpPr>
          <p:cNvPr id="13" name="TextBox 12"/>
          <p:cNvSpPr txBox="1"/>
          <p:nvPr/>
        </p:nvSpPr>
        <p:spPr>
          <a:xfrm>
            <a:off x="4272378" y="3195383"/>
            <a:ext cx="3812187" cy="461665"/>
          </a:xfrm>
          <a:prstGeom prst="rect">
            <a:avLst/>
          </a:prstGeom>
          <a:noFill/>
        </p:spPr>
        <p:txBody>
          <a:bodyPr wrap="square" rtlCol="0">
            <a:spAutoFit/>
          </a:bodyPr>
          <a:lstStyle/>
          <a:p>
            <a:r>
              <a:rPr lang="en-US" sz="2400" b="1" dirty="0" smtClean="0">
                <a:latin typeface="NikoshBAN" panose="02000000000000000000" pitchFamily="2" charset="0"/>
                <a:cs typeface="NikoshBAN" panose="02000000000000000000" pitchFamily="2" charset="0"/>
              </a:rPr>
              <a:t>১৯৬৬ সালের ছয় দফা আন্দোলন </a:t>
            </a:r>
            <a:endParaRPr lang="en-US" sz="2400" b="1" dirty="0">
              <a:latin typeface="NikoshBAN" panose="02000000000000000000" pitchFamily="2" charset="0"/>
              <a:cs typeface="NikoshBAN" panose="02000000000000000000" pitchFamily="2" charset="0"/>
            </a:endParaRPr>
          </a:p>
        </p:txBody>
      </p:sp>
      <p:sp>
        <p:nvSpPr>
          <p:cNvPr id="14" name="TextBox 13"/>
          <p:cNvSpPr txBox="1"/>
          <p:nvPr/>
        </p:nvSpPr>
        <p:spPr>
          <a:xfrm>
            <a:off x="8084565" y="3206776"/>
            <a:ext cx="3538423"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১৯৬৯ সালের গণ অভ্যুত্থান </a:t>
            </a:r>
            <a:endParaRPr lang="en-US" sz="2400" b="1" dirty="0">
              <a:latin typeface="NikoshBAN" panose="02000000000000000000" pitchFamily="2" charset="0"/>
              <a:cs typeface="NikoshBAN" panose="02000000000000000000" pitchFamily="2" charset="0"/>
            </a:endParaRPr>
          </a:p>
        </p:txBody>
      </p:sp>
      <p:sp>
        <p:nvSpPr>
          <p:cNvPr id="15" name="TextBox 14"/>
          <p:cNvSpPr txBox="1"/>
          <p:nvPr/>
        </p:nvSpPr>
        <p:spPr>
          <a:xfrm>
            <a:off x="618627" y="6217391"/>
            <a:ext cx="3107212"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১৯৭০ সালের সাধারণ নির্বাচন </a:t>
            </a:r>
            <a:endParaRPr lang="en-US" sz="2400" b="1" dirty="0">
              <a:latin typeface="NikoshBAN" panose="02000000000000000000" pitchFamily="2" charset="0"/>
              <a:cs typeface="NikoshBAN" panose="02000000000000000000" pitchFamily="2" charset="0"/>
            </a:endParaRPr>
          </a:p>
        </p:txBody>
      </p:sp>
      <p:sp>
        <p:nvSpPr>
          <p:cNvPr id="16" name="TextBox 15"/>
          <p:cNvSpPr txBox="1"/>
          <p:nvPr/>
        </p:nvSpPr>
        <p:spPr>
          <a:xfrm>
            <a:off x="3930555" y="6217391"/>
            <a:ext cx="3952947"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পাকিস্তানি সেনাবাহিনীর নারকীয় গণহত্যা </a:t>
            </a:r>
            <a:endParaRPr lang="en-US" sz="2400" b="1" dirty="0">
              <a:latin typeface="NikoshBAN" panose="02000000000000000000" pitchFamily="2" charset="0"/>
              <a:cs typeface="NikoshBAN" panose="02000000000000000000" pitchFamily="2" charset="0"/>
            </a:endParaRPr>
          </a:p>
        </p:txBody>
      </p:sp>
      <p:sp>
        <p:nvSpPr>
          <p:cNvPr id="17" name="TextBox 16"/>
          <p:cNvSpPr txBox="1"/>
          <p:nvPr/>
        </p:nvSpPr>
        <p:spPr>
          <a:xfrm>
            <a:off x="8270543" y="6217391"/>
            <a:ext cx="3352445"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১৯৭১ সালের ২৬শে </a:t>
            </a:r>
            <a:r>
              <a:rPr lang="en-US" sz="2400" b="1" dirty="0" err="1" smtClean="0">
                <a:latin typeface="NikoshBAN" panose="02000000000000000000" pitchFamily="2" charset="0"/>
                <a:cs typeface="NikoshBAN" panose="02000000000000000000" pitchFamily="2" charset="0"/>
              </a:rPr>
              <a:t>মার্চ</a:t>
            </a:r>
            <a:r>
              <a:rPr lang="en-US" sz="2400" b="1" dirty="0" smtClean="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2001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400"/>
                            </p:stCondLst>
                            <p:childTnLst>
                              <p:par>
                                <p:cTn id="10" presetID="6"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12400"/>
                            </p:stCondLst>
                            <p:childTnLst>
                              <p:par>
                                <p:cTn id="14" presetID="6"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par>
                          <p:cTn id="17" fill="hold">
                            <p:stCondLst>
                              <p:cond delay="144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000" fill="hold"/>
                                        <p:tgtEl>
                                          <p:spTgt spid="8"/>
                                        </p:tgtEl>
                                        <p:attrNameLst>
                                          <p:attrName>ppt_w</p:attrName>
                                        </p:attrNameLst>
                                      </p:cBhvr>
                                      <p:tavLst>
                                        <p:tav tm="0">
                                          <p:val>
                                            <p:fltVal val="0"/>
                                          </p:val>
                                        </p:tav>
                                        <p:tav tm="100000">
                                          <p:val>
                                            <p:strVal val="#ppt_w"/>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Effect transition="in" filter="fade">
                                      <p:cBhvr>
                                        <p:cTn id="22" dur="2000"/>
                                        <p:tgtEl>
                                          <p:spTgt spid="8"/>
                                        </p:tgtEl>
                                      </p:cBhvr>
                                    </p:animEffect>
                                  </p:childTnLst>
                                </p:cTn>
                              </p:par>
                            </p:childTnLst>
                          </p:cTn>
                        </p:par>
                        <p:par>
                          <p:cTn id="23" fill="hold">
                            <p:stCondLst>
                              <p:cond delay="16400"/>
                            </p:stCondLst>
                            <p:childTnLst>
                              <p:par>
                                <p:cTn id="24" presetID="2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2000"/>
                                        <p:tgtEl>
                                          <p:spTgt spid="9"/>
                                        </p:tgtEl>
                                      </p:cBhvr>
                                    </p:animEffect>
                                  </p:childTnLst>
                                </p:cTn>
                              </p:par>
                            </p:childTnLst>
                          </p:cTn>
                        </p:par>
                        <p:par>
                          <p:cTn id="27" fill="hold">
                            <p:stCondLst>
                              <p:cond delay="18400"/>
                            </p:stCondLst>
                            <p:childTnLst>
                              <p:par>
                                <p:cTn id="28" presetID="6"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par>
                          <p:cTn id="31" fill="hold">
                            <p:stCondLst>
                              <p:cond delay="20400"/>
                            </p:stCondLst>
                            <p:childTnLst>
                              <p:par>
                                <p:cTn id="32" presetID="21"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par>
                          <p:cTn id="35" fill="hold">
                            <p:stCondLst>
                              <p:cond delay="22400"/>
                            </p:stCondLst>
                            <p:childTnLst>
                              <p:par>
                                <p:cTn id="36" presetID="42" presetClass="entr" presetSubtype="0" fill="hold" grpId="0" nodeType="after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2530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ppt_x</p:attrName>
                                        </p:attrNameLst>
                                      </p:cBhvr>
                                      <p:tavLst>
                                        <p:tav tm="0">
                                          <p:val>
                                            <p:strVal val="#ppt_x"/>
                                          </p:val>
                                        </p:tav>
                                        <p:tav tm="100000">
                                          <p:val>
                                            <p:strVal val="#ppt_x"/>
                                          </p:val>
                                        </p:tav>
                                      </p:tavLst>
                                    </p:anim>
                                    <p:anim calcmode="lin" valueType="num">
                                      <p:cBhvr>
                                        <p:cTn id="46" dur="20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31300"/>
                            </p:stCondLst>
                            <p:childTnLst>
                              <p:par>
                                <p:cTn id="48" presetID="2" presetClass="entr" presetSubtype="4" fill="hold" grpId="0" nodeType="afterEffect">
                                  <p:stCondLst>
                                    <p:cond delay="0"/>
                                  </p:stCondLst>
                                  <p:iterate type="lt">
                                    <p:tmPct val="10000"/>
                                  </p:iterate>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2000" fill="hold"/>
                                        <p:tgtEl>
                                          <p:spTgt spid="14"/>
                                        </p:tgtEl>
                                        <p:attrNameLst>
                                          <p:attrName>ppt_x</p:attrName>
                                        </p:attrNameLst>
                                      </p:cBhvr>
                                      <p:tavLst>
                                        <p:tav tm="0">
                                          <p:val>
                                            <p:strVal val="#ppt_x"/>
                                          </p:val>
                                        </p:tav>
                                        <p:tav tm="100000">
                                          <p:val>
                                            <p:strVal val="#ppt_x"/>
                                          </p:val>
                                        </p:tav>
                                      </p:tavLst>
                                    </p:anim>
                                    <p:anim calcmode="lin" valueType="num">
                                      <p:cBhvr additive="base">
                                        <p:cTn id="51" dur="2000" fill="hold"/>
                                        <p:tgtEl>
                                          <p:spTgt spid="14"/>
                                        </p:tgtEl>
                                        <p:attrNameLst>
                                          <p:attrName>ppt_y</p:attrName>
                                        </p:attrNameLst>
                                      </p:cBhvr>
                                      <p:tavLst>
                                        <p:tav tm="0">
                                          <p:val>
                                            <p:strVal val="1+#ppt_h/2"/>
                                          </p:val>
                                        </p:tav>
                                        <p:tav tm="100000">
                                          <p:val>
                                            <p:strVal val="#ppt_y"/>
                                          </p:val>
                                        </p:tav>
                                      </p:tavLst>
                                    </p:anim>
                                  </p:childTnLst>
                                </p:cTn>
                              </p:par>
                            </p:childTnLst>
                          </p:cTn>
                        </p:par>
                        <p:par>
                          <p:cTn id="52" fill="hold">
                            <p:stCondLst>
                              <p:cond delay="37300"/>
                            </p:stCondLst>
                            <p:childTnLst>
                              <p:par>
                                <p:cTn id="53" presetID="2" presetClass="entr" presetSubtype="4" fill="hold" grpId="0" nodeType="afterEffect">
                                  <p:stCondLst>
                                    <p:cond delay="0"/>
                                  </p:stCondLst>
                                  <p:iterate type="lt">
                                    <p:tmPct val="10000"/>
                                  </p:iterate>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2000" fill="hold"/>
                                        <p:tgtEl>
                                          <p:spTgt spid="15"/>
                                        </p:tgtEl>
                                        <p:attrNameLst>
                                          <p:attrName>ppt_x</p:attrName>
                                        </p:attrNameLst>
                                      </p:cBhvr>
                                      <p:tavLst>
                                        <p:tav tm="0">
                                          <p:val>
                                            <p:strVal val="#ppt_x"/>
                                          </p:val>
                                        </p:tav>
                                        <p:tav tm="100000">
                                          <p:val>
                                            <p:strVal val="#ppt_x"/>
                                          </p:val>
                                        </p:tav>
                                      </p:tavLst>
                                    </p:anim>
                                    <p:anim calcmode="lin" valueType="num">
                                      <p:cBhvr additive="base">
                                        <p:cTn id="56" dur="2000" fill="hold"/>
                                        <p:tgtEl>
                                          <p:spTgt spid="15"/>
                                        </p:tgtEl>
                                        <p:attrNameLst>
                                          <p:attrName>ppt_y</p:attrName>
                                        </p:attrNameLst>
                                      </p:cBhvr>
                                      <p:tavLst>
                                        <p:tav tm="0">
                                          <p:val>
                                            <p:strVal val="1+#ppt_h/2"/>
                                          </p:val>
                                        </p:tav>
                                        <p:tav tm="100000">
                                          <p:val>
                                            <p:strVal val="#ppt_y"/>
                                          </p:val>
                                        </p:tav>
                                      </p:tavLst>
                                    </p:anim>
                                  </p:childTnLst>
                                </p:cTn>
                              </p:par>
                            </p:childTnLst>
                          </p:cTn>
                        </p:par>
                        <p:par>
                          <p:cTn id="57" fill="hold">
                            <p:stCondLst>
                              <p:cond delay="43700"/>
                            </p:stCondLst>
                            <p:childTnLst>
                              <p:par>
                                <p:cTn id="58" presetID="42" presetClass="entr" presetSubtype="0" fill="hold" grpId="0" nodeType="afterEffect">
                                  <p:stCondLst>
                                    <p:cond delay="0"/>
                                  </p:stCondLst>
                                  <p:iterate type="lt">
                                    <p:tmPct val="10000"/>
                                  </p:iterate>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anim calcmode="lin" valueType="num">
                                      <p:cBhvr>
                                        <p:cTn id="61" dur="2000" fill="hold"/>
                                        <p:tgtEl>
                                          <p:spTgt spid="16"/>
                                        </p:tgtEl>
                                        <p:attrNameLst>
                                          <p:attrName>ppt_x</p:attrName>
                                        </p:attrNameLst>
                                      </p:cBhvr>
                                      <p:tavLst>
                                        <p:tav tm="0">
                                          <p:val>
                                            <p:strVal val="#ppt_x"/>
                                          </p:val>
                                        </p:tav>
                                        <p:tav tm="100000">
                                          <p:val>
                                            <p:strVal val="#ppt_x"/>
                                          </p:val>
                                        </p:tav>
                                      </p:tavLst>
                                    </p:anim>
                                    <p:anim calcmode="lin" valueType="num">
                                      <p:cBhvr>
                                        <p:cTn id="62" dur="20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52300"/>
                            </p:stCondLst>
                            <p:childTnLst>
                              <p:par>
                                <p:cTn id="64" presetID="31" presetClass="entr" presetSubtype="0" fill="hold" grpId="0" nodeType="afterEffect">
                                  <p:stCondLst>
                                    <p:cond delay="0"/>
                                  </p:stCondLst>
                                  <p:iterate type="lt">
                                    <p:tmPct val="5000"/>
                                  </p:iterate>
                                  <p:childTnLst>
                                    <p:set>
                                      <p:cBhvr>
                                        <p:cTn id="65" dur="1" fill="hold">
                                          <p:stCondLst>
                                            <p:cond delay="0"/>
                                          </p:stCondLst>
                                        </p:cTn>
                                        <p:tgtEl>
                                          <p:spTgt spid="17"/>
                                        </p:tgtEl>
                                        <p:attrNameLst>
                                          <p:attrName>style.visibility</p:attrName>
                                        </p:attrNameLst>
                                      </p:cBhvr>
                                      <p:to>
                                        <p:strVal val="visible"/>
                                      </p:to>
                                    </p:set>
                                    <p:anim calcmode="lin" valueType="num">
                                      <p:cBhvr>
                                        <p:cTn id="66" dur="2000" fill="hold"/>
                                        <p:tgtEl>
                                          <p:spTgt spid="17"/>
                                        </p:tgtEl>
                                        <p:attrNameLst>
                                          <p:attrName>ppt_w</p:attrName>
                                        </p:attrNameLst>
                                      </p:cBhvr>
                                      <p:tavLst>
                                        <p:tav tm="0">
                                          <p:val>
                                            <p:fltVal val="0"/>
                                          </p:val>
                                        </p:tav>
                                        <p:tav tm="100000">
                                          <p:val>
                                            <p:strVal val="#ppt_w"/>
                                          </p:val>
                                        </p:tav>
                                      </p:tavLst>
                                    </p:anim>
                                    <p:anim calcmode="lin" valueType="num">
                                      <p:cBhvr>
                                        <p:cTn id="67" dur="2000" fill="hold"/>
                                        <p:tgtEl>
                                          <p:spTgt spid="17"/>
                                        </p:tgtEl>
                                        <p:attrNameLst>
                                          <p:attrName>ppt_h</p:attrName>
                                        </p:attrNameLst>
                                      </p:cBhvr>
                                      <p:tavLst>
                                        <p:tav tm="0">
                                          <p:val>
                                            <p:fltVal val="0"/>
                                          </p:val>
                                        </p:tav>
                                        <p:tav tm="100000">
                                          <p:val>
                                            <p:strVal val="#ppt_h"/>
                                          </p:val>
                                        </p:tav>
                                      </p:tavLst>
                                    </p:anim>
                                    <p:anim calcmode="lin" valueType="num">
                                      <p:cBhvr>
                                        <p:cTn id="68" dur="2000" fill="hold"/>
                                        <p:tgtEl>
                                          <p:spTgt spid="17"/>
                                        </p:tgtEl>
                                        <p:attrNameLst>
                                          <p:attrName>style.rotation</p:attrName>
                                        </p:attrNameLst>
                                      </p:cBhvr>
                                      <p:tavLst>
                                        <p:tav tm="0">
                                          <p:val>
                                            <p:fltVal val="90"/>
                                          </p:val>
                                        </p:tav>
                                        <p:tav tm="100000">
                                          <p:val>
                                            <p:fltVal val="0"/>
                                          </p:val>
                                        </p:tav>
                                      </p:tavLst>
                                    </p:anim>
                                    <p:animEffect transition="in" filter="fade">
                                      <p:cBhvr>
                                        <p:cTn id="6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84412" y="4858604"/>
            <a:ext cx="11423175" cy="1569660"/>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মুক্তিযুদ্ধ শুরুর এক মাসের মধ্যেই ১৯৭১ সালের ১০ই এপ্রিল গঠন করা হয় বাংলাদেশের প্রথম সরকার যা “মুজিবনগর সরকার” নামে পরিচিত। তৎকালীন মেহেরপুর মহকুমার বৈদ্যনাথ তলায় (বর্তমান মুজিবনগর) আমবাগানে ১৭ই এপ্রিল এই সরকার শপথ গ্রহণ করে। </a:t>
            </a:r>
            <a:endParaRPr 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8" y="1221474"/>
            <a:ext cx="3411938" cy="33027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138" y="1221473"/>
            <a:ext cx="3647721" cy="330275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261" y="1221472"/>
            <a:ext cx="3428432" cy="3302759"/>
          </a:xfrm>
          <a:prstGeom prst="rect">
            <a:avLst/>
          </a:prstGeom>
        </p:spPr>
      </p:pic>
      <p:sp>
        <p:nvSpPr>
          <p:cNvPr id="9" name="TextBox 8"/>
          <p:cNvSpPr txBox="1"/>
          <p:nvPr/>
        </p:nvSpPr>
        <p:spPr>
          <a:xfrm>
            <a:off x="1569493" y="477672"/>
            <a:ext cx="9048465" cy="646331"/>
          </a:xfrm>
          <a:prstGeom prst="rect">
            <a:avLst/>
          </a:prstGeom>
          <a:noFill/>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বলতো ছবিগুলো কিসের?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8465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Effect transition="in" filter="fade">
                                      <p:cBhvr>
                                        <p:cTn id="17" dur="2000"/>
                                        <p:tgtEl>
                                          <p:spTgt spid="8"/>
                                        </p:tgtEl>
                                      </p:cBhvr>
                                    </p:animEffect>
                                  </p:childTnLst>
                                </p:cTn>
                              </p:par>
                            </p:childTnLst>
                          </p:cTn>
                        </p:par>
                        <p:par>
                          <p:cTn id="18" fill="hold">
                            <p:stCondLst>
                              <p:cond delay="6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 calcmode="lin" valueType="num">
                                      <p:cBhvr>
                                        <p:cTn id="23" dur="2000" fill="hold"/>
                                        <p:tgtEl>
                                          <p:spTgt spid="9"/>
                                        </p:tgtEl>
                                        <p:attrNameLst>
                                          <p:attrName>style.rotation</p:attrName>
                                        </p:attrNameLst>
                                      </p:cBhvr>
                                      <p:tavLst>
                                        <p:tav tm="0">
                                          <p:val>
                                            <p:fltVal val="90"/>
                                          </p:val>
                                        </p:tav>
                                        <p:tav tm="100000">
                                          <p:val>
                                            <p:fltVal val="0"/>
                                          </p:val>
                                        </p:tav>
                                      </p:tavLst>
                                    </p:anim>
                                    <p:animEffect transition="in" filter="fade">
                                      <p:cBhvr>
                                        <p:cTn id="24" dur="2000"/>
                                        <p:tgtEl>
                                          <p:spTgt spid="9"/>
                                        </p:tgtEl>
                                      </p:cBhvr>
                                    </p:animEffect>
                                  </p:childTnLst>
                                </p:cTn>
                              </p:par>
                            </p:childTnLst>
                          </p:cTn>
                        </p:par>
                        <p:par>
                          <p:cTn id="25" fill="hold">
                            <p:stCondLst>
                              <p:cond delay="9600"/>
                            </p:stCondLst>
                            <p:childTnLst>
                              <p:par>
                                <p:cTn id="26" presetID="2" presetClass="entr" presetSubtype="4" fill="hold" grpId="0" nodeType="afterEffect">
                                  <p:stCondLst>
                                    <p:cond delay="0"/>
                                  </p:stCondLst>
                                  <p:iterate type="wd">
                                    <p:tmPct val="10000"/>
                                  </p:iterate>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000" fill="hold"/>
                                        <p:tgtEl>
                                          <p:spTgt spid="2"/>
                                        </p:tgtEl>
                                        <p:attrNameLst>
                                          <p:attrName>ppt_x</p:attrName>
                                        </p:attrNameLst>
                                      </p:cBhvr>
                                      <p:tavLst>
                                        <p:tav tm="0">
                                          <p:val>
                                            <p:strVal val="#ppt_x"/>
                                          </p:val>
                                        </p:tav>
                                        <p:tav tm="100000">
                                          <p:val>
                                            <p:strVal val="#ppt_x"/>
                                          </p:val>
                                        </p:tav>
                                      </p:tavLst>
                                    </p:anim>
                                    <p:anim calcmode="lin" valueType="num">
                                      <p:cBhvr additive="base">
                                        <p:cTn id="29"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507475" y="477672"/>
            <a:ext cx="4735773"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জোড়ায় কাজ </a:t>
            </a:r>
            <a:endParaRPr lang="en-US" sz="40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706" y="1185558"/>
            <a:ext cx="6319520" cy="2929242"/>
          </a:xfrm>
          <a:prstGeom prst="rect">
            <a:avLst/>
          </a:prstGeom>
        </p:spPr>
      </p:pic>
      <p:sp>
        <p:nvSpPr>
          <p:cNvPr id="4" name="TextBox 3"/>
          <p:cNvSpPr txBox="1"/>
          <p:nvPr/>
        </p:nvSpPr>
        <p:spPr>
          <a:xfrm>
            <a:off x="1364776" y="4312693"/>
            <a:ext cx="9485194" cy="1754326"/>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১। বাংলাদেশের প্রথম সরকার কখন, কোথায় গঠিত হয়েছিল? এবং কয়েকটি প্রতিবাদ ও আন্দোলনের নাম তোমার  সহপাঠির সাথে আলোচনা করে খাতায় লিখ।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1296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par>
                          <p:cTn id="14" fill="hold">
                            <p:stCondLst>
                              <p:cond delay="5400"/>
                            </p:stCondLst>
                            <p:childTnLst>
                              <p:par>
                                <p:cTn id="15" presetID="31" presetClass="entr" presetSubtype="0" fill="hold" grpId="0" nodeType="afterEffect">
                                  <p:stCondLst>
                                    <p:cond delay="0"/>
                                  </p:stCondLst>
                                  <p:iterate type="wd">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style.rotation</p:attrName>
                                        </p:attrNameLst>
                                      </p:cBhvr>
                                      <p:tavLst>
                                        <p:tav tm="0">
                                          <p:val>
                                            <p:fltVal val="90"/>
                                          </p:val>
                                        </p:tav>
                                        <p:tav tm="100000">
                                          <p:val>
                                            <p:fltVal val="0"/>
                                          </p:val>
                                        </p:tav>
                                      </p:tavLst>
                                    </p:anim>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288274" y="423081"/>
            <a:ext cx="7615451"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এসো আমরা আরও কিছু ছবি দেখি </a:t>
            </a:r>
            <a:endParaRPr lang="en-US" sz="40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021" y="1130966"/>
            <a:ext cx="4640239" cy="21854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54" y="3756547"/>
            <a:ext cx="2331492" cy="2133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3062" y="3756547"/>
            <a:ext cx="2657475" cy="2133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307" y="3756547"/>
            <a:ext cx="2847975" cy="21336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2052" y="3751784"/>
            <a:ext cx="2465841" cy="2138363"/>
          </a:xfrm>
          <a:prstGeom prst="rect">
            <a:avLst/>
          </a:prstGeom>
        </p:spPr>
      </p:pic>
      <p:sp>
        <p:nvSpPr>
          <p:cNvPr id="11" name="TextBox 10"/>
          <p:cNvSpPr txBox="1"/>
          <p:nvPr/>
        </p:nvSpPr>
        <p:spPr>
          <a:xfrm>
            <a:off x="3835021" y="3239719"/>
            <a:ext cx="4640239" cy="523220"/>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বঙ্গবন্ধু শেখ মুজিবুর রহমান </a:t>
            </a:r>
            <a:endParaRPr lang="en-US" sz="2800" b="1" dirty="0">
              <a:latin typeface="NikoshBAN" panose="02000000000000000000" pitchFamily="2" charset="0"/>
              <a:cs typeface="NikoshBAN" panose="02000000000000000000" pitchFamily="2" charset="0"/>
            </a:endParaRPr>
          </a:p>
        </p:txBody>
      </p:sp>
      <p:sp>
        <p:nvSpPr>
          <p:cNvPr id="12" name="TextBox 11"/>
          <p:cNvSpPr txBox="1"/>
          <p:nvPr/>
        </p:nvSpPr>
        <p:spPr>
          <a:xfrm>
            <a:off x="586854" y="5798074"/>
            <a:ext cx="2331492" cy="954107"/>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সৈয়দ নজরুল ইসলাম </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3123062" y="6005015"/>
            <a:ext cx="2657475" cy="523220"/>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তাজউদ্দীন আহমদ </a:t>
            </a:r>
            <a:endParaRPr lang="en-US" sz="2800" b="1" dirty="0">
              <a:latin typeface="NikoshBAN" panose="02000000000000000000" pitchFamily="2" charset="0"/>
              <a:cs typeface="NikoshBAN" panose="02000000000000000000" pitchFamily="2" charset="0"/>
            </a:endParaRPr>
          </a:p>
        </p:txBody>
      </p:sp>
      <p:sp>
        <p:nvSpPr>
          <p:cNvPr id="14" name="TextBox 13"/>
          <p:cNvSpPr txBox="1"/>
          <p:nvPr/>
        </p:nvSpPr>
        <p:spPr>
          <a:xfrm>
            <a:off x="6107372" y="6005015"/>
            <a:ext cx="2787910"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ক্যাপ্টেন এম. মনসুর আলী </a:t>
            </a:r>
            <a:endParaRPr lang="en-US" sz="2400" b="1" dirty="0">
              <a:latin typeface="NikoshBAN" panose="02000000000000000000" pitchFamily="2" charset="0"/>
              <a:cs typeface="NikoshBAN" panose="02000000000000000000" pitchFamily="2" charset="0"/>
            </a:endParaRPr>
          </a:p>
        </p:txBody>
      </p:sp>
      <p:sp>
        <p:nvSpPr>
          <p:cNvPr id="15" name="TextBox 14"/>
          <p:cNvSpPr txBox="1"/>
          <p:nvPr/>
        </p:nvSpPr>
        <p:spPr>
          <a:xfrm>
            <a:off x="9162052" y="5798073"/>
            <a:ext cx="2465841" cy="954107"/>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এ.এইচ.এম কামারুজ্জামান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4916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000"/>
                            </p:stCondLst>
                            <p:childTnLst>
                              <p:par>
                                <p:cTn id="10" presetID="6"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800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par>
                          <p:cTn id="17" fill="hold">
                            <p:stCondLst>
                              <p:cond delay="10000"/>
                            </p:stCondLst>
                            <p:childTnLst>
                              <p:par>
                                <p:cTn id="18" presetID="21"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par>
                          <p:cTn id="21" fill="hold">
                            <p:stCondLst>
                              <p:cond delay="120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Effect transition="in" filter="fade">
                                      <p:cBhvr>
                                        <p:cTn id="26" dur="2000"/>
                                        <p:tgtEl>
                                          <p:spTgt spid="9"/>
                                        </p:tgtEl>
                                      </p:cBhvr>
                                    </p:animEffect>
                                  </p:childTnLst>
                                </p:cTn>
                              </p:par>
                            </p:childTnLst>
                          </p:cTn>
                        </p:par>
                        <p:par>
                          <p:cTn id="27" fill="hold">
                            <p:stCondLst>
                              <p:cond delay="14000"/>
                            </p:stCondLst>
                            <p:childTnLst>
                              <p:par>
                                <p:cTn id="28" presetID="6"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par>
                          <p:cTn id="31" fill="hold">
                            <p:stCondLst>
                              <p:cond delay="160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000" fill="hold"/>
                                        <p:tgtEl>
                                          <p:spTgt spid="11"/>
                                        </p:tgtEl>
                                        <p:attrNameLst>
                                          <p:attrName>ppt_x</p:attrName>
                                        </p:attrNameLst>
                                      </p:cBhvr>
                                      <p:tavLst>
                                        <p:tav tm="0">
                                          <p:val>
                                            <p:strVal val="#ppt_x"/>
                                          </p:val>
                                        </p:tav>
                                        <p:tav tm="100000">
                                          <p:val>
                                            <p:strVal val="#ppt_x"/>
                                          </p:val>
                                        </p:tav>
                                      </p:tavLst>
                                    </p:anim>
                                    <p:anim calcmode="lin" valueType="num">
                                      <p:cBhvr additive="base">
                                        <p:cTn id="35" dur="20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226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000" fill="hold"/>
                                        <p:tgtEl>
                                          <p:spTgt spid="12"/>
                                        </p:tgtEl>
                                        <p:attrNameLst>
                                          <p:attrName>ppt_x</p:attrName>
                                        </p:attrNameLst>
                                      </p:cBhvr>
                                      <p:tavLst>
                                        <p:tav tm="0">
                                          <p:val>
                                            <p:strVal val="#ppt_x"/>
                                          </p:val>
                                        </p:tav>
                                        <p:tav tm="100000">
                                          <p:val>
                                            <p:strVal val="#ppt_x"/>
                                          </p:val>
                                        </p:tav>
                                      </p:tavLst>
                                    </p:anim>
                                    <p:anim calcmode="lin" valueType="num">
                                      <p:cBhvr additive="base">
                                        <p:cTn id="40" dur="2000" fill="hold"/>
                                        <p:tgtEl>
                                          <p:spTgt spid="12"/>
                                        </p:tgtEl>
                                        <p:attrNameLst>
                                          <p:attrName>ppt_y</p:attrName>
                                        </p:attrNameLst>
                                      </p:cBhvr>
                                      <p:tavLst>
                                        <p:tav tm="0">
                                          <p:val>
                                            <p:strVal val="1+#ppt_h/2"/>
                                          </p:val>
                                        </p:tav>
                                        <p:tav tm="100000">
                                          <p:val>
                                            <p:strVal val="#ppt_y"/>
                                          </p:val>
                                        </p:tav>
                                      </p:tavLst>
                                    </p:anim>
                                  </p:childTnLst>
                                </p:cTn>
                              </p:par>
                            </p:childTnLst>
                          </p:cTn>
                        </p:par>
                        <p:par>
                          <p:cTn id="41" fill="hold">
                            <p:stCondLst>
                              <p:cond delay="2720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ppt_x</p:attrName>
                                        </p:attrNameLst>
                                      </p:cBhvr>
                                      <p:tavLst>
                                        <p:tav tm="0">
                                          <p:val>
                                            <p:strVal val="#ppt_x"/>
                                          </p:val>
                                        </p:tav>
                                        <p:tav tm="100000">
                                          <p:val>
                                            <p:strVal val="#ppt_x"/>
                                          </p:val>
                                        </p:tav>
                                      </p:tavLst>
                                    </p:anim>
                                    <p:anim calcmode="lin" valueType="num">
                                      <p:cBhvr>
                                        <p:cTn id="46" dur="20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31600"/>
                            </p:stCondLst>
                            <p:childTnLst>
                              <p:par>
                                <p:cTn id="48" presetID="31" presetClass="entr" presetSubtype="0" fill="hold" grpId="0" nodeType="afterEffect">
                                  <p:stCondLst>
                                    <p:cond delay="0"/>
                                  </p:stCondLst>
                                  <p:iterate type="lt">
                                    <p:tmPct val="5000"/>
                                  </p:iterate>
                                  <p:childTnLst>
                                    <p:set>
                                      <p:cBhvr>
                                        <p:cTn id="49" dur="1" fill="hold">
                                          <p:stCondLst>
                                            <p:cond delay="0"/>
                                          </p:stCondLst>
                                        </p:cTn>
                                        <p:tgtEl>
                                          <p:spTgt spid="14"/>
                                        </p:tgtEl>
                                        <p:attrNameLst>
                                          <p:attrName>style.visibility</p:attrName>
                                        </p:attrNameLst>
                                      </p:cBhvr>
                                      <p:to>
                                        <p:strVal val="visible"/>
                                      </p:to>
                                    </p:set>
                                    <p:anim calcmode="lin" valueType="num">
                                      <p:cBhvr>
                                        <p:cTn id="50" dur="2000" fill="hold"/>
                                        <p:tgtEl>
                                          <p:spTgt spid="14"/>
                                        </p:tgtEl>
                                        <p:attrNameLst>
                                          <p:attrName>ppt_w</p:attrName>
                                        </p:attrNameLst>
                                      </p:cBhvr>
                                      <p:tavLst>
                                        <p:tav tm="0">
                                          <p:val>
                                            <p:fltVal val="0"/>
                                          </p:val>
                                        </p:tav>
                                        <p:tav tm="100000">
                                          <p:val>
                                            <p:strVal val="#ppt_w"/>
                                          </p:val>
                                        </p:tav>
                                      </p:tavLst>
                                    </p:anim>
                                    <p:anim calcmode="lin" valueType="num">
                                      <p:cBhvr>
                                        <p:cTn id="51" dur="2000" fill="hold"/>
                                        <p:tgtEl>
                                          <p:spTgt spid="14"/>
                                        </p:tgtEl>
                                        <p:attrNameLst>
                                          <p:attrName>ppt_h</p:attrName>
                                        </p:attrNameLst>
                                      </p:cBhvr>
                                      <p:tavLst>
                                        <p:tav tm="0">
                                          <p:val>
                                            <p:fltVal val="0"/>
                                          </p:val>
                                        </p:tav>
                                        <p:tav tm="100000">
                                          <p:val>
                                            <p:strVal val="#ppt_h"/>
                                          </p:val>
                                        </p:tav>
                                      </p:tavLst>
                                    </p:anim>
                                    <p:anim calcmode="lin" valueType="num">
                                      <p:cBhvr>
                                        <p:cTn id="52" dur="2000" fill="hold"/>
                                        <p:tgtEl>
                                          <p:spTgt spid="14"/>
                                        </p:tgtEl>
                                        <p:attrNameLst>
                                          <p:attrName>style.rotation</p:attrName>
                                        </p:attrNameLst>
                                      </p:cBhvr>
                                      <p:tavLst>
                                        <p:tav tm="0">
                                          <p:val>
                                            <p:fltVal val="90"/>
                                          </p:val>
                                        </p:tav>
                                        <p:tav tm="100000">
                                          <p:val>
                                            <p:fltVal val="0"/>
                                          </p:val>
                                        </p:tav>
                                      </p:tavLst>
                                    </p:anim>
                                    <p:animEffect transition="in" filter="fade">
                                      <p:cBhvr>
                                        <p:cTn id="53" dur="2000"/>
                                        <p:tgtEl>
                                          <p:spTgt spid="14"/>
                                        </p:tgtEl>
                                      </p:cBhvr>
                                    </p:animEffect>
                                  </p:childTnLst>
                                </p:cTn>
                              </p:par>
                            </p:childTnLst>
                          </p:cTn>
                        </p:par>
                        <p:par>
                          <p:cTn id="54" fill="hold">
                            <p:stCondLst>
                              <p:cond delay="355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 calcmode="lin" valueType="num">
                                      <p:cBhvr>
                                        <p:cTn id="57" dur="2000" fill="hold"/>
                                        <p:tgtEl>
                                          <p:spTgt spid="15"/>
                                        </p:tgtEl>
                                        <p:attrNameLst>
                                          <p:attrName>ppt_w</p:attrName>
                                        </p:attrNameLst>
                                      </p:cBhvr>
                                      <p:tavLst>
                                        <p:tav tm="0">
                                          <p:val>
                                            <p:fltVal val="0"/>
                                          </p:val>
                                        </p:tav>
                                        <p:tav tm="100000">
                                          <p:val>
                                            <p:strVal val="#ppt_w"/>
                                          </p:val>
                                        </p:tav>
                                      </p:tavLst>
                                    </p:anim>
                                    <p:anim calcmode="lin" valueType="num">
                                      <p:cBhvr>
                                        <p:cTn id="58" dur="2000" fill="hold"/>
                                        <p:tgtEl>
                                          <p:spTgt spid="15"/>
                                        </p:tgtEl>
                                        <p:attrNameLst>
                                          <p:attrName>ppt_h</p:attrName>
                                        </p:attrNameLst>
                                      </p:cBhvr>
                                      <p:tavLst>
                                        <p:tav tm="0">
                                          <p:val>
                                            <p:fltVal val="0"/>
                                          </p:val>
                                        </p:tav>
                                        <p:tav tm="100000">
                                          <p:val>
                                            <p:strVal val="#ppt_h"/>
                                          </p:val>
                                        </p:tav>
                                      </p:tavLst>
                                    </p:anim>
                                    <p:animEffect transition="in" filter="fade">
                                      <p:cBhvr>
                                        <p:cTn id="5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187354" y="313898"/>
            <a:ext cx="9840036" cy="707886"/>
          </a:xfrm>
          <a:prstGeom prst="rect">
            <a:avLst/>
          </a:prstGeom>
          <a:noFill/>
        </p:spPr>
        <p:txBody>
          <a:bodyPr wrap="square" rtlCol="0">
            <a:spAutoFit/>
          </a:bodyPr>
          <a:lstStyle/>
          <a:p>
            <a:pPr algn="ctr"/>
            <a:r>
              <a:rPr lang="en-US" sz="4000" dirty="0" smtClean="0">
                <a:latin typeface="NikoshBAN" panose="02000000000000000000" pitchFamily="2" charset="0"/>
                <a:cs typeface="NikoshBAN" panose="02000000000000000000" pitchFamily="2" charset="0"/>
              </a:rPr>
              <a:t>তোমরা কি বলতে পারো এঁরা কে কোন পদে ছিলেন?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06" y="908945"/>
            <a:ext cx="1870452" cy="971498"/>
          </a:xfrm>
          <a:prstGeom prst="rect">
            <a:avLst/>
          </a:prstGeom>
        </p:spPr>
      </p:pic>
      <p:sp>
        <p:nvSpPr>
          <p:cNvPr id="8" name="Right Arrow 7"/>
          <p:cNvSpPr/>
          <p:nvPr/>
        </p:nvSpPr>
        <p:spPr>
          <a:xfrm>
            <a:off x="2476784" y="1104226"/>
            <a:ext cx="846161" cy="436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22945" y="1038623"/>
            <a:ext cx="7902337"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মুজিবনগর সরকারের রাষ্ট্রপতি “বঙ্গবন্ধু শেখ মুজিবুর রহমান”  </a:t>
            </a:r>
            <a:endParaRPr lang="en-US" sz="3200" b="1"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06" y="1974147"/>
            <a:ext cx="1870452" cy="973770"/>
          </a:xfrm>
          <a:prstGeom prst="rect">
            <a:avLst/>
          </a:prstGeom>
        </p:spPr>
      </p:pic>
      <p:sp>
        <p:nvSpPr>
          <p:cNvPr id="11" name="Right Arrow 10"/>
          <p:cNvSpPr/>
          <p:nvPr/>
        </p:nvSpPr>
        <p:spPr>
          <a:xfrm>
            <a:off x="2476784" y="2293107"/>
            <a:ext cx="846161" cy="395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22945" y="2302502"/>
            <a:ext cx="8271111"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মুজিবনগর সরকারের উপরাষ্ট্রপতি ছিলেন “সৈয়দ নজরুল ইসলাম” </a:t>
            </a:r>
            <a:endParaRPr lang="en-US" sz="3200" b="1"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06" y="3106260"/>
            <a:ext cx="1870451" cy="1029012"/>
          </a:xfrm>
          <a:prstGeom prst="rect">
            <a:avLst/>
          </a:prstGeom>
        </p:spPr>
      </p:pic>
      <p:sp>
        <p:nvSpPr>
          <p:cNvPr id="14" name="Right Arrow 13"/>
          <p:cNvSpPr/>
          <p:nvPr/>
        </p:nvSpPr>
        <p:spPr>
          <a:xfrm>
            <a:off x="2476784" y="3428999"/>
            <a:ext cx="846161"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06404" y="2947917"/>
            <a:ext cx="8120986" cy="1569660"/>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মুজিবনগর সরকারের প্রধানমন্ত্রী এবং প্রতিরক্ষা, তথ্য, সম্প্রচার ও যোগাযোগ, অর্থনৈতিক বিষয়াবলি, পরিকল্পনা বিভাগ, শিক্ষা, স্থানীয় সরকার, স্বাস্থ্য,শ্রম, সমাজকল্যান, সংস্থাপন এবং অন্যান্য যেসব বিষয় কারও ওপর ন্যস্ত হয়নি তার দায়িত্বপ্রাপ্ত মন্ত্রী ছিলেন “তাজউদ্দীন আহমদ”। </a:t>
            </a:r>
            <a:endParaRPr lang="en-US" sz="24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706" y="4254686"/>
            <a:ext cx="1870451" cy="986054"/>
          </a:xfrm>
          <a:prstGeom prst="rect">
            <a:avLst/>
          </a:prstGeom>
        </p:spPr>
      </p:pic>
      <p:sp>
        <p:nvSpPr>
          <p:cNvPr id="16" name="Right Arrow 15"/>
          <p:cNvSpPr/>
          <p:nvPr/>
        </p:nvSpPr>
        <p:spPr>
          <a:xfrm>
            <a:off x="2476783" y="4565146"/>
            <a:ext cx="846161" cy="422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22944" y="4584842"/>
            <a:ext cx="7486083" cy="461665"/>
          </a:xfrm>
          <a:prstGeom prst="rect">
            <a:avLst/>
          </a:prstGeom>
          <a:noFill/>
        </p:spPr>
        <p:txBody>
          <a:bodyPr wrap="square" rtlCol="0">
            <a:spAutoFit/>
          </a:bodyPr>
          <a:lstStyle/>
          <a:p>
            <a:pPr algn="ctr"/>
            <a:r>
              <a:rPr lang="en-US" sz="2400" b="1" dirty="0" smtClean="0">
                <a:latin typeface="NikoshBAN" panose="02000000000000000000" pitchFamily="2" charset="0"/>
                <a:cs typeface="NikoshBAN" panose="02000000000000000000" pitchFamily="2" charset="0"/>
              </a:rPr>
              <a:t>মুজিবনগর সরকারের অর্থ ও পরিকল্পনা মন্ত্রী ছিলেন ক্যাপ্টেন এম. মনসুর আলী। </a:t>
            </a:r>
            <a:endParaRPr lang="en-US" sz="2400" b="1" dirty="0">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707" y="5356107"/>
            <a:ext cx="1870450" cy="1133616"/>
          </a:xfrm>
          <a:prstGeom prst="rect">
            <a:avLst/>
          </a:prstGeom>
        </p:spPr>
      </p:pic>
      <p:sp>
        <p:nvSpPr>
          <p:cNvPr id="19" name="Right Arrow 18"/>
          <p:cNvSpPr/>
          <p:nvPr/>
        </p:nvSpPr>
        <p:spPr>
          <a:xfrm>
            <a:off x="2483323" y="5720399"/>
            <a:ext cx="846161" cy="382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452884" y="5457159"/>
            <a:ext cx="7970292" cy="954107"/>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মুজিবনগর সরকারের স্বরাষ্ট্র এবং ত্রাণ ও পুনর্বাসনমন্ত্রী ছিলেন এ.এইচ.এম কামারুজ্জামান।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237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2000"/>
                                        <p:tgtEl>
                                          <p:spTgt spid="3"/>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par>
                          <p:cTn id="24" fill="hold">
                            <p:stCondLst>
                              <p:cond delay="10000"/>
                            </p:stCondLst>
                            <p:childTnLst>
                              <p:par>
                                <p:cTn id="25" presetID="2" presetClass="entr" presetSubtype="4" fill="hold" grpId="0" nodeType="after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 calcmode="lin" valueType="num">
                                      <p:cBhvr additive="base">
                                        <p:cTn id="27" dur="2000" fill="hold"/>
                                        <p:tgtEl>
                                          <p:spTgt spid="2"/>
                                        </p:tgtEl>
                                        <p:attrNameLst>
                                          <p:attrName>ppt_x</p:attrName>
                                        </p:attrNameLst>
                                      </p:cBhvr>
                                      <p:tavLst>
                                        <p:tav tm="0">
                                          <p:val>
                                            <p:strVal val="#ppt_x"/>
                                          </p:val>
                                        </p:tav>
                                        <p:tav tm="100000">
                                          <p:val>
                                            <p:strVal val="#ppt_x"/>
                                          </p:val>
                                        </p:tav>
                                      </p:tavLst>
                                    </p:anim>
                                    <p:anim calcmode="lin" valueType="num">
                                      <p:cBhvr additive="base">
                                        <p:cTn id="28" dur="20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18400"/>
                            </p:stCondLst>
                            <p:childTnLst>
                              <p:par>
                                <p:cTn id="30" presetID="63" presetClass="path" presetSubtype="0" accel="50000" decel="50000" fill="hold" grpId="0" nodeType="afterEffect">
                                  <p:stCondLst>
                                    <p:cond delay="0"/>
                                  </p:stCondLst>
                                  <p:childTnLst>
                                    <p:animMotion origin="layout" path="M -4.16667E-7 -4.07407E-6 L -2.29167E-6 -3.7037E-6 " pathEditMode="relative" rAng="0" ptsTypes="AA">
                                      <p:cBhvr>
                                        <p:cTn id="31" dur="2000" fill="hold"/>
                                        <p:tgtEl>
                                          <p:spTgt spid="8"/>
                                        </p:tgtEl>
                                        <p:attrNameLst>
                                          <p:attrName>ppt_x</p:attrName>
                                          <p:attrName>ppt_y</p:attrName>
                                        </p:attrNameLst>
                                      </p:cBhvr>
                                      <p:rCtr x="99000" y="23100"/>
                                    </p:animMotion>
                                  </p:childTnLst>
                                </p:cTn>
                              </p:par>
                            </p:childTnLst>
                          </p:cTn>
                        </p:par>
                        <p:par>
                          <p:cTn id="32" fill="hold">
                            <p:stCondLst>
                              <p:cond delay="20400"/>
                            </p:stCondLst>
                            <p:childTnLst>
                              <p:par>
                                <p:cTn id="33" presetID="2" presetClass="entr" presetSubtype="4" fill="hold" grpId="0" nodeType="afterEffect">
                                  <p:stCondLst>
                                    <p:cond delay="0"/>
                                  </p:stCondLst>
                                  <p:iterate type="wd">
                                    <p:tmPct val="10000"/>
                                  </p:iterate>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000" fill="hold"/>
                                        <p:tgtEl>
                                          <p:spTgt spid="9"/>
                                        </p:tgtEl>
                                        <p:attrNameLst>
                                          <p:attrName>ppt_x</p:attrName>
                                        </p:attrNameLst>
                                      </p:cBhvr>
                                      <p:tavLst>
                                        <p:tav tm="0">
                                          <p:val>
                                            <p:strVal val="#ppt_x"/>
                                          </p:val>
                                        </p:tav>
                                        <p:tav tm="100000">
                                          <p:val>
                                            <p:strVal val="#ppt_x"/>
                                          </p:val>
                                        </p:tav>
                                      </p:tavLst>
                                    </p:anim>
                                    <p:anim calcmode="lin" valueType="num">
                                      <p:cBhvr additive="base">
                                        <p:cTn id="36" dur="20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24000"/>
                            </p:stCondLst>
                            <p:childTnLst>
                              <p:par>
                                <p:cTn id="38" presetID="6"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par>
                          <p:cTn id="41" fill="hold">
                            <p:stCondLst>
                              <p:cond delay="26000"/>
                            </p:stCondLst>
                            <p:childTnLst>
                              <p:par>
                                <p:cTn id="42" presetID="2" presetClass="entr" presetSubtype="4" fill="hold" grpId="0" nodeType="after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2000" fill="hold"/>
                                        <p:tgtEl>
                                          <p:spTgt spid="12"/>
                                        </p:tgtEl>
                                        <p:attrNameLst>
                                          <p:attrName>ppt_x</p:attrName>
                                        </p:attrNameLst>
                                      </p:cBhvr>
                                      <p:tavLst>
                                        <p:tav tm="0">
                                          <p:val>
                                            <p:strVal val="#ppt_x"/>
                                          </p:val>
                                        </p:tav>
                                        <p:tav tm="100000">
                                          <p:val>
                                            <p:strVal val="#ppt_x"/>
                                          </p:val>
                                        </p:tav>
                                      </p:tavLst>
                                    </p:anim>
                                    <p:anim calcmode="lin" valueType="num">
                                      <p:cBhvr additive="base">
                                        <p:cTn id="45" dur="20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37400"/>
                            </p:stCondLst>
                            <p:childTnLst>
                              <p:par>
                                <p:cTn id="47" presetID="6"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2000"/>
                                        <p:tgtEl>
                                          <p:spTgt spid="14"/>
                                        </p:tgtEl>
                                      </p:cBhvr>
                                    </p:animEffect>
                                  </p:childTnLst>
                                </p:cTn>
                              </p:par>
                            </p:childTnLst>
                          </p:cTn>
                        </p:par>
                        <p:par>
                          <p:cTn id="50" fill="hold">
                            <p:stCondLst>
                              <p:cond delay="39400"/>
                            </p:stCondLst>
                            <p:childTnLst>
                              <p:par>
                                <p:cTn id="51" presetID="2" presetClass="entr" presetSubtype="4" fill="hold" grpId="0" nodeType="afterEffect">
                                  <p:stCondLst>
                                    <p:cond delay="0"/>
                                  </p:stCondLst>
                                  <p:iterate type="wd">
                                    <p:tmPct val="10000"/>
                                  </p:iterate>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2000" fill="hold"/>
                                        <p:tgtEl>
                                          <p:spTgt spid="15"/>
                                        </p:tgtEl>
                                        <p:attrNameLst>
                                          <p:attrName>ppt_x</p:attrName>
                                        </p:attrNameLst>
                                      </p:cBhvr>
                                      <p:tavLst>
                                        <p:tav tm="0">
                                          <p:val>
                                            <p:strVal val="#ppt_x"/>
                                          </p:val>
                                        </p:tav>
                                        <p:tav tm="100000">
                                          <p:val>
                                            <p:strVal val="#ppt_x"/>
                                          </p:val>
                                        </p:tav>
                                      </p:tavLst>
                                    </p:anim>
                                    <p:anim calcmode="lin" valueType="num">
                                      <p:cBhvr additive="base">
                                        <p:cTn id="54" dur="2000" fill="hold"/>
                                        <p:tgtEl>
                                          <p:spTgt spid="15"/>
                                        </p:tgtEl>
                                        <p:attrNameLst>
                                          <p:attrName>ppt_y</p:attrName>
                                        </p:attrNameLst>
                                      </p:cBhvr>
                                      <p:tavLst>
                                        <p:tav tm="0">
                                          <p:val>
                                            <p:strVal val="1+#ppt_h/2"/>
                                          </p:val>
                                        </p:tav>
                                        <p:tav tm="100000">
                                          <p:val>
                                            <p:strVal val="#ppt_y"/>
                                          </p:val>
                                        </p:tav>
                                      </p:tavLst>
                                    </p:anim>
                                  </p:childTnLst>
                                </p:cTn>
                              </p:par>
                            </p:childTnLst>
                          </p:cTn>
                        </p:par>
                        <p:par>
                          <p:cTn id="55" fill="hold">
                            <p:stCondLst>
                              <p:cond delay="50000"/>
                            </p:stCondLst>
                            <p:childTnLst>
                              <p:par>
                                <p:cTn id="56" presetID="6" presetClass="entr" presetSubtype="16"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ircle(in)">
                                      <p:cBhvr>
                                        <p:cTn id="58" dur="2000"/>
                                        <p:tgtEl>
                                          <p:spTgt spid="16"/>
                                        </p:tgtEl>
                                      </p:cBhvr>
                                    </p:animEffect>
                                  </p:childTnLst>
                                </p:cTn>
                              </p:par>
                            </p:childTnLst>
                          </p:cTn>
                        </p:par>
                        <p:par>
                          <p:cTn id="59" fill="hold">
                            <p:stCondLst>
                              <p:cond delay="52000"/>
                            </p:stCondLst>
                            <p:childTnLst>
                              <p:par>
                                <p:cTn id="60" presetID="42" presetClass="entr" presetSubtype="0" fill="hold" grpId="0" nodeType="afterEffect">
                                  <p:stCondLst>
                                    <p:cond delay="0"/>
                                  </p:stCondLst>
                                  <p:iterate type="lt">
                                    <p:tmPct val="10000"/>
                                  </p:iterate>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anim calcmode="lin" valueType="num">
                                      <p:cBhvr>
                                        <p:cTn id="63" dur="2000" fill="hold"/>
                                        <p:tgtEl>
                                          <p:spTgt spid="17"/>
                                        </p:tgtEl>
                                        <p:attrNameLst>
                                          <p:attrName>ppt_x</p:attrName>
                                        </p:attrNameLst>
                                      </p:cBhvr>
                                      <p:tavLst>
                                        <p:tav tm="0">
                                          <p:val>
                                            <p:strVal val="#ppt_x"/>
                                          </p:val>
                                        </p:tav>
                                        <p:tav tm="100000">
                                          <p:val>
                                            <p:strVal val="#ppt_x"/>
                                          </p:val>
                                        </p:tav>
                                      </p:tavLst>
                                    </p:anim>
                                    <p:anim calcmode="lin" valueType="num">
                                      <p:cBhvr>
                                        <p:cTn id="64" dur="20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66200"/>
                            </p:stCondLst>
                            <p:childTnLst>
                              <p:par>
                                <p:cTn id="66" presetID="6" presetClass="entr" presetSubtype="16"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circle(in)">
                                      <p:cBhvr>
                                        <p:cTn id="68" dur="2000"/>
                                        <p:tgtEl>
                                          <p:spTgt spid="19"/>
                                        </p:tgtEl>
                                      </p:cBhvr>
                                    </p:animEffect>
                                  </p:childTnLst>
                                </p:cTn>
                              </p:par>
                            </p:childTnLst>
                          </p:cTn>
                        </p:par>
                        <p:par>
                          <p:cTn id="69" fill="hold">
                            <p:stCondLst>
                              <p:cond delay="68200"/>
                            </p:stCondLst>
                            <p:childTnLst>
                              <p:par>
                                <p:cTn id="70" presetID="31" presetClass="entr" presetSubtype="0" fill="hold" grpId="0" nodeType="afterEffect">
                                  <p:stCondLst>
                                    <p:cond delay="0"/>
                                  </p:stCondLst>
                                  <p:iterate type="lt">
                                    <p:tmPct val="5000"/>
                                  </p:iterate>
                                  <p:childTnLst>
                                    <p:set>
                                      <p:cBhvr>
                                        <p:cTn id="71" dur="1" fill="hold">
                                          <p:stCondLst>
                                            <p:cond delay="0"/>
                                          </p:stCondLst>
                                        </p:cTn>
                                        <p:tgtEl>
                                          <p:spTgt spid="20"/>
                                        </p:tgtEl>
                                        <p:attrNameLst>
                                          <p:attrName>style.visibility</p:attrName>
                                        </p:attrNameLst>
                                      </p:cBhvr>
                                      <p:to>
                                        <p:strVal val="visible"/>
                                      </p:to>
                                    </p:set>
                                    <p:anim calcmode="lin" valueType="num">
                                      <p:cBhvr>
                                        <p:cTn id="72" dur="2000" fill="hold"/>
                                        <p:tgtEl>
                                          <p:spTgt spid="20"/>
                                        </p:tgtEl>
                                        <p:attrNameLst>
                                          <p:attrName>ppt_w</p:attrName>
                                        </p:attrNameLst>
                                      </p:cBhvr>
                                      <p:tavLst>
                                        <p:tav tm="0">
                                          <p:val>
                                            <p:fltVal val="0"/>
                                          </p:val>
                                        </p:tav>
                                        <p:tav tm="100000">
                                          <p:val>
                                            <p:strVal val="#ppt_w"/>
                                          </p:val>
                                        </p:tav>
                                      </p:tavLst>
                                    </p:anim>
                                    <p:anim calcmode="lin" valueType="num">
                                      <p:cBhvr>
                                        <p:cTn id="73" dur="2000" fill="hold"/>
                                        <p:tgtEl>
                                          <p:spTgt spid="20"/>
                                        </p:tgtEl>
                                        <p:attrNameLst>
                                          <p:attrName>ppt_h</p:attrName>
                                        </p:attrNameLst>
                                      </p:cBhvr>
                                      <p:tavLst>
                                        <p:tav tm="0">
                                          <p:val>
                                            <p:fltVal val="0"/>
                                          </p:val>
                                        </p:tav>
                                        <p:tav tm="100000">
                                          <p:val>
                                            <p:strVal val="#ppt_h"/>
                                          </p:val>
                                        </p:tav>
                                      </p:tavLst>
                                    </p:anim>
                                    <p:anim calcmode="lin" valueType="num">
                                      <p:cBhvr>
                                        <p:cTn id="74" dur="2000" fill="hold"/>
                                        <p:tgtEl>
                                          <p:spTgt spid="20"/>
                                        </p:tgtEl>
                                        <p:attrNameLst>
                                          <p:attrName>style.rotation</p:attrName>
                                        </p:attrNameLst>
                                      </p:cBhvr>
                                      <p:tavLst>
                                        <p:tav tm="0">
                                          <p:val>
                                            <p:fltVal val="90"/>
                                          </p:val>
                                        </p:tav>
                                        <p:tav tm="100000">
                                          <p:val>
                                            <p:fltVal val="0"/>
                                          </p:val>
                                        </p:tav>
                                      </p:tavLst>
                                    </p:anim>
                                    <p:animEffect transition="in" filter="fade">
                                      <p:cBhvr>
                                        <p:cTn id="7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11" grpId="0" animBg="1"/>
      <p:bldP spid="12" grpId="0"/>
      <p:bldP spid="14" grpId="0" animBg="1"/>
      <p:bldP spid="15" grpId="0"/>
      <p:bldP spid="16" grpId="0" animBg="1"/>
      <p:bldP spid="17" grpId="0"/>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780197" y="723332"/>
            <a:ext cx="10631606" cy="2062103"/>
          </a:xfrm>
          <a:prstGeom prst="rect">
            <a:avLst/>
          </a:prstGeom>
          <a:noFill/>
        </p:spPr>
        <p:txBody>
          <a:bodyPr wrap="square" rtlCol="0">
            <a:spAutoFit/>
          </a:bodyPr>
          <a:lstStyle/>
          <a:p>
            <a:pPr algn="ctr"/>
            <a:r>
              <a:rPr lang="en-US" sz="3200" dirty="0" smtClean="0">
                <a:latin typeface="NikoshBAN" panose="02000000000000000000" pitchFamily="2" charset="0"/>
                <a:cs typeface="NikoshBAN" panose="02000000000000000000" pitchFamily="2" charset="0"/>
              </a:rPr>
              <a:t>মুক্তিযুদ্ধকে সঠিক পথে পরিচালনা এবং দেশে ও বিদেশে মুক্তিযুদ্ধের পক্ষে জনমত গঠন ও সমর্থন আদায় করার ক্ষেত্রে এই সরকার সফলতা লাভ করে। “মুজিবনগর সরকার” গঠনের পর মুক্তিযুদ্ধের গতি বৃদ্ধি পায়। এ সরকারের নেতৃত্বে সকল শ্রেণির বাঙালি দেশকে শত্রু মুক্ত করার জন্য সশস্ত্র সংগ্রামে ঝাঁপিয়ে পড়েন। </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495" y="2763702"/>
            <a:ext cx="7449670" cy="3744673"/>
          </a:xfrm>
          <a:prstGeom prst="rect">
            <a:avLst/>
          </a:prstGeom>
        </p:spPr>
      </p:pic>
    </p:spTree>
    <p:extLst>
      <p:ext uri="{BB962C8B-B14F-4D97-AF65-F5344CB8AC3E}">
        <p14:creationId xmlns:p14="http://schemas.microsoft.com/office/powerpoint/2010/main" val="19704913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50" y="791571"/>
            <a:ext cx="10826756" cy="529533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21" y="1898793"/>
            <a:ext cx="2465987" cy="3123584"/>
          </a:xfrm>
          <a:prstGeom prst="ellipse">
            <a:avLst/>
          </a:prstGeom>
          <a:ln>
            <a:noFill/>
          </a:ln>
          <a:effectLst>
            <a:softEdge rad="112500"/>
          </a:effectLst>
        </p:spPr>
      </p:pic>
      <p:sp>
        <p:nvSpPr>
          <p:cNvPr id="4" name="TextBox 3"/>
          <p:cNvSpPr txBox="1"/>
          <p:nvPr/>
        </p:nvSpPr>
        <p:spPr>
          <a:xfrm>
            <a:off x="5389617" y="2525349"/>
            <a:ext cx="4694830" cy="2062103"/>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মোঃ আলমগীর ভূঞা </a:t>
            </a:r>
          </a:p>
          <a:p>
            <a:pPr algn="ctr"/>
            <a:r>
              <a:rPr lang="en-US" sz="3200" b="1" dirty="0" smtClean="0">
                <a:latin typeface="NikoshBAN" panose="02000000000000000000" pitchFamily="2" charset="0"/>
                <a:cs typeface="NikoshBAN" panose="02000000000000000000" pitchFamily="2" charset="0"/>
              </a:rPr>
              <a:t>সহকারী শিক্ষক</a:t>
            </a:r>
          </a:p>
          <a:p>
            <a:pPr algn="ctr"/>
            <a:r>
              <a:rPr lang="en-US" sz="3200" b="1" dirty="0" smtClean="0">
                <a:latin typeface="NikoshBAN" panose="02000000000000000000" pitchFamily="2" charset="0"/>
                <a:cs typeface="NikoshBAN" panose="02000000000000000000" pitchFamily="2" charset="0"/>
              </a:rPr>
              <a:t>বালুয়াকান্দি-১ সপ্রাবি </a:t>
            </a:r>
          </a:p>
          <a:p>
            <a:pPr algn="ctr"/>
            <a:r>
              <a:rPr lang="en-US" sz="3200" b="1" dirty="0" smtClean="0">
                <a:latin typeface="NikoshBAN" panose="02000000000000000000" pitchFamily="2" charset="0"/>
                <a:cs typeface="NikoshBAN" panose="02000000000000000000" pitchFamily="2" charset="0"/>
              </a:rPr>
              <a:t>রায়পুরা-নরসিংদী।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1822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style.rotation</p:attrName>
                                        </p:attrNameLst>
                                      </p:cBhvr>
                                      <p:tavLst>
                                        <p:tav tm="0">
                                          <p:val>
                                            <p:fltVal val="90"/>
                                          </p:val>
                                        </p:tav>
                                        <p:tav tm="100000">
                                          <p:val>
                                            <p:fltVal val="0"/>
                                          </p:val>
                                        </p:tav>
                                      </p:tavLst>
                                    </p:anim>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76" y="389192"/>
            <a:ext cx="3439236" cy="1483549"/>
          </a:xfrm>
          <a:prstGeom prst="rect">
            <a:avLst/>
          </a:prstGeom>
        </p:spPr>
      </p:pic>
      <p:sp>
        <p:nvSpPr>
          <p:cNvPr id="3" name="TextBox 2"/>
          <p:cNvSpPr txBox="1"/>
          <p:nvPr/>
        </p:nvSpPr>
        <p:spPr>
          <a:xfrm>
            <a:off x="3480179" y="423081"/>
            <a:ext cx="5308979"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দলীয় কাজ </a:t>
            </a:r>
            <a:endParaRPr lang="en-US" sz="4000" b="1" u="sng" dirty="0">
              <a:latin typeface="NikoshBAN" panose="02000000000000000000" pitchFamily="2" charset="0"/>
              <a:cs typeface="NikoshBAN" panose="02000000000000000000" pitchFamily="2" charset="0"/>
            </a:endParaRPr>
          </a:p>
        </p:txBody>
      </p:sp>
      <p:sp>
        <p:nvSpPr>
          <p:cNvPr id="8" name="TextBox 7"/>
          <p:cNvSpPr txBox="1"/>
          <p:nvPr/>
        </p:nvSpPr>
        <p:spPr>
          <a:xfrm>
            <a:off x="1139586" y="2050162"/>
            <a:ext cx="10017457" cy="584775"/>
          </a:xfrm>
          <a:prstGeom prst="rect">
            <a:avLst/>
          </a:prstGeom>
          <a:noFill/>
        </p:spPr>
        <p:txBody>
          <a:bodyPr wrap="square" rtlCol="0">
            <a:spAutoFit/>
          </a:bodyPr>
          <a:lstStyle/>
          <a:p>
            <a:pPr algn="ctr"/>
            <a:r>
              <a:rPr lang="en-US" sz="3200" b="1" dirty="0" smtClean="0">
                <a:solidFill>
                  <a:schemeClr val="accent1">
                    <a:lumMod val="50000"/>
                  </a:schemeClr>
                </a:solidFill>
                <a:latin typeface="NikoshBAN" panose="02000000000000000000" pitchFamily="2" charset="0"/>
                <a:cs typeface="NikoshBAN" panose="02000000000000000000" pitchFamily="2" charset="0"/>
              </a:rPr>
              <a:t>১। বাংলাদেশের প্রথম সরকার কেন গঠন করা হয়েছিল ? </a:t>
            </a:r>
            <a:endParaRPr lang="en-US" sz="3200" b="1" dirty="0">
              <a:solidFill>
                <a:schemeClr val="accent1">
                  <a:lumMod val="50000"/>
                </a:schemeClr>
              </a:solidFill>
              <a:latin typeface="NikoshBAN" panose="02000000000000000000" pitchFamily="2" charset="0"/>
              <a:cs typeface="NikoshBAN" panose="02000000000000000000" pitchFamily="2" charset="0"/>
            </a:endParaRPr>
          </a:p>
        </p:txBody>
      </p:sp>
      <p:sp>
        <p:nvSpPr>
          <p:cNvPr id="9" name="TextBox 8"/>
          <p:cNvSpPr txBox="1"/>
          <p:nvPr/>
        </p:nvSpPr>
        <p:spPr>
          <a:xfrm>
            <a:off x="1367050" y="2634937"/>
            <a:ext cx="9457899" cy="1077218"/>
          </a:xfrm>
          <a:prstGeom prst="rect">
            <a:avLst/>
          </a:prstGeom>
          <a:noFill/>
        </p:spPr>
        <p:txBody>
          <a:bodyPr wrap="square" rtlCol="0">
            <a:spAutoFit/>
          </a:bodyPr>
          <a:lstStyle/>
          <a:p>
            <a:pPr algn="ctr"/>
            <a:r>
              <a:rPr lang="en-US" sz="3200" b="1" dirty="0" smtClean="0">
                <a:solidFill>
                  <a:schemeClr val="accent6">
                    <a:lumMod val="50000"/>
                  </a:schemeClr>
                </a:solidFill>
                <a:latin typeface="NikoshBAN" panose="02000000000000000000" pitchFamily="2" charset="0"/>
                <a:cs typeface="NikoshBAN" panose="02000000000000000000" pitchFamily="2" charset="0"/>
              </a:rPr>
              <a:t>২। নিচের ছকে দেয়া ব্যক্তিরা মুজিবনগর সরকারের কে কোন পদে ছিলেন তা তোমরা দলে আলোচনা করে খাতায় লিখ।</a:t>
            </a:r>
            <a:endParaRPr lang="en-US" sz="3200" b="1" dirty="0">
              <a:solidFill>
                <a:schemeClr val="accent6">
                  <a:lumMod val="50000"/>
                </a:schemeClr>
              </a:solidFill>
              <a:latin typeface="NikoshBAN" panose="02000000000000000000" pitchFamily="2" charset="0"/>
              <a:cs typeface="NikoshBAN" panose="02000000000000000000" pitchFamily="2" charset="0"/>
            </a:endParaRPr>
          </a:p>
        </p:txBody>
      </p:sp>
      <p:grpSp>
        <p:nvGrpSpPr>
          <p:cNvPr id="11" name="Group 10"/>
          <p:cNvGrpSpPr/>
          <p:nvPr/>
        </p:nvGrpSpPr>
        <p:grpSpPr>
          <a:xfrm>
            <a:off x="1951627" y="3889576"/>
            <a:ext cx="8393373" cy="2667177"/>
            <a:chOff x="1951629" y="3875964"/>
            <a:chExt cx="8393373" cy="266717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629" y="3875964"/>
              <a:ext cx="8393373" cy="2667177"/>
            </a:xfrm>
            <a:prstGeom prst="rect">
              <a:avLst/>
            </a:prstGeom>
          </p:spPr>
        </p:pic>
        <p:sp>
          <p:nvSpPr>
            <p:cNvPr id="10" name="Rectangle 9"/>
            <p:cNvSpPr/>
            <p:nvPr/>
          </p:nvSpPr>
          <p:spPr>
            <a:xfrm>
              <a:off x="1951629" y="4954138"/>
              <a:ext cx="3725840" cy="1910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47357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200"/>
                            </p:stCondLst>
                            <p:childTnLst>
                              <p:par>
                                <p:cTn id="16" presetID="21" presetClass="entr" presetSubtype="1"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par>
                          <p:cTn id="19" fill="hold">
                            <p:stCondLst>
                              <p:cond delay="14600"/>
                            </p:stCondLst>
                            <p:childTnLst>
                              <p:par>
                                <p:cTn id="20" presetID="21"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par>
                          <p:cTn id="23" fill="hold">
                            <p:stCondLst>
                              <p:cond delay="16600"/>
                            </p:stCondLst>
                            <p:childTnLst>
                              <p:par>
                                <p:cTn id="24" presetID="2" presetClass="entr" presetSubtype="4"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ppt_x"/>
                                          </p:val>
                                        </p:tav>
                                        <p:tav tm="100000">
                                          <p:val>
                                            <p:strVal val="#ppt_x"/>
                                          </p:val>
                                        </p:tav>
                                      </p:tavLst>
                                    </p:anim>
                                    <p:anim calcmode="lin" valueType="num">
                                      <p:cBhvr additive="base">
                                        <p:cTn id="27"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280848" y="741382"/>
            <a:ext cx="3302758" cy="707886"/>
          </a:xfrm>
          <a:prstGeom prst="rect">
            <a:avLst/>
          </a:prstGeom>
          <a:noFill/>
        </p:spPr>
        <p:txBody>
          <a:bodyPr wrap="square" rtlCol="0">
            <a:spAutoFit/>
          </a:bodyPr>
          <a:lstStyle/>
          <a:p>
            <a:pPr algn="ct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2429300" y="3429000"/>
            <a:ext cx="7356144"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874" y="1132764"/>
            <a:ext cx="9444251" cy="4544705"/>
          </a:xfrm>
          <a:prstGeom prst="rect">
            <a:avLst/>
          </a:prstGeom>
        </p:spPr>
      </p:pic>
      <p:sp>
        <p:nvSpPr>
          <p:cNvPr id="9" name="TextBox 8"/>
          <p:cNvSpPr txBox="1"/>
          <p:nvPr/>
        </p:nvSpPr>
        <p:spPr>
          <a:xfrm>
            <a:off x="3853217" y="1470367"/>
            <a:ext cx="4508310"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মূল্যায়ন</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3207224" y="3752165"/>
            <a:ext cx="7342495"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 মুজিবনগর </a:t>
            </a:r>
            <a:r>
              <a:rPr lang="en-US" sz="3600" b="1" dirty="0" err="1" smtClean="0">
                <a:latin typeface="NikoshBAN" panose="02000000000000000000" pitchFamily="2" charset="0"/>
                <a:cs typeface="NikoshBAN" panose="02000000000000000000" pitchFamily="2" charset="0"/>
              </a:rPr>
              <a:t>সরকার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গঠিত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হয়</a:t>
            </a:r>
            <a:r>
              <a:rPr lang="en-US"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6833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400"/>
                            </p:stCondLst>
                            <p:childTnLst>
                              <p:par>
                                <p:cTn id="14" presetID="42" presetClass="entr" presetSubtype="0"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anim calcmode="lin" valueType="num">
                                      <p:cBhvr>
                                        <p:cTn id="17" dur="2000" fill="hold"/>
                                        <p:tgtEl>
                                          <p:spTgt spid="10"/>
                                        </p:tgtEl>
                                        <p:attrNameLst>
                                          <p:attrName>ppt_x</p:attrName>
                                        </p:attrNameLst>
                                      </p:cBhvr>
                                      <p:tavLst>
                                        <p:tav tm="0">
                                          <p:val>
                                            <p:strVal val="#ppt_x"/>
                                          </p:val>
                                        </p:tav>
                                        <p:tav tm="100000">
                                          <p:val>
                                            <p:strVal val="#ppt_x"/>
                                          </p:val>
                                        </p:tav>
                                      </p:tavLst>
                                    </p:anim>
                                    <p:anim calcmode="lin" valueType="num">
                                      <p:cBhvr>
                                        <p:cTn id="18"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01" y="532263"/>
            <a:ext cx="11013744" cy="5759355"/>
          </a:xfrm>
          <a:prstGeom prst="rect">
            <a:avLst/>
          </a:prstGeom>
        </p:spPr>
      </p:pic>
      <p:sp>
        <p:nvSpPr>
          <p:cNvPr id="3" name="TextBox 2"/>
          <p:cNvSpPr txBox="1"/>
          <p:nvPr/>
        </p:nvSpPr>
        <p:spPr>
          <a:xfrm>
            <a:off x="4258101" y="900752"/>
            <a:ext cx="3698544"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বাড়ির কাজ </a:t>
            </a:r>
            <a:endParaRPr lang="en-US" sz="4000" b="1" u="sng" dirty="0">
              <a:latin typeface="NikoshBAN" panose="02000000000000000000" pitchFamily="2" charset="0"/>
              <a:cs typeface="NikoshBAN" panose="02000000000000000000" pitchFamily="2" charset="0"/>
            </a:endParaRPr>
          </a:p>
        </p:txBody>
      </p:sp>
      <p:sp>
        <p:nvSpPr>
          <p:cNvPr id="4" name="TextBox 3"/>
          <p:cNvSpPr txBox="1"/>
          <p:nvPr/>
        </p:nvSpPr>
        <p:spPr>
          <a:xfrm>
            <a:off x="2265529" y="1736493"/>
            <a:ext cx="8024883"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8" name="TextBox 7"/>
          <p:cNvSpPr txBox="1"/>
          <p:nvPr/>
        </p:nvSpPr>
        <p:spPr>
          <a:xfrm>
            <a:off x="2231409" y="2091335"/>
            <a:ext cx="8093122" cy="1077218"/>
          </a:xfrm>
          <a:prstGeom prst="rect">
            <a:avLst/>
          </a:prstGeom>
          <a:noFill/>
        </p:spPr>
        <p:txBody>
          <a:bodyPr wrap="square" rtlCol="0">
            <a:spAutoFit/>
          </a:bodyPr>
          <a:lstStyle/>
          <a:p>
            <a:pPr marL="514350" indent="-514350" algn="ctr">
              <a:buAutoNum type="arabicPeriod"/>
            </a:pPr>
            <a:r>
              <a:rPr lang="en-US" sz="3200" b="1" dirty="0" err="1" smtClean="0">
                <a:latin typeface="NikoshBAN" panose="02000000000000000000" pitchFamily="2" charset="0"/>
                <a:cs typeface="NikoshBAN" panose="02000000000000000000" pitchFamily="2" charset="0"/>
              </a:rPr>
              <a:t>মুজিবনগর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সরকার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তিনটি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কাজ</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করেছিল</a:t>
            </a:r>
            <a:r>
              <a:rPr lang="en-US" sz="3200" b="1" dirty="0" smtClean="0">
                <a:latin typeface="NikoshBAN" panose="02000000000000000000" pitchFamily="2" charset="0"/>
                <a:cs typeface="NikoshBAN" panose="02000000000000000000" pitchFamily="2" charset="0"/>
              </a:rPr>
              <a:t> ? </a:t>
            </a:r>
          </a:p>
          <a:p>
            <a:pPr marL="514350" indent="-514350" algn="ctr">
              <a:buAutoNum type="arabicPeriod"/>
            </a:pPr>
            <a:r>
              <a:rPr lang="en-US" sz="3200" b="1" dirty="0" err="1" smtClean="0">
                <a:latin typeface="NikoshBAN" panose="02000000000000000000" pitchFamily="2" charset="0"/>
                <a:cs typeface="NikoshBAN" panose="02000000000000000000" pitchFamily="2" charset="0"/>
              </a:rPr>
              <a:t>মুজিবনগর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সরকার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তারিখে</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শপদ</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গ্রহন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করেছিল</a:t>
            </a:r>
            <a:r>
              <a:rPr lang="en-US" sz="3200" b="1" dirty="0" smtClean="0">
                <a:latin typeface="NikoshBAN" panose="02000000000000000000" pitchFamily="2" charset="0"/>
                <a:cs typeface="NikoshBAN" panose="02000000000000000000" pitchFamily="2" charset="0"/>
              </a:rPr>
              <a:t> ?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3750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40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ppt_x"/>
                                          </p:val>
                                        </p:tav>
                                        <p:tav tm="100000">
                                          <p:val>
                                            <p:strVal val="#ppt_x"/>
                                          </p:val>
                                        </p:tav>
                                      </p:tavLst>
                                    </p:anim>
                                    <p:anim calcmode="lin" valueType="num">
                                      <p:cBhvr additive="base">
                                        <p:cTn id="17" dur="2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7200"/>
                            </p:stCondLst>
                            <p:childTnLst>
                              <p:par>
                                <p:cTn id="19" presetID="2" presetClass="entr" presetSubtype="4" fill="hold" grpId="0" nodeType="after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000" fill="hold"/>
                                        <p:tgtEl>
                                          <p:spTgt spid="8"/>
                                        </p:tgtEl>
                                        <p:attrNameLst>
                                          <p:attrName>ppt_x</p:attrName>
                                        </p:attrNameLst>
                                      </p:cBhvr>
                                      <p:tavLst>
                                        <p:tav tm="0">
                                          <p:val>
                                            <p:strVal val="#ppt_x"/>
                                          </p:val>
                                        </p:tav>
                                        <p:tav tm="100000">
                                          <p:val>
                                            <p:strVal val="#ppt_x"/>
                                          </p:val>
                                        </p:tav>
                                      </p:tavLst>
                                    </p:anim>
                                    <p:anim calcmode="lin" valueType="num">
                                      <p:cBhvr additive="base">
                                        <p:cTn id="2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10" y="547222"/>
            <a:ext cx="11122926" cy="5775366"/>
          </a:xfrm>
          <a:prstGeom prst="rect">
            <a:avLst/>
          </a:prstGeom>
        </p:spPr>
      </p:pic>
      <p:sp>
        <p:nvSpPr>
          <p:cNvPr id="3" name="TextBox 2"/>
          <p:cNvSpPr txBox="1"/>
          <p:nvPr/>
        </p:nvSpPr>
        <p:spPr>
          <a:xfrm>
            <a:off x="641445" y="1869743"/>
            <a:ext cx="4653886" cy="707886"/>
          </a:xfrm>
          <a:prstGeom prst="rect">
            <a:avLst/>
          </a:prstGeom>
          <a:noFill/>
        </p:spPr>
        <p:txBody>
          <a:bodyPr wrap="square" rtlCol="0">
            <a:spAutoFit/>
          </a:bodyPr>
          <a:lstStyle/>
          <a:p>
            <a:pPr algn="ctr"/>
            <a:r>
              <a:rPr lang="en-US" sz="4000" b="1" dirty="0" smtClean="0">
                <a:solidFill>
                  <a:schemeClr val="accent2">
                    <a:lumMod val="20000"/>
                    <a:lumOff val="80000"/>
                  </a:schemeClr>
                </a:solidFill>
                <a:latin typeface="NikoshBAN" panose="02000000000000000000" pitchFamily="2" charset="0"/>
                <a:cs typeface="NikoshBAN" panose="02000000000000000000" pitchFamily="2" charset="0"/>
              </a:rPr>
              <a:t>সবাইকে ধন্যবাদ </a:t>
            </a:r>
            <a:endParaRPr lang="en-US" sz="4000" b="1" dirty="0">
              <a:solidFill>
                <a:schemeClr val="accent2">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17597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ppt_x"/>
                                          </p:val>
                                        </p:tav>
                                        <p:tav tm="100000">
                                          <p:val>
                                            <p:strVal val="#ppt_x"/>
                                          </p:val>
                                        </p:tav>
                                      </p:tavLst>
                                    </p:anim>
                                    <p:anim calcmode="lin" valueType="num">
                                      <p:cBhvr additive="base">
                                        <p:cTn id="12"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84495" y="463455"/>
            <a:ext cx="11245754" cy="5910618"/>
            <a:chOff x="484495" y="463455"/>
            <a:chExt cx="11245754" cy="591061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5" y="463455"/>
              <a:ext cx="11245754" cy="5910618"/>
            </a:xfrm>
            <a:prstGeom prst="rect">
              <a:avLst/>
            </a:prstGeom>
          </p:spPr>
        </p:pic>
        <p:grpSp>
          <p:nvGrpSpPr>
            <p:cNvPr id="8" name="Group 7"/>
            <p:cNvGrpSpPr/>
            <p:nvPr/>
          </p:nvGrpSpPr>
          <p:grpSpPr>
            <a:xfrm>
              <a:off x="1779987" y="1116642"/>
              <a:ext cx="3768007" cy="4499917"/>
              <a:chOff x="1773165" y="1102426"/>
              <a:chExt cx="3768007" cy="449991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5284">
                <a:off x="1773165" y="1344043"/>
                <a:ext cx="3768007" cy="4258300"/>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9359">
                <a:off x="4368971" y="1102426"/>
                <a:ext cx="778397" cy="577354"/>
              </a:xfrm>
              <a:prstGeom prst="rect">
                <a:avLst/>
              </a:prstGeom>
              <a:ln>
                <a:noFill/>
              </a:ln>
              <a:effectLst>
                <a:softEdge rad="112500"/>
              </a:effectLst>
            </p:spPr>
          </p:pic>
        </p:grpSp>
      </p:grpSp>
      <p:sp>
        <p:nvSpPr>
          <p:cNvPr id="11" name="TextBox 10"/>
          <p:cNvSpPr txBox="1"/>
          <p:nvPr/>
        </p:nvSpPr>
        <p:spPr>
          <a:xfrm rot="20905040">
            <a:off x="6237027" y="1487606"/>
            <a:ext cx="4067033" cy="2677656"/>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শ্রেণিঃ পঞ্চম </a:t>
            </a:r>
          </a:p>
          <a:p>
            <a:pPr algn="ctr"/>
            <a:r>
              <a:rPr lang="en-US" sz="2800" b="1" dirty="0" smtClean="0">
                <a:latin typeface="NikoshBAN" panose="02000000000000000000" pitchFamily="2" charset="0"/>
                <a:cs typeface="NikoshBAN" panose="02000000000000000000" pitchFamily="2" charset="0"/>
              </a:rPr>
              <a:t>বিষয়ঃ বাংলাদেশ ও বিশ্বপরিচয় </a:t>
            </a:r>
          </a:p>
          <a:p>
            <a:pPr algn="ctr"/>
            <a:r>
              <a:rPr lang="en-US" sz="2800" b="1" dirty="0" smtClean="0">
                <a:latin typeface="NikoshBAN" panose="02000000000000000000" pitchFamily="2" charset="0"/>
                <a:cs typeface="NikoshBAN" panose="02000000000000000000" pitchFamily="2" charset="0"/>
              </a:rPr>
              <a:t>অধ্যায়ঃ প্রথম </a:t>
            </a:r>
          </a:p>
          <a:p>
            <a:pPr algn="ctr"/>
            <a:r>
              <a:rPr lang="en-US" sz="2800" b="1" dirty="0" smtClean="0">
                <a:latin typeface="NikoshBAN" panose="02000000000000000000" pitchFamily="2" charset="0"/>
                <a:cs typeface="NikoshBAN" panose="02000000000000000000" pitchFamily="2" charset="0"/>
              </a:rPr>
              <a:t>পাঠ শিরোনামঃ আমাদের মুক্তিযুদ্ধ </a:t>
            </a:r>
          </a:p>
          <a:p>
            <a:pPr algn="ctr"/>
            <a:r>
              <a:rPr lang="en-US" sz="2800" b="1" dirty="0" smtClean="0">
                <a:latin typeface="NikoshBAN" panose="02000000000000000000" pitchFamily="2" charset="0"/>
                <a:cs typeface="NikoshBAN" panose="02000000000000000000" pitchFamily="2" charset="0"/>
              </a:rPr>
              <a:t>পাঠ্যাংশঃ যুদ্ধের সূচনা </a:t>
            </a:r>
          </a:p>
          <a:p>
            <a:pPr algn="ctr"/>
            <a:r>
              <a:rPr lang="en-US" sz="2800" b="1" dirty="0" smtClean="0">
                <a:latin typeface="NikoshBAN" panose="02000000000000000000" pitchFamily="2" charset="0"/>
                <a:cs typeface="NikoshBAN" panose="02000000000000000000" pitchFamily="2" charset="0"/>
              </a:rPr>
              <a:t>তারিখঃ ২৭/০২/২০২১খ্রি. </a:t>
            </a:r>
            <a:endParaRPr lang="en-US" sz="2800" b="1" dirty="0">
              <a:latin typeface="NikoshBAN" panose="02000000000000000000" pitchFamily="2" charset="0"/>
              <a:cs typeface="NikoshBAN" panose="02000000000000000000" pitchFamily="2" charset="0"/>
            </a:endParaRPr>
          </a:p>
        </p:txBody>
      </p:sp>
      <p:grpSp>
        <p:nvGrpSpPr>
          <p:cNvPr id="20" name="Group 19"/>
          <p:cNvGrpSpPr/>
          <p:nvPr/>
        </p:nvGrpSpPr>
        <p:grpSpPr>
          <a:xfrm>
            <a:off x="0" y="-10236"/>
            <a:ext cx="12192000" cy="6858000"/>
            <a:chOff x="11372" y="-10236"/>
            <a:chExt cx="12192000" cy="6858000"/>
          </a:xfrm>
        </p:grpSpPr>
        <p:grpSp>
          <p:nvGrpSpPr>
            <p:cNvPr id="7" name="Group 6"/>
            <p:cNvGrpSpPr/>
            <p:nvPr/>
          </p:nvGrpSpPr>
          <p:grpSpPr>
            <a:xfrm>
              <a:off x="11372" y="-10236"/>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84495" y="435225"/>
              <a:ext cx="11245754" cy="5910618"/>
              <a:chOff x="473123" y="473692"/>
              <a:chExt cx="11245754" cy="5910618"/>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23" y="473692"/>
                <a:ext cx="11245754" cy="5910618"/>
              </a:xfrm>
              <a:prstGeom prst="rect">
                <a:avLst/>
              </a:prstGeom>
            </p:spPr>
          </p:pic>
          <p:grpSp>
            <p:nvGrpSpPr>
              <p:cNvPr id="14" name="Group 13"/>
              <p:cNvGrpSpPr/>
              <p:nvPr/>
            </p:nvGrpSpPr>
            <p:grpSpPr>
              <a:xfrm>
                <a:off x="1866948" y="1116642"/>
                <a:ext cx="3768007" cy="4441509"/>
                <a:chOff x="1860126" y="1102426"/>
                <a:chExt cx="3768007" cy="4441509"/>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5284">
                  <a:off x="1860126" y="1285635"/>
                  <a:ext cx="3768007" cy="4258300"/>
                </a:xfrm>
                <a:prstGeom prst="rect">
                  <a:avLst/>
                </a:prstGeom>
                <a:ln>
                  <a:noFill/>
                </a:ln>
                <a:effectLst>
                  <a:softEdge rad="112500"/>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9359">
                  <a:off x="4368971" y="1102426"/>
                  <a:ext cx="778397" cy="577354"/>
                </a:xfrm>
                <a:prstGeom prst="rect">
                  <a:avLst/>
                </a:prstGeom>
                <a:ln>
                  <a:noFill/>
                </a:ln>
                <a:effectLst>
                  <a:softEdge rad="112500"/>
                </a:effectLst>
              </p:spPr>
            </p:pic>
          </p:grpSp>
        </p:grpSp>
      </p:grpSp>
      <p:sp>
        <p:nvSpPr>
          <p:cNvPr id="17" name="TextBox 16"/>
          <p:cNvSpPr txBox="1"/>
          <p:nvPr/>
        </p:nvSpPr>
        <p:spPr>
          <a:xfrm rot="20905040">
            <a:off x="6237027" y="1272162"/>
            <a:ext cx="4067033" cy="3108543"/>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শ্রেণিঃ পঞ্চম </a:t>
            </a:r>
          </a:p>
          <a:p>
            <a:pPr algn="ctr"/>
            <a:r>
              <a:rPr lang="en-US" sz="2800" b="1" dirty="0" smtClean="0">
                <a:latin typeface="NikoshBAN" panose="02000000000000000000" pitchFamily="2" charset="0"/>
                <a:cs typeface="NikoshBAN" panose="02000000000000000000" pitchFamily="2" charset="0"/>
              </a:rPr>
              <a:t>বিষয়ঃ বাংলাদেশ ও বিশ্বপরিচয় </a:t>
            </a:r>
          </a:p>
          <a:p>
            <a:pPr algn="ctr"/>
            <a:r>
              <a:rPr lang="en-US" sz="2800" b="1" dirty="0" smtClean="0">
                <a:latin typeface="NikoshBAN" panose="02000000000000000000" pitchFamily="2" charset="0"/>
                <a:cs typeface="NikoshBAN" panose="02000000000000000000" pitchFamily="2" charset="0"/>
              </a:rPr>
              <a:t>অধ্যায়ঃ প্রথম </a:t>
            </a:r>
          </a:p>
          <a:p>
            <a:pPr algn="ctr"/>
            <a:r>
              <a:rPr lang="en-US" sz="2800" b="1" dirty="0" smtClean="0">
                <a:latin typeface="NikoshBAN" panose="02000000000000000000" pitchFamily="2" charset="0"/>
                <a:cs typeface="NikoshBAN" panose="02000000000000000000" pitchFamily="2" charset="0"/>
              </a:rPr>
              <a:t>পাঠ শিরোনামঃ আমাদের মুক্তিযুদ্ধ </a:t>
            </a:r>
          </a:p>
          <a:p>
            <a:pPr algn="ctr"/>
            <a:r>
              <a:rPr lang="en-US" sz="2800" b="1" dirty="0" smtClean="0">
                <a:latin typeface="NikoshBAN" panose="02000000000000000000" pitchFamily="2" charset="0"/>
                <a:cs typeface="NikoshBAN" panose="02000000000000000000" pitchFamily="2" charset="0"/>
              </a:rPr>
              <a:t>পাঠ্যাংশঃ যুদ্ধের সূচনা </a:t>
            </a:r>
          </a:p>
          <a:p>
            <a:pPr algn="ctr"/>
            <a:r>
              <a:rPr lang="en-US" sz="2800" b="1" dirty="0" err="1" smtClean="0">
                <a:latin typeface="NikoshBAN" panose="02000000000000000000" pitchFamily="2" charset="0"/>
                <a:cs typeface="NikoshBAN" panose="02000000000000000000" pitchFamily="2" charset="0"/>
              </a:rPr>
              <a:t>তারিখঃ</a:t>
            </a:r>
            <a:r>
              <a:rPr lang="en-US" sz="2800" b="1" dirty="0" smtClean="0">
                <a:latin typeface="NikoshBAN" panose="02000000000000000000" pitchFamily="2" charset="0"/>
                <a:cs typeface="NikoshBAN" panose="02000000000000000000" pitchFamily="2" charset="0"/>
              </a:rPr>
              <a:t> 01/০8/২০২2খ্রি.</a:t>
            </a:r>
          </a:p>
          <a:p>
            <a:pPr algn="ctr"/>
            <a:r>
              <a:rPr lang="en-US" sz="2800" b="1" dirty="0" smtClean="0">
                <a:latin typeface="NikoshBAN" panose="02000000000000000000" pitchFamily="2" charset="0"/>
                <a:cs typeface="NikoshBAN" panose="02000000000000000000" pitchFamily="2" charset="0"/>
              </a:rPr>
              <a:t>পাঠঃ ১ </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78967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9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289110" y="504967"/>
            <a:ext cx="5732060" cy="584775"/>
          </a:xfrm>
          <a:prstGeom prst="rect">
            <a:avLst/>
          </a:prstGeom>
          <a:noFill/>
        </p:spPr>
        <p:txBody>
          <a:bodyPr wrap="square" rtlCol="0">
            <a:spAutoFit/>
          </a:bodyPr>
          <a:lstStyle/>
          <a:p>
            <a:pPr algn="ctr"/>
            <a:r>
              <a:rPr lang="en-US" sz="3200" b="1" u="sng" dirty="0" smtClean="0">
                <a:latin typeface="NikoshBAN" panose="02000000000000000000" pitchFamily="2" charset="0"/>
                <a:cs typeface="NikoshBAN" panose="02000000000000000000" pitchFamily="2" charset="0"/>
              </a:rPr>
              <a:t>এসো আমরা কিছু ছবি দেখি </a:t>
            </a:r>
            <a:endParaRPr lang="en-US" sz="3200" b="1" u="sng"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914" y="3932196"/>
            <a:ext cx="5028172" cy="25777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65" y="3902921"/>
            <a:ext cx="5295332" cy="26070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913" y="1089742"/>
            <a:ext cx="5028173" cy="261007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866" y="1089742"/>
            <a:ext cx="5295331" cy="2610077"/>
          </a:xfrm>
          <a:prstGeom prst="rect">
            <a:avLst/>
          </a:prstGeom>
        </p:spPr>
      </p:pic>
    </p:spTree>
    <p:extLst>
      <p:ext uri="{BB962C8B-B14F-4D97-AF65-F5344CB8AC3E}">
        <p14:creationId xmlns:p14="http://schemas.microsoft.com/office/powerpoint/2010/main" val="16972036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5400"/>
                            </p:stCondLst>
                            <p:childTnLst>
                              <p:par>
                                <p:cTn id="11" presetID="6"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74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fltVal val="0"/>
                                          </p:val>
                                        </p:tav>
                                        <p:tav tm="100000">
                                          <p:val>
                                            <p:strVal val="#ppt_w"/>
                                          </p:val>
                                        </p:tav>
                                      </p:tavLst>
                                    </p:anim>
                                    <p:anim calcmode="lin" valueType="num">
                                      <p:cBhvr>
                                        <p:cTn id="18" dur="2000" fill="hold"/>
                                        <p:tgtEl>
                                          <p:spTgt spid="9"/>
                                        </p:tgtEl>
                                        <p:attrNameLst>
                                          <p:attrName>ppt_h</p:attrName>
                                        </p:attrNameLst>
                                      </p:cBhvr>
                                      <p:tavLst>
                                        <p:tav tm="0">
                                          <p:val>
                                            <p:fltVal val="0"/>
                                          </p:val>
                                        </p:tav>
                                        <p:tav tm="100000">
                                          <p:val>
                                            <p:strVal val="#ppt_h"/>
                                          </p:val>
                                        </p:tav>
                                      </p:tavLst>
                                    </p:anim>
                                    <p:animEffect transition="in" filter="fade">
                                      <p:cBhvr>
                                        <p:cTn id="19" dur="2000"/>
                                        <p:tgtEl>
                                          <p:spTgt spid="9"/>
                                        </p:tgtEl>
                                      </p:cBhvr>
                                    </p:animEffect>
                                  </p:childTnLst>
                                </p:cTn>
                              </p:par>
                            </p:childTnLst>
                          </p:cTn>
                        </p:par>
                        <p:par>
                          <p:cTn id="20" fill="hold">
                            <p:stCondLst>
                              <p:cond delay="9400"/>
                            </p:stCondLst>
                            <p:childTnLst>
                              <p:par>
                                <p:cTn id="21" presetID="6"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1600"/>
                                        <p:tgtEl>
                                          <p:spTgt spid="4"/>
                                        </p:tgtEl>
                                      </p:cBhvr>
                                    </p:animEffect>
                                  </p:childTnLst>
                                </p:cTn>
                              </p:par>
                            </p:childTnLst>
                          </p:cTn>
                        </p:par>
                        <p:par>
                          <p:cTn id="24" fill="hold">
                            <p:stCondLst>
                              <p:cond delay="11000"/>
                            </p:stCondLst>
                            <p:childTnLst>
                              <p:par>
                                <p:cTn id="25" presetID="21"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1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91257"/>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115402" y="279779"/>
            <a:ext cx="7697337" cy="584775"/>
          </a:xfrm>
          <a:prstGeom prst="rect">
            <a:avLst/>
          </a:prstGeom>
          <a:noFill/>
        </p:spPr>
        <p:txBody>
          <a:bodyPr wrap="square" rtlCol="0">
            <a:spAutoFit/>
          </a:bodyPr>
          <a:lstStyle/>
          <a:p>
            <a:pPr algn="ctr"/>
            <a:r>
              <a:rPr lang="en-US" sz="3200" b="1" u="sng" dirty="0" smtClean="0">
                <a:latin typeface="NikoshBAN" panose="02000000000000000000" pitchFamily="2" charset="0"/>
                <a:cs typeface="NikoshBAN" panose="02000000000000000000" pitchFamily="2" charset="0"/>
              </a:rPr>
              <a:t>এসো আমরা আরও কিছু ছবি দেখি  </a:t>
            </a:r>
            <a:endParaRPr lang="en-US" sz="3200" b="1" u="sng"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15" y="1010875"/>
            <a:ext cx="2842573" cy="300458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989" y="4192880"/>
            <a:ext cx="3812311" cy="21972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170" y="1010874"/>
            <a:ext cx="3837689" cy="298411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0988" y="1010874"/>
            <a:ext cx="3812311" cy="300458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115" y="4141306"/>
            <a:ext cx="2828925" cy="224886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3169" y="4141305"/>
            <a:ext cx="3837689" cy="2248863"/>
          </a:xfrm>
          <a:prstGeom prst="rect">
            <a:avLst/>
          </a:prstGeom>
        </p:spPr>
      </p:pic>
    </p:spTree>
    <p:extLst>
      <p:ext uri="{BB962C8B-B14F-4D97-AF65-F5344CB8AC3E}">
        <p14:creationId xmlns:p14="http://schemas.microsoft.com/office/powerpoint/2010/main" val="7565362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par>
                          <p:cTn id="14" fill="hold">
                            <p:stCondLst>
                              <p:cond delay="5000"/>
                            </p:stCondLst>
                            <p:childTnLst>
                              <p:par>
                                <p:cTn id="15" presetID="6"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707" y="1351128"/>
            <a:ext cx="9826389" cy="4039737"/>
          </a:xfrm>
          <a:prstGeom prst="rect">
            <a:avLst/>
          </a:prstGeom>
        </p:spPr>
      </p:pic>
      <p:sp>
        <p:nvSpPr>
          <p:cNvPr id="3" name="TextBox 2"/>
          <p:cNvSpPr txBox="1"/>
          <p:nvPr/>
        </p:nvSpPr>
        <p:spPr>
          <a:xfrm>
            <a:off x="2074460" y="3125337"/>
            <a:ext cx="8243247" cy="584775"/>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আজকে আমরা আমাদের মুক্তিযুদ্ধের সূচনার কথা জানবো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3870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style.rotation</p:attrName>
                                        </p:attrNameLst>
                                      </p:cBhvr>
                                      <p:tavLst>
                                        <p:tav tm="0">
                                          <p:val>
                                            <p:fltVal val="90"/>
                                          </p:val>
                                        </p:tav>
                                        <p:tav tm="100000">
                                          <p:val>
                                            <p:fltVal val="0"/>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67" y="423081"/>
            <a:ext cx="11191164" cy="6026623"/>
          </a:xfrm>
          <a:prstGeom prst="rect">
            <a:avLst/>
          </a:prstGeom>
        </p:spPr>
      </p:pic>
      <p:sp>
        <p:nvSpPr>
          <p:cNvPr id="3" name="TextBox 2"/>
          <p:cNvSpPr txBox="1"/>
          <p:nvPr/>
        </p:nvSpPr>
        <p:spPr>
          <a:xfrm>
            <a:off x="4251277" y="1201902"/>
            <a:ext cx="5609230" cy="707886"/>
          </a:xfrm>
          <a:prstGeom prst="rect">
            <a:avLst/>
          </a:prstGeom>
          <a:noFill/>
        </p:spPr>
        <p:txBody>
          <a:bodyPr wrap="square" rtlCol="0">
            <a:spAutoFit/>
          </a:bodyPr>
          <a:lstStyle/>
          <a:p>
            <a:pPr algn="ctr"/>
            <a:r>
              <a:rPr lang="en-US" sz="4000" b="1" u="sng" dirty="0" smtClean="0">
                <a:latin typeface="NikoshBAN" panose="02000000000000000000" pitchFamily="2" charset="0"/>
                <a:cs typeface="NikoshBAN" panose="02000000000000000000" pitchFamily="2" charset="0"/>
              </a:rPr>
              <a:t>শিখনফল</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3452884" y="2688609"/>
            <a:ext cx="7206017" cy="1200329"/>
          </a:xfrm>
          <a:prstGeom prst="rect">
            <a:avLst/>
          </a:prstGeom>
          <a:noFill/>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১৪.১.১। বাংলাদেশের প্রথম সরকার কোথায়, কখন ও কেন গঠিত হয়েছিল তা বর্ণনা করতে পারবে।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4024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Effect transition="in" filter="fade">
                                      <p:cBhvr>
                                        <p:cTn id="13" dur="2000"/>
                                        <p:tgtEl>
                                          <p:spTgt spid="3"/>
                                        </p:tgtEl>
                                      </p:cBhvr>
                                    </p:animEffect>
                                  </p:childTnLst>
                                </p:cTn>
                              </p:par>
                            </p:childTnLst>
                          </p:cTn>
                        </p:par>
                        <p:par>
                          <p:cTn id="14" fill="hold">
                            <p:stCondLst>
                              <p:cond delay="50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style.rotation</p:attrName>
                                        </p:attrNameLst>
                                      </p:cBhvr>
                                      <p:tavLst>
                                        <p:tav tm="0">
                                          <p:val>
                                            <p:fltVal val="90"/>
                                          </p:val>
                                        </p:tav>
                                        <p:tav tm="100000">
                                          <p:val>
                                            <p:fltVal val="0"/>
                                          </p:val>
                                        </p:tav>
                                      </p:tavLst>
                                    </p:anim>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424752" y="1774210"/>
            <a:ext cx="7342495" cy="646331"/>
          </a:xfrm>
          <a:prstGeom prst="rect">
            <a:avLst/>
          </a:prstGeom>
          <a:noFill/>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1371599" y="4404564"/>
            <a:ext cx="9689911" cy="1569660"/>
          </a:xfrm>
          <a:prstGeom prst="rect">
            <a:avLst/>
          </a:prstGeom>
          <a:noFill/>
        </p:spPr>
        <p:txBody>
          <a:bodyPr wrap="square" rtlCol="0">
            <a:spAutoFit/>
          </a:bodyPr>
          <a:lstStyle/>
          <a:p>
            <a:pPr algn="ctr"/>
            <a:r>
              <a:rPr lang="en-US" sz="3200" dirty="0" smtClean="0">
                <a:latin typeface="NikoshBAN" panose="02000000000000000000" pitchFamily="2" charset="0"/>
                <a:cs typeface="NikoshBAN" panose="02000000000000000000" pitchFamily="2" charset="0"/>
              </a:rPr>
              <a:t>উত্তরঃ পশ্চিম পাকিস্তানের শাসকগোষ্ঠীর বৈষম্যমূলক আচরণ, শোষণ, নিপীড়ন, নির্যাতন, বর্বর অত্যাচার হতে মুক্তির লক্ষ্যে ১৯৭১ সালে যে যুদ্ধ হয় তাই মুক্তিযুদ্ধ।  </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2811437" y="482058"/>
            <a:ext cx="6591869" cy="707886"/>
          </a:xfrm>
          <a:prstGeom prst="rect">
            <a:avLst/>
          </a:prstGeom>
          <a:noFill/>
        </p:spPr>
        <p:txBody>
          <a:bodyPr wrap="square" rtlCol="0">
            <a:spAutoFit/>
          </a:bodyPr>
          <a:lstStyle/>
          <a:p>
            <a:pPr algn="ctr"/>
            <a:r>
              <a:rPr lang="en-US" sz="4000" b="1" dirty="0" smtClean="0">
                <a:latin typeface="NikoshBAN" panose="02000000000000000000" pitchFamily="2" charset="0"/>
                <a:cs typeface="NikoshBAN" panose="02000000000000000000" pitchFamily="2" charset="0"/>
              </a:rPr>
              <a:t> তোমরা কি বলতে পারো মুক্তিযুদ্ধ কী? </a:t>
            </a:r>
            <a:endParaRPr lang="en-US" sz="4000"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193" y="1189944"/>
            <a:ext cx="7114053" cy="3039156"/>
          </a:xfrm>
          <a:prstGeom prst="rect">
            <a:avLst/>
          </a:prstGeom>
        </p:spPr>
      </p:pic>
    </p:spTree>
    <p:extLst>
      <p:ext uri="{BB962C8B-B14F-4D97-AF65-F5344CB8AC3E}">
        <p14:creationId xmlns:p14="http://schemas.microsoft.com/office/powerpoint/2010/main" val="3784913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7600"/>
                            </p:stCondLst>
                            <p:childTnLst>
                              <p:par>
                                <p:cTn id="10" presetID="2" presetClass="entr" presetSubtype="4"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5" name="Rectangle 4"/>
            <p:cNvSpPr/>
            <p:nvPr/>
          </p:nvSpPr>
          <p:spPr>
            <a:xfrm>
              <a:off x="0" y="0"/>
              <a:ext cx="12192000" cy="68580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4716" y="177421"/>
              <a:ext cx="11805313" cy="64826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907575" y="5341120"/>
            <a:ext cx="10399594" cy="1077218"/>
          </a:xfrm>
          <a:prstGeom prst="rect">
            <a:avLst/>
          </a:prstGeom>
          <a:noFill/>
        </p:spPr>
        <p:txBody>
          <a:bodyPr wrap="square" rtlCol="0">
            <a:spAutoFit/>
          </a:bodyPr>
          <a:lstStyle/>
          <a:p>
            <a:pPr algn="ctr"/>
            <a:r>
              <a:rPr lang="en-US" sz="3200" b="1" dirty="0" smtClean="0">
                <a:latin typeface="NikoshBAN" panose="02000000000000000000" pitchFamily="2" charset="0"/>
                <a:cs typeface="NikoshBAN" panose="02000000000000000000" pitchFamily="2" charset="0"/>
              </a:rPr>
              <a:t>১৯৭১ সালের মহান মুক্তিযুদ্ধ বাঙালি জাতির ইতিহাসে একটি অত্যন্ত গৌরবময় ঘটনা। মুক্তিযুদ্ধের মাধ্যমে আমরা লাভ করেছি আমাদের এই প্রিয় দেশ বাংলাদেশ। </a:t>
            </a:r>
            <a:endParaRPr 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04" y="1784444"/>
            <a:ext cx="4831308" cy="326864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173" y="1784444"/>
            <a:ext cx="4859598" cy="3268640"/>
          </a:xfrm>
          <a:prstGeom prst="rect">
            <a:avLst/>
          </a:prstGeom>
        </p:spPr>
      </p:pic>
      <p:sp>
        <p:nvSpPr>
          <p:cNvPr id="10" name="TextBox 9"/>
          <p:cNvSpPr txBox="1"/>
          <p:nvPr/>
        </p:nvSpPr>
        <p:spPr>
          <a:xfrm>
            <a:off x="1078172" y="696036"/>
            <a:ext cx="10126639" cy="646331"/>
          </a:xfrm>
          <a:prstGeom prst="rect">
            <a:avLst/>
          </a:prstGeom>
          <a:noFill/>
        </p:spPr>
        <p:txBody>
          <a:bodyPr wrap="square" rtlCol="0">
            <a:spAutoFit/>
          </a:bodyPr>
          <a:lstStyle/>
          <a:p>
            <a:pPr algn="ctr"/>
            <a:r>
              <a:rPr lang="en-US" sz="3600" b="1" dirty="0" smtClean="0">
                <a:latin typeface="NikoshBAN" panose="02000000000000000000" pitchFamily="2" charset="0"/>
                <a:cs typeface="NikoshBAN" panose="02000000000000000000" pitchFamily="2" charset="0"/>
              </a:rPr>
              <a:t>তোমরা কি বলতে পারো, মুক্তিযুদ্ধের মাধ্যমে আমরা কী লাভ করেছি?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0055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600" decel="100000"/>
                                        <p:tgtEl>
                                          <p:spTgt spid="10"/>
                                        </p:tgtEl>
                                      </p:cBhvr>
                                    </p:animEffect>
                                    <p:anim calcmode="lin" valueType="num">
                                      <p:cBhvr>
                                        <p:cTn id="8" dur="1600" decel="100000" fill="hold"/>
                                        <p:tgtEl>
                                          <p:spTgt spid="10"/>
                                        </p:tgtEl>
                                        <p:attrNameLst>
                                          <p:attrName>style.rotation</p:attrName>
                                        </p:attrNameLst>
                                      </p:cBhvr>
                                      <p:tavLst>
                                        <p:tav tm="0">
                                          <p:val>
                                            <p:fltVal val="-90"/>
                                          </p:val>
                                        </p:tav>
                                        <p:tav tm="100000">
                                          <p:val>
                                            <p:fltVal val="0"/>
                                          </p:val>
                                        </p:tav>
                                      </p:tavLst>
                                    </p:anim>
                                    <p:anim calcmode="lin" valueType="num">
                                      <p:cBhvr>
                                        <p:cTn id="9" dur="1600" decel="100000" fill="hold"/>
                                        <p:tgtEl>
                                          <p:spTgt spid="10"/>
                                        </p:tgtEl>
                                        <p:attrNameLst>
                                          <p:attrName>ppt_x</p:attrName>
                                        </p:attrNameLst>
                                      </p:cBhvr>
                                      <p:tavLst>
                                        <p:tav tm="0">
                                          <p:val>
                                            <p:strVal val="#ppt_x+0.4"/>
                                          </p:val>
                                        </p:tav>
                                        <p:tav tm="100000">
                                          <p:val>
                                            <p:strVal val="#ppt_x-0.05"/>
                                          </p:val>
                                        </p:tav>
                                      </p:tavLst>
                                    </p:anim>
                                    <p:anim calcmode="lin" valueType="num">
                                      <p:cBhvr>
                                        <p:cTn id="10" dur="1600" decel="100000" fill="hold"/>
                                        <p:tgtEl>
                                          <p:spTgt spid="1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4200"/>
                            </p:stCondLst>
                            <p:childTnLst>
                              <p:par>
                                <p:cTn id="14" presetID="6"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par>
                          <p:cTn id="17" fill="hold">
                            <p:stCondLst>
                              <p:cond delay="6200"/>
                            </p:stCondLst>
                            <p:childTnLst>
                              <p:par>
                                <p:cTn id="18" presetID="21"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par>
                          <p:cTn id="21" fill="hold">
                            <p:stCondLst>
                              <p:cond delay="8200"/>
                            </p:stCondLst>
                            <p:childTnLst>
                              <p:par>
                                <p:cTn id="22" presetID="47" presetClass="entr" presetSubtype="0" fill="hold" grpId="0" nodeType="after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ppt_x</p:attrName>
                                        </p:attrNameLst>
                                      </p:cBhvr>
                                      <p:tavLst>
                                        <p:tav tm="0">
                                          <p:val>
                                            <p:strVal val="#ppt_x"/>
                                          </p:val>
                                        </p:tav>
                                        <p:tav tm="100000">
                                          <p:val>
                                            <p:strVal val="#ppt_x"/>
                                          </p:val>
                                        </p:tav>
                                      </p:tavLst>
                                    </p:anim>
                                    <p:anim calcmode="lin" valueType="num">
                                      <p:cBhvr>
                                        <p:cTn id="26"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573</Words>
  <Application>Microsoft Office PowerPoint</Application>
  <PresentationFormat>Widescreen</PresentationFormat>
  <Paragraphs>75</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পাঠে সবাইকে স্বাগত</dc:title>
  <dc:creator>Microsoft account</dc:creator>
  <cp:lastModifiedBy>m</cp:lastModifiedBy>
  <cp:revision>94</cp:revision>
  <dcterms:created xsi:type="dcterms:W3CDTF">2021-02-26T05:04:36Z</dcterms:created>
  <dcterms:modified xsi:type="dcterms:W3CDTF">2022-08-01T19:38:00Z</dcterms:modified>
</cp:coreProperties>
</file>