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4" r:id="rId3"/>
    <p:sldId id="258" r:id="rId4"/>
    <p:sldId id="270" r:id="rId5"/>
    <p:sldId id="273" r:id="rId6"/>
    <p:sldId id="259" r:id="rId7"/>
    <p:sldId id="256" r:id="rId8"/>
    <p:sldId id="260" r:id="rId9"/>
    <p:sldId id="257" r:id="rId10"/>
    <p:sldId id="261" r:id="rId11"/>
    <p:sldId id="262" r:id="rId12"/>
    <p:sldId id="263" r:id="rId13"/>
    <p:sldId id="266" r:id="rId14"/>
    <p:sldId id="264" r:id="rId15"/>
    <p:sldId id="265" r:id="rId16"/>
    <p:sldId id="271" r:id="rId17"/>
    <p:sldId id="275" r:id="rId18"/>
    <p:sldId id="272" r:id="rId19"/>
  </p:sldIdLst>
  <p:sldSz cx="11247438" cy="640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816" y="-102"/>
      </p:cViewPr>
      <p:guideLst>
        <p:guide orient="horz" pos="2016"/>
        <p:guide pos="3543"/>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3558" y="1988397"/>
            <a:ext cx="9560322"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687116" y="3627120"/>
            <a:ext cx="7873207"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4392" y="256329"/>
            <a:ext cx="2530674"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2372" y="256329"/>
            <a:ext cx="7404563"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8470" y="4113107"/>
            <a:ext cx="9560322"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88470" y="2712932"/>
            <a:ext cx="9560322"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2372" y="1493521"/>
            <a:ext cx="4967618"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7448" y="1493521"/>
            <a:ext cx="4967618"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62372" y="1432772"/>
            <a:ext cx="4969572"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62372" y="2029883"/>
            <a:ext cx="4969572"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13543" y="1432772"/>
            <a:ext cx="4971524"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3543" y="2029883"/>
            <a:ext cx="4971524"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2372" y="254847"/>
            <a:ext cx="3700330"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97436" y="254847"/>
            <a:ext cx="6287630"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2372" y="1339427"/>
            <a:ext cx="3700330"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576" y="4480560"/>
            <a:ext cx="6748463"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04576" y="571923"/>
            <a:ext cx="6748463"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04576" y="5009515"/>
            <a:ext cx="6748463"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2372" y="256329"/>
            <a:ext cx="10122694"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62372" y="1493521"/>
            <a:ext cx="10122694"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62372" y="5932594"/>
            <a:ext cx="2624402"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8/2/2022</a:t>
            </a:fld>
            <a:endParaRPr lang="en-US"/>
          </a:p>
        </p:txBody>
      </p:sp>
      <p:sp>
        <p:nvSpPr>
          <p:cNvPr id="5" name="Footer Placeholder 4"/>
          <p:cNvSpPr>
            <a:spLocks noGrp="1"/>
          </p:cNvSpPr>
          <p:nvPr>
            <p:ph type="ftr" sz="quarter" idx="3"/>
          </p:nvPr>
        </p:nvSpPr>
        <p:spPr>
          <a:xfrm>
            <a:off x="3842875" y="5932594"/>
            <a:ext cx="3561689"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60664" y="5932594"/>
            <a:ext cx="2624402"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7438" cy="6400800"/>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32001"/>
          <a:stretch/>
        </p:blipFill>
        <p:spPr>
          <a:xfrm>
            <a:off x="2756820" y="2057401"/>
            <a:ext cx="5790721" cy="777240"/>
          </a:xfrm>
          <a:prstGeom prst="rect">
            <a:avLst/>
          </a:prstGeom>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00397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1982"/>
          <a:stretch/>
        </p:blipFill>
        <p:spPr>
          <a:xfrm>
            <a:off x="187457" y="3200400"/>
            <a:ext cx="3561689" cy="258579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756" r="39640" b="15703"/>
          <a:stretch/>
        </p:blipFill>
        <p:spPr>
          <a:xfrm>
            <a:off x="374917" y="213361"/>
            <a:ext cx="3561686" cy="248362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36603" y="457200"/>
            <a:ext cx="6935920" cy="160020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en-US" sz="3200" dirty="0" err="1" smtClean="0">
                <a:latin typeface="NikoshBAN" pitchFamily="2" charset="0"/>
                <a:cs typeface="NikoshBAN" pitchFamily="2" charset="0"/>
              </a:rPr>
              <a:t>পানি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অসংখ্য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পানির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অণু</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দ্বারা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গঠিত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অণুসমূহ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সবসময়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গতিশীল</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7" name="Rectangle 6"/>
          <p:cNvSpPr/>
          <p:nvPr/>
        </p:nvSpPr>
        <p:spPr>
          <a:xfrm>
            <a:off x="3740626" y="3428999"/>
            <a:ext cx="6935920" cy="1676401"/>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latin typeface="NikoshBAN" pitchFamily="2" charset="0"/>
                <a:cs typeface="NikoshBAN" pitchFamily="2" charset="0"/>
              </a:rPr>
              <a:t>কঠিন পদার্থ যেমন- বরফে পানির অণুসমূহ খুব কাছাকাছি থাকে এবং তাদের বন্ধন অনেক বেশি দৃঢ়।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4382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79689"/>
          <a:stretch/>
        </p:blipFill>
        <p:spPr>
          <a:xfrm>
            <a:off x="562372" y="3271520"/>
            <a:ext cx="2888547" cy="2585796"/>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7756" r="39640" b="15703"/>
          <a:stretch/>
        </p:blipFill>
        <p:spPr>
          <a:xfrm>
            <a:off x="357876" y="142241"/>
            <a:ext cx="3093043" cy="2709919"/>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740626" y="3271520"/>
            <a:ext cx="6935920" cy="2870276"/>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latin typeface="NikoshBAN" pitchFamily="2" charset="0"/>
                <a:cs typeface="NikoshBAN" pitchFamily="2" charset="0"/>
              </a:rPr>
              <a:t> আবার বায়বীয় পদার্থ যেমন- জলীয় বাষ্পে অণুসমূহ একে অপর থেকে বেশ দূরে অবস্থান করে। বায়বীয় পদার্থের অণুগুলোর মাঝে অনেক বেশি খালি জায়গা থাকে। ফলে অণুগুলো দ্রুতগতিতে সর্বক্ষণ স্বাধীনভাবে চলাচল করতে পারে।  </a:t>
            </a:r>
            <a:endParaRPr lang="en-US" sz="3200" dirty="0">
              <a:latin typeface="NikoshBAN" pitchFamily="2" charset="0"/>
              <a:cs typeface="NikoshBAN" pitchFamily="2" charset="0"/>
            </a:endParaRPr>
          </a:p>
        </p:txBody>
      </p:sp>
      <p:sp>
        <p:nvSpPr>
          <p:cNvPr id="7" name="Rectangle 6"/>
          <p:cNvSpPr/>
          <p:nvPr/>
        </p:nvSpPr>
        <p:spPr>
          <a:xfrm>
            <a:off x="3740626" y="761999"/>
            <a:ext cx="6935920" cy="1905001"/>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latin typeface="NikoshBAN" pitchFamily="2" charset="0"/>
                <a:cs typeface="NikoshBAN" pitchFamily="2" charset="0"/>
              </a:rPr>
              <a:t>তরল পদার্থ যেমন- পানিতে পানির অণুসমূহ যথেষ্ট কাছাকাছি থাকলেও তাদের চলাচল করার জন্য অণুগুলোর মাঝে অল্প কিছু খালি জায়গা আছে।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5308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3361333" cy="30895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25478" y="322217"/>
            <a:ext cx="6145676" cy="584775"/>
          </a:xfrm>
          <a:prstGeom prst="rect">
            <a:avLst/>
          </a:prstGeom>
          <a:noFill/>
        </p:spPr>
        <p:txBody>
          <a:bodyPr wrap="square" rtlCol="0">
            <a:spAutoFit/>
          </a:bodyPr>
          <a:lstStyle/>
          <a:p>
            <a:r>
              <a:rPr lang="en-US" sz="3200" dirty="0" err="1" smtClean="0">
                <a:solidFill>
                  <a:srgbClr val="002060"/>
                </a:solidFill>
                <a:latin typeface="NikoshBAN" pitchFamily="2" charset="0"/>
                <a:cs typeface="NikoshBAN" pitchFamily="2" charset="0"/>
              </a:rPr>
              <a:t>পাঠ্য</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বইয়ের</a:t>
            </a:r>
            <a:r>
              <a:rPr lang="en-US" sz="3200" dirty="0" smtClean="0">
                <a:solidFill>
                  <a:srgbClr val="002060"/>
                </a:solidFill>
                <a:latin typeface="NikoshBAN" pitchFamily="2" charset="0"/>
                <a:cs typeface="NikoshBAN" pitchFamily="2" charset="0"/>
              </a:rPr>
              <a:t> ৩৮-৩৯ </a:t>
            </a:r>
            <a:r>
              <a:rPr lang="en-US" sz="3200" dirty="0" err="1" smtClean="0">
                <a:solidFill>
                  <a:srgbClr val="002060"/>
                </a:solidFill>
                <a:latin typeface="NikoshBAN" pitchFamily="2" charset="0"/>
                <a:cs typeface="NikoshBAN" pitchFamily="2" charset="0"/>
              </a:rPr>
              <a:t>পৃষ্টা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খুলে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নিরবে</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পড়</a:t>
            </a:r>
            <a:r>
              <a:rPr lang="en-US"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6719" y="1054825"/>
            <a:ext cx="4038600" cy="484632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9597" y="1066800"/>
            <a:ext cx="3718719" cy="4822371"/>
          </a:xfrm>
          <a:prstGeom prst="rect">
            <a:avLst/>
          </a:prstGeom>
        </p:spPr>
      </p:pic>
    </p:spTree>
    <p:extLst>
      <p:ext uri="{BB962C8B-B14F-4D97-AF65-F5344CB8AC3E}">
        <p14:creationId xmlns:p14="http://schemas.microsoft.com/office/powerpoint/2010/main" val="45745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7" y="853440"/>
            <a:ext cx="10778795" cy="540512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600" dirty="0" smtClean="0">
                <a:solidFill>
                  <a:srgbClr val="002060"/>
                </a:solidFill>
                <a:latin typeface="NikoshBAN" pitchFamily="2" charset="0"/>
                <a:cs typeface="NikoshBAN" pitchFamily="2" charset="0"/>
              </a:rPr>
              <a:t>১। তিন দশায় থাকতে পারে এমন একটি পদার্থ হলো-</a:t>
            </a:r>
          </a:p>
          <a:p>
            <a:r>
              <a:rPr lang="bn-BD" sz="3600" dirty="0" smtClean="0">
                <a:solidFill>
                  <a:srgbClr val="002060"/>
                </a:solidFill>
                <a:latin typeface="NikoshBAN" pitchFamily="2" charset="0"/>
                <a:cs typeface="NikoshBAN" pitchFamily="2" charset="0"/>
              </a:rPr>
              <a:t>ক. বায়ু                           খ. পানি </a:t>
            </a:r>
          </a:p>
          <a:p>
            <a:r>
              <a:rPr lang="bn-BD" sz="3600" dirty="0" smtClean="0">
                <a:solidFill>
                  <a:srgbClr val="002060"/>
                </a:solidFill>
                <a:latin typeface="NikoshBAN" pitchFamily="2" charset="0"/>
                <a:cs typeface="NikoshBAN" pitchFamily="2" charset="0"/>
              </a:rPr>
              <a:t>গ. মাটি                          ঘ. সবগুলো</a:t>
            </a:r>
          </a:p>
          <a:p>
            <a:r>
              <a:rPr lang="bn-BD" sz="3600" dirty="0" smtClean="0">
                <a:solidFill>
                  <a:srgbClr val="002060"/>
                </a:solidFill>
                <a:latin typeface="NikoshBAN" pitchFamily="2" charset="0"/>
                <a:cs typeface="NikoshBAN" pitchFamily="2" charset="0"/>
              </a:rPr>
              <a:t>২।পদার্থের ক্ষুদ্র কণিকা বস্তুকে কী বলে?</a:t>
            </a:r>
          </a:p>
          <a:p>
            <a:r>
              <a:rPr lang="bn-BD" sz="3600" dirty="0" smtClean="0">
                <a:solidFill>
                  <a:srgbClr val="002060"/>
                </a:solidFill>
                <a:latin typeface="NikoshBAN" pitchFamily="2" charset="0"/>
                <a:cs typeface="NikoshBAN" pitchFamily="2" charset="0"/>
              </a:rPr>
              <a:t>ক. অণু                         খ. পরমাণু</a:t>
            </a:r>
          </a:p>
          <a:p>
            <a:r>
              <a:rPr lang="bn-BD" sz="3600" dirty="0" smtClean="0">
                <a:solidFill>
                  <a:srgbClr val="002060"/>
                </a:solidFill>
                <a:latin typeface="NikoshBAN" pitchFamily="2" charset="0"/>
                <a:cs typeface="NikoshBAN" pitchFamily="2" charset="0"/>
              </a:rPr>
              <a:t> গ. কার্বন                      ঘ. নিউক্লিয়াস </a:t>
            </a:r>
          </a:p>
          <a:p>
            <a:r>
              <a:rPr lang="bn-BD" sz="3600" dirty="0" smtClean="0">
                <a:solidFill>
                  <a:srgbClr val="002060"/>
                </a:solidFill>
                <a:latin typeface="NikoshBAN" pitchFamily="2" charset="0"/>
                <a:cs typeface="NikoshBAN" pitchFamily="2" charset="0"/>
              </a:rPr>
              <a:t>৩। কঠিন দশায় পদার্থের পরমাণু গুলোর বন্ধন কেমন থাকে?</a:t>
            </a:r>
          </a:p>
          <a:p>
            <a:r>
              <a:rPr lang="bn-BD" sz="3600" dirty="0" smtClean="0">
                <a:solidFill>
                  <a:srgbClr val="002060"/>
                </a:solidFill>
                <a:latin typeface="NikoshBAN" pitchFamily="2" charset="0"/>
                <a:cs typeface="NikoshBAN" pitchFamily="2" charset="0"/>
              </a:rPr>
              <a:t>ক. নরম                      খ. দৃঢ় </a:t>
            </a:r>
          </a:p>
          <a:p>
            <a:r>
              <a:rPr lang="bn-BD" sz="3600" dirty="0" smtClean="0">
                <a:solidFill>
                  <a:srgbClr val="002060"/>
                </a:solidFill>
                <a:latin typeface="NikoshBAN" pitchFamily="2" charset="0"/>
                <a:cs typeface="NikoshBAN" pitchFamily="2" charset="0"/>
              </a:rPr>
              <a:t> গ. ঢিলা                    ঘ. শিথিল   </a:t>
            </a:r>
            <a:endParaRPr lang="en-US" sz="3600" dirty="0">
              <a:solidFill>
                <a:srgbClr val="002060"/>
              </a:solidFill>
              <a:latin typeface="NikoshBAN" pitchFamily="2" charset="0"/>
              <a:cs typeface="NikoshBAN" pitchFamily="2" charset="0"/>
            </a:endParaRPr>
          </a:p>
        </p:txBody>
      </p:sp>
      <p:sp>
        <p:nvSpPr>
          <p:cNvPr id="3" name="TextBox 2"/>
          <p:cNvSpPr txBox="1"/>
          <p:nvPr/>
        </p:nvSpPr>
        <p:spPr>
          <a:xfrm>
            <a:off x="3960035" y="1541247"/>
            <a:ext cx="1077879" cy="1015663"/>
          </a:xfrm>
          <a:prstGeom prst="rect">
            <a:avLst/>
          </a:prstGeom>
          <a:noFill/>
        </p:spPr>
        <p:txBody>
          <a:bodyPr wrap="square" rtlCol="0">
            <a:spAutoFit/>
          </a:bodyPr>
          <a:lstStyle/>
          <a:p>
            <a:pPr marL="857250" indent="-8572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4" name="TextBox 3"/>
          <p:cNvSpPr txBox="1"/>
          <p:nvPr/>
        </p:nvSpPr>
        <p:spPr>
          <a:xfrm>
            <a:off x="3508187" y="3129280"/>
            <a:ext cx="1077879" cy="1015663"/>
          </a:xfrm>
          <a:prstGeom prst="rect">
            <a:avLst/>
          </a:prstGeom>
          <a:noFill/>
        </p:spPr>
        <p:txBody>
          <a:bodyPr wrap="square" rtlCol="0">
            <a:spAutoFit/>
          </a:bodyPr>
          <a:lstStyle/>
          <a:p>
            <a:pPr marL="857250" indent="-8572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5" name="TextBox 4"/>
          <p:cNvSpPr txBox="1"/>
          <p:nvPr/>
        </p:nvSpPr>
        <p:spPr>
          <a:xfrm>
            <a:off x="3642519" y="4553302"/>
            <a:ext cx="1077879" cy="1015663"/>
          </a:xfrm>
          <a:prstGeom prst="rect">
            <a:avLst/>
          </a:prstGeom>
          <a:noFill/>
        </p:spPr>
        <p:txBody>
          <a:bodyPr wrap="square" rtlCol="0">
            <a:spAutoFit/>
          </a:bodyPr>
          <a:lstStyle/>
          <a:p>
            <a:pPr marL="857250" indent="-857250">
              <a:buFont typeface="Wingdings" pitchFamily="2" charset="2"/>
              <a:buChar char="ü"/>
            </a:pPr>
            <a:r>
              <a:rPr lang="bn-BD" sz="6000" dirty="0" smtClean="0">
                <a:solidFill>
                  <a:srgbClr val="FF0000"/>
                </a:solidFill>
                <a:latin typeface="NikoshBAN" pitchFamily="2" charset="0"/>
                <a:cs typeface="NikoshBAN" pitchFamily="2" charset="0"/>
              </a:rPr>
              <a:t> </a:t>
            </a:r>
            <a:endParaRPr lang="en-US" sz="6000" dirty="0">
              <a:solidFill>
                <a:srgbClr val="FF0000"/>
              </a:solidFill>
              <a:latin typeface="NikoshBAN" pitchFamily="2" charset="0"/>
              <a:cs typeface="NikoshBAN" pitchFamily="2" charset="0"/>
            </a:endParaRPr>
          </a:p>
        </p:txBody>
      </p:sp>
      <p:sp>
        <p:nvSpPr>
          <p:cNvPr id="6" name="Rectangle 5"/>
          <p:cNvSpPr/>
          <p:nvPr/>
        </p:nvSpPr>
        <p:spPr>
          <a:xfrm>
            <a:off x="213020" y="213360"/>
            <a:ext cx="10753232" cy="64008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200" dirty="0" smtClean="0">
                <a:latin typeface="NikoshBAN" pitchFamily="2" charset="0"/>
                <a:cs typeface="NikoshBAN" pitchFamily="2" charset="0"/>
              </a:rPr>
              <a:t>সঠিক উত্তরে টিক চিহ্ন দাও  </a:t>
            </a:r>
            <a:endParaRPr lang="en-US" sz="3200" dirty="0">
              <a:latin typeface="NikoshBAN" pitchFamily="2" charset="0"/>
              <a:cs typeface="NikoshBAN" pitchFamily="2" charset="0"/>
            </a:endParaRPr>
          </a:p>
        </p:txBody>
      </p:sp>
      <p:sp>
        <p:nvSpPr>
          <p:cNvPr id="7" name="TextBox 6"/>
          <p:cNvSpPr txBox="1"/>
          <p:nvPr/>
        </p:nvSpPr>
        <p:spPr>
          <a:xfrm>
            <a:off x="656100" y="213361"/>
            <a:ext cx="2300619" cy="584775"/>
          </a:xfrm>
          <a:prstGeom prst="rect">
            <a:avLst/>
          </a:prstGeom>
          <a:noFill/>
        </p:spPr>
        <p:txBody>
          <a:bodyPr wrap="square" rtlCol="0">
            <a:spAutoFit/>
          </a:bodyPr>
          <a:lstStyle/>
          <a:p>
            <a:r>
              <a:rPr lang="bn-IN" sz="3200" dirty="0" smtClean="0">
                <a:solidFill>
                  <a:srgbClr val="FF0000"/>
                </a:solidFill>
                <a:latin typeface="NikoshBAN" pitchFamily="2" charset="0"/>
                <a:cs typeface="NikoshBAN" pitchFamily="2" charset="0"/>
              </a:rPr>
              <a:t>জোড়ায়</a:t>
            </a:r>
            <a:r>
              <a:rPr lang="bn-BD"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কাজ </a:t>
            </a:r>
            <a:r>
              <a:rPr lang="bn-IN"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4348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7" y="2362200"/>
            <a:ext cx="10591337" cy="2743200"/>
          </a:xfrm>
          <a:prstGeom prst="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rgbClr val="0070C0"/>
                </a:solidFill>
                <a:latin typeface="NikoshBAN" pitchFamily="2" charset="0"/>
                <a:cs typeface="NikoshBAN" pitchFamily="2" charset="0"/>
              </a:rPr>
              <a:t>অল্প কথায় উত্তর লিখঃ</a:t>
            </a:r>
          </a:p>
          <a:p>
            <a:r>
              <a:rPr lang="bn-BD" sz="3200" dirty="0" smtClean="0">
                <a:solidFill>
                  <a:srgbClr val="002060"/>
                </a:solidFill>
                <a:latin typeface="NikoshBAN" pitchFamily="2" charset="0"/>
                <a:cs typeface="NikoshBAN" pitchFamily="2" charset="0"/>
              </a:rPr>
              <a:t>১। পদার্থ কাকে বলে?</a:t>
            </a:r>
          </a:p>
          <a:p>
            <a:r>
              <a:rPr lang="bn-BD" sz="3200" dirty="0" smtClean="0">
                <a:solidFill>
                  <a:srgbClr val="002060"/>
                </a:solidFill>
                <a:latin typeface="NikoshBAN" pitchFamily="2" charset="0"/>
                <a:cs typeface="NikoshBAN" pitchFamily="2" charset="0"/>
              </a:rPr>
              <a:t>২। অণু কাকে বলে?</a:t>
            </a:r>
          </a:p>
          <a:p>
            <a:r>
              <a:rPr lang="bn-BD" sz="3200" dirty="0" smtClean="0">
                <a:solidFill>
                  <a:srgbClr val="002060"/>
                </a:solidFill>
                <a:latin typeface="NikoshBAN" pitchFamily="2" charset="0"/>
                <a:cs typeface="NikoshBAN" pitchFamily="2" charset="0"/>
              </a:rPr>
              <a:t>৩। পরমাণু কাকে বলে?</a:t>
            </a:r>
          </a:p>
          <a:p>
            <a:endParaRPr lang="en-US" sz="3200" dirty="0">
              <a:solidFill>
                <a:srgbClr val="002060"/>
              </a:solidFill>
              <a:latin typeface="NikoshBAN" pitchFamily="2" charset="0"/>
              <a:cs typeface="NikoshBAN" pitchFamily="2" charset="0"/>
            </a:endParaRPr>
          </a:p>
        </p:txBody>
      </p:sp>
      <p:sp>
        <p:nvSpPr>
          <p:cNvPr id="3" name="TextBox 2"/>
          <p:cNvSpPr txBox="1"/>
          <p:nvPr/>
        </p:nvSpPr>
        <p:spPr>
          <a:xfrm>
            <a:off x="656100" y="213361"/>
            <a:ext cx="2300619" cy="584775"/>
          </a:xfrm>
          <a:prstGeom prst="rect">
            <a:avLst/>
          </a:prstGeom>
          <a:noFill/>
        </p:spPr>
        <p:txBody>
          <a:bodyPr wrap="square" rtlCol="0">
            <a:spAutoFit/>
          </a:bodyPr>
          <a:lstStyle/>
          <a:p>
            <a:r>
              <a:rPr lang="bn-IN" sz="3200" dirty="0" smtClean="0">
                <a:solidFill>
                  <a:srgbClr val="FF0000"/>
                </a:solidFill>
                <a:latin typeface="NikoshBAN" pitchFamily="2" charset="0"/>
                <a:cs typeface="NikoshBAN" pitchFamily="2" charset="0"/>
              </a:rPr>
              <a:t>জোড়ায় </a:t>
            </a:r>
            <a:r>
              <a:rPr lang="bn-BD" sz="3200" dirty="0" smtClean="0">
                <a:solidFill>
                  <a:srgbClr val="FF0000"/>
                </a:solidFill>
                <a:latin typeface="NikoshBAN" pitchFamily="2" charset="0"/>
                <a:cs typeface="NikoshBAN" pitchFamily="2" charset="0"/>
              </a:rPr>
              <a:t> কাজ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3261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054" y="2819400"/>
            <a:ext cx="10403880" cy="1579880"/>
          </a:xfrm>
          <a:prstGeom prst="rect">
            <a:avLst/>
          </a:prstGeom>
          <a:ln>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প্রশ্নঃ পদার্থের দশা পরিবর্তনের কারণ লিখ। পদার্থের তিনটি দশার বৈশিষ্ট্য বর্ণনা কর। </a:t>
            </a:r>
            <a:endParaRPr lang="en-US" sz="3200" dirty="0">
              <a:solidFill>
                <a:srgbClr val="002060"/>
              </a:solidFill>
              <a:latin typeface="NikoshBAN" pitchFamily="2" charset="0"/>
              <a:cs typeface="NikoshBAN" pitchFamily="2" charset="0"/>
            </a:endParaRPr>
          </a:p>
        </p:txBody>
      </p:sp>
      <p:sp>
        <p:nvSpPr>
          <p:cNvPr id="3" name="TextBox 2"/>
          <p:cNvSpPr txBox="1"/>
          <p:nvPr/>
        </p:nvSpPr>
        <p:spPr>
          <a:xfrm>
            <a:off x="823120" y="825563"/>
            <a:ext cx="1828800"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দলীয়  কাজ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00459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9352" y="433185"/>
            <a:ext cx="10685066" cy="5689600"/>
          </a:xfrm>
          <a:prstGeom prst="rect">
            <a:avLst/>
          </a:prstGeom>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t"/>
          <a:lstStyle/>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শূন্যস্থান </a:t>
            </a:r>
            <a:r>
              <a:rPr lang="bn-BD" sz="3200" dirty="0" smtClean="0">
                <a:solidFill>
                  <a:srgbClr val="002060"/>
                </a:solidFill>
                <a:latin typeface="NikoshBAN" pitchFamily="2" charset="0"/>
                <a:cs typeface="NikoshBAN" pitchFamily="2" charset="0"/>
              </a:rPr>
              <a:t>পূরণ করঃ</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১</a:t>
            </a:r>
            <a:r>
              <a:rPr lang="bn-BD" sz="3200" dirty="0" smtClean="0">
                <a:solidFill>
                  <a:srgbClr val="002060"/>
                </a:solidFill>
                <a:latin typeface="NikoshBAN" pitchFamily="2" charset="0"/>
                <a:cs typeface="NikoshBAN" pitchFamily="2" charset="0"/>
              </a:rPr>
              <a:t>। আমাদের চারপাশের সবকিছু ___________। </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২</a:t>
            </a:r>
            <a:r>
              <a:rPr lang="bn-BD" sz="3200" dirty="0" smtClean="0">
                <a:solidFill>
                  <a:srgbClr val="002060"/>
                </a:solidFill>
                <a:latin typeface="NikoshBAN" pitchFamily="2" charset="0"/>
                <a:cs typeface="NikoshBAN" pitchFamily="2" charset="0"/>
              </a:rPr>
              <a:t>। দুই বা ততোধিক পরমাণু একত্রিত হয়ে ______ গঠন করে। </a:t>
            </a:r>
          </a:p>
          <a:p>
            <a:endParaRPr lang="en-US" sz="3200" dirty="0" smtClean="0">
              <a:solidFill>
                <a:srgbClr val="002060"/>
              </a:solidFill>
              <a:latin typeface="NikoshBAN" pitchFamily="2" charset="0"/>
              <a:cs typeface="NikoshBAN" pitchFamily="2" charset="0"/>
            </a:endParaRPr>
          </a:p>
          <a:p>
            <a:r>
              <a:rPr lang="bn-BD" sz="3200" dirty="0" smtClean="0">
                <a:solidFill>
                  <a:srgbClr val="002060"/>
                </a:solidFill>
                <a:latin typeface="NikoshBAN" pitchFamily="2" charset="0"/>
                <a:cs typeface="NikoshBAN" pitchFamily="2" charset="0"/>
              </a:rPr>
              <a:t>৩</a:t>
            </a:r>
            <a:r>
              <a:rPr lang="bn-BD" sz="3200" dirty="0" smtClean="0">
                <a:solidFill>
                  <a:srgbClr val="002060"/>
                </a:solidFill>
                <a:latin typeface="NikoshBAN" pitchFamily="2" charset="0"/>
                <a:cs typeface="NikoshBAN" pitchFamily="2" charset="0"/>
              </a:rPr>
              <a:t>। বায়বীয় পদার্থের অণুগুলো ___________  চলাচল করতে পারে। </a:t>
            </a:r>
            <a:endParaRPr lang="en-US" sz="3200" dirty="0">
              <a:solidFill>
                <a:srgbClr val="002060"/>
              </a:solidFill>
              <a:latin typeface="NikoshBAN" pitchFamily="2" charset="0"/>
              <a:cs typeface="NikoshBAN" pitchFamily="2" charset="0"/>
            </a:endParaRPr>
          </a:p>
        </p:txBody>
      </p:sp>
      <p:sp>
        <p:nvSpPr>
          <p:cNvPr id="3" name="TextBox 2"/>
          <p:cNvSpPr txBox="1"/>
          <p:nvPr/>
        </p:nvSpPr>
        <p:spPr>
          <a:xfrm>
            <a:off x="4537236" y="1752600"/>
            <a:ext cx="1239904"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পদার্থ </a:t>
            </a:r>
            <a:endParaRPr lang="en-US" sz="3200" dirty="0">
              <a:solidFill>
                <a:srgbClr val="FF0000"/>
              </a:solidFill>
              <a:latin typeface="NikoshBAN" pitchFamily="2" charset="0"/>
              <a:cs typeface="NikoshBAN" pitchFamily="2" charset="0"/>
            </a:endParaRPr>
          </a:p>
        </p:txBody>
      </p:sp>
      <p:sp>
        <p:nvSpPr>
          <p:cNvPr id="4" name="TextBox 3"/>
          <p:cNvSpPr txBox="1"/>
          <p:nvPr/>
        </p:nvSpPr>
        <p:spPr>
          <a:xfrm>
            <a:off x="5623719" y="2746510"/>
            <a:ext cx="946547"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অণু </a:t>
            </a:r>
            <a:endParaRPr lang="en-US" sz="3200" dirty="0">
              <a:solidFill>
                <a:srgbClr val="FF0000"/>
              </a:solidFill>
              <a:latin typeface="NikoshBAN" pitchFamily="2" charset="0"/>
              <a:cs typeface="NikoshBAN" pitchFamily="2" charset="0"/>
            </a:endParaRPr>
          </a:p>
        </p:txBody>
      </p:sp>
      <p:sp>
        <p:nvSpPr>
          <p:cNvPr id="9" name="TextBox 8"/>
          <p:cNvSpPr txBox="1"/>
          <p:nvPr/>
        </p:nvSpPr>
        <p:spPr>
          <a:xfrm>
            <a:off x="4328319" y="3787955"/>
            <a:ext cx="1583399"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স্বাধীনভাবে </a:t>
            </a:r>
            <a:endParaRPr lang="en-US" sz="3200" dirty="0">
              <a:solidFill>
                <a:srgbClr val="FF0000"/>
              </a:solidFill>
              <a:latin typeface="NikoshBAN" pitchFamily="2" charset="0"/>
              <a:cs typeface="NikoshBAN" pitchFamily="2" charset="0"/>
            </a:endParaRPr>
          </a:p>
        </p:txBody>
      </p:sp>
      <p:sp>
        <p:nvSpPr>
          <p:cNvPr id="6" name="TextBox 5"/>
          <p:cNvSpPr txBox="1"/>
          <p:nvPr/>
        </p:nvSpPr>
        <p:spPr>
          <a:xfrm>
            <a:off x="4332832" y="448359"/>
            <a:ext cx="1537598" cy="584775"/>
          </a:xfrm>
          <a:prstGeom prst="rect">
            <a:avLst/>
          </a:prstGeom>
          <a:noFill/>
        </p:spPr>
        <p:txBody>
          <a:bodyPr wrap="square" rtlCol="0">
            <a:spAutoFit/>
          </a:bodyPr>
          <a:lstStyle/>
          <a:p>
            <a:r>
              <a:rPr lang="en-US" sz="3200" dirty="0" err="1" smtClean="0">
                <a:solidFill>
                  <a:srgbClr val="FF0000"/>
                </a:solidFill>
                <a:latin typeface="NikoshBAN" pitchFamily="2" charset="0"/>
                <a:cs typeface="NikoshBAN" pitchFamily="2" charset="0"/>
              </a:rPr>
              <a:t>মূল্যায়ন</a:t>
            </a:r>
            <a:r>
              <a:rPr lang="en-US" sz="3200" dirty="0" smtClean="0">
                <a:solidFill>
                  <a:srgbClr val="FF0000"/>
                </a:solidFill>
                <a:latin typeface="NikoshBAN" pitchFamily="2" charset="0"/>
                <a:cs typeface="NikoshBAN" pitchFamily="2" charset="0"/>
              </a:rPr>
              <a:t> </a:t>
            </a:r>
            <a:r>
              <a:rPr lang="bn-BD" sz="3200" dirty="0" smtClean="0">
                <a:solidFill>
                  <a:srgbClr val="FF0000"/>
                </a:solidFill>
                <a:latin typeface="NikoshBAN" pitchFamily="2" charset="0"/>
                <a:cs typeface="NikoshBAN" pitchFamily="2" charset="0"/>
              </a:rPr>
              <a:t> </a:t>
            </a:r>
            <a:r>
              <a:rPr lang="en-US" sz="3200" dirty="0" smtClean="0">
                <a:solidFill>
                  <a:srgbClr val="FF0000"/>
                </a:solidFill>
                <a:latin typeface="NikoshBAN" pitchFamily="2" charset="0"/>
                <a:cs typeface="NikoshBAN" pitchFamily="2" charset="0"/>
              </a:rPr>
              <a:t> </a:t>
            </a:r>
            <a:endParaRPr lang="en-US" sz="32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258895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558" y="4053840"/>
            <a:ext cx="9700915" cy="1066800"/>
          </a:xfrm>
          <a:prstGeom prst="rect">
            <a:avLst/>
          </a:prstGeom>
        </p:spPr>
        <p:style>
          <a:lnRef idx="1">
            <a:schemeClr val="accent5"/>
          </a:lnRef>
          <a:fillRef idx="2">
            <a:schemeClr val="accent5"/>
          </a:fillRef>
          <a:effectRef idx="1">
            <a:schemeClr val="accent5"/>
          </a:effectRef>
          <a:fontRef idx="minor">
            <a:schemeClr val="dk1"/>
          </a:fontRef>
        </p:style>
        <p:txBody>
          <a:bodyPr lIns="84710" tIns="42355" rIns="84710" bIns="42355" rtlCol="0" anchor="ctr"/>
          <a:lstStyle/>
          <a:p>
            <a:r>
              <a:rPr lang="bn-IN" sz="3000" dirty="0" smtClean="0">
                <a:solidFill>
                  <a:srgbClr val="002060"/>
                </a:solidFill>
                <a:latin typeface="NikoshBAN" pitchFamily="2" charset="0"/>
                <a:cs typeface="NikoshBAN" pitchFamily="2" charset="0"/>
              </a:rPr>
              <a:t>প্রশ্নঃ কঠিন, তরল ও বায়বীয় পদার্থের দুটি করে বৈশিষ্ট্য লেখ।  </a:t>
            </a:r>
            <a:endParaRPr lang="en-US" sz="3000"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418" y="1351280"/>
            <a:ext cx="3233638" cy="2418080"/>
          </a:xfrm>
          <a:prstGeom prst="rect">
            <a:avLst/>
          </a:prstGeom>
        </p:spPr>
      </p:pic>
      <p:sp>
        <p:nvSpPr>
          <p:cNvPr id="4" name="TextBox 3"/>
          <p:cNvSpPr txBox="1"/>
          <p:nvPr/>
        </p:nvSpPr>
        <p:spPr>
          <a:xfrm>
            <a:off x="4288086" y="497841"/>
            <a:ext cx="1968302" cy="603242"/>
          </a:xfrm>
          <a:prstGeom prst="rect">
            <a:avLst/>
          </a:prstGeom>
          <a:solidFill>
            <a:schemeClr val="accent5">
              <a:lumMod val="20000"/>
              <a:lumOff val="80000"/>
            </a:schemeClr>
          </a:solidFill>
        </p:spPr>
        <p:txBody>
          <a:bodyPr wrap="square" lIns="84710" tIns="42355" rIns="84710" bIns="42355" rtlCol="0">
            <a:spAutoFit/>
          </a:bodyPr>
          <a:lstStyle/>
          <a:p>
            <a:r>
              <a:rPr lang="bn-IN" sz="3300" dirty="0">
                <a:ln>
                  <a:solidFill>
                    <a:schemeClr val="tx1"/>
                  </a:solidFill>
                </a:ln>
                <a:latin typeface="NikoshBAN" pitchFamily="2" charset="0"/>
                <a:cs typeface="NikoshBAN" pitchFamily="2" charset="0"/>
              </a:rPr>
              <a:t>বাড়ির কাজ</a:t>
            </a:r>
            <a:r>
              <a:rPr lang="bn-BD" sz="3300" dirty="0">
                <a:ln>
                  <a:solidFill>
                    <a:schemeClr val="tx1"/>
                  </a:solidFill>
                </a:ln>
                <a:latin typeface="NikoshBAN" pitchFamily="2" charset="0"/>
                <a:cs typeface="NikoshBAN" pitchFamily="2" charset="0"/>
              </a:rPr>
              <a:t> </a:t>
            </a:r>
            <a:endParaRPr lang="en-US" sz="33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30912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247438" cy="6400800"/>
          </a:xfrm>
          <a:prstGeom prst="rect">
            <a:avLst/>
          </a:prstGeom>
        </p:spPr>
      </p:pic>
      <p:sp>
        <p:nvSpPr>
          <p:cNvPr id="4" name="TextBox 3"/>
          <p:cNvSpPr txBox="1"/>
          <p:nvPr/>
        </p:nvSpPr>
        <p:spPr>
          <a:xfrm>
            <a:off x="937286" y="640080"/>
            <a:ext cx="8154393" cy="1569660"/>
          </a:xfrm>
          <a:prstGeom prst="rect">
            <a:avLst/>
          </a:prstGeom>
          <a:noFill/>
        </p:spPr>
        <p:txBody>
          <a:bodyPr wrap="square" rtlCol="0">
            <a:spAutoFit/>
          </a:bodyPr>
          <a:lstStyle/>
          <a:p>
            <a:pPr algn="ctr"/>
            <a:r>
              <a:rPr lang="en-US" sz="9600" dirty="0" err="1" smtClean="0">
                <a:solidFill>
                  <a:srgbClr val="FF0000"/>
                </a:solidFill>
                <a:latin typeface="NikoshBAN" pitchFamily="2" charset="0"/>
                <a:cs typeface="NikoshBAN" pitchFamily="2" charset="0"/>
              </a:rPr>
              <a:t>ধ</a:t>
            </a:r>
            <a:r>
              <a:rPr lang="en-US" sz="9600" dirty="0" err="1" smtClean="0">
                <a:solidFill>
                  <a:srgbClr val="FFC000"/>
                </a:solidFill>
                <a:latin typeface="NikoshBAN" pitchFamily="2" charset="0"/>
                <a:cs typeface="NikoshBAN" pitchFamily="2" charset="0"/>
              </a:rPr>
              <a:t>ন্য</a:t>
            </a:r>
            <a:r>
              <a:rPr lang="en-US" sz="9600" dirty="0" err="1" smtClean="0">
                <a:solidFill>
                  <a:srgbClr val="002060"/>
                </a:solidFill>
                <a:latin typeface="NikoshBAN" pitchFamily="2" charset="0"/>
                <a:cs typeface="NikoshBAN" pitchFamily="2" charset="0"/>
              </a:rPr>
              <a:t>বা</a:t>
            </a:r>
            <a:r>
              <a:rPr lang="en-US" sz="9600" dirty="0" err="1" smtClean="0">
                <a:solidFill>
                  <a:srgbClr val="FF0000"/>
                </a:solidFill>
                <a:latin typeface="NikoshBAN" pitchFamily="2" charset="0"/>
                <a:cs typeface="NikoshBAN" pitchFamily="2" charset="0"/>
              </a:rPr>
              <a:t>দ</a:t>
            </a:r>
            <a:r>
              <a:rPr lang="en-US" sz="9600" dirty="0" smtClean="0">
                <a:solidFill>
                  <a:srgbClr val="FF0000"/>
                </a:solidFill>
                <a:latin typeface="NikoshBAN" pitchFamily="2" charset="0"/>
                <a:cs typeface="NikoshBAN" pitchFamily="2" charset="0"/>
              </a:rPr>
              <a:t> </a:t>
            </a:r>
            <a:endParaRPr lang="en-US" sz="96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105502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4639568" y="213360"/>
            <a:ext cx="2179191" cy="853440"/>
          </a:xfrm>
          <a:prstGeom prst="cloud">
            <a:avLst/>
          </a:prstGeom>
          <a:solidFill>
            <a:schemeClr val="bg1"/>
          </a:solidFill>
          <a:ln w="28575">
            <a:noFill/>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lIns="84710" tIns="42355" rIns="84710" bIns="42355" rtlCol="0" anchor="ctr"/>
          <a:lstStyle/>
          <a:p>
            <a:pPr algn="ctr"/>
            <a:r>
              <a:rPr lang="bn-BD" sz="3000" dirty="0">
                <a:ln>
                  <a:solidFill>
                    <a:srgbClr val="FF0000"/>
                  </a:solidFill>
                </a:ln>
                <a:solidFill>
                  <a:srgbClr val="FF0000"/>
                </a:solidFill>
                <a:latin typeface="NikoshBAN" pitchFamily="2" charset="0"/>
                <a:cs typeface="NikoshBAN" pitchFamily="2" charset="0"/>
              </a:rPr>
              <a:t>পরিচিতি </a:t>
            </a:r>
            <a:endParaRPr lang="en-US" sz="3000" dirty="0">
              <a:ln>
                <a:solidFill>
                  <a:srgbClr val="FF0000"/>
                </a:solidFill>
              </a:ln>
              <a:solidFill>
                <a:srgbClr val="FF0000"/>
              </a:solidFill>
              <a:latin typeface="NikoshBAN" pitchFamily="2" charset="0"/>
              <a:cs typeface="NikoshBAN" pitchFamily="2" charset="0"/>
            </a:endParaRPr>
          </a:p>
        </p:txBody>
      </p:sp>
      <p:sp>
        <p:nvSpPr>
          <p:cNvPr id="4" name="Rectangle 3"/>
          <p:cNvSpPr/>
          <p:nvPr/>
        </p:nvSpPr>
        <p:spPr>
          <a:xfrm>
            <a:off x="518318" y="2834640"/>
            <a:ext cx="4709865" cy="2824480"/>
          </a:xfrm>
          <a:prstGeom prst="rect">
            <a:avLst/>
          </a:prstGeom>
          <a:ln w="38100">
            <a:noFill/>
          </a:ln>
        </p:spPr>
        <p:style>
          <a:lnRef idx="1">
            <a:schemeClr val="accent5"/>
          </a:lnRef>
          <a:fillRef idx="2">
            <a:schemeClr val="accent5"/>
          </a:fillRef>
          <a:effectRef idx="1">
            <a:schemeClr val="accent5"/>
          </a:effectRef>
          <a:fontRef idx="minor">
            <a:schemeClr val="dk1"/>
          </a:fontRef>
        </p:style>
        <p:txBody>
          <a:bodyPr lIns="84710" tIns="42355" rIns="84710" bIns="42355" rtlCol="0" anchor="t"/>
          <a:lstStyle/>
          <a:p>
            <a:pPr algn="ctr"/>
            <a:r>
              <a:rPr lang="bn-BD" sz="3200" dirty="0" smtClean="0">
                <a:solidFill>
                  <a:srgbClr val="FF0000"/>
                </a:solidFill>
                <a:latin typeface="NikoshBAN" pitchFamily="2" charset="0"/>
                <a:cs typeface="NikoshBAN" pitchFamily="2" charset="0"/>
              </a:rPr>
              <a:t>মোছাঃ </a:t>
            </a:r>
            <a:r>
              <a:rPr lang="bn-BD" sz="3200" dirty="0">
                <a:solidFill>
                  <a:srgbClr val="FF0000"/>
                </a:solidFill>
                <a:latin typeface="NikoshBAN" pitchFamily="2" charset="0"/>
                <a:cs typeface="NikoshBAN" pitchFamily="2" charset="0"/>
              </a:rPr>
              <a:t>লাকী আখতার পারভীন </a:t>
            </a:r>
          </a:p>
          <a:p>
            <a:pPr algn="ctr"/>
            <a:r>
              <a:rPr lang="bn-BD" sz="3200" dirty="0">
                <a:solidFill>
                  <a:srgbClr val="002060"/>
                </a:solidFill>
                <a:latin typeface="NikoshBAN" pitchFamily="2" charset="0"/>
                <a:cs typeface="NikoshBAN" pitchFamily="2" charset="0"/>
              </a:rPr>
              <a:t>সহকারী শিক্ষক</a:t>
            </a:r>
          </a:p>
          <a:p>
            <a:pPr algn="ctr"/>
            <a:r>
              <a:rPr lang="bn-BD" sz="3200" dirty="0">
                <a:solidFill>
                  <a:srgbClr val="002060"/>
                </a:solidFill>
                <a:latin typeface="NikoshBAN" pitchFamily="2" charset="0"/>
                <a:cs typeface="NikoshBAN" pitchFamily="2" charset="0"/>
              </a:rPr>
              <a:t>বিহারী সরকারি প্রাথমিক বিদ্যালয়</a:t>
            </a:r>
          </a:p>
          <a:p>
            <a:pPr algn="ctr"/>
            <a:r>
              <a:rPr lang="bn-BD" sz="3200" dirty="0">
                <a:solidFill>
                  <a:srgbClr val="002060"/>
                </a:solidFill>
                <a:latin typeface="NikoshBAN" pitchFamily="2" charset="0"/>
                <a:cs typeface="NikoshBAN" pitchFamily="2" charset="0"/>
              </a:rPr>
              <a:t>পীরগাছা, রংপুর। </a:t>
            </a:r>
            <a:endParaRPr lang="en-US" sz="3200" dirty="0">
              <a:solidFill>
                <a:srgbClr val="002060"/>
              </a:solidFill>
              <a:latin typeface="NikoshBAN" pitchFamily="2" charset="0"/>
              <a:cs typeface="NikoshBAN" pitchFamily="2" charset="0"/>
            </a:endParaRPr>
          </a:p>
        </p:txBody>
      </p:sp>
      <p:sp>
        <p:nvSpPr>
          <p:cNvPr id="5" name="Rectangle 4"/>
          <p:cNvSpPr/>
          <p:nvPr/>
        </p:nvSpPr>
        <p:spPr>
          <a:xfrm>
            <a:off x="5729163" y="2854234"/>
            <a:ext cx="5061347" cy="2489200"/>
          </a:xfrm>
          <a:prstGeom prst="rect">
            <a:avLst/>
          </a:prstGeom>
          <a:ln w="38100">
            <a:noFill/>
          </a:ln>
        </p:spPr>
        <p:style>
          <a:lnRef idx="1">
            <a:schemeClr val="accent5"/>
          </a:lnRef>
          <a:fillRef idx="2">
            <a:schemeClr val="accent5"/>
          </a:fillRef>
          <a:effectRef idx="1">
            <a:schemeClr val="accent5"/>
          </a:effectRef>
          <a:fontRef idx="minor">
            <a:schemeClr val="dk1"/>
          </a:fontRef>
        </p:style>
        <p:txBody>
          <a:bodyPr lIns="84710" tIns="42355" rIns="84710" bIns="42355" rtlCol="0" anchor="t"/>
          <a:lstStyle/>
          <a:p>
            <a:r>
              <a:rPr lang="bn-BD" sz="3000" dirty="0" smtClean="0">
                <a:solidFill>
                  <a:srgbClr val="002060"/>
                </a:solidFill>
                <a:latin typeface="NikoshBAN" pitchFamily="2" charset="0"/>
                <a:cs typeface="NikoshBAN" pitchFamily="2" charset="0"/>
              </a:rPr>
              <a:t>বিষয়ঃ </a:t>
            </a:r>
            <a:r>
              <a:rPr lang="bn-BD" sz="3000" dirty="0">
                <a:solidFill>
                  <a:srgbClr val="002060"/>
                </a:solidFill>
                <a:latin typeface="NikoshBAN" pitchFamily="2" charset="0"/>
                <a:cs typeface="NikoshBAN" pitchFamily="2" charset="0"/>
              </a:rPr>
              <a:t>প্রাথমিক বিজ্ঞান</a:t>
            </a:r>
          </a:p>
          <a:p>
            <a:r>
              <a:rPr lang="bn-BD" sz="3000" dirty="0">
                <a:solidFill>
                  <a:srgbClr val="002060"/>
                </a:solidFill>
                <a:latin typeface="NikoshBAN" pitchFamily="2" charset="0"/>
                <a:cs typeface="NikoshBAN" pitchFamily="2" charset="0"/>
              </a:rPr>
              <a:t>শ্রেণিঃ ৫ম</a:t>
            </a:r>
          </a:p>
          <a:p>
            <a:r>
              <a:rPr lang="bn-BD" sz="3000" dirty="0">
                <a:solidFill>
                  <a:srgbClr val="002060"/>
                </a:solidFill>
                <a:latin typeface="NikoshBAN" pitchFamily="2" charset="0"/>
                <a:cs typeface="NikoshBAN" pitchFamily="2" charset="0"/>
              </a:rPr>
              <a:t>অধ্যায়ঃ ৫ ( পদার্থ ও শক্তি)</a:t>
            </a:r>
          </a:p>
          <a:p>
            <a:r>
              <a:rPr lang="bn-BD" sz="3000" dirty="0" smtClean="0">
                <a:solidFill>
                  <a:srgbClr val="002060"/>
                </a:solidFill>
                <a:latin typeface="NikoshBAN" pitchFamily="2" charset="0"/>
                <a:cs typeface="NikoshBAN" pitchFamily="2" charset="0"/>
              </a:rPr>
              <a:t>পাঠঃ</a:t>
            </a:r>
            <a:r>
              <a:rPr lang="bn-IN" sz="3000" dirty="0" smtClean="0">
                <a:solidFill>
                  <a:srgbClr val="00206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পদার্থের</a:t>
            </a:r>
            <a:r>
              <a:rPr lang="en-US" sz="2800" dirty="0">
                <a:solidFill>
                  <a:srgbClr val="FF0000"/>
                </a:solidFill>
                <a:latin typeface="NikoshBAN" pitchFamily="2" charset="0"/>
                <a:cs typeface="NikoshBAN" pitchFamily="2" charset="0"/>
              </a:rPr>
              <a:t> </a:t>
            </a:r>
            <a:r>
              <a:rPr lang="en-US" sz="2800" dirty="0" err="1">
                <a:solidFill>
                  <a:srgbClr val="FF0000"/>
                </a:solidFill>
                <a:latin typeface="NikoshBAN" pitchFamily="2" charset="0"/>
                <a:cs typeface="NikoshBAN" pitchFamily="2" charset="0"/>
              </a:rPr>
              <a:t>গঠন</a:t>
            </a:r>
            <a:r>
              <a:rPr lang="en-US" sz="2800" dirty="0">
                <a:solidFill>
                  <a:srgbClr val="FF0000"/>
                </a:solidFill>
                <a:latin typeface="NikoshBAN" pitchFamily="2" charset="0"/>
                <a:cs typeface="NikoshBAN" pitchFamily="2" charset="0"/>
              </a:rPr>
              <a:t> </a:t>
            </a:r>
            <a:endParaRPr lang="en-US" sz="2800" dirty="0" smtClean="0">
              <a:solidFill>
                <a:srgbClr val="FF0000"/>
              </a:solidFill>
              <a:latin typeface="NikoshBAN" pitchFamily="2" charset="0"/>
              <a:cs typeface="NikoshBAN" pitchFamily="2" charset="0"/>
            </a:endParaRPr>
          </a:p>
          <a:p>
            <a:r>
              <a:rPr lang="bn-BD" sz="3000" dirty="0" smtClean="0">
                <a:solidFill>
                  <a:srgbClr val="002060"/>
                </a:solidFill>
                <a:latin typeface="NikoshBAN" pitchFamily="2" charset="0"/>
                <a:cs typeface="NikoshBAN" pitchFamily="2" charset="0"/>
              </a:rPr>
              <a:t>সময়ঃ </a:t>
            </a:r>
            <a:r>
              <a:rPr lang="bn-BD" sz="3000" dirty="0">
                <a:solidFill>
                  <a:srgbClr val="002060"/>
                </a:solidFill>
                <a:latin typeface="NikoshBAN" pitchFamily="2" charset="0"/>
                <a:cs typeface="NikoshBAN" pitchFamily="2" charset="0"/>
              </a:rPr>
              <a:t>৪৫ মিনিট</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719" y="1357811"/>
            <a:ext cx="1476226" cy="1351280"/>
          </a:xfrm>
          <a:prstGeom prst="rect">
            <a:avLst/>
          </a:prstGeom>
          <a:gradFill>
            <a:gsLst>
              <a:gs pos="0">
                <a:srgbClr val="92D050"/>
              </a:gs>
              <a:gs pos="75000">
                <a:schemeClr val="accent1">
                  <a:alpha val="0"/>
                </a:schemeClr>
              </a:gs>
              <a:gs pos="83000">
                <a:srgbClr val="FFFF00">
                  <a:alpha val="29000"/>
                </a:srgbClr>
              </a:gs>
              <a:gs pos="100000">
                <a:schemeClr val="accent1">
                  <a:lumMod val="30000"/>
                  <a:lumOff val="70000"/>
                </a:schemeClr>
              </a:gs>
            </a:gsLst>
            <a:lin ang="5400000" scaled="1"/>
          </a:gradFill>
        </p:spPr>
      </p:pic>
      <p:pic>
        <p:nvPicPr>
          <p:cNvPr id="7" name="Picture 6" descr="Sukesh Sutradhar.jpg"/>
          <p:cNvPicPr>
            <a:picLocks noChangeAspect="1"/>
          </p:cNvPicPr>
          <p:nvPr/>
        </p:nvPicPr>
        <p:blipFill>
          <a:blip r:embed="rId3" cstate="print"/>
          <a:stretch>
            <a:fillRect/>
          </a:stretch>
        </p:blipFill>
        <p:spPr>
          <a:xfrm>
            <a:off x="7147719" y="1219200"/>
            <a:ext cx="1384352" cy="1554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784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97" y="3802905"/>
            <a:ext cx="3613580" cy="24556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5948" y="3802905"/>
            <a:ext cx="3186774" cy="25675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7107" y="3802905"/>
            <a:ext cx="3996249" cy="2630222"/>
          </a:xfrm>
          <a:prstGeom prst="rect">
            <a:avLst/>
          </a:prstGeom>
        </p:spPr>
      </p:pic>
      <p:sp>
        <p:nvSpPr>
          <p:cNvPr id="9" name="TextBox 8"/>
          <p:cNvSpPr txBox="1"/>
          <p:nvPr/>
        </p:nvSpPr>
        <p:spPr>
          <a:xfrm>
            <a:off x="137397" y="142240"/>
            <a:ext cx="1108447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এসো ছবি গূলো দেখি </a:t>
            </a:r>
            <a:endParaRPr lang="en-US" sz="4000" dirty="0">
              <a:latin typeface="NikoshBAN" pitchFamily="2" charset="0"/>
              <a:cs typeface="NikoshBAN" pitchFamily="2" charset="0"/>
            </a:endParaRPr>
          </a:p>
        </p:txBody>
      </p:sp>
      <p:grpSp>
        <p:nvGrpSpPr>
          <p:cNvPr id="12" name="Group 11"/>
          <p:cNvGrpSpPr/>
          <p:nvPr/>
        </p:nvGrpSpPr>
        <p:grpSpPr>
          <a:xfrm>
            <a:off x="383968" y="995680"/>
            <a:ext cx="10591337" cy="2631440"/>
            <a:chOff x="914400" y="1295400"/>
            <a:chExt cx="5943600" cy="3235037"/>
          </a:xfrm>
        </p:grpSpPr>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455" t="24748" b="17878"/>
            <a:stretch/>
          </p:blipFill>
          <p:spPr>
            <a:xfrm>
              <a:off x="914400" y="1295400"/>
              <a:ext cx="5943600" cy="3235037"/>
            </a:xfrm>
            <a:prstGeom prst="rect">
              <a:avLst/>
            </a:prstGeom>
          </p:spPr>
        </p:pic>
        <p:sp>
          <p:nvSpPr>
            <p:cNvPr id="10" name="Rectangle 9"/>
            <p:cNvSpPr/>
            <p:nvPr/>
          </p:nvSpPr>
          <p:spPr>
            <a:xfrm>
              <a:off x="914400" y="1295400"/>
              <a:ext cx="370306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14400" y="25146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07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86" y="3733800"/>
            <a:ext cx="10403880" cy="2514600"/>
          </a:xfrm>
          <a:prstGeom prst="rect">
            <a:avLst/>
          </a:prstGeom>
          <a:ln>
            <a:noFill/>
          </a:ln>
          <a:effectLst>
            <a:outerShdw blurRad="292100" dist="139700" dir="2700000" algn="tl" rotWithShape="0">
              <a:srgbClr val="333333">
                <a:alpha val="65000"/>
              </a:srgbClr>
            </a:outerShdw>
          </a:effectLst>
        </p:spPr>
      </p:pic>
      <p:grpSp>
        <p:nvGrpSpPr>
          <p:cNvPr id="3" name="Group 2"/>
          <p:cNvGrpSpPr/>
          <p:nvPr/>
        </p:nvGrpSpPr>
        <p:grpSpPr>
          <a:xfrm>
            <a:off x="281186" y="175819"/>
            <a:ext cx="10310152" cy="2631440"/>
            <a:chOff x="914400" y="1295400"/>
            <a:chExt cx="5943600" cy="3235037"/>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55" t="24748" b="17878"/>
            <a:stretch/>
          </p:blipFill>
          <p:spPr>
            <a:xfrm>
              <a:off x="914400" y="1295400"/>
              <a:ext cx="5943600" cy="3235037"/>
            </a:xfrm>
            <a:prstGeom prst="rect">
              <a:avLst/>
            </a:prstGeom>
          </p:spPr>
        </p:pic>
        <p:sp>
          <p:nvSpPr>
            <p:cNvPr id="5" name="Rectangle 4"/>
            <p:cNvSpPr/>
            <p:nvPr/>
          </p:nvSpPr>
          <p:spPr>
            <a:xfrm>
              <a:off x="914400" y="1295400"/>
              <a:ext cx="370306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14400" y="2514600"/>
              <a:ext cx="838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0464" b="32251"/>
          <a:stretch/>
        </p:blipFill>
        <p:spPr>
          <a:xfrm>
            <a:off x="2880519" y="3017520"/>
            <a:ext cx="4906874" cy="809897"/>
          </a:xfrm>
          <a:prstGeom prst="rect">
            <a:avLst/>
          </a:prstGeom>
        </p:spPr>
      </p:pic>
    </p:spTree>
    <p:extLst>
      <p:ext uri="{BB962C8B-B14F-4D97-AF65-F5344CB8AC3E}">
        <p14:creationId xmlns:p14="http://schemas.microsoft.com/office/powerpoint/2010/main" val="29474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4861719" y="484777"/>
            <a:ext cx="3702282" cy="1102360"/>
          </a:xfrm>
          <a:prstGeom prst="cloudCallout">
            <a:avLst/>
          </a:prstGeom>
          <a:ln w="38100">
            <a:solidFill>
              <a:srgbClr val="0070C0"/>
            </a:solidFill>
          </a:ln>
          <a:scene3d>
            <a:camera prst="orthographicFront"/>
            <a:lightRig rig="threePt" dir="t"/>
          </a:scene3d>
          <a:sp3d>
            <a:bevelT prst="angle"/>
          </a:sp3d>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শিখনফল</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3" name="TextBox 2"/>
          <p:cNvSpPr txBox="1"/>
          <p:nvPr/>
        </p:nvSpPr>
        <p:spPr>
          <a:xfrm>
            <a:off x="468643" y="3342640"/>
            <a:ext cx="10403880" cy="1077218"/>
          </a:xfrm>
          <a:prstGeom prst="rect">
            <a:avLst/>
          </a:prstGeom>
          <a:ln w="28575">
            <a:solidFill>
              <a:srgbClr val="00206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এই পাঠ শেষে শিক্ষার্থীরা-</a:t>
            </a:r>
          </a:p>
          <a:p>
            <a:pPr marL="571500" indent="-571500">
              <a:buFont typeface="Wingdings" pitchFamily="2" charset="2"/>
              <a:buChar char="Ø"/>
            </a:pPr>
            <a:r>
              <a:rPr lang="bn-BD" sz="3200" b="1" cap="all" dirty="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bn-BD"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১৬.</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৫.১ </a:t>
            </a:r>
            <a:r>
              <a:rPr lang="en-US" sz="3200" b="1" cap="all" dirty="0" err="1"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পদার্থের</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গঠন</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বর্ণনা</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করতে</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en-US" sz="3200" b="1" cap="all" dirty="0" err="1"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পারবে</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a:t>
            </a:r>
            <a:r>
              <a:rPr lang="bn-BD"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r>
              <a:rPr lang="en-US" sz="3200" b="1" cap="all" dirty="0" smtClean="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rPr>
              <a:t> </a:t>
            </a:r>
            <a:endParaRPr lang="en-US" sz="3200" b="1" cap="all" dirty="0">
              <a:ln w="9000" cmpd="sng">
                <a:solidFill>
                  <a:srgbClr val="002060"/>
                </a:solidFill>
                <a:prstDash val="solid"/>
              </a:ln>
              <a:solidFill>
                <a:srgbClr val="0070C0"/>
              </a:soli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114774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57" y="426720"/>
            <a:ext cx="4498975" cy="5334000"/>
          </a:xfrm>
          <a:prstGeom prst="rect">
            <a:avLst/>
          </a:prstGeom>
        </p:spPr>
      </p:pic>
      <p:sp>
        <p:nvSpPr>
          <p:cNvPr id="4" name="Rectangle 3"/>
          <p:cNvSpPr/>
          <p:nvPr/>
        </p:nvSpPr>
        <p:spPr>
          <a:xfrm>
            <a:off x="4873890" y="2286000"/>
            <a:ext cx="6186091" cy="2743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200" dirty="0" err="1" smtClean="0">
                <a:solidFill>
                  <a:srgbClr val="0070C0"/>
                </a:solidFill>
                <a:latin typeface="NikoshBAN" pitchFamily="2" charset="0"/>
                <a:cs typeface="NikoshBAN" pitchFamily="2" charset="0"/>
              </a:rPr>
              <a:t>পদার্থের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গঠন</a:t>
            </a:r>
            <a:endParaRPr lang="en-US" sz="3200" dirty="0" smtClean="0">
              <a:solidFill>
                <a:srgbClr val="0070C0"/>
              </a:solidFill>
              <a:latin typeface="NikoshBAN" pitchFamily="2" charset="0"/>
              <a:cs typeface="NikoshBAN" pitchFamily="2" charset="0"/>
            </a:endParaRPr>
          </a:p>
          <a:p>
            <a:r>
              <a:rPr lang="en-US" sz="3200" dirty="0" err="1" smtClean="0">
                <a:latin typeface="NikoshBAN" pitchFamily="2" charset="0"/>
                <a:cs typeface="NikoshBAN" pitchFamily="2" charset="0"/>
              </a:rPr>
              <a:t>যার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ওজন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আছে</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এবং</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জায়গা</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পদার্থ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আমাদের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চারপাশের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সবকিছু</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পদার্থ</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এমনকি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যা</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আমরা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দেখতে</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পাই</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তাও</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পদার্থ</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19834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364" y="3484880"/>
            <a:ext cx="3827253" cy="2133600"/>
          </a:xfrm>
          <a:prstGeom prst="rect">
            <a:avLst/>
          </a:prstGeom>
        </p:spPr>
      </p:pic>
      <p:sp>
        <p:nvSpPr>
          <p:cNvPr id="2" name="Rectangle 1"/>
          <p:cNvSpPr/>
          <p:nvPr/>
        </p:nvSpPr>
        <p:spPr>
          <a:xfrm>
            <a:off x="281186" y="142240"/>
            <a:ext cx="10497609" cy="1686560"/>
          </a:xfrm>
          <a:prstGeom prst="rect">
            <a:avLst/>
          </a:prstGeom>
          <a:noFill/>
          <a:ln>
            <a:noFill/>
          </a:ln>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bn-BD" sz="3200" dirty="0" smtClean="0">
                <a:solidFill>
                  <a:srgbClr val="002060"/>
                </a:solidFill>
                <a:latin typeface="NikoshBAN" pitchFamily="2" charset="0"/>
                <a:cs typeface="NikoshBAN" pitchFamily="2" charset="0"/>
              </a:rPr>
              <a:t>খালি চোখে দেখা যায় না এমন সূক্ষ্ম কণা দিয়ে পদার্থ গঠিত। পদার্থের এই সূক্ষ্ম কণাই হলো পরমাণু। দুই বা ততোধিক পরমাণু একত্রিত হয়ে অণু গঠন করে। পদার্থ হলো অসংখ্য অণুর সমষ্টি। </a:t>
            </a:r>
            <a:endParaRPr lang="en-US" sz="3200" dirty="0">
              <a:solidFill>
                <a:srgbClr val="002060"/>
              </a:solidFill>
              <a:latin typeface="NikoshBAN" pitchFamily="2" charset="0"/>
              <a:cs typeface="NikoshBAN" pitchFamily="2" charset="0"/>
            </a:endParaRPr>
          </a:p>
        </p:txBody>
      </p:sp>
      <p:sp>
        <p:nvSpPr>
          <p:cNvPr id="3" name="Rectangle 2"/>
          <p:cNvSpPr/>
          <p:nvPr/>
        </p:nvSpPr>
        <p:spPr>
          <a:xfrm>
            <a:off x="8154393" y="3478415"/>
            <a:ext cx="2905588"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itchFamily="2" charset="0"/>
                <a:cs typeface="NikoshBAN" pitchFamily="2" charset="0"/>
              </a:rPr>
              <a:t>হাইড্রোজেন পরমাণু </a:t>
            </a:r>
            <a:endParaRPr lang="en-US" sz="2800" dirty="0">
              <a:solidFill>
                <a:srgbClr val="002060"/>
              </a:solidFill>
              <a:latin typeface="NikoshBAN" pitchFamily="2" charset="0"/>
              <a:cs typeface="NikoshBAN" pitchFamily="2" charset="0"/>
            </a:endParaRPr>
          </a:p>
        </p:txBody>
      </p:sp>
      <p:sp>
        <p:nvSpPr>
          <p:cNvPr id="5" name="Rectangle 4"/>
          <p:cNvSpPr/>
          <p:nvPr/>
        </p:nvSpPr>
        <p:spPr>
          <a:xfrm>
            <a:off x="289706" y="3554383"/>
            <a:ext cx="2905588"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itchFamily="2" charset="0"/>
                <a:cs typeface="NikoshBAN" pitchFamily="2" charset="0"/>
              </a:rPr>
              <a:t>হাইড্রোজেন পরমাণু </a:t>
            </a:r>
            <a:endParaRPr lang="en-US" sz="2800" dirty="0">
              <a:solidFill>
                <a:srgbClr val="002060"/>
              </a:solidFill>
              <a:latin typeface="NikoshBAN" pitchFamily="2" charset="0"/>
              <a:cs typeface="NikoshBAN" pitchFamily="2" charset="0"/>
            </a:endParaRPr>
          </a:p>
        </p:txBody>
      </p:sp>
      <p:sp>
        <p:nvSpPr>
          <p:cNvPr id="6" name="Rectangle 5"/>
          <p:cNvSpPr/>
          <p:nvPr/>
        </p:nvSpPr>
        <p:spPr>
          <a:xfrm>
            <a:off x="3425357" y="2489200"/>
            <a:ext cx="3467960"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itchFamily="2" charset="0"/>
                <a:cs typeface="NikoshBAN" pitchFamily="2" charset="0"/>
              </a:rPr>
              <a:t>অক্সিজেন পরমাণু </a:t>
            </a:r>
            <a:endParaRPr lang="en-US" sz="2800" dirty="0">
              <a:solidFill>
                <a:srgbClr val="002060"/>
              </a:solidFill>
              <a:latin typeface="NikoshBAN" pitchFamily="2" charset="0"/>
              <a:cs typeface="NikoshBAN" pitchFamily="2" charset="0"/>
            </a:endParaRPr>
          </a:p>
        </p:txBody>
      </p:sp>
      <p:sp>
        <p:nvSpPr>
          <p:cNvPr id="7" name="Rectangle 6"/>
          <p:cNvSpPr/>
          <p:nvPr/>
        </p:nvSpPr>
        <p:spPr>
          <a:xfrm>
            <a:off x="4456372" y="5534429"/>
            <a:ext cx="2394341"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FF0000"/>
                </a:solidFill>
                <a:latin typeface="NikoshBAN" pitchFamily="2" charset="0"/>
                <a:cs typeface="NikoshBAN" pitchFamily="2" charset="0"/>
              </a:rPr>
              <a:t>পানির অণু  </a:t>
            </a:r>
            <a:endParaRPr lang="en-US" sz="2800" dirty="0">
              <a:solidFill>
                <a:srgbClr val="FF0000"/>
              </a:solidFill>
              <a:latin typeface="NikoshBAN" pitchFamily="2" charset="0"/>
              <a:cs typeface="NikoshBAN" pitchFamily="2" charset="0"/>
            </a:endParaRPr>
          </a:p>
        </p:txBody>
      </p:sp>
      <p:cxnSp>
        <p:nvCxnSpPr>
          <p:cNvPr id="9" name="Straight Arrow Connector 8"/>
          <p:cNvCxnSpPr/>
          <p:nvPr/>
        </p:nvCxnSpPr>
        <p:spPr>
          <a:xfrm>
            <a:off x="5440523" y="3410527"/>
            <a:ext cx="0" cy="998913"/>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0713" y="4053840"/>
            <a:ext cx="1209951" cy="13577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195295" y="4011815"/>
            <a:ext cx="1261077" cy="177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8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3" y="12931"/>
            <a:ext cx="4592704" cy="5275812"/>
          </a:xfrm>
          <a:prstGeom prst="rect">
            <a:avLst/>
          </a:prstGeom>
        </p:spPr>
      </p:pic>
      <p:sp>
        <p:nvSpPr>
          <p:cNvPr id="4" name="Rectangle 3"/>
          <p:cNvSpPr/>
          <p:nvPr/>
        </p:nvSpPr>
        <p:spPr>
          <a:xfrm>
            <a:off x="34084" y="5314605"/>
            <a:ext cx="4464892" cy="943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smtClean="0">
                <a:solidFill>
                  <a:srgbClr val="FF0000"/>
                </a:solidFill>
                <a:latin typeface="NikoshBAN" pitchFamily="2" charset="0"/>
                <a:cs typeface="NikoshBAN" pitchFamily="2" charset="0"/>
              </a:rPr>
              <a:t> পরমাণু আবিষ্কারক গ্রীক দার্শনিক ও বৈজ্ঞানিক ডাল্টন  </a:t>
            </a:r>
            <a:endParaRPr lang="en-US" sz="2800" dirty="0">
              <a:solidFill>
                <a:srgbClr val="FF0000"/>
              </a:solidFill>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7619" y="0"/>
            <a:ext cx="5811176" cy="265083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646" t="24114" r="53009"/>
          <a:stretch/>
        </p:blipFill>
        <p:spPr>
          <a:xfrm>
            <a:off x="5436262" y="3324458"/>
            <a:ext cx="5342533" cy="1990148"/>
          </a:xfrm>
          <a:prstGeom prst="rect">
            <a:avLst/>
          </a:prstGeom>
        </p:spPr>
      </p:pic>
      <p:sp>
        <p:nvSpPr>
          <p:cNvPr id="7" name="Rectangle 6"/>
          <p:cNvSpPr/>
          <p:nvPr/>
        </p:nvSpPr>
        <p:spPr>
          <a:xfrm>
            <a:off x="5845258" y="2781359"/>
            <a:ext cx="3391274" cy="568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itchFamily="2" charset="0"/>
                <a:cs typeface="NikoshBAN" pitchFamily="2" charset="0"/>
              </a:rPr>
              <a:t>হাইড্রোজেন পরমাণু </a:t>
            </a:r>
            <a:endParaRPr lang="en-US" sz="2800" dirty="0">
              <a:solidFill>
                <a:srgbClr val="002060"/>
              </a:solidFill>
              <a:latin typeface="NikoshBAN" pitchFamily="2" charset="0"/>
              <a:cs typeface="NikoshBAN" pitchFamily="2" charset="0"/>
            </a:endParaRPr>
          </a:p>
        </p:txBody>
      </p:sp>
      <p:sp>
        <p:nvSpPr>
          <p:cNvPr id="8" name="Rectangle 7"/>
          <p:cNvSpPr/>
          <p:nvPr/>
        </p:nvSpPr>
        <p:spPr>
          <a:xfrm>
            <a:off x="6420413" y="5657274"/>
            <a:ext cx="3374231" cy="568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02060"/>
                </a:solidFill>
                <a:latin typeface="NikoshBAN" pitchFamily="2" charset="0"/>
                <a:cs typeface="NikoshBAN" pitchFamily="2" charset="0"/>
              </a:rPr>
              <a:t>অক্সিজেন  পরমাণু </a:t>
            </a:r>
            <a:endParaRPr lang="en-US" sz="28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52711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19768" y="2844800"/>
            <a:ext cx="10403880" cy="3327400"/>
            <a:chOff x="304800" y="1066800"/>
            <a:chExt cx="8458200" cy="51054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0"/>
              <a:ext cx="8458200" cy="510540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2256692" y="5486400"/>
              <a:ext cx="4829908" cy="685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rgbClr val="FF0000"/>
                  </a:solidFill>
                  <a:latin typeface="NikoshBAN" pitchFamily="2" charset="0"/>
                  <a:cs typeface="NikoshBAN" pitchFamily="2" charset="0"/>
                </a:rPr>
                <a:t>পানির</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তিন</a:t>
              </a:r>
              <a:r>
                <a:rPr lang="en-US" sz="3600" dirty="0" smtClean="0">
                  <a:solidFill>
                    <a:srgbClr val="FF0000"/>
                  </a:solidFill>
                  <a:latin typeface="NikoshBAN" pitchFamily="2" charset="0"/>
                  <a:cs typeface="NikoshBAN" pitchFamily="2" charset="0"/>
                </a:rPr>
                <a:t> </a:t>
              </a:r>
              <a:r>
                <a:rPr lang="en-US" sz="3600" dirty="0" err="1" smtClean="0">
                  <a:solidFill>
                    <a:srgbClr val="FF0000"/>
                  </a:solidFill>
                  <a:latin typeface="NikoshBAN" pitchFamily="2" charset="0"/>
                  <a:cs typeface="NikoshBAN" pitchFamily="2" charset="0"/>
                </a:rPr>
                <a:t>অবস্থা</a:t>
              </a:r>
              <a:r>
                <a:rPr lang="en-US" sz="3600" dirty="0" smtClean="0">
                  <a:solidFill>
                    <a:srgbClr val="FF0000"/>
                  </a:solidFill>
                  <a:latin typeface="NikoshBAN" pitchFamily="2" charset="0"/>
                  <a:cs typeface="NikoshBAN" pitchFamily="2" charset="0"/>
                </a:rPr>
                <a:t>  </a:t>
              </a:r>
              <a:endParaRPr lang="en-US" sz="3600" dirty="0">
                <a:solidFill>
                  <a:srgbClr val="FF0000"/>
                </a:solidFill>
                <a:latin typeface="NikoshBAN" pitchFamily="2" charset="0"/>
                <a:cs typeface="NikoshBAN" pitchFamily="2" charset="0"/>
              </a:endParaRPr>
            </a:p>
          </p:txBody>
        </p:sp>
      </p:grpSp>
      <p:sp>
        <p:nvSpPr>
          <p:cNvPr id="2" name="Rectangle 1"/>
          <p:cNvSpPr/>
          <p:nvPr/>
        </p:nvSpPr>
        <p:spPr>
          <a:xfrm>
            <a:off x="93729" y="142240"/>
            <a:ext cx="10872523" cy="2702560"/>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r>
              <a:rPr lang="en-US" sz="3200" dirty="0" err="1" smtClean="0">
                <a:solidFill>
                  <a:srgbClr val="0070C0"/>
                </a:solidFill>
                <a:latin typeface="NikoshBAN" pitchFamily="2" charset="0"/>
                <a:cs typeface="NikoshBAN" pitchFamily="2" charset="0"/>
              </a:rPr>
              <a:t>পদার্থের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অবস্থা</a:t>
            </a:r>
            <a:endParaRPr lang="en-US" sz="3200" dirty="0" smtClean="0">
              <a:solidFill>
                <a:srgbClr val="0070C0"/>
              </a:solidFill>
              <a:latin typeface="NikoshBAN" pitchFamily="2" charset="0"/>
              <a:cs typeface="NikoshBAN" pitchFamily="2" charset="0"/>
            </a:endParaRPr>
          </a:p>
          <a:p>
            <a:r>
              <a:rPr lang="en-US" sz="3200" dirty="0" err="1" smtClean="0">
                <a:solidFill>
                  <a:srgbClr val="002060"/>
                </a:solidFill>
                <a:latin typeface="NikoshBAN" pitchFamily="2" charset="0"/>
                <a:cs typeface="NikoshBAN" pitchFamily="2" charset="0"/>
              </a:rPr>
              <a:t>পদার্থ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কঠিন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তরল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বায়বীয়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অবস্থায়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থাকবে</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নির্ভর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পদার্থের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অণুগুলো</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কীভাবে</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সাজানো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এদের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বন্ধন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কেমন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উপর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একটি</a:t>
            </a:r>
            <a:endParaRPr lang="en-US" sz="3200" dirty="0" smtClean="0">
              <a:solidFill>
                <a:srgbClr val="002060"/>
              </a:solidFill>
              <a:latin typeface="NikoshBAN" pitchFamily="2" charset="0"/>
              <a:cs typeface="NikoshBAN" pitchFamily="2" charset="0"/>
            </a:endParaRPr>
          </a:p>
          <a:p>
            <a:r>
              <a:rPr lang="en-US" sz="3200" dirty="0" err="1" smtClean="0">
                <a:solidFill>
                  <a:srgbClr val="002060"/>
                </a:solidFill>
                <a:latin typeface="NikoshBAN" pitchFamily="2" charset="0"/>
                <a:cs typeface="NikoshBAN" pitchFamily="2" charset="0"/>
              </a:rPr>
              <a:t>পদার্থ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পানির</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তিনটি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অবস্থা</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রয়েছে।যেমন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বরফ</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পানি</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এবং</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জলীয়</a:t>
            </a:r>
            <a:r>
              <a:rPr lang="en-US" sz="3200" dirty="0" smtClean="0">
                <a:solidFill>
                  <a:srgbClr val="002060"/>
                </a:solidFill>
                <a:latin typeface="NikoshBAN" pitchFamily="2" charset="0"/>
                <a:cs typeface="NikoshBAN" pitchFamily="2" charset="0"/>
              </a:rPr>
              <a:t> </a:t>
            </a:r>
            <a:r>
              <a:rPr lang="en-US" sz="3200" dirty="0" err="1" smtClean="0">
                <a:solidFill>
                  <a:srgbClr val="002060"/>
                </a:solidFill>
                <a:latin typeface="NikoshBAN" pitchFamily="2" charset="0"/>
                <a:cs typeface="NikoshBAN" pitchFamily="2" charset="0"/>
              </a:rPr>
              <a:t>বাষ্প</a:t>
            </a:r>
            <a:r>
              <a:rPr lang="bn-BD" sz="3200" dirty="0" smtClean="0">
                <a:solidFill>
                  <a:srgbClr val="002060"/>
                </a:solidFill>
                <a:latin typeface="NikoshBAN" pitchFamily="2" charset="0"/>
                <a:cs typeface="NikoshBAN" pitchFamily="2" charset="0"/>
              </a:rPr>
              <a:t> ।</a:t>
            </a:r>
            <a:r>
              <a:rPr lang="en-US" sz="3200" dirty="0" smtClean="0">
                <a:solidFill>
                  <a:srgbClr val="002060"/>
                </a:solidFill>
                <a:latin typeface="NikoshBAN" pitchFamily="2" charset="0"/>
                <a:cs typeface="NikoshBAN" pitchFamily="2" charset="0"/>
              </a:rPr>
              <a:t> </a:t>
            </a:r>
            <a:r>
              <a:rPr lang="bn-BD" sz="3200" dirty="0" smtClean="0">
                <a:solidFill>
                  <a:srgbClr val="002060"/>
                </a:solidFill>
                <a:latin typeface="NikoshBAN" pitchFamily="2" charset="0"/>
                <a:cs typeface="NikoshBAN" pitchFamily="2" charset="0"/>
              </a:rPr>
              <a:t> </a:t>
            </a:r>
            <a:endParaRPr lang="en-US" sz="3200" dirty="0">
              <a:solidFill>
                <a:srgbClr val="002060"/>
              </a:solidFill>
              <a:latin typeface="NikoshBAN" pitchFamily="2" charset="0"/>
              <a:cs typeface="NikoshBAN" pitchFamily="2" charset="0"/>
            </a:endParaRPr>
          </a:p>
        </p:txBody>
      </p:sp>
    </p:spTree>
    <p:extLst>
      <p:ext uri="{BB962C8B-B14F-4D97-AF65-F5344CB8AC3E}">
        <p14:creationId xmlns:p14="http://schemas.microsoft.com/office/powerpoint/2010/main" val="37671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437</Words>
  <Application>Microsoft Office PowerPoint</Application>
  <PresentationFormat>Custom</PresentationFormat>
  <Paragraphs>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dc:creator>
  <cp:lastModifiedBy>my</cp:lastModifiedBy>
  <cp:revision>27</cp:revision>
  <dcterms:created xsi:type="dcterms:W3CDTF">2006-08-16T00:00:00Z</dcterms:created>
  <dcterms:modified xsi:type="dcterms:W3CDTF">2022-08-02T06:35:09Z</dcterms:modified>
</cp:coreProperties>
</file>