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u="sng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সবাইকে</a:t>
            </a:r>
            <a:r>
              <a:rPr lang="en-US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অভিনন্দন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19200"/>
            <a:ext cx="7620000" cy="5334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একক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অর্থের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সময়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মূল্য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বলতে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বোঝায়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।</a:t>
            </a:r>
          </a:p>
          <a:p>
            <a:pPr>
              <a:buNone/>
            </a:pP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সময়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০৪.০০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মিনিট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জোড়ায়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অর্থের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ভবিষ্য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ৎ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মূল্য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ও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বর্তমান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মূল্য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নির্ণয়ের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সূত্র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দুটি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লিখ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।</a:t>
            </a: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সময়-০৬.০০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মিনিট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দলীয়</a:t>
            </a:r>
            <a:r>
              <a:rPr lang="en-US" b="1" u="sng" dirty="0" smtClean="0"/>
              <a:t>/</a:t>
            </a:r>
            <a:r>
              <a:rPr lang="en-US" b="1" u="sng" dirty="0" err="1" smtClean="0"/>
              <a:t>দলগত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শতকরা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১০%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হারে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বর্তমান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১০০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টাকার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৫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বছর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পরের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ভবিষ্য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ৎ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মূল্য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কত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হবে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।</a:t>
            </a: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সময়-১০.০০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মিনিট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১। F.V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এর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পূর্ণরুপ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কী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।</a:t>
            </a: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২। P.V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এর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পূর্ণরুপ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কী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।</a:t>
            </a: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৩। I 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এর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পূর্ণরুপ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কী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।</a:t>
            </a:r>
          </a:p>
          <a:p>
            <a:pPr>
              <a:buNone/>
            </a:pP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বাড়ীর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সুদের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হার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১০%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হলে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৫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বছর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পরের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১০০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টাকার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বর্তমান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মূল্য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কত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। 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ধন্যবাদ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295400"/>
            <a:ext cx="6857999" cy="5334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শিক্ষক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1524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মুহাম্মদ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মেহেদী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হাসান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</a:p>
          <a:p>
            <a:pPr>
              <a:buNone/>
            </a:pP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ভাইয়াসূতী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উচ্চ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বিদ্যালয়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</a:p>
          <a:p>
            <a:pPr>
              <a:buNone/>
            </a:pP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কালীগঞ্জ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গাজীপুর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।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পাঠ</a:t>
            </a:r>
            <a:endParaRPr lang="en-US" u="sng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7113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ফিন্যান্স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এন্ড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ব্যাংকিং</a:t>
            </a: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অধ্যায়-8</a:t>
            </a:r>
          </a:p>
          <a:p>
            <a:pPr>
              <a:buNone/>
            </a:pP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অর্থের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সময়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মূল্য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পাঠ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 smtClean="0"/>
              <a:t>অর্থের</a:t>
            </a:r>
            <a:r>
              <a:rPr lang="en-US" b="1" dirty="0" smtClean="0"/>
              <a:t> </a:t>
            </a:r>
            <a:r>
              <a:rPr lang="en-US" b="1" dirty="0" err="1" smtClean="0"/>
              <a:t>সময়</a:t>
            </a:r>
            <a:r>
              <a:rPr lang="en-US" b="1" dirty="0" smtClean="0"/>
              <a:t> </a:t>
            </a:r>
            <a:r>
              <a:rPr lang="en-US" b="1" dirty="0" err="1" smtClean="0"/>
              <a:t>মূল্য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09800"/>
            <a:ext cx="7391400" cy="42671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পাঠ</a:t>
            </a:r>
            <a:r>
              <a:rPr lang="en-US" b="1" dirty="0" smtClean="0"/>
              <a:t> </a:t>
            </a:r>
            <a:r>
              <a:rPr lang="en-US" b="1" dirty="0" err="1" smtClean="0"/>
              <a:t>শেষে</a:t>
            </a:r>
            <a:r>
              <a:rPr lang="en-US" b="1" dirty="0" smtClean="0"/>
              <a:t> </a:t>
            </a:r>
            <a:r>
              <a:rPr lang="en-US" b="1" dirty="0" err="1" smtClean="0"/>
              <a:t>শিক্ষার্থীরা</a:t>
            </a:r>
            <a:r>
              <a:rPr lang="en-US" b="1" dirty="0" smtClean="0"/>
              <a:t> </a:t>
            </a:r>
            <a:r>
              <a:rPr lang="en-US" b="1" dirty="0" err="1" smtClean="0"/>
              <a:t>জানতে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পারবে</a:t>
            </a:r>
            <a:r>
              <a:rPr lang="en-US" b="1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(১)</a:t>
            </a:r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মূল্যের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ব্যখ্যা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 marL="514350" indent="-514350">
              <a:buNone/>
            </a:pPr>
            <a:r>
              <a:rPr lang="en-US" dirty="0" smtClean="0"/>
              <a:t>(২)</a:t>
            </a:r>
            <a:r>
              <a:rPr lang="en-US" dirty="0" err="1" smtClean="0"/>
              <a:t>ভবিষ্য</a:t>
            </a:r>
            <a:r>
              <a:rPr lang="en-US" dirty="0" smtClean="0"/>
              <a:t>ৎ </a:t>
            </a:r>
            <a:r>
              <a:rPr lang="en-US" dirty="0" err="1" smtClean="0"/>
              <a:t>মূল্যে</a:t>
            </a:r>
            <a:r>
              <a:rPr lang="en-US" dirty="0" smtClean="0"/>
              <a:t> </a:t>
            </a:r>
            <a:r>
              <a:rPr lang="en-US" dirty="0" err="1" smtClean="0"/>
              <a:t>নির্ণয়ের</a:t>
            </a:r>
            <a:r>
              <a:rPr lang="en-US" dirty="0" smtClean="0"/>
              <a:t> </a:t>
            </a:r>
            <a:r>
              <a:rPr lang="en-US" dirty="0" err="1" smtClean="0"/>
              <a:t>সূত্র</a:t>
            </a:r>
            <a:r>
              <a:rPr lang="en-US" dirty="0" smtClean="0"/>
              <a:t> </a:t>
            </a:r>
            <a:r>
              <a:rPr lang="en-US" dirty="0" err="1" smtClean="0"/>
              <a:t>সর্ম্পকে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পাবে</a:t>
            </a:r>
            <a:r>
              <a:rPr lang="en-US" dirty="0" smtClean="0"/>
              <a:t>।</a:t>
            </a:r>
          </a:p>
          <a:p>
            <a:pPr marL="514350" indent="-514350">
              <a:buNone/>
            </a:pPr>
            <a:r>
              <a:rPr lang="en-US" dirty="0" smtClean="0"/>
              <a:t>(৩)</a:t>
            </a:r>
            <a:r>
              <a:rPr lang="en-US" dirty="0" err="1" smtClean="0"/>
              <a:t>বর্তমান</a:t>
            </a:r>
            <a:r>
              <a:rPr lang="en-US" dirty="0" smtClean="0"/>
              <a:t> </a:t>
            </a:r>
            <a:r>
              <a:rPr lang="en-US" dirty="0" err="1" smtClean="0"/>
              <a:t>মূল্যে</a:t>
            </a:r>
            <a:r>
              <a:rPr lang="en-US" dirty="0" smtClean="0"/>
              <a:t> </a:t>
            </a:r>
            <a:r>
              <a:rPr lang="en-US" dirty="0" err="1" smtClean="0"/>
              <a:t>নির্ণয়ের</a:t>
            </a:r>
            <a:r>
              <a:rPr lang="en-US" dirty="0" smtClean="0"/>
              <a:t> </a:t>
            </a:r>
            <a:r>
              <a:rPr lang="en-US" dirty="0" err="1" smtClean="0"/>
              <a:t>সূত্র</a:t>
            </a:r>
            <a:r>
              <a:rPr lang="en-US" dirty="0" smtClean="0"/>
              <a:t> </a:t>
            </a:r>
            <a:r>
              <a:rPr lang="en-US" dirty="0" err="1" smtClean="0"/>
              <a:t>সর্ম্পকে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পাবে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অর্থের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সময়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মূল্যের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ধারণা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as-IN" sz="2000" b="1" dirty="0" smtClean="0">
                <a:solidFill>
                  <a:srgbClr val="FF0000"/>
                </a:solidFill>
              </a:rPr>
              <a:t>সময়ের পরিবর্তনের সাথে অর্থের মূল্যের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as-IN" sz="2000" b="1" dirty="0" smtClean="0">
                <a:solidFill>
                  <a:srgbClr val="FF0000"/>
                </a:solidFill>
              </a:rPr>
              <a:t>পরিবর্তন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as-IN" sz="2000" b="1" dirty="0" smtClean="0">
                <a:solidFill>
                  <a:srgbClr val="FF0000"/>
                </a:solidFill>
              </a:rPr>
              <a:t>হয়। বর্তমানের ১ টাকা ভবিষ্যতের ১ টাকার চেয়ে অধিক মূল্যবান ও পছন্দনীয়। এই ধারণাকেই অর্থের সময়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as-IN" sz="2000" b="1" dirty="0" smtClean="0">
                <a:solidFill>
                  <a:srgbClr val="FF0000"/>
                </a:solidFill>
              </a:rPr>
              <a:t>মূল্য ধারণা বলা হয়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as-IN" sz="2000" dirty="0" smtClean="0">
                <a:solidFill>
                  <a:srgbClr val="FF0000"/>
                </a:solidFill>
              </a:rPr>
              <a:t>মনে করুন, আমি আপনাকে আজ ১০০ টাকা দেব অথবা আগামী একবছর পর ১০০ টাকা দেব। আপনি কোনটি নিবেন।অবশ্যই আপনি আজ ১০০ টাকা নিতে চাইবেন। কারণ, আপনি আগামী ১ বছর অপেক্ষা করতে চান না। কেনই বা অপেক্ষা করবেন, যদি আজই ১০০ টাকা পেয়ে যান।</a:t>
            </a:r>
          </a:p>
          <a:p>
            <a:r>
              <a:rPr lang="as-IN" sz="2000" dirty="0" smtClean="0">
                <a:solidFill>
                  <a:srgbClr val="FF0000"/>
                </a:solidFill>
              </a:rPr>
              <a:t>এখানে, আপনি বর্তমানকে বেশি পছন্দ করছেন যেটা আমরা সবাই করি। কিন্তু আপনাকে যদি আগামী ১ বছর অপেক্ষা করার জন্য কোন বাড়তি মূল্য বা পুরষ্কার দেয়া হয়, তাহলে?</a:t>
            </a:r>
          </a:p>
          <a:p>
            <a:r>
              <a:rPr lang="as-IN" sz="2000" dirty="0" smtClean="0">
                <a:solidFill>
                  <a:srgbClr val="FF0000"/>
                </a:solidFill>
              </a:rPr>
              <a:t>যেমন, আপনাকে যদি আমি আজ ১০০ টাকা দেই অথবা, আগামী ১ বছর পর ১২০ টাকা দেই, আপনি কোনটি গ্রহণ করবেন?</a:t>
            </a:r>
          </a:p>
          <a:p>
            <a:r>
              <a:rPr lang="as-IN" sz="2000" dirty="0" smtClean="0">
                <a:solidFill>
                  <a:srgbClr val="FF0000"/>
                </a:solidFill>
              </a:rPr>
              <a:t>এখানে, আপনি ২য় বিকল্পটি গ্রহণ করতে চাইবেন, অর্থাৎ ১২০ টাকা নিবেন। কারণ, আপনি ১ বছর অপেক্ষা করার জন্য আপনি ২০ টাকা বেশি পাচ্ছেন।</a:t>
            </a:r>
          </a:p>
          <a:p>
            <a:r>
              <a:rPr lang="as-IN" sz="2000" dirty="0" smtClean="0">
                <a:solidFill>
                  <a:srgbClr val="FF0000"/>
                </a:solidFill>
              </a:rPr>
              <a:t>এই অতিরিক্ত ২০ টাকাই হলো অর্থের সময় মূল্য। যেটি সার্বজনীন ভাবে সুদ (</a:t>
            </a:r>
            <a:r>
              <a:rPr lang="en-US" sz="2000" dirty="0" smtClean="0">
                <a:solidFill>
                  <a:srgbClr val="FF0000"/>
                </a:solidFill>
              </a:rPr>
              <a:t>Interest) </a:t>
            </a:r>
            <a:r>
              <a:rPr lang="as-IN" sz="2000" dirty="0" smtClean="0">
                <a:solidFill>
                  <a:srgbClr val="FF0000"/>
                </a:solidFill>
              </a:rPr>
              <a:t>নামে পরিচিত।</a:t>
            </a:r>
          </a:p>
          <a:p>
            <a:pPr algn="just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ভবিষ্য</a:t>
            </a:r>
            <a:r>
              <a:rPr lang="en-US" b="1" u="sng" dirty="0" smtClean="0"/>
              <a:t>ৎ </a:t>
            </a:r>
            <a:r>
              <a:rPr lang="en-US" b="1" u="sng" dirty="0" err="1" smtClean="0"/>
              <a:t>মূল্যে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নির্ণয়ের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সূত্র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as-IN" b="1" dirty="0" smtClean="0"/>
              <a:t>অর্থের বর্তমান মূল্য নির্ণয়:</a:t>
            </a:r>
          </a:p>
          <a:p>
            <a:pPr fontAlgn="base">
              <a:buNone/>
            </a:pPr>
            <a:r>
              <a:rPr lang="en-US" dirty="0" smtClean="0"/>
              <a:t>FV = PV( </a:t>
            </a:r>
            <a:r>
              <a:rPr lang="as-IN" dirty="0" smtClean="0"/>
              <a:t>১ + </a:t>
            </a:r>
            <a:r>
              <a:rPr lang="en-US" dirty="0" err="1" smtClean="0"/>
              <a:t>i</a:t>
            </a:r>
            <a:r>
              <a:rPr lang="en-US" dirty="0" smtClean="0"/>
              <a:t> )^n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as-IN" dirty="0" smtClean="0"/>
              <a:t>এখানে,</a:t>
            </a:r>
            <a:r>
              <a:rPr lang="en-US" dirty="0" smtClean="0"/>
              <a:t> PV = present value</a:t>
            </a:r>
          </a:p>
          <a:p>
            <a:pPr fontAlgn="base">
              <a:buNone/>
            </a:pPr>
            <a:r>
              <a:rPr lang="en-US" dirty="0" smtClean="0"/>
              <a:t>            FV = Future value</a:t>
            </a:r>
          </a:p>
          <a:p>
            <a:pPr fontAlgn="base">
              <a:buNone/>
            </a:pPr>
            <a:r>
              <a:rPr lang="en-US" dirty="0" smtClean="0"/>
              <a:t>              I  = Rate of interest</a:t>
            </a:r>
          </a:p>
          <a:p>
            <a:pPr fontAlgn="base">
              <a:buNone/>
            </a:pPr>
            <a:r>
              <a:rPr lang="en-US" dirty="0" smtClean="0"/>
              <a:t>             N = No. Of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বর্তমান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মূল্যে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নির্ণয়ের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সূত্র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base">
              <a:buNone/>
            </a:pP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অর্থের বর্তমান মূল্য নির্ণয়:</a:t>
            </a: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fontAlgn="base">
              <a:buNone/>
            </a:pP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    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FV</a:t>
            </a:r>
          </a:p>
          <a:p>
            <a:pPr fontAlgn="base"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PV= ----------------</a:t>
            </a:r>
          </a:p>
          <a:p>
            <a:pPr fontAlgn="base"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( </a:t>
            </a: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১ +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)^n</a:t>
            </a:r>
          </a:p>
          <a:p>
            <a:pPr fontAlgn="base"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fontAlgn="base"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fontAlgn="base"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fontAlgn="base">
              <a:buNone/>
            </a:pP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এখানে, 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PV = present value</a:t>
            </a:r>
          </a:p>
          <a:p>
            <a:pPr fontAlgn="base"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                FV = Future value</a:t>
            </a:r>
          </a:p>
          <a:p>
            <a:pPr fontAlgn="base"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                  I  = Rate of interest</a:t>
            </a:r>
          </a:p>
          <a:p>
            <a:pPr fontAlgn="base"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                 N = No. Of years</a:t>
            </a:r>
          </a:p>
          <a:p>
            <a:pPr>
              <a:buNone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s-IN" sz="3100" b="1" u="sng" dirty="0" smtClean="0"/>
              <a:t>অসমান নগদ প্রবাহের বর্তমান মূল্য</a:t>
            </a:r>
            <a:r>
              <a:rPr lang="en-US" sz="3100" b="1" u="sng" dirty="0" smtClean="0"/>
              <a:t> </a:t>
            </a:r>
            <a:r>
              <a:rPr lang="en-US" sz="3100" b="1" u="sng" dirty="0" err="1" smtClean="0"/>
              <a:t>নির্ণয়ের</a:t>
            </a:r>
            <a:r>
              <a:rPr lang="en-US" sz="3100" b="1" u="sng" dirty="0" smtClean="0"/>
              <a:t> </a:t>
            </a:r>
            <a:r>
              <a:rPr lang="en-US" sz="3100" b="1" u="sng" dirty="0" err="1" smtClean="0"/>
              <a:t>সূত্র</a:t>
            </a:r>
            <a:r>
              <a:rPr lang="as-IN" b="1" dirty="0" smtClean="0"/>
              <a:t/>
            </a:r>
            <a:br>
              <a:rPr lang="as-IN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base">
              <a:buNone/>
            </a:pP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as-I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অসমান নগদ প্রবাহের বর্তমান মূল্য:</a:t>
            </a:r>
          </a:p>
          <a:p>
            <a:pPr fontAlgn="base">
              <a:buNone/>
            </a:pP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  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FV1                FV2</a:t>
            </a:r>
          </a:p>
          <a:p>
            <a:pPr fontAlgn="base"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PV = -------------- + -------------- +...........(continue)</a:t>
            </a:r>
          </a:p>
          <a:p>
            <a:pPr fontAlgn="base"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         ( 1+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)^n         ( 1+i )^n</a:t>
            </a:r>
          </a:p>
          <a:p>
            <a:pPr>
              <a:buNone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as-IN" sz="3200" b="1" u="sng" dirty="0" smtClean="0"/>
              <a:t>চক্রবৃদ্ধি করনের ধরন: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base">
              <a:buNone/>
            </a:pP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বার্ষিক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</a:t>
            </a: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=১২÷১২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  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m = 1</a:t>
            </a:r>
          </a:p>
          <a:p>
            <a:pPr fontAlgn="base">
              <a:buNone/>
            </a:pP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অর্ধ- বার্ষিক =১২÷৬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  </a:t>
            </a: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  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m = 2</a:t>
            </a:r>
          </a:p>
          <a:p>
            <a:pPr fontAlgn="base">
              <a:buNone/>
            </a:pP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ত্রৈমাসিক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=</a:t>
            </a: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১২÷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৩,           </a:t>
            </a: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   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 = 4</a:t>
            </a:r>
          </a:p>
          <a:p>
            <a:pPr fontAlgn="base">
              <a:buNone/>
            </a:pP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মাসিক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</a:t>
            </a: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=১২÷১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   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m = 12</a:t>
            </a:r>
          </a:p>
          <a:p>
            <a:pPr fontAlgn="base">
              <a:buNone/>
            </a:pP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সাপ্তাহিক               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m = 52</a:t>
            </a:r>
          </a:p>
          <a:p>
            <a:pPr fontAlgn="base">
              <a:buNone/>
            </a:pPr>
            <a:r>
              <a:rPr lang="as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দৈনিক                 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 = 365</a:t>
            </a:r>
          </a:p>
          <a:p>
            <a:pPr>
              <a:buNone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402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সবাইকে অভিনন্দন</vt:lpstr>
      <vt:lpstr>পরিচিতি</vt:lpstr>
      <vt:lpstr>পাঠ পরিচিতি</vt:lpstr>
      <vt:lpstr>পাঠ শেষে শিক্ষার্থীরা জানতে পারবে-</vt:lpstr>
      <vt:lpstr>অর্থের সময় মূল্যের ধারণা </vt:lpstr>
      <vt:lpstr>ভবিষ্যৎ মূল্যে নির্ণয়ের সূত্র </vt:lpstr>
      <vt:lpstr>বর্তমান মূল্যে নির্ণয়ের সূত্র </vt:lpstr>
      <vt:lpstr>অসমান নগদ প্রবাহের বর্তমান মূল্য নির্ণয়ের সূত্র </vt:lpstr>
      <vt:lpstr>চক্রবৃদ্ধি করনের ধরন:</vt:lpstr>
      <vt:lpstr>একক কাজ</vt:lpstr>
      <vt:lpstr>জোড়ায় কাজ</vt:lpstr>
      <vt:lpstr>দলীয়/দলগত কাজ</vt:lpstr>
      <vt:lpstr>মূল্যায়ন</vt:lpstr>
      <vt:lpstr>বাড়ীর কাজ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MCTC</cp:lastModifiedBy>
  <cp:revision>80</cp:revision>
  <dcterms:created xsi:type="dcterms:W3CDTF">2006-08-16T00:00:00Z</dcterms:created>
  <dcterms:modified xsi:type="dcterms:W3CDTF">2022-12-10T05:10:37Z</dcterms:modified>
</cp:coreProperties>
</file>