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76" r:id="rId2"/>
    <p:sldId id="275" r:id="rId3"/>
    <p:sldId id="271" r:id="rId4"/>
    <p:sldId id="313" r:id="rId5"/>
    <p:sldId id="259" r:id="rId6"/>
    <p:sldId id="270" r:id="rId7"/>
    <p:sldId id="314" r:id="rId8"/>
    <p:sldId id="31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44" autoAdjust="0"/>
    <p:restoredTop sz="94660"/>
  </p:normalViewPr>
  <p:slideViewPr>
    <p:cSldViewPr>
      <p:cViewPr>
        <p:scale>
          <a:sx n="64" d="100"/>
          <a:sy n="64" d="100"/>
        </p:scale>
        <p:origin x="-152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AF33C-95F9-4F84-B297-40672DF4ABE9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D495D-FD40-489C-A47F-C9B5021D85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D495D-FD40-489C-A47F-C9B5021D85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D495D-FD40-489C-A47F-C9B5021D852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D495D-FD40-489C-A47F-C9B5021D852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E69BD9-EB60-4CEA-9A7F-4BA4CE64D46C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69BD9-EB60-4CEA-9A7F-4BA4CE64D46C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69BD9-EB60-4CEA-9A7F-4BA4CE64D46C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69BD9-EB60-4CEA-9A7F-4BA4CE64D46C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69BD9-EB60-4CEA-9A7F-4BA4CE64D46C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69BD9-EB60-4CEA-9A7F-4BA4CE64D46C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69BD9-EB60-4CEA-9A7F-4BA4CE64D46C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69BD9-EB60-4CEA-9A7F-4BA4CE64D46C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69BD9-EB60-4CEA-9A7F-4BA4CE64D46C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1E69BD9-EB60-4CEA-9A7F-4BA4CE64D46C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E69BD9-EB60-4CEA-9A7F-4BA4CE64D46C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1E69BD9-EB60-4CEA-9A7F-4BA4CE64D46C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3886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 smtClean="0">
                <a:solidFill>
                  <a:srgbClr val="003300"/>
                </a:solidFill>
                <a:latin typeface="SolaimanLipi" pitchFamily="66" charset="0"/>
                <a:cs typeface="SolaimanLipi" pitchFamily="66" charset="0"/>
              </a:rPr>
              <a:t>আমার</a:t>
            </a:r>
            <a:r>
              <a:rPr lang="en-US" sz="4800" dirty="0" smtClean="0">
                <a:solidFill>
                  <a:srgbClr val="0033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4800" dirty="0" err="1" smtClean="0">
                <a:solidFill>
                  <a:srgbClr val="003300"/>
                </a:solidFill>
                <a:latin typeface="SolaimanLipi" pitchFamily="66" charset="0"/>
                <a:cs typeface="SolaimanLipi" pitchFamily="66" charset="0"/>
              </a:rPr>
              <a:t>প্রেজেন্টেশনে</a:t>
            </a:r>
            <a:r>
              <a:rPr lang="en-US" sz="4800" dirty="0" smtClean="0">
                <a:solidFill>
                  <a:srgbClr val="0033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4800" dirty="0" err="1" smtClean="0">
                <a:solidFill>
                  <a:srgbClr val="003300"/>
                </a:solidFill>
                <a:latin typeface="SolaimanLipi" pitchFamily="66" charset="0"/>
                <a:cs typeface="SolaimanLipi" pitchFamily="66" charset="0"/>
              </a:rPr>
              <a:t>সবাইকে</a:t>
            </a:r>
            <a:r>
              <a:rPr lang="en-US" sz="4800" dirty="0" smtClean="0">
                <a:solidFill>
                  <a:srgbClr val="0033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স্বাগতম</a:t>
            </a:r>
            <a:endParaRPr lang="en-US" sz="4800" dirty="0">
              <a:solidFill>
                <a:srgbClr val="FF0000"/>
              </a:solidFill>
              <a:latin typeface="SolaimanLipi" pitchFamily="66" charset="0"/>
              <a:cs typeface="SolaimanLip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057400"/>
            <a:ext cx="7315200" cy="28068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err="1" smtClean="0">
                <a:solidFill>
                  <a:schemeClr val="accent2"/>
                </a:solidFill>
                <a:latin typeface="SolaimanLipi" pitchFamily="66" charset="0"/>
                <a:cs typeface="SolaimanLipi" pitchFamily="66" charset="0"/>
              </a:rPr>
              <a:t>প্রস্তুতকারক</a:t>
            </a:r>
            <a:endParaRPr lang="en-US" b="1" u="sng" dirty="0" smtClean="0">
              <a:solidFill>
                <a:schemeClr val="accent2"/>
              </a:solidFill>
              <a:latin typeface="SolaimanLipi" pitchFamily="66" charset="0"/>
              <a:cs typeface="SolaimanLipi" pitchFamily="66" charset="0"/>
            </a:endParaRPr>
          </a:p>
          <a:p>
            <a:pPr algn="ctr">
              <a:buNone/>
            </a:pPr>
            <a:r>
              <a:rPr lang="en-US" b="1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মোঃ</a:t>
            </a:r>
            <a:r>
              <a:rPr lang="en-US" b="1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উজ্জল</a:t>
            </a:r>
            <a:r>
              <a:rPr lang="en-US" b="1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হোসেন</a:t>
            </a:r>
            <a:endParaRPr lang="en-US" b="1" dirty="0" smtClean="0">
              <a:solidFill>
                <a:schemeClr val="bg1"/>
              </a:solidFill>
              <a:latin typeface="SolaimanLipi" pitchFamily="66" charset="0"/>
              <a:cs typeface="SolaimanLipi" pitchFamily="66" charset="0"/>
            </a:endParaRPr>
          </a:p>
          <a:p>
            <a:pPr algn="ctr">
              <a:buNone/>
            </a:pP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ট্রেড</a:t>
            </a:r>
            <a:r>
              <a:rPr lang="en-US" sz="20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ইন্সট্রাক্টর</a:t>
            </a:r>
            <a:endParaRPr lang="en-US" sz="2000" dirty="0" smtClean="0">
              <a:solidFill>
                <a:schemeClr val="bg1"/>
              </a:solidFill>
              <a:latin typeface="SolaimanLipi" pitchFamily="66" charset="0"/>
              <a:cs typeface="SolaimanLipi" pitchFamily="66" charset="0"/>
            </a:endParaRPr>
          </a:p>
          <a:p>
            <a:pPr algn="ctr">
              <a:buNone/>
            </a:pP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ফুড</a:t>
            </a:r>
            <a:r>
              <a:rPr lang="en-US" sz="20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প্রসেসিং</a:t>
            </a:r>
            <a:r>
              <a:rPr lang="en-US" sz="20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এন্ড</a:t>
            </a:r>
            <a:r>
              <a:rPr lang="en-US" sz="20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প্রিজারভেশন</a:t>
            </a:r>
            <a:endParaRPr lang="en-US" sz="2000" dirty="0" smtClean="0">
              <a:solidFill>
                <a:schemeClr val="bg1"/>
              </a:solidFill>
              <a:latin typeface="SolaimanLipi" pitchFamily="66" charset="0"/>
              <a:cs typeface="SolaimanLipi" pitchFamily="66" charset="0"/>
            </a:endParaRPr>
          </a:p>
          <a:p>
            <a:pPr algn="ctr">
              <a:buNone/>
            </a:pP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ব্যারিস্টার</a:t>
            </a:r>
            <a:r>
              <a:rPr lang="en-US" sz="20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আব্দুস</a:t>
            </a:r>
            <a:r>
              <a:rPr lang="en-US" sz="20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সালাম</a:t>
            </a:r>
            <a:r>
              <a:rPr lang="en-US" sz="20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তালুকদার</a:t>
            </a:r>
            <a:r>
              <a:rPr lang="en-US" sz="20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উচ্চ</a:t>
            </a:r>
            <a:r>
              <a:rPr lang="en-US" sz="20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বিদ্যালয়</a:t>
            </a:r>
            <a:r>
              <a:rPr lang="en-US" sz="20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।</a:t>
            </a:r>
          </a:p>
          <a:p>
            <a:pPr algn="ctr">
              <a:buNone/>
            </a:pPr>
            <a:endParaRPr lang="en-US" sz="1800" b="1" dirty="0" smtClean="0">
              <a:solidFill>
                <a:schemeClr val="bg1"/>
              </a:solidFill>
              <a:latin typeface="SolaimanLipi" pitchFamily="66" charset="0"/>
              <a:cs typeface="SolaimanLipi" pitchFamily="66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SolaimanLipi" pitchFamily="66" charset="0"/>
              <a:cs typeface="SolaimanLip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3048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err="1" smtClean="0">
                <a:solidFill>
                  <a:srgbClr val="00B050"/>
                </a:solidFill>
                <a:latin typeface="SolaimanLipi" pitchFamily="66" charset="0"/>
                <a:ea typeface="SimSun" pitchFamily="2" charset="-122"/>
                <a:cs typeface="SolaimanLipi" pitchFamily="66" charset="0"/>
              </a:rPr>
              <a:t>এসএসসি</a:t>
            </a:r>
            <a:r>
              <a:rPr lang="en-US" sz="3200" dirty="0" smtClean="0">
                <a:solidFill>
                  <a:srgbClr val="00B050"/>
                </a:solidFill>
                <a:latin typeface="SolaimanLipi" pitchFamily="66" charset="0"/>
                <a:ea typeface="SimSun" pitchFamily="2" charset="-122"/>
                <a:cs typeface="SolaimanLipi" pitchFamily="66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SolaimanLipi" pitchFamily="66" charset="0"/>
                <a:ea typeface="SimSun" pitchFamily="2" charset="-122"/>
                <a:cs typeface="SolaimanLipi" pitchFamily="66" charset="0"/>
              </a:rPr>
              <a:t>ভোকেশনাল</a:t>
            </a:r>
            <a:r>
              <a:rPr lang="en-US" sz="3200" dirty="0" smtClean="0">
                <a:solidFill>
                  <a:srgbClr val="00B050"/>
                </a:solidFill>
                <a:latin typeface="SolaimanLipi" pitchFamily="66" charset="0"/>
                <a:ea typeface="SimSun" pitchFamily="2" charset="-122"/>
                <a:cs typeface="SolaimanLipi" pitchFamily="66" charset="0"/>
              </a:rPr>
              <a:t/>
            </a:r>
            <a:br>
              <a:rPr lang="en-US" sz="3200" dirty="0" smtClean="0">
                <a:solidFill>
                  <a:srgbClr val="00B050"/>
                </a:solidFill>
                <a:latin typeface="SolaimanLipi" pitchFamily="66" charset="0"/>
                <a:ea typeface="SimSun" pitchFamily="2" charset="-122"/>
                <a:cs typeface="SolaimanLipi" pitchFamily="66" charset="0"/>
              </a:rPr>
            </a:br>
            <a:r>
              <a:rPr lang="en-US" sz="3200" dirty="0" err="1" smtClean="0">
                <a:solidFill>
                  <a:srgbClr val="FF0000"/>
                </a:solidFill>
                <a:latin typeface="SolaimanLipi" pitchFamily="66" charset="0"/>
                <a:ea typeface="SimSun" pitchFamily="2" charset="-122"/>
                <a:cs typeface="SolaimanLipi" pitchFamily="66" charset="0"/>
              </a:rPr>
              <a:t>বিষয়ঃ</a:t>
            </a:r>
            <a:r>
              <a:rPr lang="en-US" sz="3200" dirty="0" smtClean="0">
                <a:solidFill>
                  <a:srgbClr val="FF0000"/>
                </a:solidFill>
                <a:latin typeface="SolaimanLipi" pitchFamily="66" charset="0"/>
                <a:ea typeface="SimSun" pitchFamily="2" charset="-122"/>
                <a:cs typeface="SolaimanLipi" pitchFamily="66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ফুড</a:t>
            </a:r>
            <a:r>
              <a:rPr lang="en-US" sz="32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প্রসেসিং</a:t>
            </a:r>
            <a:r>
              <a:rPr lang="en-US" sz="32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এন্ড</a:t>
            </a:r>
            <a:r>
              <a:rPr lang="en-US" sz="32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প্রিজারভেশন</a:t>
            </a:r>
            <a:r>
              <a:rPr lang="en-US" sz="32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ট্রেড-১ (১ম </a:t>
            </a:r>
            <a:r>
              <a:rPr lang="en-US" sz="3200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পত্র</a:t>
            </a:r>
            <a:r>
              <a:rPr lang="en-US" sz="32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)</a:t>
            </a:r>
            <a:r>
              <a:rPr lang="en-US" sz="32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</a:br>
            <a:r>
              <a:rPr lang="en-US" sz="3200" dirty="0" err="1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শ্রেণীঃ</a:t>
            </a:r>
            <a:r>
              <a:rPr lang="en-US" sz="32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নবম</a:t>
            </a:r>
            <a:r>
              <a:rPr lang="en-US" sz="32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,  </a:t>
            </a:r>
            <a:r>
              <a:rPr lang="en-US" sz="3200" dirty="0" err="1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অধ্যায়ঃ</a:t>
            </a:r>
            <a:r>
              <a:rPr lang="en-US" sz="32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 ২য় (লেকচার-১)</a:t>
            </a:r>
            <a:endParaRPr lang="en-US" sz="3200" dirty="0">
              <a:solidFill>
                <a:schemeClr val="tx1"/>
              </a:solidFill>
              <a:latin typeface="SolaimanLipi" pitchFamily="66" charset="0"/>
              <a:ea typeface="SimSun" pitchFamily="2" charset="-122"/>
              <a:cs typeface="SolaimanLip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077200" cy="685799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latin typeface="SolaimanLipi" pitchFamily="66" charset="0"/>
                <a:cs typeface="SolaimanLipi" pitchFamily="66" charset="0"/>
              </a:rPr>
              <a:t>এই</a:t>
            </a:r>
            <a:r>
              <a:rPr lang="en-US" sz="3200" dirty="0" smtClean="0"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200" dirty="0" err="1" smtClean="0">
                <a:latin typeface="SolaimanLipi" pitchFamily="66" charset="0"/>
                <a:cs typeface="SolaimanLipi" pitchFamily="66" charset="0"/>
              </a:rPr>
              <a:t>লেকচার</a:t>
            </a:r>
            <a:r>
              <a:rPr lang="en-US" sz="3200" dirty="0" smtClean="0"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200" dirty="0" err="1" smtClean="0">
                <a:latin typeface="SolaimanLipi" pitchFamily="66" charset="0"/>
                <a:cs typeface="SolaimanLipi" pitchFamily="66" charset="0"/>
              </a:rPr>
              <a:t>থেকে</a:t>
            </a:r>
            <a:r>
              <a:rPr lang="en-US" sz="3200" dirty="0" smtClean="0"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200" dirty="0" err="1" smtClean="0">
                <a:latin typeface="SolaimanLipi" pitchFamily="66" charset="0"/>
                <a:cs typeface="SolaimanLipi" pitchFamily="66" charset="0"/>
              </a:rPr>
              <a:t>শিক্ষার্থীরা</a:t>
            </a:r>
            <a:r>
              <a:rPr lang="en-US" sz="3200" dirty="0" smtClean="0"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200" dirty="0" err="1" smtClean="0">
                <a:latin typeface="SolaimanLipi" pitchFamily="66" charset="0"/>
                <a:cs typeface="SolaimanLipi" pitchFamily="66" charset="0"/>
              </a:rPr>
              <a:t>যা</a:t>
            </a:r>
            <a:r>
              <a:rPr lang="en-US" sz="3200" dirty="0" smtClean="0"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200" dirty="0" err="1" smtClean="0">
                <a:latin typeface="SolaimanLipi" pitchFamily="66" charset="0"/>
                <a:cs typeface="SolaimanLipi" pitchFamily="66" charset="0"/>
              </a:rPr>
              <a:t>যা</a:t>
            </a:r>
            <a:r>
              <a:rPr lang="en-US" sz="3200" dirty="0" smtClean="0"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200" dirty="0" err="1" smtClean="0">
                <a:latin typeface="SolaimanLipi" pitchFamily="66" charset="0"/>
                <a:cs typeface="SolaimanLipi" pitchFamily="66" charset="0"/>
              </a:rPr>
              <a:t>শিখবে</a:t>
            </a:r>
            <a:r>
              <a:rPr lang="en-US" sz="3200" dirty="0" smtClean="0">
                <a:latin typeface="SolaimanLipi" pitchFamily="66" charset="0"/>
                <a:cs typeface="SolaimanLipi" pitchFamily="66" charset="0"/>
              </a:rPr>
              <a:t>…</a:t>
            </a:r>
            <a:endParaRPr lang="en-US" sz="3200" dirty="0">
              <a:latin typeface="SolaimanLipi" pitchFamily="66" charset="0"/>
              <a:cs typeface="SolaimanLipi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371600"/>
            <a:ext cx="4419600" cy="1981200"/>
          </a:xfrm>
        </p:spPr>
        <p:txBody>
          <a:bodyPr>
            <a:normAutofit/>
          </a:bodyPr>
          <a:lstStyle/>
          <a:p>
            <a:pPr marL="514350" indent="-514350" algn="l">
              <a:buFont typeface="Wingdings" pitchFamily="2" charset="2"/>
              <a:buChar char="q"/>
            </a:pPr>
            <a:r>
              <a:rPr lang="en-US" sz="2400" dirty="0" err="1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খাদ্য</a:t>
            </a:r>
            <a:r>
              <a:rPr lang="en-US" sz="24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কাকে</a:t>
            </a:r>
            <a:r>
              <a:rPr lang="en-US" sz="24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বলে</a:t>
            </a:r>
            <a:r>
              <a:rPr lang="en-US" sz="24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? </a:t>
            </a:r>
          </a:p>
          <a:p>
            <a:pPr marL="514350" indent="-514350" algn="l">
              <a:buFont typeface="Wingdings" pitchFamily="2" charset="2"/>
              <a:buChar char="q"/>
            </a:pPr>
            <a:r>
              <a:rPr lang="en-US" sz="2400" dirty="0" err="1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খাদ্যের</a:t>
            </a:r>
            <a:r>
              <a:rPr lang="en-US" sz="24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প্রয়োজনীয়তা</a:t>
            </a:r>
            <a:endParaRPr lang="en-US" sz="2400" dirty="0" smtClean="0">
              <a:solidFill>
                <a:schemeClr val="tx1"/>
              </a:solidFill>
              <a:latin typeface="SolaimanLipi" pitchFamily="66" charset="0"/>
              <a:cs typeface="SolaimanLipi" pitchFamily="66" charset="0"/>
            </a:endParaRPr>
          </a:p>
          <a:p>
            <a:pPr marL="514350" indent="-514350" algn="l">
              <a:buFont typeface="Wingdings" pitchFamily="2" charset="2"/>
              <a:buChar char="q"/>
            </a:pPr>
            <a:r>
              <a:rPr lang="en-US" sz="2400" dirty="0" err="1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খাদ্যের</a:t>
            </a:r>
            <a:r>
              <a:rPr lang="en-US" sz="24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উপাদান</a:t>
            </a:r>
            <a:r>
              <a:rPr lang="en-US" sz="24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কি</a:t>
            </a:r>
            <a:r>
              <a:rPr lang="en-US" sz="24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? </a:t>
            </a:r>
          </a:p>
          <a:p>
            <a:pPr marL="514350" indent="-514350" algn="l">
              <a:buFont typeface="Wingdings" pitchFamily="2" charset="2"/>
              <a:buChar char="q"/>
            </a:pPr>
            <a:r>
              <a:rPr lang="en-US" sz="2400" dirty="0" err="1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খাদ্যের</a:t>
            </a:r>
            <a:r>
              <a:rPr lang="en-US" sz="24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উপাদান</a:t>
            </a:r>
            <a:r>
              <a:rPr lang="en-US" sz="24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গুলি</a:t>
            </a:r>
            <a:r>
              <a:rPr lang="en-US" sz="24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কি</a:t>
            </a:r>
            <a:r>
              <a:rPr lang="en-US" sz="24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কি</a:t>
            </a:r>
            <a:r>
              <a:rPr lang="en-US" sz="24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? </a:t>
            </a:r>
          </a:p>
          <a:p>
            <a:pPr algn="l"/>
            <a:endParaRPr lang="en-US" dirty="0">
              <a:latin typeface="SolaimanLipi" pitchFamily="66" charset="0"/>
              <a:cs typeface="SolaimanLipi" pitchFamily="66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09800" y="3124200"/>
            <a:ext cx="3657600" cy="1752600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fontAlgn="base"/>
            <a:r>
              <a:rPr lang="as-IN" dirty="0" smtClean="0">
                <a:latin typeface="SolaimanLipi" pitchFamily="66" charset="0"/>
                <a:cs typeface="SolaimanLipi" pitchFamily="66" charset="0"/>
              </a:rPr>
              <a:t>১) শর্করা</a:t>
            </a:r>
            <a:r>
              <a:rPr lang="en-US" dirty="0" smtClean="0">
                <a:latin typeface="SolaimanLipi" pitchFamily="66" charset="0"/>
                <a:cs typeface="SolaimanLipi" pitchFamily="66" charset="0"/>
              </a:rPr>
              <a:t> (</a:t>
            </a:r>
            <a:r>
              <a:rPr lang="en-US" dirty="0" err="1" smtClean="0">
                <a:latin typeface="SolaimanLipi" pitchFamily="66" charset="0"/>
                <a:cs typeface="SolaimanLipi" pitchFamily="66" charset="0"/>
              </a:rPr>
              <a:t>কার্বোহাইড্রেট</a:t>
            </a:r>
            <a:r>
              <a:rPr lang="en-US" dirty="0" smtClean="0">
                <a:latin typeface="SolaimanLipi" pitchFamily="66" charset="0"/>
                <a:cs typeface="SolaimanLipi" pitchFamily="66" charset="0"/>
              </a:rPr>
              <a:t>)</a:t>
            </a:r>
            <a:endParaRPr lang="as-IN" dirty="0" smtClean="0">
              <a:latin typeface="SolaimanLipi" pitchFamily="66" charset="0"/>
              <a:cs typeface="SolaimanLipi" pitchFamily="66" charset="0"/>
            </a:endParaRPr>
          </a:p>
          <a:p>
            <a:pPr fontAlgn="base"/>
            <a:r>
              <a:rPr lang="as-IN" dirty="0" smtClean="0">
                <a:latin typeface="SolaimanLipi" pitchFamily="66" charset="0"/>
                <a:cs typeface="SolaimanLipi" pitchFamily="66" charset="0"/>
              </a:rPr>
              <a:t>২)</a:t>
            </a:r>
            <a:r>
              <a:rPr lang="en-US" dirty="0" smtClean="0">
                <a:latin typeface="SolaimanLipi" pitchFamily="66" charset="0"/>
                <a:cs typeface="SolaimanLipi" pitchFamily="66" charset="0"/>
              </a:rPr>
              <a:t> </a:t>
            </a:r>
            <a:r>
              <a:rPr lang="as-IN" dirty="0" smtClean="0">
                <a:latin typeface="SolaimanLipi" pitchFamily="66" charset="0"/>
                <a:cs typeface="SolaimanLipi" pitchFamily="66" charset="0"/>
              </a:rPr>
              <a:t>আমিষ</a:t>
            </a:r>
            <a:r>
              <a:rPr lang="en-US" dirty="0" smtClean="0">
                <a:latin typeface="SolaimanLipi" pitchFamily="66" charset="0"/>
                <a:cs typeface="SolaimanLipi" pitchFamily="66" charset="0"/>
              </a:rPr>
              <a:t> (</a:t>
            </a:r>
            <a:r>
              <a:rPr lang="en-US" dirty="0" err="1" smtClean="0">
                <a:latin typeface="SolaimanLipi" pitchFamily="66" charset="0"/>
                <a:cs typeface="SolaimanLipi" pitchFamily="66" charset="0"/>
              </a:rPr>
              <a:t>প্রোটিন</a:t>
            </a:r>
            <a:r>
              <a:rPr lang="en-US" dirty="0" smtClean="0">
                <a:latin typeface="SolaimanLipi" pitchFamily="66" charset="0"/>
                <a:cs typeface="SolaimanLipi" pitchFamily="66" charset="0"/>
              </a:rPr>
              <a:t>)</a:t>
            </a:r>
            <a:endParaRPr lang="as-IN" dirty="0" smtClean="0">
              <a:latin typeface="SolaimanLipi" pitchFamily="66" charset="0"/>
              <a:cs typeface="SolaimanLipi" pitchFamily="66" charset="0"/>
            </a:endParaRPr>
          </a:p>
          <a:p>
            <a:pPr fontAlgn="base"/>
            <a:r>
              <a:rPr lang="as-IN" dirty="0" smtClean="0">
                <a:latin typeface="SolaimanLipi" pitchFamily="66" charset="0"/>
                <a:cs typeface="SolaimanLipi" pitchFamily="66" charset="0"/>
              </a:rPr>
              <a:t>৩) স্নেহ ও চর্বিজাতীয় খাদ্য</a:t>
            </a:r>
          </a:p>
          <a:p>
            <a:pPr fontAlgn="base"/>
            <a:r>
              <a:rPr lang="as-IN" dirty="0" smtClean="0">
                <a:latin typeface="SolaimanLipi" pitchFamily="66" charset="0"/>
                <a:cs typeface="SolaimanLipi" pitchFamily="66" charset="0"/>
              </a:rPr>
              <a:t>৪)  খাদ্যপ্রাণ বা ভিটামিন</a:t>
            </a:r>
          </a:p>
          <a:p>
            <a:pPr fontAlgn="base"/>
            <a:r>
              <a:rPr lang="as-IN" dirty="0" smtClean="0">
                <a:latin typeface="SolaimanLipi" pitchFamily="66" charset="0"/>
                <a:cs typeface="SolaimanLipi" pitchFamily="66" charset="0"/>
              </a:rPr>
              <a:t>৫)  খনিজ লবণ</a:t>
            </a:r>
          </a:p>
          <a:p>
            <a:pPr fontAlgn="base"/>
            <a:r>
              <a:rPr lang="as-IN" dirty="0" smtClean="0">
                <a:latin typeface="SolaimanLipi" pitchFamily="66" charset="0"/>
                <a:cs typeface="SolaimanLipi" pitchFamily="66" charset="0"/>
              </a:rPr>
              <a:t>৬)  পানি</a:t>
            </a: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SolaimanLipi" pitchFamily="66" charset="0"/>
              <a:ea typeface="+mn-ea"/>
              <a:cs typeface="SolaimanLipi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>
            <a:noAutofit/>
          </a:bodyPr>
          <a:lstStyle/>
          <a:p>
            <a:pPr marL="514350" indent="-514350" algn="ctr"/>
            <a:r>
              <a:rPr lang="en-US" sz="4400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খাদ্য</a:t>
            </a:r>
            <a:r>
              <a:rPr lang="en-US" sz="44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কাকে</a:t>
            </a:r>
            <a:r>
              <a:rPr lang="en-US" sz="44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বলে</a:t>
            </a:r>
            <a:r>
              <a:rPr lang="en-US" sz="44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? 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09600" y="1066800"/>
            <a:ext cx="7772400" cy="3733800"/>
          </a:xfrm>
        </p:spPr>
        <p:txBody>
          <a:bodyPr>
            <a:noAutofit/>
          </a:bodyPr>
          <a:lstStyle/>
          <a:p>
            <a:pPr algn="just"/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যে সব আহার্য জীবদেহে বৃদ্ধি, শক্তি উৎপাদন, রোগ প্রতিরোধ এবং ক্ষয়পূরণ করে, অর্থাৎ দেহের পুষ্টি সাধন করে তাকে খাদ্য বলে। দেহের কাজকর্ম সুষ্ঠুরূপে পরিচারিত করে, দেহকে সুস্থ ও কাজের উপযোগী রাখার জন্য যে সকল উপাদান প্রয়োজন, সেসব উপাদান বিশিষ্ট বস্তুই খাদ্য।</a:t>
            </a:r>
            <a:endParaRPr lang="en-US" sz="2000" dirty="0" smtClean="0">
              <a:latin typeface="SolaimanLipi" pitchFamily="66" charset="0"/>
              <a:cs typeface="SolaimanLipi" pitchFamily="66" charset="0"/>
            </a:endParaRPr>
          </a:p>
          <a:p>
            <a:pPr algn="l" fontAlgn="base"/>
            <a:endParaRPr lang="en-US" sz="1200" b="1" dirty="0" smtClean="0">
              <a:solidFill>
                <a:srgbClr val="FF0000"/>
              </a:solidFill>
              <a:latin typeface="SolaimanLipi" pitchFamily="66" charset="0"/>
              <a:cs typeface="SolaimanLipi" pitchFamily="66" charset="0"/>
            </a:endParaRPr>
          </a:p>
          <a:p>
            <a:pPr algn="l" fontAlgn="base"/>
            <a:r>
              <a:rPr lang="as-IN" sz="2800" b="1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খাদ্যের কাজ</a:t>
            </a:r>
          </a:p>
          <a:p>
            <a:pPr algn="l" fontAlgn="base"/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খাদ্যের কাজ প্রধানত ৩ টি যথা:-</a:t>
            </a:r>
          </a:p>
          <a:p>
            <a:pPr algn="l" fontAlgn="base"/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১। খাদ্য দেহে তাপ উৎপাদন করে, কর্মশক্তি প্রদান করে।</a:t>
            </a:r>
          </a:p>
          <a:p>
            <a:pPr algn="l" fontAlgn="base"/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২। খাদ্য রোগ প্রতিরোধ করে, দেহকে সুস্থ, সবল এবং কর্মক্ষম রাখে।</a:t>
            </a:r>
          </a:p>
          <a:p>
            <a:pPr algn="l" fontAlgn="base"/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৩। খাদ্য দেহের গঠন, বৃদ্ধিসাধন, ক্ষয়পূরণ ও রক্ষণাবেক্ষণ করে।</a:t>
            </a:r>
          </a:p>
          <a:p>
            <a:pPr algn="just"/>
            <a:endParaRPr lang="en-US" sz="2000" dirty="0" smtClean="0">
              <a:latin typeface="SolaimanLipi" pitchFamily="66" charset="0"/>
              <a:cs typeface="SolaimanLipi" pitchFamily="66" charset="0"/>
            </a:endParaRPr>
          </a:p>
          <a:p>
            <a:pPr algn="l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838199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খাদ্যের</a:t>
            </a:r>
            <a:r>
              <a:rPr lang="en-US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উপাদান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3810000"/>
          </a:xfrm>
        </p:spPr>
        <p:txBody>
          <a:bodyPr>
            <a:noAutofit/>
          </a:bodyPr>
          <a:lstStyle/>
          <a:p>
            <a:pPr algn="l" fontAlgn="base"/>
            <a:r>
              <a:rPr lang="as-IN" sz="2400" b="1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খাদ্যের উপাদান</a:t>
            </a:r>
            <a:endParaRPr lang="en-US" sz="2400" b="1" dirty="0" smtClean="0">
              <a:solidFill>
                <a:srgbClr val="FF0000"/>
              </a:solidFill>
              <a:latin typeface="SolaimanLipi" pitchFamily="66" charset="0"/>
              <a:cs typeface="SolaimanLipi" pitchFamily="66" charset="0"/>
            </a:endParaRPr>
          </a:p>
          <a:p>
            <a:pPr algn="just" fontAlgn="base"/>
            <a:r>
              <a:rPr lang="as-IN" sz="2400" dirty="0" smtClean="0">
                <a:latin typeface="SolaimanLipi" pitchFamily="66" charset="0"/>
                <a:cs typeface="SolaimanLipi" pitchFamily="66" charset="0"/>
              </a:rPr>
              <a:t>খাদ্য যে সকল রাসায়নিক বস্তুর সমন্বয়ে গঠিত তাদেরকে খাদ্য উপাদান বলে। খাদ্য উপাদান গুলোর মধ্যে পুষ্টি থাকে তাই খাদ্য উপাদান কে পুষ্টি উপাদান বলা হয় ।</a:t>
            </a:r>
            <a:endParaRPr lang="en-US" sz="2400" dirty="0" smtClean="0">
              <a:latin typeface="SolaimanLipi" pitchFamily="66" charset="0"/>
              <a:cs typeface="SolaimanLipi" pitchFamily="66" charset="0"/>
            </a:endParaRPr>
          </a:p>
          <a:p>
            <a:pPr algn="l" fontAlgn="base"/>
            <a:endParaRPr lang="en-US" sz="2400" b="1" dirty="0" smtClean="0">
              <a:solidFill>
                <a:srgbClr val="FF0000"/>
              </a:solidFill>
              <a:latin typeface="SolaimanLipi" pitchFamily="66" charset="0"/>
              <a:cs typeface="SolaimanLipi" pitchFamily="66" charset="0"/>
            </a:endParaRPr>
          </a:p>
          <a:p>
            <a:pPr algn="l" fontAlgn="base"/>
            <a:r>
              <a:rPr lang="as-IN" sz="2400" dirty="0" smtClean="0">
                <a:latin typeface="SolaimanLipi" pitchFamily="66" charset="0"/>
                <a:cs typeface="SolaimanLipi" pitchFamily="66" charset="0"/>
              </a:rPr>
              <a:t>খাদ্যের উপাদান </a:t>
            </a:r>
            <a:r>
              <a:rPr lang="as-IN" sz="2400" b="1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ছয়টি</a:t>
            </a:r>
            <a:r>
              <a:rPr lang="as-IN" sz="2400" dirty="0" smtClean="0">
                <a:latin typeface="SolaimanLipi" pitchFamily="66" charset="0"/>
                <a:cs typeface="SolaimanLipi" pitchFamily="66" charset="0"/>
              </a:rPr>
              <a:t> যথা:- </a:t>
            </a:r>
            <a:r>
              <a:rPr lang="as-IN" sz="24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শর্করা, আমিষ, স্নেহ, পানি ভিটামিন </a:t>
            </a:r>
            <a:r>
              <a:rPr lang="as-IN" sz="24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এবং</a:t>
            </a:r>
            <a:r>
              <a:rPr lang="as-IN" sz="24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 খনিজ লবণ।</a:t>
            </a:r>
          </a:p>
          <a:p>
            <a:pPr algn="just">
              <a:spcBef>
                <a:spcPts val="1200"/>
              </a:spcBef>
              <a:buNone/>
            </a:pPr>
            <a:endParaRPr lang="en-US" sz="2000" dirty="0" smtClean="0">
              <a:latin typeface="SolaimanLipi" pitchFamily="66" charset="0"/>
              <a:cs typeface="SolaimanLip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খাদ্যের</a:t>
            </a:r>
            <a:r>
              <a:rPr lang="en-US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উপাদান</a:t>
            </a:r>
            <a:r>
              <a:rPr lang="en-US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গুলি</a:t>
            </a:r>
            <a:r>
              <a:rPr lang="en-US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কি</a:t>
            </a:r>
            <a:r>
              <a:rPr lang="en-US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কি</a:t>
            </a:r>
            <a:r>
              <a:rPr lang="en-US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90600"/>
            <a:ext cx="7772400" cy="3124200"/>
          </a:xfrm>
        </p:spPr>
        <p:txBody>
          <a:bodyPr>
            <a:noAutofit/>
          </a:bodyPr>
          <a:lstStyle/>
          <a:p>
            <a:pPr algn="l" fontAlgn="base"/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উপাদান অনুযায়ী খাদ্যবস্তুকে প্রধানত </a:t>
            </a:r>
            <a:r>
              <a:rPr lang="en-US" sz="2000" dirty="0" smtClean="0">
                <a:latin typeface="SolaimanLipi" pitchFamily="66" charset="0"/>
                <a:cs typeface="SolaimanLipi" pitchFamily="66" charset="0"/>
              </a:rPr>
              <a:t>৬</a:t>
            </a:r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 ভাগে ভাগ করা যায়। যথা-</a:t>
            </a:r>
          </a:p>
          <a:p>
            <a:pPr algn="l" fontAlgn="base"/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১) শর্করা</a:t>
            </a:r>
            <a:r>
              <a:rPr lang="en-US" sz="2000" dirty="0" smtClean="0">
                <a:latin typeface="SolaimanLipi" pitchFamily="66" charset="0"/>
                <a:cs typeface="SolaimanLipi" pitchFamily="66" charset="0"/>
              </a:rPr>
              <a:t> (</a:t>
            </a:r>
            <a:r>
              <a:rPr lang="en-US" sz="2000" dirty="0" err="1" smtClean="0">
                <a:latin typeface="SolaimanLipi" pitchFamily="66" charset="0"/>
                <a:cs typeface="SolaimanLipi" pitchFamily="66" charset="0"/>
              </a:rPr>
              <a:t>কার্বোহাইড্রেট</a:t>
            </a:r>
            <a:r>
              <a:rPr lang="en-US" sz="2000" dirty="0" smtClean="0">
                <a:latin typeface="SolaimanLipi" pitchFamily="66" charset="0"/>
                <a:cs typeface="SolaimanLipi" pitchFamily="66" charset="0"/>
              </a:rPr>
              <a:t>)</a:t>
            </a:r>
            <a:endParaRPr lang="as-IN" sz="2000" dirty="0" smtClean="0">
              <a:latin typeface="SolaimanLipi" pitchFamily="66" charset="0"/>
              <a:cs typeface="SolaimanLipi" pitchFamily="66" charset="0"/>
            </a:endParaRPr>
          </a:p>
          <a:p>
            <a:pPr algn="l" fontAlgn="base"/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২)</a:t>
            </a:r>
            <a:r>
              <a:rPr lang="en-US" sz="2000" dirty="0" smtClean="0">
                <a:latin typeface="SolaimanLipi" pitchFamily="66" charset="0"/>
                <a:cs typeface="SolaimanLipi" pitchFamily="66" charset="0"/>
              </a:rPr>
              <a:t> </a:t>
            </a:r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আমিষ</a:t>
            </a:r>
            <a:r>
              <a:rPr lang="en-US" sz="2000" dirty="0" smtClean="0">
                <a:latin typeface="SolaimanLipi" pitchFamily="66" charset="0"/>
                <a:cs typeface="SolaimanLipi" pitchFamily="66" charset="0"/>
              </a:rPr>
              <a:t> (</a:t>
            </a:r>
            <a:r>
              <a:rPr lang="en-US" sz="2000" dirty="0" err="1" smtClean="0">
                <a:latin typeface="SolaimanLipi" pitchFamily="66" charset="0"/>
                <a:cs typeface="SolaimanLipi" pitchFamily="66" charset="0"/>
              </a:rPr>
              <a:t>প্রোটিন</a:t>
            </a:r>
            <a:r>
              <a:rPr lang="en-US" sz="2000" dirty="0" smtClean="0">
                <a:latin typeface="SolaimanLipi" pitchFamily="66" charset="0"/>
                <a:cs typeface="SolaimanLipi" pitchFamily="66" charset="0"/>
              </a:rPr>
              <a:t>)</a:t>
            </a:r>
            <a:endParaRPr lang="as-IN" sz="2000" dirty="0" smtClean="0">
              <a:latin typeface="SolaimanLipi" pitchFamily="66" charset="0"/>
              <a:cs typeface="SolaimanLipi" pitchFamily="66" charset="0"/>
            </a:endParaRPr>
          </a:p>
          <a:p>
            <a:pPr algn="l" fontAlgn="base"/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৩) স্নেহ ও চর্বিজাতীয় খাদ্য</a:t>
            </a:r>
          </a:p>
          <a:p>
            <a:pPr algn="l" fontAlgn="base"/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৪)  খাদ্যপ্রাণ বা ভিটামিন</a:t>
            </a:r>
          </a:p>
          <a:p>
            <a:pPr algn="l" fontAlgn="base"/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৫)  খনিজ লবণ</a:t>
            </a:r>
          </a:p>
          <a:p>
            <a:pPr algn="l" fontAlgn="base"/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৬)  পানি</a:t>
            </a:r>
          </a:p>
          <a:p>
            <a:pPr algn="l"/>
            <a:endParaRPr lang="en-US" sz="2000" dirty="0">
              <a:latin typeface="SolaimanLipi" pitchFamily="66" charset="0"/>
              <a:cs typeface="SolaimanLipi" pitchFamily="66" charset="0"/>
            </a:endParaRPr>
          </a:p>
        </p:txBody>
      </p:sp>
      <p:pic>
        <p:nvPicPr>
          <p:cNvPr id="2050" name="Picture 2" descr="C:\Users\USER\Desktop\খাদ্যের-উপাদান-কয়টি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438400"/>
            <a:ext cx="5468423" cy="2181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457200"/>
            <a:ext cx="8458200" cy="3657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6600" b="1" dirty="0" smtClean="0">
              <a:solidFill>
                <a:schemeClr val="accent1">
                  <a:lumMod val="50000"/>
                </a:schemeClr>
              </a:solidFill>
              <a:latin typeface="SolaimanLipi" pitchFamily="66" charset="0"/>
              <a:cs typeface="SolaimanLipi" pitchFamily="66" charset="0"/>
            </a:endParaRPr>
          </a:p>
          <a:p>
            <a:pPr>
              <a:buNone/>
            </a:pPr>
            <a:endParaRPr lang="en-US" sz="6600" b="1" dirty="0" smtClean="0">
              <a:solidFill>
                <a:schemeClr val="accent1">
                  <a:lumMod val="50000"/>
                </a:schemeClr>
              </a:solidFill>
              <a:latin typeface="SolaimanLipi" pitchFamily="66" charset="0"/>
              <a:cs typeface="SolaimanLipi" pitchFamily="66" charset="0"/>
            </a:endParaRPr>
          </a:p>
          <a:p>
            <a:pPr>
              <a:buNone/>
            </a:pPr>
            <a:r>
              <a:rPr lang="en-US" sz="6600" b="1" dirty="0" smtClean="0">
                <a:solidFill>
                  <a:schemeClr val="accent1">
                    <a:lumMod val="50000"/>
                  </a:schemeClr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900" b="1" dirty="0" err="1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আজকে</a:t>
            </a:r>
            <a:r>
              <a:rPr lang="en-US" sz="3900" b="1" dirty="0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900" b="1" dirty="0" err="1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এই</a:t>
            </a:r>
            <a:r>
              <a:rPr lang="en-US" sz="3900" b="1" dirty="0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900" b="1" dirty="0" err="1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পর্যন্তই</a:t>
            </a:r>
            <a:r>
              <a:rPr lang="en-US" sz="3900" b="1" dirty="0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900" b="1" dirty="0" err="1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সবাই</a:t>
            </a:r>
            <a:r>
              <a:rPr lang="en-US" sz="3900" b="1" dirty="0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900" b="1" dirty="0" err="1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ভালো</a:t>
            </a:r>
            <a:r>
              <a:rPr lang="en-US" sz="3900" b="1" dirty="0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900" b="1" dirty="0" err="1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থেকো</a:t>
            </a:r>
            <a:r>
              <a:rPr lang="en-US" sz="3900" b="1" dirty="0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…</a:t>
            </a:r>
            <a:endParaRPr lang="en-US" sz="6600" b="1" dirty="0" smtClean="0">
              <a:solidFill>
                <a:srgbClr val="00B0F0"/>
              </a:solidFill>
              <a:latin typeface="SolaimanLipi" pitchFamily="66" charset="0"/>
              <a:cs typeface="SolaimanLipi" pitchFamily="66" charset="0"/>
            </a:endParaRPr>
          </a:p>
          <a:p>
            <a:pPr>
              <a:buNone/>
            </a:pPr>
            <a:r>
              <a:rPr lang="en-US" sz="6600" b="1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                   </a:t>
            </a:r>
            <a:r>
              <a:rPr lang="en-US" sz="6600" b="1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ধন্যবাদ</a:t>
            </a:r>
            <a:r>
              <a:rPr lang="en-US" sz="6600" b="1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।</a:t>
            </a:r>
            <a:endParaRPr lang="en-US" sz="6000" b="1" dirty="0">
              <a:solidFill>
                <a:srgbClr val="FF0000"/>
              </a:solidFill>
              <a:latin typeface="SolaimanLipi" pitchFamily="66" charset="0"/>
              <a:cs typeface="SolaimanLip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1126</TotalTime>
  <Words>191</Words>
  <Application>Microsoft Office PowerPoint</Application>
  <PresentationFormat>On-screen Show (4:3)</PresentationFormat>
  <Paragraphs>46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আমার প্রেজেন্টেশনে সবাইকে স্বাগতম</vt:lpstr>
      <vt:lpstr>Slide 2</vt:lpstr>
      <vt:lpstr>এসএসসি ভোকেশনাল বিষয়ঃ ফুড প্রসেসিং এন্ড প্রিজারভেশন ট্রেড-১ (১ম পত্র) শ্রেণীঃ নবম,  অধ্যায়ঃ ২য় (লেকচার-১)</vt:lpstr>
      <vt:lpstr>এই লেকচার থেকে শিক্ষার্থীরা যা যা শিখবে…</vt:lpstr>
      <vt:lpstr>খাদ্য কাকে বলে? </vt:lpstr>
      <vt:lpstr>খাদ্যের উপাদান</vt:lpstr>
      <vt:lpstr>খাদ্যের উপাদান গুলি কি কি? 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OF MICROBIAL QUALITY FOR SHELF LIFE OF BREAD AND CAKE LOCALLY PRODUCED IN TANGAIL CITY OF BANGLADESH</dc:title>
  <dc:creator>Khadiza Bithi</dc:creator>
  <cp:lastModifiedBy>USER</cp:lastModifiedBy>
  <cp:revision>185</cp:revision>
  <dcterms:created xsi:type="dcterms:W3CDTF">2016-01-06T05:23:44Z</dcterms:created>
  <dcterms:modified xsi:type="dcterms:W3CDTF">2022-12-11T13:47:13Z</dcterms:modified>
</cp:coreProperties>
</file>