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76" r:id="rId2"/>
    <p:sldId id="275" r:id="rId3"/>
    <p:sldId id="271" r:id="rId4"/>
    <p:sldId id="313" r:id="rId5"/>
    <p:sldId id="259" r:id="rId6"/>
    <p:sldId id="319" r:id="rId7"/>
    <p:sldId id="321" r:id="rId8"/>
    <p:sldId id="320" r:id="rId9"/>
    <p:sldId id="314" r:id="rId10"/>
    <p:sldId id="31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4" autoAdjust="0"/>
    <p:restoredTop sz="94660"/>
  </p:normalViewPr>
  <p:slideViewPr>
    <p:cSldViewPr>
      <p:cViewPr>
        <p:scale>
          <a:sx n="70" d="100"/>
          <a:sy n="7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AF33C-95F9-4F84-B297-40672DF4ABE9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D495D-FD40-489C-A47F-C9B5021D8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D495D-FD40-489C-A47F-C9B5021D85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D495D-FD40-489C-A47F-C9B5021D85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D495D-FD40-489C-A47F-C9B5021D85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69BD9-EB60-4CEA-9A7F-4BA4CE64D46C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E69BD9-EB60-4CEA-9A7F-4BA4CE64D46C}" type="datetimeFigureOut">
              <a:rPr lang="en-US" smtClean="0"/>
              <a:pPr/>
              <a:t>12-Dec-22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C37DCE-9200-4065-AEA4-CA9F9EC1E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3276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আমার</a:t>
            </a:r>
            <a:r>
              <a:rPr lang="en-US" sz="4800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প্রেজেন্টেশনে</a:t>
            </a:r>
            <a:r>
              <a:rPr lang="en-US" sz="4800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সবাইকে</a:t>
            </a:r>
            <a:r>
              <a:rPr lang="en-US" sz="4800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স্বাগতম</a:t>
            </a:r>
            <a:endParaRPr lang="en-US" sz="4800" dirty="0">
              <a:solidFill>
                <a:srgbClr val="FF0000"/>
              </a:solidFill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2050" name="Picture 2" descr="C:\Users\USER\Desktop\Vitamins-in-wo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971800"/>
            <a:ext cx="7467600" cy="272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295400"/>
            <a:ext cx="72390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আজকে</a:t>
            </a:r>
            <a:r>
              <a:rPr lang="en-US" sz="3600" b="1" dirty="0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এই</a:t>
            </a:r>
            <a:r>
              <a:rPr lang="en-US" sz="3600" b="1" dirty="0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পর্যন্তই</a:t>
            </a:r>
            <a:r>
              <a:rPr lang="en-US" sz="3600" b="1" dirty="0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সবাই</a:t>
            </a:r>
            <a:r>
              <a:rPr lang="en-US" sz="3600" b="1" dirty="0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ভালো</a:t>
            </a:r>
            <a:r>
              <a:rPr lang="en-US" sz="3600" b="1" dirty="0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থেকো</a:t>
            </a:r>
            <a:r>
              <a:rPr lang="en-US" sz="3600" b="1" dirty="0" smtClean="0">
                <a:solidFill>
                  <a:srgbClr val="00B0F0"/>
                </a:solidFill>
                <a:latin typeface="SolaimanLipi" pitchFamily="66" charset="0"/>
                <a:cs typeface="SolaimanLipi" pitchFamily="66" charset="0"/>
              </a:rPr>
              <a:t>…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                                   </a:t>
            </a:r>
            <a:r>
              <a:rPr lang="en-US" sz="4000" b="1" dirty="0" err="1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ধন্যবাদ</a:t>
            </a:r>
            <a:r>
              <a:rPr lang="en-US" sz="4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3" name="Picture 2" descr="C:\Users\USER\Desktop\Banner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66800" y="2679534"/>
            <a:ext cx="7848600" cy="4102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295400"/>
            <a:ext cx="7315200" cy="4191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প্রস্তুতকারক</a:t>
            </a:r>
            <a:endParaRPr lang="en-US" sz="2400" b="1" dirty="0" smtClean="0">
              <a:solidFill>
                <a:srgbClr val="FF0000"/>
              </a:solidFill>
              <a:latin typeface="SolaimanLipi" pitchFamily="66" charset="0"/>
              <a:cs typeface="SolaimanLipi" pitchFamily="66" charset="0"/>
            </a:endParaRPr>
          </a:p>
          <a:p>
            <a:pPr algn="ctr">
              <a:buNone/>
            </a:pPr>
            <a:r>
              <a:rPr lang="en-US" sz="36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মোঃ</a:t>
            </a:r>
            <a:r>
              <a:rPr lang="en-US" sz="36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উজ্জল</a:t>
            </a:r>
            <a:r>
              <a:rPr lang="en-US" sz="36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হোসেন</a:t>
            </a:r>
            <a:endParaRPr lang="en-US" sz="3600" b="1" dirty="0" smtClean="0">
              <a:solidFill>
                <a:srgbClr val="003300"/>
              </a:solidFill>
              <a:latin typeface="SolaimanLipi" pitchFamily="66" charset="0"/>
              <a:cs typeface="SolaimanLipi" pitchFamily="66" charset="0"/>
            </a:endParaRPr>
          </a:p>
          <a:p>
            <a:pPr algn="ctr">
              <a:buNone/>
            </a:pPr>
            <a:r>
              <a:rPr lang="en-US" sz="2400" b="1" dirty="0" err="1" smtClean="0">
                <a:latin typeface="SolaimanLipi" pitchFamily="66" charset="0"/>
                <a:cs typeface="SolaimanLipi" pitchFamily="66" charset="0"/>
              </a:rPr>
              <a:t>ট্রেড</a:t>
            </a:r>
            <a:r>
              <a:rPr lang="en-US" sz="24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b="1" dirty="0" err="1" smtClean="0">
                <a:latin typeface="SolaimanLipi" pitchFamily="66" charset="0"/>
                <a:cs typeface="SolaimanLipi" pitchFamily="66" charset="0"/>
              </a:rPr>
              <a:t>ইন্সট্রাক্টর</a:t>
            </a:r>
            <a:endParaRPr lang="en-US" sz="2400" b="1" dirty="0" smtClean="0">
              <a:latin typeface="SolaimanLipi" pitchFamily="66" charset="0"/>
              <a:cs typeface="SolaimanLipi" pitchFamily="66" charset="0"/>
            </a:endParaRPr>
          </a:p>
          <a:p>
            <a:pPr algn="ctr">
              <a:buNone/>
            </a:pP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ফুড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প্রসেসিং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এন্ড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প্রিজারভেশন</a:t>
            </a:r>
            <a:endParaRPr lang="en-US" sz="2400" dirty="0" smtClean="0">
              <a:latin typeface="SolaimanLipi" pitchFamily="66" charset="0"/>
              <a:cs typeface="SolaimanLipi" pitchFamily="66" charset="0"/>
            </a:endParaRPr>
          </a:p>
          <a:p>
            <a:pPr algn="ctr">
              <a:buNone/>
            </a:pP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ব্যারিস্টার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আব্দুস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সালাম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তালুকদার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উচ্চ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বিদ্যালয়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।</a:t>
            </a:r>
          </a:p>
          <a:p>
            <a:pPr algn="ctr">
              <a:buNone/>
            </a:pPr>
            <a:endParaRPr lang="en-US" sz="1100" dirty="0" smtClean="0">
              <a:latin typeface="SolaimanLipi" pitchFamily="66" charset="0"/>
              <a:cs typeface="SolaimanLipi" pitchFamily="66" charset="0"/>
            </a:endParaRPr>
          </a:p>
          <a:p>
            <a:pPr algn="ctr">
              <a:buNone/>
            </a:pPr>
            <a:r>
              <a:rPr lang="en-US" sz="2400" b="1" dirty="0" err="1" smtClean="0">
                <a:latin typeface="SolaimanLipi" pitchFamily="66" charset="0"/>
                <a:cs typeface="SolaimanLipi" pitchFamily="66" charset="0"/>
              </a:rPr>
              <a:t>বি.এস.সি</a:t>
            </a:r>
            <a:r>
              <a:rPr lang="en-US" sz="2400" b="1" dirty="0" smtClean="0">
                <a:latin typeface="SolaimanLipi" pitchFamily="66" charset="0"/>
                <a:cs typeface="SolaimanLipi" pitchFamily="66" charset="0"/>
              </a:rPr>
              <a:t> (</a:t>
            </a:r>
            <a:r>
              <a:rPr lang="en-US" sz="2400" b="1" dirty="0" err="1" smtClean="0">
                <a:latin typeface="SolaimanLipi" pitchFamily="66" charset="0"/>
                <a:cs typeface="SolaimanLipi" pitchFamily="66" charset="0"/>
              </a:rPr>
              <a:t>অনার্স</a:t>
            </a:r>
            <a:r>
              <a:rPr lang="en-US" sz="2400" b="1" dirty="0" smtClean="0">
                <a:latin typeface="SolaimanLipi" pitchFamily="66" charset="0"/>
                <a:cs typeface="SolaimanLipi" pitchFamily="66" charset="0"/>
              </a:rPr>
              <a:t>) </a:t>
            </a:r>
            <a:r>
              <a:rPr lang="en-US" sz="2400" b="1" dirty="0" err="1" smtClean="0">
                <a:latin typeface="SolaimanLipi" pitchFamily="66" charset="0"/>
                <a:cs typeface="SolaimanLipi" pitchFamily="66" charset="0"/>
              </a:rPr>
              <a:t>এম.এস.সি</a:t>
            </a:r>
            <a:r>
              <a:rPr lang="en-US" sz="2400" b="1" dirty="0" smtClean="0">
                <a:latin typeface="SolaimanLipi" pitchFamily="66" charset="0"/>
                <a:cs typeface="SolaimanLipi" pitchFamily="66" charset="0"/>
              </a:rPr>
              <a:t> (</a:t>
            </a:r>
            <a:r>
              <a:rPr lang="en-US" sz="2400" b="1" dirty="0" err="1" smtClean="0">
                <a:latin typeface="SolaimanLipi" pitchFamily="66" charset="0"/>
                <a:cs typeface="SolaimanLipi" pitchFamily="66" charset="0"/>
              </a:rPr>
              <a:t>থিসিস</a:t>
            </a:r>
            <a:r>
              <a:rPr lang="en-US" sz="24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b="1" dirty="0" err="1" smtClean="0">
                <a:latin typeface="SolaimanLipi" pitchFamily="66" charset="0"/>
                <a:cs typeface="SolaimanLipi" pitchFamily="66" charset="0"/>
              </a:rPr>
              <a:t>সহ</a:t>
            </a:r>
            <a:r>
              <a:rPr lang="en-US" sz="2400" b="1" dirty="0" smtClean="0">
                <a:latin typeface="SolaimanLipi" pitchFamily="66" charset="0"/>
                <a:cs typeface="SolaimanLipi" pitchFamily="66" charset="0"/>
              </a:rPr>
              <a:t>)</a:t>
            </a:r>
          </a:p>
          <a:p>
            <a:pPr algn="ctr">
              <a:buNone/>
            </a:pP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ফুড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টেকনোলজি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এন্ড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নিউট্রিশনাল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সায়েন্স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বিভাগ</a:t>
            </a:r>
            <a:endParaRPr lang="en-US" sz="2400" dirty="0" smtClean="0">
              <a:latin typeface="SolaimanLipi" pitchFamily="66" charset="0"/>
              <a:cs typeface="SolaimanLipi" pitchFamily="66" charset="0"/>
            </a:endParaRPr>
          </a:p>
          <a:p>
            <a:pPr algn="ctr">
              <a:buNone/>
            </a:pP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মাওলানা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ভাসানী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বিজ্ঞান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ও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প্রযুক্তি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 smtClean="0">
                <a:latin typeface="SolaimanLipi" pitchFamily="66" charset="0"/>
                <a:cs typeface="SolaimanLipi" pitchFamily="66" charset="0"/>
              </a:rPr>
              <a:t>বিশ্ববিদ্যালয়</a:t>
            </a:r>
            <a:r>
              <a:rPr lang="en-US" sz="2400" dirty="0" smtClean="0">
                <a:latin typeface="SolaimanLipi" pitchFamily="66" charset="0"/>
                <a:cs typeface="SolaimanLipi" pitchFamily="66" charset="0"/>
              </a:rPr>
              <a:t>। </a:t>
            </a:r>
          </a:p>
          <a:p>
            <a:pPr algn="ctr">
              <a:buNone/>
            </a:pPr>
            <a:endParaRPr lang="en-US" sz="1800" b="1" dirty="0" smtClean="0">
              <a:solidFill>
                <a:schemeClr val="bg1"/>
              </a:solidFill>
              <a:latin typeface="SolaimanLipi" pitchFamily="66" charset="0"/>
              <a:cs typeface="SolaimanLipi" pitchFamily="66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3048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3300"/>
                </a:solidFill>
                <a:effectLst/>
                <a:latin typeface="SolaimanLipi" pitchFamily="66" charset="0"/>
                <a:ea typeface="SimSun" pitchFamily="2" charset="-122"/>
                <a:cs typeface="SolaimanLipi" pitchFamily="66" charset="0"/>
              </a:rPr>
              <a:t>এসএসসি</a:t>
            </a:r>
            <a:r>
              <a:rPr lang="en-US" sz="3200" b="1" dirty="0" smtClean="0">
                <a:solidFill>
                  <a:srgbClr val="003300"/>
                </a:solidFill>
                <a:effectLst/>
                <a:latin typeface="SolaimanLipi" pitchFamily="66" charset="0"/>
                <a:ea typeface="SimSun" pitchFamily="2" charset="-122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effectLst/>
                <a:latin typeface="SolaimanLipi" pitchFamily="66" charset="0"/>
                <a:ea typeface="SimSun" pitchFamily="2" charset="-122"/>
                <a:cs typeface="SolaimanLipi" pitchFamily="66" charset="0"/>
              </a:rPr>
              <a:t>ভোকেশনাল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SolaimanLipi" pitchFamily="66" charset="0"/>
                <a:ea typeface="SimSun" pitchFamily="2" charset="-122"/>
                <a:cs typeface="SolaimanLipi" pitchFamily="66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effectLst/>
                <a:latin typeface="SolaimanLipi" pitchFamily="66" charset="0"/>
                <a:ea typeface="SimSun" pitchFamily="2" charset="-122"/>
                <a:cs typeface="SolaimanLipi" pitchFamily="66" charset="0"/>
              </a:rPr>
            </a:br>
            <a:r>
              <a:rPr lang="en-US" sz="3200" b="1" dirty="0" err="1" smtClean="0">
                <a:solidFill>
                  <a:srgbClr val="FF0000"/>
                </a:solidFill>
                <a:effectLst/>
                <a:latin typeface="SolaimanLipi" pitchFamily="66" charset="0"/>
                <a:ea typeface="SimSun" pitchFamily="2" charset="-122"/>
                <a:cs typeface="SolaimanLipi" pitchFamily="66" charset="0"/>
              </a:rPr>
              <a:t>বিষয়ঃ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ea typeface="SimSun" pitchFamily="2" charset="-122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ফুড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প্রসেসিং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এন্ড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প্রিজারভেশন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</a:b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ট্রেড-১ (১ম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পত্র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)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SolaimanLipi" pitchFamily="66" charset="0"/>
                <a:cs typeface="SolaimanLipi" pitchFamily="66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/>
                <a:latin typeface="SolaimanLipi" pitchFamily="66" charset="0"/>
                <a:cs typeface="SolaimanLipi" pitchFamily="66" charset="0"/>
              </a:rPr>
            </a:br>
            <a:r>
              <a:rPr lang="en-US" sz="3200" b="1" dirty="0" err="1" smtClean="0">
                <a:solidFill>
                  <a:schemeClr val="tx1"/>
                </a:solidFill>
                <a:effectLst/>
                <a:latin typeface="SolaimanLipi" pitchFamily="66" charset="0"/>
                <a:cs typeface="SolaimanLipi" pitchFamily="66" charset="0"/>
              </a:rPr>
              <a:t>শ্রেণীঃ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SolaimanLipi" pitchFamily="66" charset="0"/>
                <a:cs typeface="SolaimanLipi" pitchFamily="66" charset="0"/>
              </a:rPr>
              <a:t>নবম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SolaimanLipi" pitchFamily="66" charset="0"/>
                <a:cs typeface="SolaimanLipi" pitchFamily="66" charset="0"/>
              </a:rPr>
              <a:t>, 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SolaimanLipi" pitchFamily="66" charset="0"/>
                <a:cs typeface="SolaimanLipi" pitchFamily="66" charset="0"/>
              </a:rPr>
              <a:t>অধ্যায়ঃ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SolaimanLipi" pitchFamily="66" charset="0"/>
                <a:cs typeface="SolaimanLipi" pitchFamily="66" charset="0"/>
              </a:rPr>
              <a:t> ২য় (লেকচার-৪)</a:t>
            </a:r>
            <a:endParaRPr lang="en-US" sz="3200" b="1" dirty="0">
              <a:solidFill>
                <a:schemeClr val="tx1"/>
              </a:solidFill>
              <a:effectLst/>
              <a:latin typeface="SolaimanLipi" pitchFamily="66" charset="0"/>
              <a:ea typeface="SimSun" pitchFamily="2" charset="-122"/>
              <a:cs typeface="SolaimanLip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5800"/>
            <a:ext cx="7239000" cy="6857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এই</a:t>
            </a:r>
            <a:r>
              <a:rPr lang="en-US" sz="32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লেকচার</a:t>
            </a:r>
            <a:r>
              <a:rPr lang="en-US" sz="32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থেকে</a:t>
            </a:r>
            <a:r>
              <a:rPr lang="en-US" sz="32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শিক্ষার্থীরা</a:t>
            </a:r>
            <a:r>
              <a:rPr lang="en-US" sz="32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যা</a:t>
            </a:r>
            <a:r>
              <a:rPr lang="en-US" sz="32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যা</a:t>
            </a:r>
            <a:r>
              <a:rPr lang="en-US" sz="32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শিখবে</a:t>
            </a:r>
            <a:r>
              <a:rPr lang="en-US" sz="3200" b="1" dirty="0" smtClean="0">
                <a:solidFill>
                  <a:srgbClr val="003300"/>
                </a:solidFill>
                <a:latin typeface="SolaimanLipi" pitchFamily="66" charset="0"/>
                <a:cs typeface="SolaimanLipi" pitchFamily="66" charset="0"/>
              </a:rPr>
              <a:t>…</a:t>
            </a:r>
            <a:endParaRPr lang="en-US" sz="3200" b="1" dirty="0">
              <a:solidFill>
                <a:srgbClr val="003300"/>
              </a:solidFill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676400"/>
            <a:ext cx="5562600" cy="26670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বা খাদ্যপ্রাণ কাকে বলে?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ভিটামিনের শ্রেণীবিভাগ।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ভিটামিনের কাজ ও গুরুত্ব। </a:t>
            </a:r>
            <a:endParaRPr lang="en-US" sz="2000" dirty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1028" name="Picture 4" descr="F:\FFOutput\New folder\vitamins-pills-bottle-1200x628-face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7999"/>
            <a:ext cx="6261021" cy="327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762000"/>
            <a:ext cx="7162800" cy="762000"/>
          </a:xfrm>
        </p:spPr>
        <p:txBody>
          <a:bodyPr>
            <a:noAutofit/>
          </a:bodyPr>
          <a:lstStyle/>
          <a:p>
            <a:pPr marL="514350" indent="-514350" algn="ctr"/>
            <a:r>
              <a:rPr lang="as-IN" sz="44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ভিটামিন বা খাদ্যপ্রাণ</a:t>
            </a:r>
            <a:endParaRPr lang="en-US" sz="4400" b="1" dirty="0" smtClean="0">
              <a:solidFill>
                <a:srgbClr val="FF0000"/>
              </a:solidFill>
              <a:effectLst/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7086600" cy="3733800"/>
          </a:xfrm>
        </p:spPr>
        <p:txBody>
          <a:bodyPr>
            <a:noAutofit/>
          </a:bodyPr>
          <a:lstStyle/>
          <a:p>
            <a:pPr algn="just"/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বা খাদ্যপ্রাণ হলো জৈব খাদ্য উপাদান যা সাধারণ খাদ্যে অতি অল্প পরিমাণে থেকে দেহের স্বাভাবিক পুষ্টি ও বৃদ্ধিতে সহায়তা করে এবং রোগ প্রতিরোধ শক্তি বৃদ্ধি করে। দেহে ভিটামিন বা খাদ্যপ্রাণের অভাবে বিভিন্ন রোগ বা সমস্যার প্রাদুর্ভাব হয়। যেমন ভিটামিন এ এর অভাবে চোখের দৃষ্টিশক্তি ক্ষতিগ্রস্ত হয়ে থাকে।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fontAlgn="base"/>
            <a:r>
              <a:rPr lang="en-US" sz="2000" b="1" dirty="0" err="1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আবিষ্কারঃ</a:t>
            </a: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1911 সালে ভিটামিন আবিষ্কার করেন বিজ্ঞানী ক্যাশিমির ফাঙ্ক। ভিটামিন হল এক ধরনের জৈব পরিপোষক দেহের পুষ্টি ও বৃদ্ধিতে সাহায্য করে।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95400" y="304801"/>
            <a:ext cx="7162800" cy="838199"/>
          </a:xfrm>
        </p:spPr>
        <p:txBody>
          <a:bodyPr>
            <a:noAutofit/>
          </a:bodyPr>
          <a:lstStyle/>
          <a:p>
            <a:pPr algn="ctr"/>
            <a:r>
              <a:rPr lang="as-IN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ভিটামিনের শ্রেণীবিভাগ</a:t>
            </a:r>
            <a:endParaRPr lang="en-US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6858000" cy="4343400"/>
          </a:xfrm>
        </p:spPr>
        <p:txBody>
          <a:bodyPr>
            <a:noAutofit/>
          </a:bodyPr>
          <a:lstStyle/>
          <a:p>
            <a:pPr fontAlgn="base"/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দ্রবণীয়তা অনুসারে ভিটামিন কে দুটি শ্রেণিতে ভাগ করা হয়। যথা -</a:t>
            </a:r>
          </a:p>
          <a:p>
            <a:pPr fontAlgn="base"/>
            <a:r>
              <a:rPr lang="en-US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 </a:t>
            </a:r>
          </a:p>
          <a:p>
            <a:pPr fontAlgn="base"/>
            <a:r>
              <a:rPr lang="en-US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১। </a:t>
            </a:r>
            <a:r>
              <a:rPr lang="as-IN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জলে দ্রবণীয় ভিটামিন (</a:t>
            </a:r>
            <a:r>
              <a:rPr lang="en-US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Water soluble vitamin):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যে সব ভিটামিন জলে দ্রবণীয় তাকে জলে দ্রবণীয় ভিটামিন বলে। উদাহরণ- </a:t>
            </a:r>
          </a:p>
          <a:p>
            <a:pPr fontAlgn="base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B</a:t>
            </a:r>
          </a:p>
          <a:p>
            <a:pPr fontAlgn="base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C</a:t>
            </a:r>
            <a:endParaRPr lang="en-US" sz="2000" b="1" dirty="0" smtClean="0">
              <a:solidFill>
                <a:srgbClr val="FF0000"/>
              </a:solidFill>
              <a:latin typeface="SolaimanLipi" pitchFamily="66" charset="0"/>
              <a:cs typeface="SolaimanLipi" pitchFamily="66" charset="0"/>
            </a:endParaRPr>
          </a:p>
          <a:p>
            <a:pPr fontAlgn="base"/>
            <a:r>
              <a:rPr lang="en-US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২। </a:t>
            </a:r>
            <a:r>
              <a:rPr lang="as-IN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ফ্যাটে দ্রবণীয় ভিটামিন (</a:t>
            </a:r>
            <a:r>
              <a:rPr lang="en-US" sz="2000" b="1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Fat soluble vitamin):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যে সব ভিটামিন ফ্যাটে দ্রবনীয় তাদের ফ্যাটে দ্রবণীয় ভিটামিন বলে। উদাহরণ- </a:t>
            </a:r>
          </a:p>
          <a:p>
            <a:pPr fontAlgn="base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A</a:t>
            </a:r>
          </a:p>
          <a:p>
            <a:pPr fontAlgn="base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D</a:t>
            </a:r>
          </a:p>
          <a:p>
            <a:pPr fontAlgn="base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E</a:t>
            </a:r>
          </a:p>
          <a:p>
            <a:pPr fontAlgn="base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 </a:t>
            </a: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ভিটামিন </a:t>
            </a:r>
            <a:r>
              <a:rPr lang="en-US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K </a:t>
            </a:r>
            <a:endParaRPr lang="en-US" sz="2000" dirty="0" smtClean="0"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95400" y="304801"/>
            <a:ext cx="7162800" cy="838199"/>
          </a:xfrm>
        </p:spPr>
        <p:txBody>
          <a:bodyPr>
            <a:noAutofit/>
          </a:bodyPr>
          <a:lstStyle/>
          <a:p>
            <a:pPr algn="ctr"/>
            <a:r>
              <a:rPr lang="as-IN" sz="3200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ভিটামিন বি কমপ্লেক্স</a:t>
            </a:r>
            <a:endParaRPr lang="en-US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6858000" cy="4343400"/>
          </a:xfrm>
        </p:spPr>
        <p:txBody>
          <a:bodyPr>
            <a:noAutofit/>
          </a:bodyPr>
          <a:lstStyle/>
          <a:p>
            <a:pPr fontAlgn="base"/>
            <a:r>
              <a:rPr lang="as-IN" sz="2000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ভিটামিন বি কমপ্লেক্স এর ৮ টি ভিটামিন হচ্ছে-</a:t>
            </a:r>
          </a:p>
          <a:p>
            <a:pPr marL="484632" indent="-457200" fontAlgn="base">
              <a:buFont typeface="Wingdings" pitchFamily="2" charset="2"/>
              <a:buChar char="ü"/>
            </a:pP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থায়ামিন(বি১)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marL="484632" indent="-457200" fontAlgn="base">
              <a:buFont typeface="Wingdings" pitchFamily="2" charset="2"/>
              <a:buChar char="ü"/>
            </a:pP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রিবোফ্লাবিন(বি২)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marL="484632" indent="-457200" fontAlgn="base">
              <a:buFont typeface="Wingdings" pitchFamily="2" charset="2"/>
              <a:buChar char="ü"/>
            </a:pP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নায়াসিন(বি৩)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marL="484632" indent="-457200" fontAlgn="base">
              <a:buFont typeface="Wingdings" pitchFamily="2" charset="2"/>
              <a:buChar char="ü"/>
            </a:pP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পেন্টোথেনিক এসিড(বি৫)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marL="484632" indent="-457200" fontAlgn="base">
              <a:buFont typeface="Wingdings" pitchFamily="2" charset="2"/>
              <a:buChar char="ü"/>
            </a:pP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পাইরিডক্সিন(বি৬)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marL="484632" indent="-457200" fontAlgn="base">
              <a:buFont typeface="Wingdings" pitchFamily="2" charset="2"/>
              <a:buChar char="ü"/>
            </a:pP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বায়োটিন(বি৭)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marL="484632" indent="-457200" fontAlgn="base">
              <a:buFont typeface="Wingdings" pitchFamily="2" charset="2"/>
              <a:buChar char="ü"/>
            </a:pP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ফোলেট(বি৯) 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marL="484632" indent="-457200" fontAlgn="base">
              <a:buFont typeface="Wingdings" pitchFamily="2" charset="2"/>
              <a:buChar char="ü"/>
            </a:pPr>
            <a:r>
              <a:rPr lang="as-IN" sz="20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কোবালামিন(বি১২)</a:t>
            </a:r>
            <a:endParaRPr lang="en-US" sz="2000" dirty="0" smtClean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  <a:p>
            <a:pPr fontAlgn="base"/>
            <a:r>
              <a:rPr lang="as-IN" sz="2000" dirty="0" smtClean="0">
                <a:solidFill>
                  <a:srgbClr val="FF0000"/>
                </a:solidFill>
                <a:latin typeface="SolaimanLipi" pitchFamily="66" charset="0"/>
                <a:cs typeface="SolaimanLipi" pitchFamily="66" charset="0"/>
              </a:rPr>
              <a:t>এগুলোকে একসঙ্গে ভিটামিন ‘বি’ কমপ্লেক্স বলা হয়।</a:t>
            </a:r>
            <a:endParaRPr lang="en-US" sz="2000" dirty="0" smtClean="0">
              <a:solidFill>
                <a:srgbClr val="FF0000"/>
              </a:solidFill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-1-2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609600"/>
            <a:ext cx="5486400" cy="569522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as-IN" b="1" dirty="0" smtClean="0">
                <a:solidFill>
                  <a:srgbClr val="FF0000"/>
                </a:solidFill>
                <a:effectLst/>
                <a:latin typeface="SolaimanLipi" pitchFamily="66" charset="0"/>
                <a:cs typeface="SolaimanLipi" pitchFamily="66" charset="0"/>
              </a:rPr>
              <a:t>ভিটামিনের কাজ ও গুরুত্ব</a:t>
            </a:r>
            <a:endParaRPr lang="en-US" b="1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7162800" cy="2971800"/>
          </a:xfrm>
        </p:spPr>
        <p:txBody>
          <a:bodyPr>
            <a:noAutofit/>
          </a:bodyPr>
          <a:lstStyle/>
          <a:p>
            <a:pPr algn="just" fontAlgn="base"/>
            <a:r>
              <a:rPr lang="as-IN" sz="22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প্রকৃতি হিসেবে বিভিন্ন ভিটামিনের কার্যকারিতা আলাদা আলাদা। ভিটামিন এর প্রধান কাজ হল প্রাণী দেহের রোগ প্রতিরোধ ক্ষমতা বৃদ্ধি করা। ভিটামিন এ (</a:t>
            </a:r>
            <a:r>
              <a:rPr lang="en-US" sz="22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Vitamin A) </a:t>
            </a:r>
            <a:r>
              <a:rPr lang="as-IN" sz="2200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রাতকানা এবং অন্ধত্ব প্রতিরোধ করে, ভিটামিন বি বেরিবেরি ও রক্তহীনতা প্রতিরোধ করে, ভিটামিন ডি রিকেট রোগ প্রতিরোধ করে। ভিটামিন ই বন্ধ্যাত্ব প্রতিরোধ করে, ভিটামিন কে হেমারেজ বা রক্তক্ষরণ প্রতিরোধ করে এবং ভিটামিন সি ও পি স্কার্ভি রোগ প্রতিরোধ করে।</a:t>
            </a:r>
            <a:endParaRPr lang="en-US" sz="2200" dirty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4098" name="Picture 2" descr="C:\Users\USER\Desktop\multivitamins-arthri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114800"/>
            <a:ext cx="5787764" cy="233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1248</TotalTime>
  <Words>350</Words>
  <Application>Microsoft Office PowerPoint</Application>
  <PresentationFormat>On-screen Show (4:3)</PresentationFormat>
  <Paragraphs>48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আমার প্রেজেন্টেশনে সবাইকে স্বাগতম</vt:lpstr>
      <vt:lpstr>Slide 2</vt:lpstr>
      <vt:lpstr>এসএসসি ভোকেশনাল বিষয়ঃ ফুড প্রসেসিং এন্ড প্রিজারভেশন ট্রেড-১ (১ম পত্র) শ্রেণীঃ নবম,  অধ্যায়ঃ ২য় (লেকচার-৪)</vt:lpstr>
      <vt:lpstr>এই লেকচার থেকে শিক্ষার্থীরা যা যা শিখবে…</vt:lpstr>
      <vt:lpstr>ভিটামিন বা খাদ্যপ্রাণ</vt:lpstr>
      <vt:lpstr>ভিটামিনের শ্রেণীবিভাগ</vt:lpstr>
      <vt:lpstr>ভিটামিন বি কমপ্লেক্স</vt:lpstr>
      <vt:lpstr>Slide 8</vt:lpstr>
      <vt:lpstr>ভিটামিনের কাজ ও গুরুত্ব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MICROBIAL QUALITY FOR SHELF LIFE OF BREAD AND CAKE LOCALLY PRODUCED IN TANGAIL CITY OF BANGLADESH</dc:title>
  <dc:creator>Khadiza Bithi</dc:creator>
  <cp:lastModifiedBy>USER</cp:lastModifiedBy>
  <cp:revision>235</cp:revision>
  <dcterms:created xsi:type="dcterms:W3CDTF">2016-01-06T05:23:44Z</dcterms:created>
  <dcterms:modified xsi:type="dcterms:W3CDTF">2022-12-12T13:55:46Z</dcterms:modified>
</cp:coreProperties>
</file>