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3"/>
  </p:notesMasterIdLst>
  <p:sldIdLst>
    <p:sldId id="276" r:id="rId2"/>
    <p:sldId id="275" r:id="rId3"/>
    <p:sldId id="271" r:id="rId4"/>
    <p:sldId id="313" r:id="rId5"/>
    <p:sldId id="259" r:id="rId6"/>
    <p:sldId id="319" r:id="rId7"/>
    <p:sldId id="321" r:id="rId8"/>
    <p:sldId id="322" r:id="rId9"/>
    <p:sldId id="314" r:id="rId10"/>
    <p:sldId id="323" r:id="rId11"/>
    <p:sldId id="31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544" autoAdjust="0"/>
    <p:restoredTop sz="94660"/>
  </p:normalViewPr>
  <p:slideViewPr>
    <p:cSldViewPr>
      <p:cViewPr>
        <p:scale>
          <a:sx n="70" d="100"/>
          <a:sy n="70" d="100"/>
        </p:scale>
        <p:origin x="-1344"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7AF33C-95F9-4F84-B297-40672DF4ABE9}" type="datetimeFigureOut">
              <a:rPr lang="en-US" smtClean="0"/>
              <a:pPr/>
              <a:t>13-Dec-22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8D495D-FD40-489C-A47F-C9B5021D852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808D495D-FD40-489C-A47F-C9B5021D8527}"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8D495D-FD40-489C-A47F-C9B5021D8527}"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8D495D-FD40-489C-A47F-C9B5021D8527}"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F1E69BD9-EB60-4CEA-9A7F-4BA4CE64D46C}" type="datetimeFigureOut">
              <a:rPr lang="en-US" smtClean="0"/>
              <a:pPr/>
              <a:t>13-Dec-22</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D2C37DCE-9200-4065-AEA4-CA9F9EC1E99C}"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1E69BD9-EB60-4CEA-9A7F-4BA4CE64D46C}" type="datetimeFigureOut">
              <a:rPr lang="en-US" smtClean="0"/>
              <a:pPr/>
              <a:t>13-Dec-22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2C37DCE-9200-4065-AEA4-CA9F9EC1E99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1E69BD9-EB60-4CEA-9A7F-4BA4CE64D46C}" type="datetimeFigureOut">
              <a:rPr lang="en-US" smtClean="0"/>
              <a:pPr/>
              <a:t>13-Dec-22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2C37DCE-9200-4065-AEA4-CA9F9EC1E99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1E69BD9-EB60-4CEA-9A7F-4BA4CE64D46C}" type="datetimeFigureOut">
              <a:rPr lang="en-US" smtClean="0"/>
              <a:pPr/>
              <a:t>13-Dec-22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2C37DCE-9200-4065-AEA4-CA9F9EC1E99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1E69BD9-EB60-4CEA-9A7F-4BA4CE64D46C}" type="datetimeFigureOut">
              <a:rPr lang="en-US" smtClean="0"/>
              <a:pPr/>
              <a:t>13-Dec-22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2C37DCE-9200-4065-AEA4-CA9F9EC1E99C}"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1E69BD9-EB60-4CEA-9A7F-4BA4CE64D46C}" type="datetimeFigureOut">
              <a:rPr lang="en-US" smtClean="0"/>
              <a:pPr/>
              <a:t>13-Dec-22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2C37DCE-9200-4065-AEA4-CA9F9EC1E99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1E69BD9-EB60-4CEA-9A7F-4BA4CE64D46C}" type="datetimeFigureOut">
              <a:rPr lang="en-US" smtClean="0"/>
              <a:pPr/>
              <a:t>13-Dec-22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2C37DCE-9200-4065-AEA4-CA9F9EC1E99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1E69BD9-EB60-4CEA-9A7F-4BA4CE64D46C}" type="datetimeFigureOut">
              <a:rPr lang="en-US" smtClean="0"/>
              <a:pPr/>
              <a:t>13-Dec-22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2C37DCE-9200-4065-AEA4-CA9F9EC1E99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1E69BD9-EB60-4CEA-9A7F-4BA4CE64D46C}" type="datetimeFigureOut">
              <a:rPr lang="en-US" smtClean="0"/>
              <a:pPr/>
              <a:t>13-Dec-22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2C37DCE-9200-4065-AEA4-CA9F9EC1E99C}"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1E69BD9-EB60-4CEA-9A7F-4BA4CE64D46C}" type="datetimeFigureOut">
              <a:rPr lang="en-US" smtClean="0"/>
              <a:pPr/>
              <a:t>13-Dec-22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2C37DCE-9200-4065-AEA4-CA9F9EC1E99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F1E69BD9-EB60-4CEA-9A7F-4BA4CE64D46C}" type="datetimeFigureOut">
              <a:rPr lang="en-US" smtClean="0"/>
              <a:pPr/>
              <a:t>13-Dec-22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2C37DCE-9200-4065-AEA4-CA9F9EC1E99C}"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1E69BD9-EB60-4CEA-9A7F-4BA4CE64D46C}" type="datetimeFigureOut">
              <a:rPr lang="en-US" smtClean="0"/>
              <a:pPr/>
              <a:t>13-Dec-22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2C37DCE-9200-4065-AEA4-CA9F9EC1E99C}"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8229600" cy="3276600"/>
          </a:xfrm>
        </p:spPr>
        <p:txBody>
          <a:bodyPr>
            <a:normAutofit/>
          </a:bodyPr>
          <a:lstStyle/>
          <a:p>
            <a:pPr algn="ctr"/>
            <a:r>
              <a:rPr lang="en-US" sz="4800" dirty="0" err="1" smtClean="0">
                <a:solidFill>
                  <a:srgbClr val="003300"/>
                </a:solidFill>
                <a:latin typeface="SolaimanLipi" pitchFamily="66" charset="0"/>
                <a:cs typeface="SolaimanLipi" pitchFamily="66" charset="0"/>
              </a:rPr>
              <a:t>আমার</a:t>
            </a:r>
            <a:r>
              <a:rPr lang="en-US" sz="4800" dirty="0" smtClean="0">
                <a:solidFill>
                  <a:srgbClr val="003300"/>
                </a:solidFill>
                <a:latin typeface="SolaimanLipi" pitchFamily="66" charset="0"/>
                <a:cs typeface="SolaimanLipi" pitchFamily="66" charset="0"/>
              </a:rPr>
              <a:t> </a:t>
            </a:r>
            <a:r>
              <a:rPr lang="en-US" sz="4800" dirty="0" err="1" smtClean="0">
                <a:solidFill>
                  <a:srgbClr val="003300"/>
                </a:solidFill>
                <a:latin typeface="SolaimanLipi" pitchFamily="66" charset="0"/>
                <a:cs typeface="SolaimanLipi" pitchFamily="66" charset="0"/>
              </a:rPr>
              <a:t>প্রেজেন্টেশনে</a:t>
            </a:r>
            <a:r>
              <a:rPr lang="en-US" sz="4800" dirty="0" smtClean="0">
                <a:solidFill>
                  <a:srgbClr val="003300"/>
                </a:solidFill>
                <a:latin typeface="SolaimanLipi" pitchFamily="66" charset="0"/>
                <a:cs typeface="SolaimanLipi" pitchFamily="66" charset="0"/>
              </a:rPr>
              <a:t> </a:t>
            </a:r>
            <a:r>
              <a:rPr lang="en-US" sz="4800" dirty="0" err="1" smtClean="0">
                <a:solidFill>
                  <a:srgbClr val="003300"/>
                </a:solidFill>
                <a:latin typeface="SolaimanLipi" pitchFamily="66" charset="0"/>
                <a:cs typeface="SolaimanLipi" pitchFamily="66" charset="0"/>
              </a:rPr>
              <a:t>সবাইকে</a:t>
            </a:r>
            <a:r>
              <a:rPr lang="en-US" sz="4800" dirty="0" smtClean="0">
                <a:solidFill>
                  <a:srgbClr val="003300"/>
                </a:solidFill>
                <a:latin typeface="SolaimanLipi" pitchFamily="66" charset="0"/>
                <a:cs typeface="SolaimanLipi" pitchFamily="66" charset="0"/>
              </a:rPr>
              <a:t> </a:t>
            </a:r>
            <a:r>
              <a:rPr lang="en-US" sz="8000" dirty="0" err="1" smtClean="0">
                <a:solidFill>
                  <a:srgbClr val="FF0000"/>
                </a:solidFill>
                <a:latin typeface="SolaimanLipi" pitchFamily="66" charset="0"/>
                <a:cs typeface="SolaimanLipi" pitchFamily="66" charset="0"/>
              </a:rPr>
              <a:t>স্বাগতম</a:t>
            </a:r>
            <a:endParaRPr lang="en-US" sz="4800" dirty="0">
              <a:solidFill>
                <a:srgbClr val="FF0000"/>
              </a:solidFill>
              <a:latin typeface="SolaimanLipi" pitchFamily="66" charset="0"/>
              <a:cs typeface="SolaimanLipi" pitchFamily="66" charset="0"/>
            </a:endParaRPr>
          </a:p>
        </p:txBody>
      </p:sp>
      <p:pic>
        <p:nvPicPr>
          <p:cNvPr id="1026" name="Picture 2" descr="C:\Users\USER\Desktop\products-rich-of-vitamin-a-vector.jpg"/>
          <p:cNvPicPr>
            <a:picLocks noChangeAspect="1" noChangeArrowheads="1"/>
          </p:cNvPicPr>
          <p:nvPr/>
        </p:nvPicPr>
        <p:blipFill>
          <a:blip r:embed="rId3"/>
          <a:srcRect/>
          <a:stretch>
            <a:fillRect/>
          </a:stretch>
        </p:blipFill>
        <p:spPr bwMode="auto">
          <a:xfrm>
            <a:off x="1780825" y="2743200"/>
            <a:ext cx="6372575" cy="38862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533400"/>
            <a:ext cx="7467600" cy="762000"/>
          </a:xfrm>
        </p:spPr>
        <p:txBody>
          <a:bodyPr>
            <a:normAutofit/>
          </a:bodyPr>
          <a:lstStyle/>
          <a:p>
            <a:pPr algn="ctr"/>
            <a:r>
              <a:rPr lang="as-IN" sz="3600" b="1" dirty="0" smtClean="0">
                <a:solidFill>
                  <a:srgbClr val="FF0000"/>
                </a:solidFill>
                <a:effectLst/>
                <a:latin typeface="SolaimanLipi" pitchFamily="66" charset="0"/>
                <a:cs typeface="SolaimanLipi" pitchFamily="66" charset="0"/>
              </a:rPr>
              <a:t>ভিটামিন এ এর অভাবজনিত রোগ</a:t>
            </a:r>
            <a:endParaRPr lang="en-US" sz="3600" b="1" dirty="0">
              <a:effectLst/>
            </a:endParaRPr>
          </a:p>
        </p:txBody>
      </p:sp>
      <p:sp>
        <p:nvSpPr>
          <p:cNvPr id="3" name="Subtitle 2"/>
          <p:cNvSpPr>
            <a:spLocks noGrp="1"/>
          </p:cNvSpPr>
          <p:nvPr>
            <p:ph type="subTitle" idx="1"/>
          </p:nvPr>
        </p:nvSpPr>
        <p:spPr>
          <a:xfrm>
            <a:off x="1371600" y="1371600"/>
            <a:ext cx="7162800" cy="4724400"/>
          </a:xfrm>
        </p:spPr>
        <p:txBody>
          <a:bodyPr>
            <a:noAutofit/>
          </a:bodyPr>
          <a:lstStyle/>
          <a:p>
            <a:pPr algn="just" fontAlgn="base"/>
            <a:r>
              <a:rPr lang="as-IN" sz="2000" b="1" dirty="0" smtClean="0">
                <a:solidFill>
                  <a:srgbClr val="FF0000"/>
                </a:solidFill>
                <a:latin typeface="SolaimanLipi" pitchFamily="66" charset="0"/>
                <a:cs typeface="SolaimanLipi" pitchFamily="66" charset="0"/>
              </a:rPr>
              <a:t>২</a:t>
            </a:r>
            <a:r>
              <a:rPr lang="as-IN" sz="2000" b="1" dirty="0" smtClean="0">
                <a:solidFill>
                  <a:srgbClr val="FF0000"/>
                </a:solidFill>
                <a:latin typeface="SolaimanLipi" pitchFamily="66" charset="0"/>
                <a:cs typeface="SolaimanLipi" pitchFamily="66" charset="0"/>
              </a:rPr>
              <a:t>. জেরপথালমিয়াঃ </a:t>
            </a:r>
            <a:r>
              <a:rPr lang="as-IN" sz="2000" dirty="0" smtClean="0">
                <a:solidFill>
                  <a:schemeClr val="tx1"/>
                </a:solidFill>
                <a:latin typeface="SolaimanLipi" pitchFamily="66" charset="0"/>
                <a:cs typeface="SolaimanLipi" pitchFamily="66" charset="0"/>
              </a:rPr>
              <a:t>ভিটামিন ‘এ’ এর অভাবে চোখের পানি শুকিয়ে যায় ও চোখের আদ্রতা হারায়।ফলে চোখের কার্নিয়ার উপর শুষ্ক আবরণ পড়ে তাকে ক্ষতিগ্রস্ত করে। এ সমস্যার কারণে চোখ আলো সহ্য করতে পারে না। চোখে পুঁজ জমা ও চোখের পাতা ফুলার মত সমস্যা দেখা দিতে পারে।</a:t>
            </a:r>
            <a:endParaRPr lang="en-US" sz="2000" dirty="0">
              <a:solidFill>
                <a:schemeClr val="tx1"/>
              </a:solidFill>
              <a:latin typeface="SolaimanLipi" pitchFamily="66" charset="0"/>
              <a:cs typeface="SolaimanLipi" pitchFamily="66" charset="0"/>
            </a:endParaRPr>
          </a:p>
        </p:txBody>
      </p:sp>
      <p:pic>
        <p:nvPicPr>
          <p:cNvPr id="5122" name="Picture 2" descr="C:\Users\USER\Desktop\eyedrye-velonismos-orasisac.jpg"/>
          <p:cNvPicPr>
            <a:picLocks noChangeAspect="1" noChangeArrowheads="1"/>
          </p:cNvPicPr>
          <p:nvPr/>
        </p:nvPicPr>
        <p:blipFill>
          <a:blip r:embed="rId2"/>
          <a:srcRect/>
          <a:stretch>
            <a:fillRect/>
          </a:stretch>
        </p:blipFill>
        <p:spPr bwMode="auto">
          <a:xfrm>
            <a:off x="1752600" y="2971800"/>
            <a:ext cx="6467475" cy="3480489"/>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0" y="1295400"/>
            <a:ext cx="7239000" cy="1600200"/>
          </a:xfrm>
        </p:spPr>
        <p:txBody>
          <a:bodyPr>
            <a:normAutofit/>
          </a:bodyPr>
          <a:lstStyle/>
          <a:p>
            <a:pPr>
              <a:buNone/>
            </a:pPr>
            <a:r>
              <a:rPr lang="en-US" sz="3600" b="1" dirty="0" err="1" smtClean="0">
                <a:solidFill>
                  <a:srgbClr val="00B0F0"/>
                </a:solidFill>
                <a:latin typeface="SolaimanLipi" pitchFamily="66" charset="0"/>
                <a:cs typeface="SolaimanLipi" pitchFamily="66" charset="0"/>
              </a:rPr>
              <a:t>আজকে</a:t>
            </a:r>
            <a:r>
              <a:rPr lang="en-US" sz="3600" b="1" dirty="0" smtClean="0">
                <a:solidFill>
                  <a:srgbClr val="00B0F0"/>
                </a:solidFill>
                <a:latin typeface="SolaimanLipi" pitchFamily="66" charset="0"/>
                <a:cs typeface="SolaimanLipi" pitchFamily="66" charset="0"/>
              </a:rPr>
              <a:t> </a:t>
            </a:r>
            <a:r>
              <a:rPr lang="en-US" sz="3600" b="1" dirty="0" err="1" smtClean="0">
                <a:solidFill>
                  <a:srgbClr val="00B0F0"/>
                </a:solidFill>
                <a:latin typeface="SolaimanLipi" pitchFamily="66" charset="0"/>
                <a:cs typeface="SolaimanLipi" pitchFamily="66" charset="0"/>
              </a:rPr>
              <a:t>এই</a:t>
            </a:r>
            <a:r>
              <a:rPr lang="en-US" sz="3600" b="1" dirty="0" smtClean="0">
                <a:solidFill>
                  <a:srgbClr val="00B0F0"/>
                </a:solidFill>
                <a:latin typeface="SolaimanLipi" pitchFamily="66" charset="0"/>
                <a:cs typeface="SolaimanLipi" pitchFamily="66" charset="0"/>
              </a:rPr>
              <a:t> </a:t>
            </a:r>
            <a:r>
              <a:rPr lang="en-US" sz="3600" b="1" dirty="0" err="1" smtClean="0">
                <a:solidFill>
                  <a:srgbClr val="00B0F0"/>
                </a:solidFill>
                <a:latin typeface="SolaimanLipi" pitchFamily="66" charset="0"/>
                <a:cs typeface="SolaimanLipi" pitchFamily="66" charset="0"/>
              </a:rPr>
              <a:t>পর্যন্তই</a:t>
            </a:r>
            <a:r>
              <a:rPr lang="en-US" sz="3600" b="1" dirty="0" smtClean="0">
                <a:solidFill>
                  <a:srgbClr val="00B0F0"/>
                </a:solidFill>
                <a:latin typeface="SolaimanLipi" pitchFamily="66" charset="0"/>
                <a:cs typeface="SolaimanLipi" pitchFamily="66" charset="0"/>
              </a:rPr>
              <a:t> </a:t>
            </a:r>
            <a:r>
              <a:rPr lang="en-US" sz="3600" b="1" dirty="0" err="1" smtClean="0">
                <a:solidFill>
                  <a:srgbClr val="00B0F0"/>
                </a:solidFill>
                <a:latin typeface="SolaimanLipi" pitchFamily="66" charset="0"/>
                <a:cs typeface="SolaimanLipi" pitchFamily="66" charset="0"/>
              </a:rPr>
              <a:t>সবাই</a:t>
            </a:r>
            <a:r>
              <a:rPr lang="en-US" sz="3600" b="1" dirty="0" smtClean="0">
                <a:solidFill>
                  <a:srgbClr val="00B0F0"/>
                </a:solidFill>
                <a:latin typeface="SolaimanLipi" pitchFamily="66" charset="0"/>
                <a:cs typeface="SolaimanLipi" pitchFamily="66" charset="0"/>
              </a:rPr>
              <a:t> </a:t>
            </a:r>
            <a:r>
              <a:rPr lang="en-US" sz="3600" b="1" dirty="0" err="1" smtClean="0">
                <a:solidFill>
                  <a:srgbClr val="00B0F0"/>
                </a:solidFill>
                <a:latin typeface="SolaimanLipi" pitchFamily="66" charset="0"/>
                <a:cs typeface="SolaimanLipi" pitchFamily="66" charset="0"/>
              </a:rPr>
              <a:t>ভালো</a:t>
            </a:r>
            <a:r>
              <a:rPr lang="en-US" sz="3600" b="1" dirty="0" smtClean="0">
                <a:solidFill>
                  <a:srgbClr val="00B0F0"/>
                </a:solidFill>
                <a:latin typeface="SolaimanLipi" pitchFamily="66" charset="0"/>
                <a:cs typeface="SolaimanLipi" pitchFamily="66" charset="0"/>
              </a:rPr>
              <a:t> </a:t>
            </a:r>
            <a:r>
              <a:rPr lang="en-US" sz="3600" b="1" dirty="0" err="1" smtClean="0">
                <a:solidFill>
                  <a:srgbClr val="00B0F0"/>
                </a:solidFill>
                <a:latin typeface="SolaimanLipi" pitchFamily="66" charset="0"/>
                <a:cs typeface="SolaimanLipi" pitchFamily="66" charset="0"/>
              </a:rPr>
              <a:t>থেকো</a:t>
            </a:r>
            <a:r>
              <a:rPr lang="en-US" sz="3600" b="1" dirty="0" smtClean="0">
                <a:solidFill>
                  <a:srgbClr val="00B0F0"/>
                </a:solidFill>
                <a:latin typeface="SolaimanLipi" pitchFamily="66" charset="0"/>
                <a:cs typeface="SolaimanLipi" pitchFamily="66" charset="0"/>
              </a:rPr>
              <a:t>…</a:t>
            </a:r>
          </a:p>
          <a:p>
            <a:pPr>
              <a:buNone/>
            </a:pPr>
            <a:r>
              <a:rPr lang="en-US" sz="3600" b="1" dirty="0" smtClean="0">
                <a:solidFill>
                  <a:srgbClr val="FF0000"/>
                </a:solidFill>
                <a:latin typeface="SolaimanLipi" pitchFamily="66" charset="0"/>
                <a:cs typeface="SolaimanLipi" pitchFamily="66" charset="0"/>
              </a:rPr>
              <a:t>                                   </a:t>
            </a:r>
            <a:r>
              <a:rPr lang="en-US" sz="4000" b="1" dirty="0" err="1" smtClean="0">
                <a:solidFill>
                  <a:srgbClr val="FF0000"/>
                </a:solidFill>
                <a:latin typeface="SolaimanLipi" pitchFamily="66" charset="0"/>
                <a:cs typeface="SolaimanLipi" pitchFamily="66" charset="0"/>
              </a:rPr>
              <a:t>ধন্যবাদ</a:t>
            </a:r>
            <a:r>
              <a:rPr lang="en-US" sz="4000" b="1" dirty="0" smtClean="0">
                <a:solidFill>
                  <a:srgbClr val="FF0000"/>
                </a:solidFill>
                <a:latin typeface="SolaimanLipi" pitchFamily="66" charset="0"/>
                <a:cs typeface="SolaimanLipi" pitchFamily="66" charset="0"/>
              </a:rPr>
              <a:t>।</a:t>
            </a:r>
            <a:endParaRPr lang="en-US" sz="4000" b="1" dirty="0">
              <a:solidFill>
                <a:srgbClr val="FF0000"/>
              </a:solidFill>
              <a:latin typeface="SolaimanLipi" pitchFamily="66" charset="0"/>
              <a:cs typeface="SolaimanLipi" pitchFamily="66" charset="0"/>
            </a:endParaRPr>
          </a:p>
        </p:txBody>
      </p:sp>
      <p:pic>
        <p:nvPicPr>
          <p:cNvPr id="6146" name="Picture 2" descr="C:\Users\USER\Desktop\1620382672.jpg"/>
          <p:cNvPicPr>
            <a:picLocks noChangeAspect="1" noChangeArrowheads="1"/>
          </p:cNvPicPr>
          <p:nvPr/>
        </p:nvPicPr>
        <p:blipFill>
          <a:blip r:embed="rId2"/>
          <a:srcRect/>
          <a:stretch>
            <a:fillRect/>
          </a:stretch>
        </p:blipFill>
        <p:spPr bwMode="auto">
          <a:xfrm>
            <a:off x="1066800" y="2667000"/>
            <a:ext cx="6127750" cy="38862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219200" y="1295400"/>
            <a:ext cx="7315200" cy="4191000"/>
          </a:xfrm>
        </p:spPr>
        <p:txBody>
          <a:bodyPr>
            <a:normAutofit/>
          </a:bodyPr>
          <a:lstStyle/>
          <a:p>
            <a:pPr algn="ctr">
              <a:buNone/>
            </a:pPr>
            <a:r>
              <a:rPr lang="en-US" sz="2400" b="1" dirty="0" err="1" smtClean="0">
                <a:solidFill>
                  <a:srgbClr val="FF0000"/>
                </a:solidFill>
                <a:latin typeface="SolaimanLipi" pitchFamily="66" charset="0"/>
                <a:cs typeface="SolaimanLipi" pitchFamily="66" charset="0"/>
              </a:rPr>
              <a:t>প্রস্তুতকারক</a:t>
            </a:r>
            <a:endParaRPr lang="en-US" sz="2400" b="1" dirty="0" smtClean="0">
              <a:solidFill>
                <a:srgbClr val="FF0000"/>
              </a:solidFill>
              <a:latin typeface="SolaimanLipi" pitchFamily="66" charset="0"/>
              <a:cs typeface="SolaimanLipi" pitchFamily="66" charset="0"/>
            </a:endParaRPr>
          </a:p>
          <a:p>
            <a:pPr algn="ctr">
              <a:buNone/>
            </a:pPr>
            <a:r>
              <a:rPr lang="en-US" sz="3600" b="1" dirty="0" err="1" smtClean="0">
                <a:solidFill>
                  <a:srgbClr val="003300"/>
                </a:solidFill>
                <a:latin typeface="SolaimanLipi" pitchFamily="66" charset="0"/>
                <a:cs typeface="SolaimanLipi" pitchFamily="66" charset="0"/>
              </a:rPr>
              <a:t>মোঃ</a:t>
            </a:r>
            <a:r>
              <a:rPr lang="en-US" sz="3600" b="1" dirty="0" smtClean="0">
                <a:solidFill>
                  <a:srgbClr val="003300"/>
                </a:solidFill>
                <a:latin typeface="SolaimanLipi" pitchFamily="66" charset="0"/>
                <a:cs typeface="SolaimanLipi" pitchFamily="66" charset="0"/>
              </a:rPr>
              <a:t> </a:t>
            </a:r>
            <a:r>
              <a:rPr lang="en-US" sz="3600" b="1" dirty="0" err="1" smtClean="0">
                <a:solidFill>
                  <a:srgbClr val="003300"/>
                </a:solidFill>
                <a:latin typeface="SolaimanLipi" pitchFamily="66" charset="0"/>
                <a:cs typeface="SolaimanLipi" pitchFamily="66" charset="0"/>
              </a:rPr>
              <a:t>উজ্জল</a:t>
            </a:r>
            <a:r>
              <a:rPr lang="en-US" sz="3600" b="1" dirty="0" smtClean="0">
                <a:solidFill>
                  <a:srgbClr val="003300"/>
                </a:solidFill>
                <a:latin typeface="SolaimanLipi" pitchFamily="66" charset="0"/>
                <a:cs typeface="SolaimanLipi" pitchFamily="66" charset="0"/>
              </a:rPr>
              <a:t> </a:t>
            </a:r>
            <a:r>
              <a:rPr lang="en-US" sz="3600" b="1" dirty="0" err="1" smtClean="0">
                <a:solidFill>
                  <a:srgbClr val="003300"/>
                </a:solidFill>
                <a:latin typeface="SolaimanLipi" pitchFamily="66" charset="0"/>
                <a:cs typeface="SolaimanLipi" pitchFamily="66" charset="0"/>
              </a:rPr>
              <a:t>হোসেন</a:t>
            </a:r>
            <a:endParaRPr lang="en-US" sz="3600" b="1" dirty="0" smtClean="0">
              <a:solidFill>
                <a:srgbClr val="003300"/>
              </a:solidFill>
              <a:latin typeface="SolaimanLipi" pitchFamily="66" charset="0"/>
              <a:cs typeface="SolaimanLipi" pitchFamily="66" charset="0"/>
            </a:endParaRPr>
          </a:p>
          <a:p>
            <a:pPr algn="ctr">
              <a:buNone/>
            </a:pPr>
            <a:r>
              <a:rPr lang="en-US" sz="2400" b="1" dirty="0" err="1" smtClean="0">
                <a:latin typeface="SolaimanLipi" pitchFamily="66" charset="0"/>
                <a:cs typeface="SolaimanLipi" pitchFamily="66" charset="0"/>
              </a:rPr>
              <a:t>ট্রেড</a:t>
            </a:r>
            <a:r>
              <a:rPr lang="en-US" sz="2400" b="1" dirty="0" smtClean="0">
                <a:latin typeface="SolaimanLipi" pitchFamily="66" charset="0"/>
                <a:cs typeface="SolaimanLipi" pitchFamily="66" charset="0"/>
              </a:rPr>
              <a:t> </a:t>
            </a:r>
            <a:r>
              <a:rPr lang="en-US" sz="2400" b="1" dirty="0" err="1" smtClean="0">
                <a:latin typeface="SolaimanLipi" pitchFamily="66" charset="0"/>
                <a:cs typeface="SolaimanLipi" pitchFamily="66" charset="0"/>
              </a:rPr>
              <a:t>ইন্সট্রাক্টর</a:t>
            </a:r>
            <a:endParaRPr lang="en-US" sz="2400" b="1" dirty="0" smtClean="0">
              <a:latin typeface="SolaimanLipi" pitchFamily="66" charset="0"/>
              <a:cs typeface="SolaimanLipi" pitchFamily="66" charset="0"/>
            </a:endParaRPr>
          </a:p>
          <a:p>
            <a:pPr algn="ctr">
              <a:buNone/>
            </a:pPr>
            <a:r>
              <a:rPr lang="en-US" sz="2400" dirty="0" err="1" smtClean="0">
                <a:latin typeface="SolaimanLipi" pitchFamily="66" charset="0"/>
                <a:cs typeface="SolaimanLipi" pitchFamily="66" charset="0"/>
              </a:rPr>
              <a:t>ফুড</a:t>
            </a:r>
            <a:r>
              <a:rPr lang="en-US" sz="2400" dirty="0" smtClean="0">
                <a:latin typeface="SolaimanLipi" pitchFamily="66" charset="0"/>
                <a:cs typeface="SolaimanLipi" pitchFamily="66" charset="0"/>
              </a:rPr>
              <a:t> </a:t>
            </a:r>
            <a:r>
              <a:rPr lang="en-US" sz="2400" dirty="0" err="1" smtClean="0">
                <a:latin typeface="SolaimanLipi" pitchFamily="66" charset="0"/>
                <a:cs typeface="SolaimanLipi" pitchFamily="66" charset="0"/>
              </a:rPr>
              <a:t>প্রসেসিং</a:t>
            </a:r>
            <a:r>
              <a:rPr lang="en-US" sz="2400" dirty="0" smtClean="0">
                <a:latin typeface="SolaimanLipi" pitchFamily="66" charset="0"/>
                <a:cs typeface="SolaimanLipi" pitchFamily="66" charset="0"/>
              </a:rPr>
              <a:t> </a:t>
            </a:r>
            <a:r>
              <a:rPr lang="en-US" sz="2400" dirty="0" err="1" smtClean="0">
                <a:latin typeface="SolaimanLipi" pitchFamily="66" charset="0"/>
                <a:cs typeface="SolaimanLipi" pitchFamily="66" charset="0"/>
              </a:rPr>
              <a:t>এন্ড</a:t>
            </a:r>
            <a:r>
              <a:rPr lang="en-US" sz="2400" dirty="0" smtClean="0">
                <a:latin typeface="SolaimanLipi" pitchFamily="66" charset="0"/>
                <a:cs typeface="SolaimanLipi" pitchFamily="66" charset="0"/>
              </a:rPr>
              <a:t> </a:t>
            </a:r>
            <a:r>
              <a:rPr lang="en-US" sz="2400" dirty="0" err="1" smtClean="0">
                <a:latin typeface="SolaimanLipi" pitchFamily="66" charset="0"/>
                <a:cs typeface="SolaimanLipi" pitchFamily="66" charset="0"/>
              </a:rPr>
              <a:t>প্রিজারভেশন</a:t>
            </a:r>
            <a:endParaRPr lang="en-US" sz="2400" dirty="0" smtClean="0">
              <a:latin typeface="SolaimanLipi" pitchFamily="66" charset="0"/>
              <a:cs typeface="SolaimanLipi" pitchFamily="66" charset="0"/>
            </a:endParaRPr>
          </a:p>
          <a:p>
            <a:pPr algn="ctr">
              <a:buNone/>
            </a:pPr>
            <a:r>
              <a:rPr lang="en-US" sz="2400" dirty="0" err="1" smtClean="0">
                <a:latin typeface="SolaimanLipi" pitchFamily="66" charset="0"/>
                <a:cs typeface="SolaimanLipi" pitchFamily="66" charset="0"/>
              </a:rPr>
              <a:t>ব্যারিস্টার</a:t>
            </a:r>
            <a:r>
              <a:rPr lang="en-US" sz="2400" dirty="0" smtClean="0">
                <a:latin typeface="SolaimanLipi" pitchFamily="66" charset="0"/>
                <a:cs typeface="SolaimanLipi" pitchFamily="66" charset="0"/>
              </a:rPr>
              <a:t> </a:t>
            </a:r>
            <a:r>
              <a:rPr lang="en-US" sz="2400" dirty="0" err="1" smtClean="0">
                <a:latin typeface="SolaimanLipi" pitchFamily="66" charset="0"/>
                <a:cs typeface="SolaimanLipi" pitchFamily="66" charset="0"/>
              </a:rPr>
              <a:t>আব্দুস</a:t>
            </a:r>
            <a:r>
              <a:rPr lang="en-US" sz="2400" dirty="0" smtClean="0">
                <a:latin typeface="SolaimanLipi" pitchFamily="66" charset="0"/>
                <a:cs typeface="SolaimanLipi" pitchFamily="66" charset="0"/>
              </a:rPr>
              <a:t> </a:t>
            </a:r>
            <a:r>
              <a:rPr lang="en-US" sz="2400" dirty="0" err="1" smtClean="0">
                <a:latin typeface="SolaimanLipi" pitchFamily="66" charset="0"/>
                <a:cs typeface="SolaimanLipi" pitchFamily="66" charset="0"/>
              </a:rPr>
              <a:t>সালাম</a:t>
            </a:r>
            <a:r>
              <a:rPr lang="en-US" sz="2400" dirty="0" smtClean="0">
                <a:latin typeface="SolaimanLipi" pitchFamily="66" charset="0"/>
                <a:cs typeface="SolaimanLipi" pitchFamily="66" charset="0"/>
              </a:rPr>
              <a:t> </a:t>
            </a:r>
            <a:r>
              <a:rPr lang="en-US" sz="2400" dirty="0" err="1" smtClean="0">
                <a:latin typeface="SolaimanLipi" pitchFamily="66" charset="0"/>
                <a:cs typeface="SolaimanLipi" pitchFamily="66" charset="0"/>
              </a:rPr>
              <a:t>তালুকদার</a:t>
            </a:r>
            <a:r>
              <a:rPr lang="en-US" sz="2400" dirty="0" smtClean="0">
                <a:latin typeface="SolaimanLipi" pitchFamily="66" charset="0"/>
                <a:cs typeface="SolaimanLipi" pitchFamily="66" charset="0"/>
              </a:rPr>
              <a:t> </a:t>
            </a:r>
            <a:r>
              <a:rPr lang="en-US" sz="2400" dirty="0" err="1" smtClean="0">
                <a:latin typeface="SolaimanLipi" pitchFamily="66" charset="0"/>
                <a:cs typeface="SolaimanLipi" pitchFamily="66" charset="0"/>
              </a:rPr>
              <a:t>উচ্চ</a:t>
            </a:r>
            <a:r>
              <a:rPr lang="en-US" sz="2400" dirty="0" smtClean="0">
                <a:latin typeface="SolaimanLipi" pitchFamily="66" charset="0"/>
                <a:cs typeface="SolaimanLipi" pitchFamily="66" charset="0"/>
              </a:rPr>
              <a:t> </a:t>
            </a:r>
            <a:r>
              <a:rPr lang="en-US" sz="2400" dirty="0" err="1" smtClean="0">
                <a:latin typeface="SolaimanLipi" pitchFamily="66" charset="0"/>
                <a:cs typeface="SolaimanLipi" pitchFamily="66" charset="0"/>
              </a:rPr>
              <a:t>বিদ্যালয়</a:t>
            </a:r>
            <a:r>
              <a:rPr lang="en-US" sz="2400" dirty="0" smtClean="0">
                <a:latin typeface="SolaimanLipi" pitchFamily="66" charset="0"/>
                <a:cs typeface="SolaimanLipi" pitchFamily="66" charset="0"/>
              </a:rPr>
              <a:t>।</a:t>
            </a:r>
          </a:p>
          <a:p>
            <a:pPr algn="ctr">
              <a:buNone/>
            </a:pPr>
            <a:endParaRPr lang="en-US" sz="1100" dirty="0" smtClean="0">
              <a:latin typeface="SolaimanLipi" pitchFamily="66" charset="0"/>
              <a:cs typeface="SolaimanLipi" pitchFamily="66" charset="0"/>
            </a:endParaRPr>
          </a:p>
          <a:p>
            <a:pPr algn="ctr">
              <a:buNone/>
            </a:pPr>
            <a:r>
              <a:rPr lang="en-US" sz="2400" b="1" dirty="0" err="1" smtClean="0">
                <a:latin typeface="SolaimanLipi" pitchFamily="66" charset="0"/>
                <a:cs typeface="SolaimanLipi" pitchFamily="66" charset="0"/>
              </a:rPr>
              <a:t>বি.এস.সি</a:t>
            </a:r>
            <a:r>
              <a:rPr lang="en-US" sz="2400" b="1" dirty="0" smtClean="0">
                <a:latin typeface="SolaimanLipi" pitchFamily="66" charset="0"/>
                <a:cs typeface="SolaimanLipi" pitchFamily="66" charset="0"/>
              </a:rPr>
              <a:t> (</a:t>
            </a:r>
            <a:r>
              <a:rPr lang="en-US" sz="2400" b="1" dirty="0" err="1" smtClean="0">
                <a:latin typeface="SolaimanLipi" pitchFamily="66" charset="0"/>
                <a:cs typeface="SolaimanLipi" pitchFamily="66" charset="0"/>
              </a:rPr>
              <a:t>অনার্স</a:t>
            </a:r>
            <a:r>
              <a:rPr lang="en-US" sz="2400" b="1" dirty="0" smtClean="0">
                <a:latin typeface="SolaimanLipi" pitchFamily="66" charset="0"/>
                <a:cs typeface="SolaimanLipi" pitchFamily="66" charset="0"/>
              </a:rPr>
              <a:t>) </a:t>
            </a:r>
            <a:r>
              <a:rPr lang="en-US" sz="2400" b="1" dirty="0" err="1" smtClean="0">
                <a:latin typeface="SolaimanLipi" pitchFamily="66" charset="0"/>
                <a:cs typeface="SolaimanLipi" pitchFamily="66" charset="0"/>
              </a:rPr>
              <a:t>এম.এস.সি</a:t>
            </a:r>
            <a:r>
              <a:rPr lang="en-US" sz="2400" b="1" dirty="0" smtClean="0">
                <a:latin typeface="SolaimanLipi" pitchFamily="66" charset="0"/>
                <a:cs typeface="SolaimanLipi" pitchFamily="66" charset="0"/>
              </a:rPr>
              <a:t> (</a:t>
            </a:r>
            <a:r>
              <a:rPr lang="en-US" sz="2400" b="1" dirty="0" err="1" smtClean="0">
                <a:latin typeface="SolaimanLipi" pitchFamily="66" charset="0"/>
                <a:cs typeface="SolaimanLipi" pitchFamily="66" charset="0"/>
              </a:rPr>
              <a:t>থিসিস</a:t>
            </a:r>
            <a:r>
              <a:rPr lang="en-US" sz="2400" b="1" dirty="0" smtClean="0">
                <a:latin typeface="SolaimanLipi" pitchFamily="66" charset="0"/>
                <a:cs typeface="SolaimanLipi" pitchFamily="66" charset="0"/>
              </a:rPr>
              <a:t> </a:t>
            </a:r>
            <a:r>
              <a:rPr lang="en-US" sz="2400" b="1" dirty="0" err="1" smtClean="0">
                <a:latin typeface="SolaimanLipi" pitchFamily="66" charset="0"/>
                <a:cs typeface="SolaimanLipi" pitchFamily="66" charset="0"/>
              </a:rPr>
              <a:t>সহ</a:t>
            </a:r>
            <a:r>
              <a:rPr lang="en-US" sz="2400" b="1" dirty="0" smtClean="0">
                <a:latin typeface="SolaimanLipi" pitchFamily="66" charset="0"/>
                <a:cs typeface="SolaimanLipi" pitchFamily="66" charset="0"/>
              </a:rPr>
              <a:t>)</a:t>
            </a:r>
          </a:p>
          <a:p>
            <a:pPr algn="ctr">
              <a:buNone/>
            </a:pPr>
            <a:r>
              <a:rPr lang="en-US" sz="2400" dirty="0" err="1" smtClean="0">
                <a:latin typeface="SolaimanLipi" pitchFamily="66" charset="0"/>
                <a:cs typeface="SolaimanLipi" pitchFamily="66" charset="0"/>
              </a:rPr>
              <a:t>ফুড</a:t>
            </a:r>
            <a:r>
              <a:rPr lang="en-US" sz="2400" dirty="0" smtClean="0">
                <a:latin typeface="SolaimanLipi" pitchFamily="66" charset="0"/>
                <a:cs typeface="SolaimanLipi" pitchFamily="66" charset="0"/>
              </a:rPr>
              <a:t> </a:t>
            </a:r>
            <a:r>
              <a:rPr lang="en-US" sz="2400" dirty="0" err="1" smtClean="0">
                <a:latin typeface="SolaimanLipi" pitchFamily="66" charset="0"/>
                <a:cs typeface="SolaimanLipi" pitchFamily="66" charset="0"/>
              </a:rPr>
              <a:t>টেকনোলজি</a:t>
            </a:r>
            <a:r>
              <a:rPr lang="en-US" sz="2400" dirty="0" smtClean="0">
                <a:latin typeface="SolaimanLipi" pitchFamily="66" charset="0"/>
                <a:cs typeface="SolaimanLipi" pitchFamily="66" charset="0"/>
              </a:rPr>
              <a:t> </a:t>
            </a:r>
            <a:r>
              <a:rPr lang="en-US" sz="2400" dirty="0" err="1" smtClean="0">
                <a:latin typeface="SolaimanLipi" pitchFamily="66" charset="0"/>
                <a:cs typeface="SolaimanLipi" pitchFamily="66" charset="0"/>
              </a:rPr>
              <a:t>এন্ড</a:t>
            </a:r>
            <a:r>
              <a:rPr lang="en-US" sz="2400" dirty="0" smtClean="0">
                <a:latin typeface="SolaimanLipi" pitchFamily="66" charset="0"/>
                <a:cs typeface="SolaimanLipi" pitchFamily="66" charset="0"/>
              </a:rPr>
              <a:t> </a:t>
            </a:r>
            <a:r>
              <a:rPr lang="en-US" sz="2400" dirty="0" err="1" smtClean="0">
                <a:latin typeface="SolaimanLipi" pitchFamily="66" charset="0"/>
                <a:cs typeface="SolaimanLipi" pitchFamily="66" charset="0"/>
              </a:rPr>
              <a:t>নিউট্রিশনাল</a:t>
            </a:r>
            <a:r>
              <a:rPr lang="en-US" sz="2400" dirty="0" smtClean="0">
                <a:latin typeface="SolaimanLipi" pitchFamily="66" charset="0"/>
                <a:cs typeface="SolaimanLipi" pitchFamily="66" charset="0"/>
              </a:rPr>
              <a:t> </a:t>
            </a:r>
            <a:r>
              <a:rPr lang="en-US" sz="2400" dirty="0" err="1" smtClean="0">
                <a:latin typeface="SolaimanLipi" pitchFamily="66" charset="0"/>
                <a:cs typeface="SolaimanLipi" pitchFamily="66" charset="0"/>
              </a:rPr>
              <a:t>সায়েন্স</a:t>
            </a:r>
            <a:r>
              <a:rPr lang="en-US" sz="2400" dirty="0" smtClean="0">
                <a:latin typeface="SolaimanLipi" pitchFamily="66" charset="0"/>
                <a:cs typeface="SolaimanLipi" pitchFamily="66" charset="0"/>
              </a:rPr>
              <a:t> </a:t>
            </a:r>
            <a:r>
              <a:rPr lang="en-US" sz="2400" dirty="0" err="1" smtClean="0">
                <a:latin typeface="SolaimanLipi" pitchFamily="66" charset="0"/>
                <a:cs typeface="SolaimanLipi" pitchFamily="66" charset="0"/>
              </a:rPr>
              <a:t>বিভাগ</a:t>
            </a:r>
            <a:endParaRPr lang="en-US" sz="2400" dirty="0" smtClean="0">
              <a:latin typeface="SolaimanLipi" pitchFamily="66" charset="0"/>
              <a:cs typeface="SolaimanLipi" pitchFamily="66" charset="0"/>
            </a:endParaRPr>
          </a:p>
          <a:p>
            <a:pPr algn="ctr">
              <a:buNone/>
            </a:pPr>
            <a:r>
              <a:rPr lang="en-US" sz="2400" dirty="0" err="1" smtClean="0">
                <a:latin typeface="SolaimanLipi" pitchFamily="66" charset="0"/>
                <a:cs typeface="SolaimanLipi" pitchFamily="66" charset="0"/>
              </a:rPr>
              <a:t>মাওলানা</a:t>
            </a:r>
            <a:r>
              <a:rPr lang="en-US" sz="2400" dirty="0" smtClean="0">
                <a:latin typeface="SolaimanLipi" pitchFamily="66" charset="0"/>
                <a:cs typeface="SolaimanLipi" pitchFamily="66" charset="0"/>
              </a:rPr>
              <a:t> </a:t>
            </a:r>
            <a:r>
              <a:rPr lang="en-US" sz="2400" dirty="0" err="1" smtClean="0">
                <a:latin typeface="SolaimanLipi" pitchFamily="66" charset="0"/>
                <a:cs typeface="SolaimanLipi" pitchFamily="66" charset="0"/>
              </a:rPr>
              <a:t>ভাসানী</a:t>
            </a:r>
            <a:r>
              <a:rPr lang="en-US" sz="2400" dirty="0" smtClean="0">
                <a:latin typeface="SolaimanLipi" pitchFamily="66" charset="0"/>
                <a:cs typeface="SolaimanLipi" pitchFamily="66" charset="0"/>
              </a:rPr>
              <a:t> </a:t>
            </a:r>
            <a:r>
              <a:rPr lang="en-US" sz="2400" dirty="0" err="1" smtClean="0">
                <a:latin typeface="SolaimanLipi" pitchFamily="66" charset="0"/>
                <a:cs typeface="SolaimanLipi" pitchFamily="66" charset="0"/>
              </a:rPr>
              <a:t>বিজ্ঞান</a:t>
            </a:r>
            <a:r>
              <a:rPr lang="en-US" sz="2400" dirty="0" smtClean="0">
                <a:latin typeface="SolaimanLipi" pitchFamily="66" charset="0"/>
                <a:cs typeface="SolaimanLipi" pitchFamily="66" charset="0"/>
              </a:rPr>
              <a:t> ও </a:t>
            </a:r>
            <a:r>
              <a:rPr lang="en-US" sz="2400" dirty="0" err="1" smtClean="0">
                <a:latin typeface="SolaimanLipi" pitchFamily="66" charset="0"/>
                <a:cs typeface="SolaimanLipi" pitchFamily="66" charset="0"/>
              </a:rPr>
              <a:t>প্রযুক্তি</a:t>
            </a:r>
            <a:r>
              <a:rPr lang="en-US" sz="2400" dirty="0" smtClean="0">
                <a:latin typeface="SolaimanLipi" pitchFamily="66" charset="0"/>
                <a:cs typeface="SolaimanLipi" pitchFamily="66" charset="0"/>
              </a:rPr>
              <a:t> </a:t>
            </a:r>
            <a:r>
              <a:rPr lang="en-US" sz="2400" dirty="0" err="1" smtClean="0">
                <a:latin typeface="SolaimanLipi" pitchFamily="66" charset="0"/>
                <a:cs typeface="SolaimanLipi" pitchFamily="66" charset="0"/>
              </a:rPr>
              <a:t>বিশ্ববিদ্যালয়</a:t>
            </a:r>
            <a:r>
              <a:rPr lang="en-US" sz="2400" dirty="0" smtClean="0">
                <a:latin typeface="SolaimanLipi" pitchFamily="66" charset="0"/>
                <a:cs typeface="SolaimanLipi" pitchFamily="66" charset="0"/>
              </a:rPr>
              <a:t>। </a:t>
            </a:r>
          </a:p>
          <a:p>
            <a:pPr algn="ctr">
              <a:buNone/>
            </a:pPr>
            <a:endParaRPr lang="en-US" sz="1800" b="1" dirty="0" smtClean="0">
              <a:solidFill>
                <a:schemeClr val="bg1"/>
              </a:solidFill>
              <a:latin typeface="SolaimanLipi" pitchFamily="66" charset="0"/>
              <a:cs typeface="SolaimanLipi" pitchFamily="66" charset="0"/>
            </a:endParaRPr>
          </a:p>
          <a:p>
            <a:pPr>
              <a:buNone/>
            </a:pPr>
            <a:endParaRPr lang="en-US" dirty="0">
              <a:solidFill>
                <a:schemeClr val="bg1"/>
              </a:solidFill>
              <a:latin typeface="SolaimanLipi" pitchFamily="66" charset="0"/>
              <a:cs typeface="SolaimanLipi"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alpha val="51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752600"/>
            <a:ext cx="7772400" cy="3048000"/>
          </a:xfrm>
        </p:spPr>
        <p:txBody>
          <a:bodyPr>
            <a:noAutofit/>
          </a:bodyPr>
          <a:lstStyle/>
          <a:p>
            <a:pPr algn="ctr">
              <a:lnSpc>
                <a:spcPct val="150000"/>
              </a:lnSpc>
            </a:pPr>
            <a:r>
              <a:rPr lang="en-US" sz="3200" b="1" dirty="0" err="1" smtClean="0">
                <a:solidFill>
                  <a:srgbClr val="003300"/>
                </a:solidFill>
                <a:effectLst/>
                <a:latin typeface="SolaimanLipi" pitchFamily="66" charset="0"/>
                <a:ea typeface="SimSun" pitchFamily="2" charset="-122"/>
                <a:cs typeface="SolaimanLipi" pitchFamily="66" charset="0"/>
              </a:rPr>
              <a:t>এসএসসি</a:t>
            </a:r>
            <a:r>
              <a:rPr lang="en-US" sz="3200" b="1" dirty="0" smtClean="0">
                <a:solidFill>
                  <a:srgbClr val="003300"/>
                </a:solidFill>
                <a:effectLst/>
                <a:latin typeface="SolaimanLipi" pitchFamily="66" charset="0"/>
                <a:ea typeface="SimSun" pitchFamily="2" charset="-122"/>
                <a:cs typeface="SolaimanLipi" pitchFamily="66" charset="0"/>
              </a:rPr>
              <a:t> </a:t>
            </a:r>
            <a:r>
              <a:rPr lang="en-US" sz="3200" b="1" dirty="0" err="1" smtClean="0">
                <a:solidFill>
                  <a:srgbClr val="003300"/>
                </a:solidFill>
                <a:effectLst/>
                <a:latin typeface="SolaimanLipi" pitchFamily="66" charset="0"/>
                <a:ea typeface="SimSun" pitchFamily="2" charset="-122"/>
                <a:cs typeface="SolaimanLipi" pitchFamily="66" charset="0"/>
              </a:rPr>
              <a:t>ভোকেশনাল</a:t>
            </a:r>
            <a:r>
              <a:rPr lang="en-US" sz="3200" b="1" dirty="0" smtClean="0">
                <a:solidFill>
                  <a:srgbClr val="00B050"/>
                </a:solidFill>
                <a:effectLst/>
                <a:latin typeface="SolaimanLipi" pitchFamily="66" charset="0"/>
                <a:ea typeface="SimSun" pitchFamily="2" charset="-122"/>
                <a:cs typeface="SolaimanLipi" pitchFamily="66" charset="0"/>
              </a:rPr>
              <a:t/>
            </a:r>
            <a:br>
              <a:rPr lang="en-US" sz="3200" b="1" dirty="0" smtClean="0">
                <a:solidFill>
                  <a:srgbClr val="00B050"/>
                </a:solidFill>
                <a:effectLst/>
                <a:latin typeface="SolaimanLipi" pitchFamily="66" charset="0"/>
                <a:ea typeface="SimSun" pitchFamily="2" charset="-122"/>
                <a:cs typeface="SolaimanLipi" pitchFamily="66" charset="0"/>
              </a:rPr>
            </a:br>
            <a:r>
              <a:rPr lang="en-US" sz="3200" b="1" dirty="0" err="1" smtClean="0">
                <a:solidFill>
                  <a:srgbClr val="FF0000"/>
                </a:solidFill>
                <a:effectLst/>
                <a:latin typeface="SolaimanLipi" pitchFamily="66" charset="0"/>
                <a:ea typeface="SimSun" pitchFamily="2" charset="-122"/>
                <a:cs typeface="SolaimanLipi" pitchFamily="66" charset="0"/>
              </a:rPr>
              <a:t>বিষয়ঃ</a:t>
            </a:r>
            <a:r>
              <a:rPr lang="en-US" sz="3200" b="1" dirty="0" smtClean="0">
                <a:solidFill>
                  <a:srgbClr val="FF0000"/>
                </a:solidFill>
                <a:effectLst/>
                <a:latin typeface="SolaimanLipi" pitchFamily="66" charset="0"/>
                <a:ea typeface="SimSun" pitchFamily="2" charset="-122"/>
                <a:cs typeface="SolaimanLipi" pitchFamily="66" charset="0"/>
              </a:rPr>
              <a:t> </a:t>
            </a:r>
            <a:r>
              <a:rPr lang="en-US" sz="3200" b="1" dirty="0" err="1" smtClean="0">
                <a:solidFill>
                  <a:srgbClr val="FF0000"/>
                </a:solidFill>
                <a:effectLst/>
                <a:latin typeface="SolaimanLipi" pitchFamily="66" charset="0"/>
                <a:cs typeface="SolaimanLipi" pitchFamily="66" charset="0"/>
              </a:rPr>
              <a:t>ফুড</a:t>
            </a:r>
            <a:r>
              <a:rPr lang="en-US" sz="3200" b="1" dirty="0" smtClean="0">
                <a:solidFill>
                  <a:srgbClr val="FF0000"/>
                </a:solidFill>
                <a:effectLst/>
                <a:latin typeface="SolaimanLipi" pitchFamily="66" charset="0"/>
                <a:cs typeface="SolaimanLipi" pitchFamily="66" charset="0"/>
              </a:rPr>
              <a:t> </a:t>
            </a:r>
            <a:r>
              <a:rPr lang="en-US" sz="3200" b="1" dirty="0" err="1" smtClean="0">
                <a:solidFill>
                  <a:srgbClr val="FF0000"/>
                </a:solidFill>
                <a:effectLst/>
                <a:latin typeface="SolaimanLipi" pitchFamily="66" charset="0"/>
                <a:cs typeface="SolaimanLipi" pitchFamily="66" charset="0"/>
              </a:rPr>
              <a:t>প্রসেসিং</a:t>
            </a:r>
            <a:r>
              <a:rPr lang="en-US" sz="3200" b="1" dirty="0" smtClean="0">
                <a:solidFill>
                  <a:srgbClr val="FF0000"/>
                </a:solidFill>
                <a:effectLst/>
                <a:latin typeface="SolaimanLipi" pitchFamily="66" charset="0"/>
                <a:cs typeface="SolaimanLipi" pitchFamily="66" charset="0"/>
              </a:rPr>
              <a:t> </a:t>
            </a:r>
            <a:r>
              <a:rPr lang="en-US" sz="3200" b="1" dirty="0" err="1" smtClean="0">
                <a:solidFill>
                  <a:srgbClr val="FF0000"/>
                </a:solidFill>
                <a:effectLst/>
                <a:latin typeface="SolaimanLipi" pitchFamily="66" charset="0"/>
                <a:cs typeface="SolaimanLipi" pitchFamily="66" charset="0"/>
              </a:rPr>
              <a:t>এন্ড</a:t>
            </a:r>
            <a:r>
              <a:rPr lang="en-US" sz="3200" b="1" dirty="0" smtClean="0">
                <a:solidFill>
                  <a:srgbClr val="FF0000"/>
                </a:solidFill>
                <a:effectLst/>
                <a:latin typeface="SolaimanLipi" pitchFamily="66" charset="0"/>
                <a:cs typeface="SolaimanLipi" pitchFamily="66" charset="0"/>
              </a:rPr>
              <a:t> </a:t>
            </a:r>
            <a:r>
              <a:rPr lang="en-US" sz="3200" b="1" dirty="0" err="1" smtClean="0">
                <a:solidFill>
                  <a:srgbClr val="FF0000"/>
                </a:solidFill>
                <a:effectLst/>
                <a:latin typeface="SolaimanLipi" pitchFamily="66" charset="0"/>
                <a:cs typeface="SolaimanLipi" pitchFamily="66" charset="0"/>
              </a:rPr>
              <a:t>প্রিজারভেশন</a:t>
            </a:r>
            <a:r>
              <a:rPr lang="en-US" sz="3200" b="1" dirty="0" smtClean="0">
                <a:solidFill>
                  <a:srgbClr val="FF0000"/>
                </a:solidFill>
                <a:effectLst/>
                <a:latin typeface="SolaimanLipi" pitchFamily="66" charset="0"/>
                <a:cs typeface="SolaimanLipi" pitchFamily="66" charset="0"/>
              </a:rPr>
              <a:t/>
            </a:r>
            <a:br>
              <a:rPr lang="en-US" sz="3200" b="1" dirty="0" smtClean="0">
                <a:solidFill>
                  <a:srgbClr val="FF0000"/>
                </a:solidFill>
                <a:effectLst/>
                <a:latin typeface="SolaimanLipi" pitchFamily="66" charset="0"/>
                <a:cs typeface="SolaimanLipi" pitchFamily="66" charset="0"/>
              </a:rPr>
            </a:br>
            <a:r>
              <a:rPr lang="en-US" sz="3200" b="1" dirty="0" smtClean="0">
                <a:solidFill>
                  <a:srgbClr val="FF0000"/>
                </a:solidFill>
                <a:effectLst/>
                <a:latin typeface="SolaimanLipi" pitchFamily="66" charset="0"/>
                <a:cs typeface="SolaimanLipi" pitchFamily="66" charset="0"/>
              </a:rPr>
              <a:t>ট্রেড-১ (১ম </a:t>
            </a:r>
            <a:r>
              <a:rPr lang="en-US" sz="3200" b="1" dirty="0" err="1" smtClean="0">
                <a:solidFill>
                  <a:srgbClr val="FF0000"/>
                </a:solidFill>
                <a:effectLst/>
                <a:latin typeface="SolaimanLipi" pitchFamily="66" charset="0"/>
                <a:cs typeface="SolaimanLipi" pitchFamily="66" charset="0"/>
              </a:rPr>
              <a:t>পত্র</a:t>
            </a:r>
            <a:r>
              <a:rPr lang="en-US" sz="3200" b="1" dirty="0" smtClean="0">
                <a:solidFill>
                  <a:srgbClr val="FF0000"/>
                </a:solidFill>
                <a:effectLst/>
                <a:latin typeface="SolaimanLipi" pitchFamily="66" charset="0"/>
                <a:cs typeface="SolaimanLipi" pitchFamily="66" charset="0"/>
              </a:rPr>
              <a:t>)</a:t>
            </a:r>
            <a:r>
              <a:rPr lang="en-US" sz="3200" b="1" dirty="0" smtClean="0">
                <a:solidFill>
                  <a:schemeClr val="bg1"/>
                </a:solidFill>
                <a:effectLst/>
                <a:latin typeface="SolaimanLipi" pitchFamily="66" charset="0"/>
                <a:cs typeface="SolaimanLipi" pitchFamily="66" charset="0"/>
              </a:rPr>
              <a:t/>
            </a:r>
            <a:br>
              <a:rPr lang="en-US" sz="3200" b="1" dirty="0" smtClean="0">
                <a:solidFill>
                  <a:schemeClr val="bg1"/>
                </a:solidFill>
                <a:effectLst/>
                <a:latin typeface="SolaimanLipi" pitchFamily="66" charset="0"/>
                <a:cs typeface="SolaimanLipi" pitchFamily="66" charset="0"/>
              </a:rPr>
            </a:br>
            <a:r>
              <a:rPr lang="en-US" sz="3200" b="1" dirty="0" err="1" smtClean="0">
                <a:solidFill>
                  <a:schemeClr val="tx1"/>
                </a:solidFill>
                <a:effectLst/>
                <a:latin typeface="SolaimanLipi" pitchFamily="66" charset="0"/>
                <a:cs typeface="SolaimanLipi" pitchFamily="66" charset="0"/>
              </a:rPr>
              <a:t>শ্রেণীঃ</a:t>
            </a:r>
            <a:r>
              <a:rPr lang="en-US" sz="3200" b="1" dirty="0" smtClean="0">
                <a:solidFill>
                  <a:schemeClr val="tx1"/>
                </a:solidFill>
                <a:effectLst/>
                <a:latin typeface="SolaimanLipi" pitchFamily="66" charset="0"/>
                <a:cs typeface="SolaimanLipi" pitchFamily="66" charset="0"/>
              </a:rPr>
              <a:t> </a:t>
            </a:r>
            <a:r>
              <a:rPr lang="en-US" sz="3200" b="1" dirty="0" err="1" smtClean="0">
                <a:solidFill>
                  <a:schemeClr val="tx1"/>
                </a:solidFill>
                <a:effectLst/>
                <a:latin typeface="SolaimanLipi" pitchFamily="66" charset="0"/>
                <a:cs typeface="SolaimanLipi" pitchFamily="66" charset="0"/>
              </a:rPr>
              <a:t>নবম</a:t>
            </a:r>
            <a:r>
              <a:rPr lang="en-US" sz="3200" b="1" dirty="0" smtClean="0">
                <a:solidFill>
                  <a:schemeClr val="tx1"/>
                </a:solidFill>
                <a:effectLst/>
                <a:latin typeface="SolaimanLipi" pitchFamily="66" charset="0"/>
                <a:cs typeface="SolaimanLipi" pitchFamily="66" charset="0"/>
              </a:rPr>
              <a:t>,  </a:t>
            </a:r>
            <a:r>
              <a:rPr lang="en-US" sz="3200" b="1" dirty="0" err="1" smtClean="0">
                <a:solidFill>
                  <a:schemeClr val="tx1"/>
                </a:solidFill>
                <a:effectLst/>
                <a:latin typeface="SolaimanLipi" pitchFamily="66" charset="0"/>
                <a:cs typeface="SolaimanLipi" pitchFamily="66" charset="0"/>
              </a:rPr>
              <a:t>অধ্যায়ঃ</a:t>
            </a:r>
            <a:r>
              <a:rPr lang="en-US" sz="3200" b="1" dirty="0" smtClean="0">
                <a:solidFill>
                  <a:schemeClr val="tx1"/>
                </a:solidFill>
                <a:effectLst/>
                <a:latin typeface="SolaimanLipi" pitchFamily="66" charset="0"/>
                <a:cs typeface="SolaimanLipi" pitchFamily="66" charset="0"/>
              </a:rPr>
              <a:t> ২য় (</a:t>
            </a:r>
            <a:r>
              <a:rPr lang="en-US" sz="3200" b="1" dirty="0" smtClean="0">
                <a:solidFill>
                  <a:schemeClr val="tx1"/>
                </a:solidFill>
                <a:effectLst/>
                <a:latin typeface="SolaimanLipi" pitchFamily="66" charset="0"/>
                <a:cs typeface="SolaimanLipi" pitchFamily="66" charset="0"/>
              </a:rPr>
              <a:t>লেকচার-৫)</a:t>
            </a:r>
            <a:endParaRPr lang="en-US" sz="3200" b="1" dirty="0">
              <a:solidFill>
                <a:schemeClr val="tx1"/>
              </a:solidFill>
              <a:effectLst/>
              <a:latin typeface="SolaimanLipi" pitchFamily="66" charset="0"/>
              <a:ea typeface="SimSun" pitchFamily="2" charset="-122"/>
              <a:cs typeface="SolaimanLipi"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85800"/>
            <a:ext cx="7239000" cy="685799"/>
          </a:xfrm>
        </p:spPr>
        <p:txBody>
          <a:bodyPr>
            <a:normAutofit/>
          </a:bodyPr>
          <a:lstStyle/>
          <a:p>
            <a:pPr algn="l"/>
            <a:r>
              <a:rPr lang="en-US" sz="3200" b="1" dirty="0" err="1" smtClean="0">
                <a:solidFill>
                  <a:srgbClr val="003300"/>
                </a:solidFill>
                <a:latin typeface="SolaimanLipi" pitchFamily="66" charset="0"/>
                <a:cs typeface="SolaimanLipi" pitchFamily="66" charset="0"/>
              </a:rPr>
              <a:t>এই</a:t>
            </a:r>
            <a:r>
              <a:rPr lang="en-US" sz="3200" b="1" dirty="0" smtClean="0">
                <a:solidFill>
                  <a:srgbClr val="003300"/>
                </a:solidFill>
                <a:latin typeface="SolaimanLipi" pitchFamily="66" charset="0"/>
                <a:cs typeface="SolaimanLipi" pitchFamily="66" charset="0"/>
              </a:rPr>
              <a:t> </a:t>
            </a:r>
            <a:r>
              <a:rPr lang="en-US" sz="3200" b="1" dirty="0" err="1" smtClean="0">
                <a:solidFill>
                  <a:srgbClr val="003300"/>
                </a:solidFill>
                <a:latin typeface="SolaimanLipi" pitchFamily="66" charset="0"/>
                <a:cs typeface="SolaimanLipi" pitchFamily="66" charset="0"/>
              </a:rPr>
              <a:t>লেকচার</a:t>
            </a:r>
            <a:r>
              <a:rPr lang="en-US" sz="3200" b="1" dirty="0" smtClean="0">
                <a:solidFill>
                  <a:srgbClr val="003300"/>
                </a:solidFill>
                <a:latin typeface="SolaimanLipi" pitchFamily="66" charset="0"/>
                <a:cs typeface="SolaimanLipi" pitchFamily="66" charset="0"/>
              </a:rPr>
              <a:t> </a:t>
            </a:r>
            <a:r>
              <a:rPr lang="en-US" sz="3200" b="1" dirty="0" err="1" smtClean="0">
                <a:solidFill>
                  <a:srgbClr val="003300"/>
                </a:solidFill>
                <a:latin typeface="SolaimanLipi" pitchFamily="66" charset="0"/>
                <a:cs typeface="SolaimanLipi" pitchFamily="66" charset="0"/>
              </a:rPr>
              <a:t>থেকে</a:t>
            </a:r>
            <a:r>
              <a:rPr lang="en-US" sz="3200" b="1" dirty="0" smtClean="0">
                <a:solidFill>
                  <a:srgbClr val="003300"/>
                </a:solidFill>
                <a:latin typeface="SolaimanLipi" pitchFamily="66" charset="0"/>
                <a:cs typeface="SolaimanLipi" pitchFamily="66" charset="0"/>
              </a:rPr>
              <a:t> </a:t>
            </a:r>
            <a:r>
              <a:rPr lang="en-US" sz="3200" b="1" dirty="0" err="1" smtClean="0">
                <a:solidFill>
                  <a:srgbClr val="003300"/>
                </a:solidFill>
                <a:latin typeface="SolaimanLipi" pitchFamily="66" charset="0"/>
                <a:cs typeface="SolaimanLipi" pitchFamily="66" charset="0"/>
              </a:rPr>
              <a:t>শিক্ষার্থীরা</a:t>
            </a:r>
            <a:r>
              <a:rPr lang="en-US" sz="3200" b="1" dirty="0" smtClean="0">
                <a:solidFill>
                  <a:srgbClr val="003300"/>
                </a:solidFill>
                <a:latin typeface="SolaimanLipi" pitchFamily="66" charset="0"/>
                <a:cs typeface="SolaimanLipi" pitchFamily="66" charset="0"/>
              </a:rPr>
              <a:t> </a:t>
            </a:r>
            <a:r>
              <a:rPr lang="en-US" sz="3200" b="1" dirty="0" err="1" smtClean="0">
                <a:solidFill>
                  <a:srgbClr val="003300"/>
                </a:solidFill>
                <a:latin typeface="SolaimanLipi" pitchFamily="66" charset="0"/>
                <a:cs typeface="SolaimanLipi" pitchFamily="66" charset="0"/>
              </a:rPr>
              <a:t>যা</a:t>
            </a:r>
            <a:r>
              <a:rPr lang="en-US" sz="3200" b="1" dirty="0" smtClean="0">
                <a:solidFill>
                  <a:srgbClr val="003300"/>
                </a:solidFill>
                <a:latin typeface="SolaimanLipi" pitchFamily="66" charset="0"/>
                <a:cs typeface="SolaimanLipi" pitchFamily="66" charset="0"/>
              </a:rPr>
              <a:t> </a:t>
            </a:r>
            <a:r>
              <a:rPr lang="en-US" sz="3200" b="1" dirty="0" err="1" smtClean="0">
                <a:solidFill>
                  <a:srgbClr val="003300"/>
                </a:solidFill>
                <a:latin typeface="SolaimanLipi" pitchFamily="66" charset="0"/>
                <a:cs typeface="SolaimanLipi" pitchFamily="66" charset="0"/>
              </a:rPr>
              <a:t>যা</a:t>
            </a:r>
            <a:r>
              <a:rPr lang="en-US" sz="3200" b="1" dirty="0" smtClean="0">
                <a:solidFill>
                  <a:srgbClr val="003300"/>
                </a:solidFill>
                <a:latin typeface="SolaimanLipi" pitchFamily="66" charset="0"/>
                <a:cs typeface="SolaimanLipi" pitchFamily="66" charset="0"/>
              </a:rPr>
              <a:t> </a:t>
            </a:r>
            <a:r>
              <a:rPr lang="en-US" sz="3200" b="1" dirty="0" err="1" smtClean="0">
                <a:solidFill>
                  <a:srgbClr val="003300"/>
                </a:solidFill>
                <a:latin typeface="SolaimanLipi" pitchFamily="66" charset="0"/>
                <a:cs typeface="SolaimanLipi" pitchFamily="66" charset="0"/>
              </a:rPr>
              <a:t>শিখবে</a:t>
            </a:r>
            <a:r>
              <a:rPr lang="en-US" sz="3200" b="1" dirty="0" smtClean="0">
                <a:solidFill>
                  <a:srgbClr val="003300"/>
                </a:solidFill>
                <a:latin typeface="SolaimanLipi" pitchFamily="66" charset="0"/>
                <a:cs typeface="SolaimanLipi" pitchFamily="66" charset="0"/>
              </a:rPr>
              <a:t>…</a:t>
            </a:r>
            <a:endParaRPr lang="en-US" sz="3200" b="1" dirty="0">
              <a:solidFill>
                <a:srgbClr val="003300"/>
              </a:solidFill>
              <a:latin typeface="SolaimanLipi" pitchFamily="66" charset="0"/>
              <a:cs typeface="SolaimanLipi" pitchFamily="66" charset="0"/>
            </a:endParaRPr>
          </a:p>
        </p:txBody>
      </p:sp>
      <p:sp>
        <p:nvSpPr>
          <p:cNvPr id="3" name="Subtitle 2"/>
          <p:cNvSpPr>
            <a:spLocks noGrp="1"/>
          </p:cNvSpPr>
          <p:nvPr>
            <p:ph type="subTitle" idx="1"/>
          </p:nvPr>
        </p:nvSpPr>
        <p:spPr>
          <a:xfrm>
            <a:off x="1219200" y="2590800"/>
            <a:ext cx="5562600" cy="2667000"/>
          </a:xfrm>
        </p:spPr>
        <p:txBody>
          <a:bodyPr>
            <a:noAutofit/>
          </a:bodyPr>
          <a:lstStyle/>
          <a:p>
            <a:pPr algn="just">
              <a:buFont typeface="Wingdings" pitchFamily="2" charset="2"/>
              <a:buChar char="Ø"/>
            </a:pPr>
            <a:r>
              <a:rPr lang="as-IN" sz="2000" dirty="0" smtClean="0">
                <a:solidFill>
                  <a:schemeClr val="tx1"/>
                </a:solidFill>
                <a:latin typeface="SolaimanLipi" pitchFamily="66" charset="0"/>
                <a:cs typeface="SolaimanLipi" pitchFamily="66" charset="0"/>
              </a:rPr>
              <a:t>ভিটামিন এ কাকে বলে?</a:t>
            </a:r>
          </a:p>
          <a:p>
            <a:pPr algn="just">
              <a:buFont typeface="Wingdings" pitchFamily="2" charset="2"/>
              <a:buChar char="Ø"/>
            </a:pPr>
            <a:r>
              <a:rPr lang="as-IN" sz="2000" dirty="0" smtClean="0">
                <a:solidFill>
                  <a:schemeClr val="tx1"/>
                </a:solidFill>
                <a:latin typeface="SolaimanLipi" pitchFamily="66" charset="0"/>
                <a:cs typeface="SolaimanLipi" pitchFamily="66" charset="0"/>
              </a:rPr>
              <a:t>ভিটামিন এ এর উৎস।</a:t>
            </a:r>
          </a:p>
          <a:p>
            <a:pPr algn="just">
              <a:buFont typeface="Wingdings" pitchFamily="2" charset="2"/>
              <a:buChar char="Ø"/>
            </a:pPr>
            <a:r>
              <a:rPr lang="as-IN" sz="2000" dirty="0" smtClean="0">
                <a:solidFill>
                  <a:schemeClr val="tx1"/>
                </a:solidFill>
                <a:latin typeface="SolaimanLipi" pitchFamily="66" charset="0"/>
                <a:cs typeface="SolaimanLipi" pitchFamily="66" charset="0"/>
              </a:rPr>
              <a:t>ভিটামিন এ সমৃদ্ধ খাদ্য।</a:t>
            </a:r>
          </a:p>
          <a:p>
            <a:pPr algn="just">
              <a:buFont typeface="Wingdings" pitchFamily="2" charset="2"/>
              <a:buChar char="Ø"/>
            </a:pPr>
            <a:r>
              <a:rPr lang="as-IN" sz="2000" dirty="0" smtClean="0">
                <a:solidFill>
                  <a:schemeClr val="tx1"/>
                </a:solidFill>
                <a:latin typeface="SolaimanLipi" pitchFamily="66" charset="0"/>
                <a:cs typeface="SolaimanLipi" pitchFamily="66" charset="0"/>
              </a:rPr>
              <a:t>ভিটামিন এ এর কাজ কী?</a:t>
            </a:r>
          </a:p>
          <a:p>
            <a:pPr algn="just">
              <a:buFont typeface="Wingdings" pitchFamily="2" charset="2"/>
              <a:buChar char="Ø"/>
            </a:pPr>
            <a:r>
              <a:rPr lang="as-IN" sz="2000" dirty="0" smtClean="0">
                <a:solidFill>
                  <a:schemeClr val="tx1"/>
                </a:solidFill>
                <a:latin typeface="SolaimanLipi" pitchFamily="66" charset="0"/>
                <a:cs typeface="SolaimanLipi" pitchFamily="66" charset="0"/>
              </a:rPr>
              <a:t>ভিটামিন এ এর দৈনিক সুপারিশ করা মাত্রা।</a:t>
            </a:r>
          </a:p>
          <a:p>
            <a:pPr algn="just">
              <a:buFont typeface="Wingdings" pitchFamily="2" charset="2"/>
              <a:buChar char="Ø"/>
            </a:pPr>
            <a:r>
              <a:rPr lang="as-IN" sz="2000" dirty="0" smtClean="0">
                <a:solidFill>
                  <a:schemeClr val="tx1"/>
                </a:solidFill>
                <a:latin typeface="SolaimanLipi" pitchFamily="66" charset="0"/>
                <a:cs typeface="SolaimanLipi" pitchFamily="66" charset="0"/>
              </a:rPr>
              <a:t>ভিটামিন এ এর অভাবজনিত রোগ। </a:t>
            </a:r>
            <a:endParaRPr lang="en-US" sz="2000" dirty="0">
              <a:solidFill>
                <a:schemeClr val="tx1"/>
              </a:solidFill>
              <a:latin typeface="SolaimanLipi" pitchFamily="66" charset="0"/>
              <a:cs typeface="SolaimanLipi" pitchFamily="66" charset="0"/>
            </a:endParaRPr>
          </a:p>
        </p:txBody>
      </p:sp>
      <p:pic>
        <p:nvPicPr>
          <p:cNvPr id="2050" name="Picture 2" descr="C:\Users\USER\Desktop\90555945.jpg"/>
          <p:cNvPicPr>
            <a:picLocks noChangeAspect="1" noChangeArrowheads="1"/>
          </p:cNvPicPr>
          <p:nvPr/>
        </p:nvPicPr>
        <p:blipFill>
          <a:blip r:embed="rId2"/>
          <a:srcRect/>
          <a:stretch>
            <a:fillRect/>
          </a:stretch>
        </p:blipFill>
        <p:spPr bwMode="auto">
          <a:xfrm>
            <a:off x="5867400" y="1600200"/>
            <a:ext cx="2528887" cy="44958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762000"/>
            <a:ext cx="7162800" cy="762000"/>
          </a:xfrm>
        </p:spPr>
        <p:txBody>
          <a:bodyPr>
            <a:noAutofit/>
          </a:bodyPr>
          <a:lstStyle/>
          <a:p>
            <a:pPr marL="514350" indent="-514350" algn="ctr"/>
            <a:r>
              <a:rPr lang="as-IN" sz="4400" b="1" dirty="0" smtClean="0">
                <a:solidFill>
                  <a:srgbClr val="FF0000"/>
                </a:solidFill>
                <a:effectLst/>
                <a:latin typeface="SolaimanLipi" pitchFamily="66" charset="0"/>
                <a:cs typeface="SolaimanLipi" pitchFamily="66" charset="0"/>
              </a:rPr>
              <a:t>ভিটামিন </a:t>
            </a:r>
            <a:r>
              <a:rPr lang="en-US" sz="4400" b="1" dirty="0" smtClean="0">
                <a:solidFill>
                  <a:srgbClr val="FF0000"/>
                </a:solidFill>
                <a:effectLst/>
                <a:latin typeface="SolaimanLipi" pitchFamily="66" charset="0"/>
                <a:cs typeface="SolaimanLipi" pitchFamily="66" charset="0"/>
              </a:rPr>
              <a:t>এ</a:t>
            </a:r>
            <a:endParaRPr lang="en-US" sz="4400" b="1" dirty="0" smtClean="0">
              <a:solidFill>
                <a:srgbClr val="FF0000"/>
              </a:solidFill>
              <a:effectLst/>
              <a:latin typeface="SolaimanLipi" pitchFamily="66" charset="0"/>
              <a:cs typeface="SolaimanLipi" pitchFamily="66" charset="0"/>
            </a:endParaRPr>
          </a:p>
        </p:txBody>
      </p:sp>
      <p:sp>
        <p:nvSpPr>
          <p:cNvPr id="6" name="Subtitle 5"/>
          <p:cNvSpPr>
            <a:spLocks noGrp="1"/>
          </p:cNvSpPr>
          <p:nvPr>
            <p:ph type="subTitle" idx="1"/>
          </p:nvPr>
        </p:nvSpPr>
        <p:spPr>
          <a:xfrm>
            <a:off x="1371600" y="1905000"/>
            <a:ext cx="7086600" cy="3733800"/>
          </a:xfrm>
        </p:spPr>
        <p:txBody>
          <a:bodyPr>
            <a:noAutofit/>
          </a:bodyPr>
          <a:lstStyle/>
          <a:p>
            <a:pPr algn="just"/>
            <a:r>
              <a:rPr lang="as-IN" sz="2000" dirty="0" smtClean="0">
                <a:solidFill>
                  <a:schemeClr val="tx1"/>
                </a:solidFill>
                <a:latin typeface="SolaimanLipi" pitchFamily="66" charset="0"/>
                <a:cs typeface="SolaimanLipi" pitchFamily="66" charset="0"/>
              </a:rPr>
              <a:t>ভিটামিন 'এ' মূলত ক্যারোটিন থেকে তৈরি হয়। ভিটামিন 'এ' তৈরির উৎস দুটি। উদ্ভিদজাত উৎস হল হলুদ ও সবুজ শাকসবজি, রঙিন ফলমূল, সাধারণত যে শাকসবজি বা ফলের রঙ যত গাঢ় হয় তাতে ভিটামিন 'এ' র পরিমান তত বেশি হয়। এছাড়া গাজর, কুমড়ো, পাকা পেঁপে, ঘি, মাখন ও অন্যান্য সব্জি, ফল ইত্যাদিতে ভিটামিন 'এ' থাকে</a:t>
            </a:r>
            <a:r>
              <a:rPr lang="as-IN" sz="2000" dirty="0" smtClean="0">
                <a:solidFill>
                  <a:schemeClr val="tx1"/>
                </a:solidFill>
                <a:latin typeface="SolaimanLipi" pitchFamily="66" charset="0"/>
                <a:cs typeface="SolaimanLipi" pitchFamily="66" charset="0"/>
              </a:rPr>
              <a:t>।</a:t>
            </a:r>
            <a:endParaRPr lang="en-US" sz="2000" dirty="0" smtClean="0">
              <a:solidFill>
                <a:schemeClr val="tx1"/>
              </a:solidFill>
              <a:latin typeface="SolaimanLipi" pitchFamily="66" charset="0"/>
              <a:cs typeface="SolaimanLipi" pitchFamily="66" charset="0"/>
            </a:endParaRPr>
          </a:p>
          <a:p>
            <a:pPr algn="just"/>
            <a:endParaRPr lang="en-US" sz="2000" dirty="0" smtClean="0">
              <a:solidFill>
                <a:schemeClr val="tx1"/>
              </a:solidFill>
              <a:latin typeface="SolaimanLipi" pitchFamily="66" charset="0"/>
              <a:cs typeface="SolaimanLipi" pitchFamily="66" charset="0"/>
            </a:endParaRPr>
          </a:p>
          <a:p>
            <a:pPr algn="just" fontAlgn="base"/>
            <a:r>
              <a:rPr lang="as-IN" sz="2000" b="1" dirty="0" smtClean="0">
                <a:solidFill>
                  <a:srgbClr val="FF0000"/>
                </a:solidFill>
                <a:latin typeface="SolaimanLipi" pitchFamily="66" charset="0"/>
                <a:cs typeface="SolaimanLipi" pitchFamily="66" charset="0"/>
              </a:rPr>
              <a:t>উৎসগুলো হলোঃ </a:t>
            </a:r>
            <a:r>
              <a:rPr lang="as-IN" sz="2000" b="1" dirty="0" smtClean="0">
                <a:solidFill>
                  <a:srgbClr val="003300"/>
                </a:solidFill>
                <a:latin typeface="SolaimanLipi" pitchFamily="66" charset="0"/>
                <a:cs typeface="SolaimanLipi" pitchFamily="66" charset="0"/>
              </a:rPr>
              <a:t>১. শাকসবজিঃ</a:t>
            </a:r>
            <a:r>
              <a:rPr lang="as-IN" sz="2000" dirty="0" smtClean="0">
                <a:solidFill>
                  <a:schemeClr val="tx1"/>
                </a:solidFill>
                <a:latin typeface="SolaimanLipi" pitchFamily="66" charset="0"/>
                <a:cs typeface="SolaimanLipi" pitchFamily="66" charset="0"/>
              </a:rPr>
              <a:t> লালশাক, পুঁইশাক, পালংশাক, লাউ, টমেটো, ব্রোকলি গাজর, ফুলকপি, বীট, মিষ্টি আলু ও মিষ্টি কুমড়া ইত্যাদি। </a:t>
            </a:r>
            <a:r>
              <a:rPr lang="en-US" sz="2000" dirty="0" smtClean="0">
                <a:solidFill>
                  <a:schemeClr val="tx1"/>
                </a:solidFill>
                <a:latin typeface="SolaimanLipi" pitchFamily="66" charset="0"/>
                <a:cs typeface="SolaimanLipi" pitchFamily="66" charset="0"/>
              </a:rPr>
              <a:t>  </a:t>
            </a:r>
            <a:r>
              <a:rPr lang="as-IN" sz="2000" b="1" dirty="0" smtClean="0">
                <a:solidFill>
                  <a:srgbClr val="003300"/>
                </a:solidFill>
                <a:latin typeface="SolaimanLipi" pitchFamily="66" charset="0"/>
                <a:cs typeface="SolaimanLipi" pitchFamily="66" charset="0"/>
              </a:rPr>
              <a:t>২</a:t>
            </a:r>
            <a:r>
              <a:rPr lang="as-IN" sz="2000" b="1" dirty="0" smtClean="0">
                <a:solidFill>
                  <a:srgbClr val="003300"/>
                </a:solidFill>
                <a:latin typeface="SolaimanLipi" pitchFamily="66" charset="0"/>
                <a:cs typeface="SolaimanLipi" pitchFamily="66" charset="0"/>
              </a:rPr>
              <a:t>. মাছঃ </a:t>
            </a:r>
            <a:r>
              <a:rPr lang="as-IN" sz="2000" dirty="0" smtClean="0">
                <a:solidFill>
                  <a:schemeClr val="tx1"/>
                </a:solidFill>
                <a:latin typeface="SolaimanLipi" pitchFamily="66" charset="0"/>
                <a:cs typeface="SolaimanLipi" pitchFamily="66" charset="0"/>
              </a:rPr>
              <a:t>মলা ও ঢেলা মাছে ও  কড মাছের যকৃতের তৈল। </a:t>
            </a:r>
            <a:r>
              <a:rPr lang="as-IN" sz="2000" b="1" dirty="0" smtClean="0">
                <a:solidFill>
                  <a:srgbClr val="003300"/>
                </a:solidFill>
                <a:latin typeface="SolaimanLipi" pitchFamily="66" charset="0"/>
                <a:cs typeface="SolaimanLipi" pitchFamily="66" charset="0"/>
              </a:rPr>
              <a:t>৩. ফলমূলঃ </a:t>
            </a:r>
            <a:r>
              <a:rPr lang="as-IN" sz="2000" dirty="0" smtClean="0">
                <a:solidFill>
                  <a:schemeClr val="tx1"/>
                </a:solidFill>
                <a:latin typeface="SolaimanLipi" pitchFamily="66" charset="0"/>
                <a:cs typeface="SolaimanLipi" pitchFamily="66" charset="0"/>
              </a:rPr>
              <a:t>পাকা পেঁপে, আম, কাঁঠাল, বেল, আপেল, কলা, তরমুজ ইত্যাদি ফল।</a:t>
            </a:r>
            <a:endParaRPr lang="en-US" sz="2800"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295400" y="304801"/>
            <a:ext cx="7162800" cy="838199"/>
          </a:xfrm>
        </p:spPr>
        <p:txBody>
          <a:bodyPr>
            <a:noAutofit/>
          </a:bodyPr>
          <a:lstStyle/>
          <a:p>
            <a:pPr algn="ctr"/>
            <a:r>
              <a:rPr lang="as-IN" sz="3200" b="1" dirty="0" smtClean="0">
                <a:solidFill>
                  <a:srgbClr val="FF0000"/>
                </a:solidFill>
                <a:effectLst/>
                <a:latin typeface="SolaimanLipi" pitchFamily="66" charset="0"/>
                <a:cs typeface="SolaimanLipi" pitchFamily="66" charset="0"/>
              </a:rPr>
              <a:t>ভিটামিন এ সমৃদ্ধ খাদ্য</a:t>
            </a:r>
            <a:endParaRPr lang="en-US" sz="3200" b="1" dirty="0">
              <a:solidFill>
                <a:srgbClr val="FF0000"/>
              </a:solidFill>
              <a:effectLst/>
            </a:endParaRPr>
          </a:p>
        </p:txBody>
      </p:sp>
      <p:sp>
        <p:nvSpPr>
          <p:cNvPr id="3" name="Content Placeholder 2"/>
          <p:cNvSpPr>
            <a:spLocks noGrp="1"/>
          </p:cNvSpPr>
          <p:nvPr>
            <p:ph type="subTitle" idx="1"/>
          </p:nvPr>
        </p:nvSpPr>
        <p:spPr>
          <a:xfrm>
            <a:off x="1447800" y="1447800"/>
            <a:ext cx="6858000" cy="4724400"/>
          </a:xfrm>
        </p:spPr>
        <p:txBody>
          <a:bodyPr>
            <a:noAutofit/>
          </a:bodyPr>
          <a:lstStyle/>
          <a:p>
            <a:pPr fontAlgn="base"/>
            <a:r>
              <a:rPr lang="as-IN" sz="2000" dirty="0" smtClean="0">
                <a:solidFill>
                  <a:schemeClr val="tx1"/>
                </a:solidFill>
                <a:latin typeface="SolaimanLipi" pitchFamily="66" charset="0"/>
                <a:cs typeface="SolaimanLipi" pitchFamily="66" charset="0"/>
              </a:rPr>
              <a:t>নিম্নলিখিত খাদ্যবস্তুগুলি ভিটামিন এ'র উৎস</a:t>
            </a:r>
            <a:r>
              <a:rPr lang="as-IN" sz="2000" dirty="0" smtClean="0">
                <a:solidFill>
                  <a:schemeClr val="tx1"/>
                </a:solidFill>
                <a:latin typeface="SolaimanLipi" pitchFamily="66" charset="0"/>
                <a:cs typeface="SolaimanLipi" pitchFamily="66" charset="0"/>
              </a:rPr>
              <a:t>:</a:t>
            </a:r>
            <a:endParaRPr lang="as-IN" sz="2000" dirty="0" smtClean="0">
              <a:solidFill>
                <a:schemeClr val="tx1"/>
              </a:solidFill>
              <a:latin typeface="SolaimanLipi" pitchFamily="66" charset="0"/>
              <a:cs typeface="SolaimanLipi" pitchFamily="66" charset="0"/>
            </a:endParaRPr>
          </a:p>
          <a:p>
            <a:pPr fontAlgn="base">
              <a:buFont typeface="Wingdings" pitchFamily="2" charset="2"/>
              <a:buChar char="Ø"/>
            </a:pPr>
            <a:r>
              <a:rPr lang="as-IN" sz="2000" dirty="0" smtClean="0">
                <a:solidFill>
                  <a:schemeClr val="tx1"/>
                </a:solidFill>
                <a:latin typeface="SolaimanLipi" pitchFamily="66" charset="0"/>
                <a:cs typeface="SolaimanLipi" pitchFamily="66" charset="0"/>
              </a:rPr>
              <a:t>গাজর এবং অন্যান্য সবজি যাতে প্রাকৃতিক রঙিন রঙ্গক (পিগমেন্ট, বিটা-ক্যারোটিন) থাকে যেমন লাল, সবুজ এবং হলুদ ক্যাপসিকাম</a:t>
            </a:r>
          </a:p>
          <a:p>
            <a:pPr fontAlgn="base">
              <a:buFont typeface="Wingdings" pitchFamily="2" charset="2"/>
              <a:buChar char="Ø"/>
            </a:pPr>
            <a:r>
              <a:rPr lang="as-IN" sz="2000" dirty="0" smtClean="0">
                <a:solidFill>
                  <a:schemeClr val="tx1"/>
                </a:solidFill>
                <a:latin typeface="SolaimanLipi" pitchFamily="66" charset="0"/>
                <a:cs typeface="SolaimanLipi" pitchFamily="66" charset="0"/>
              </a:rPr>
              <a:t>সবুজ শাক সবজি যেমন ব্রোকলি, কেল, পালং শাক, ধুন্দুল, স্কোয়াশ</a:t>
            </a:r>
          </a:p>
          <a:p>
            <a:pPr fontAlgn="base">
              <a:buFont typeface="Wingdings" pitchFamily="2" charset="2"/>
              <a:buChar char="Ø"/>
            </a:pPr>
            <a:r>
              <a:rPr lang="as-IN" sz="2000" dirty="0" smtClean="0">
                <a:solidFill>
                  <a:schemeClr val="tx1"/>
                </a:solidFill>
                <a:latin typeface="SolaimanLipi" pitchFamily="66" charset="0"/>
                <a:cs typeface="SolaimanLipi" pitchFamily="66" charset="0"/>
              </a:rPr>
              <a:t>কড মাছের যকৃতের তৈল</a:t>
            </a:r>
          </a:p>
          <a:p>
            <a:pPr fontAlgn="base">
              <a:buFont typeface="Wingdings" pitchFamily="2" charset="2"/>
              <a:buChar char="Ø"/>
            </a:pPr>
            <a:r>
              <a:rPr lang="as-IN" sz="2000" dirty="0" smtClean="0">
                <a:solidFill>
                  <a:schemeClr val="tx1"/>
                </a:solidFill>
                <a:latin typeface="SolaimanLipi" pitchFamily="66" charset="0"/>
                <a:cs typeface="SolaimanLipi" pitchFamily="66" charset="0"/>
              </a:rPr>
              <a:t>আঙ্গুর, পেঁপে, খেজুরের মতো ফল</a:t>
            </a:r>
          </a:p>
          <a:p>
            <a:pPr fontAlgn="base">
              <a:buFont typeface="Wingdings" pitchFamily="2" charset="2"/>
              <a:buChar char="Ø"/>
            </a:pPr>
            <a:r>
              <a:rPr lang="as-IN" sz="2000" dirty="0" smtClean="0">
                <a:solidFill>
                  <a:schemeClr val="tx1"/>
                </a:solidFill>
                <a:latin typeface="SolaimanLipi" pitchFamily="66" charset="0"/>
                <a:cs typeface="SolaimanLipi" pitchFamily="66" charset="0"/>
              </a:rPr>
              <a:t>কুমড়া</a:t>
            </a:r>
          </a:p>
          <a:p>
            <a:pPr fontAlgn="base">
              <a:buFont typeface="Wingdings" pitchFamily="2" charset="2"/>
              <a:buChar char="Ø"/>
            </a:pPr>
            <a:r>
              <a:rPr lang="as-IN" sz="2000" dirty="0" smtClean="0">
                <a:solidFill>
                  <a:schemeClr val="tx1"/>
                </a:solidFill>
                <a:latin typeface="SolaimanLipi" pitchFamily="66" charset="0"/>
                <a:cs typeface="SolaimanLipi" pitchFamily="66" charset="0"/>
              </a:rPr>
              <a:t>দুগ্ধজাত পণ্য (দুধ, পনির, দই)</a:t>
            </a:r>
          </a:p>
          <a:p>
            <a:pPr fontAlgn="base">
              <a:buFont typeface="Wingdings" pitchFamily="2" charset="2"/>
              <a:buChar char="Ø"/>
            </a:pPr>
            <a:r>
              <a:rPr lang="as-IN" sz="2000" dirty="0" smtClean="0">
                <a:solidFill>
                  <a:schemeClr val="tx1"/>
                </a:solidFill>
                <a:latin typeface="SolaimanLipi" pitchFamily="66" charset="0"/>
                <a:cs typeface="SolaimanLipi" pitchFamily="66" charset="0"/>
              </a:rPr>
              <a:t>মাংস, হাঁস-মুরগির মাংস এবং মাছ, বিশেষ করে পেপে</a:t>
            </a:r>
          </a:p>
          <a:p>
            <a:pPr fontAlgn="base">
              <a:buFont typeface="Wingdings" pitchFamily="2" charset="2"/>
              <a:buChar char="Ø"/>
            </a:pPr>
            <a:r>
              <a:rPr lang="as-IN" sz="2000" dirty="0" smtClean="0">
                <a:solidFill>
                  <a:schemeClr val="tx1"/>
                </a:solidFill>
                <a:latin typeface="SolaimanLipi" pitchFamily="66" charset="0"/>
                <a:cs typeface="SolaimanLipi" pitchFamily="66" charset="0"/>
              </a:rPr>
              <a:t>ডিমের কুসুম</a:t>
            </a:r>
          </a:p>
          <a:p>
            <a:pPr fontAlgn="base">
              <a:buFont typeface="Wingdings" pitchFamily="2" charset="2"/>
              <a:buChar char="Ø"/>
            </a:pPr>
            <a:r>
              <a:rPr lang="as-IN" sz="2000" dirty="0" smtClean="0">
                <a:solidFill>
                  <a:schemeClr val="tx1"/>
                </a:solidFill>
                <a:latin typeface="SolaimanLipi" pitchFamily="66" charset="0"/>
                <a:cs typeface="SolaimanLipi" pitchFamily="66" charset="0"/>
              </a:rPr>
              <a:t>যকৃৎ</a:t>
            </a:r>
            <a:endParaRPr lang="as-IN" sz="2000" dirty="0" smtClean="0">
              <a:solidFill>
                <a:schemeClr val="tx1"/>
              </a:solidFill>
              <a:latin typeface="SolaimanLipi" pitchFamily="66" charset="0"/>
              <a:cs typeface="SolaimanLipi"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USER\Desktop\groups-of-fruit-vegetables-containing-a-vitamins-clipart.jpg"/>
          <p:cNvPicPr>
            <a:picLocks noChangeAspect="1" noChangeArrowheads="1"/>
          </p:cNvPicPr>
          <p:nvPr/>
        </p:nvPicPr>
        <p:blipFill>
          <a:blip r:embed="rId2"/>
          <a:srcRect/>
          <a:stretch>
            <a:fillRect/>
          </a:stretch>
        </p:blipFill>
        <p:spPr bwMode="auto">
          <a:xfrm>
            <a:off x="5029200" y="3048000"/>
            <a:ext cx="3952875" cy="3314768"/>
          </a:xfrm>
          <a:prstGeom prst="rect">
            <a:avLst/>
          </a:prstGeom>
          <a:noFill/>
        </p:spPr>
      </p:pic>
      <p:sp>
        <p:nvSpPr>
          <p:cNvPr id="5" name="Title 4"/>
          <p:cNvSpPr>
            <a:spLocks noGrp="1"/>
          </p:cNvSpPr>
          <p:nvPr>
            <p:ph type="ctrTitle"/>
          </p:nvPr>
        </p:nvSpPr>
        <p:spPr>
          <a:xfrm>
            <a:off x="1295400" y="304801"/>
            <a:ext cx="7162800" cy="838199"/>
          </a:xfrm>
        </p:spPr>
        <p:txBody>
          <a:bodyPr>
            <a:noAutofit/>
          </a:bodyPr>
          <a:lstStyle/>
          <a:p>
            <a:pPr algn="ctr"/>
            <a:r>
              <a:rPr lang="as-IN" sz="3200" b="1" dirty="0" smtClean="0">
                <a:solidFill>
                  <a:srgbClr val="FF0000"/>
                </a:solidFill>
                <a:effectLst/>
                <a:latin typeface="SolaimanLipi" pitchFamily="66" charset="0"/>
                <a:cs typeface="SolaimanLipi" pitchFamily="66" charset="0"/>
              </a:rPr>
              <a:t>ভিটামিন </a:t>
            </a:r>
            <a:r>
              <a:rPr lang="as-IN" sz="3200" b="1" dirty="0" smtClean="0">
                <a:solidFill>
                  <a:srgbClr val="FF0000"/>
                </a:solidFill>
                <a:effectLst/>
                <a:latin typeface="SolaimanLipi" pitchFamily="66" charset="0"/>
                <a:cs typeface="SolaimanLipi" pitchFamily="66" charset="0"/>
              </a:rPr>
              <a:t>এ </a:t>
            </a:r>
            <a:r>
              <a:rPr lang="as-IN" sz="3200" b="1" dirty="0" smtClean="0">
                <a:solidFill>
                  <a:srgbClr val="FF0000"/>
                </a:solidFill>
                <a:effectLst/>
                <a:latin typeface="SolaimanLipi" pitchFamily="66" charset="0"/>
                <a:cs typeface="SolaimanLipi" pitchFamily="66" charset="0"/>
              </a:rPr>
              <a:t>এর কাজ কী?</a:t>
            </a:r>
            <a:endParaRPr lang="en-US" sz="3200" b="1" dirty="0">
              <a:solidFill>
                <a:srgbClr val="FF0000"/>
              </a:solidFill>
              <a:effectLst/>
            </a:endParaRPr>
          </a:p>
        </p:txBody>
      </p:sp>
      <p:sp>
        <p:nvSpPr>
          <p:cNvPr id="3" name="Content Placeholder 2"/>
          <p:cNvSpPr>
            <a:spLocks noGrp="1"/>
          </p:cNvSpPr>
          <p:nvPr>
            <p:ph type="subTitle" idx="1"/>
          </p:nvPr>
        </p:nvSpPr>
        <p:spPr>
          <a:xfrm>
            <a:off x="1447800" y="1524000"/>
            <a:ext cx="6858000" cy="4343400"/>
          </a:xfrm>
        </p:spPr>
        <p:txBody>
          <a:bodyPr>
            <a:noAutofit/>
          </a:bodyPr>
          <a:lstStyle/>
          <a:p>
            <a:pPr fontAlgn="base">
              <a:buFont typeface="Wingdings" pitchFamily="2" charset="2"/>
              <a:buChar char="Ø"/>
            </a:pPr>
            <a:r>
              <a:rPr lang="as-IN" sz="2000" dirty="0" smtClean="0">
                <a:solidFill>
                  <a:schemeClr val="tx1"/>
                </a:solidFill>
                <a:latin typeface="SolaimanLipi" pitchFamily="66" charset="0"/>
                <a:cs typeface="SolaimanLipi" pitchFamily="66" charset="0"/>
              </a:rPr>
              <a:t>দৃষ্টিশক্তি বৃদ্ধিতে সাহায্য করে</a:t>
            </a:r>
          </a:p>
          <a:p>
            <a:pPr fontAlgn="base">
              <a:buFont typeface="Wingdings" pitchFamily="2" charset="2"/>
              <a:buChar char="Ø"/>
            </a:pPr>
            <a:r>
              <a:rPr lang="as-IN" sz="2000" dirty="0" smtClean="0">
                <a:solidFill>
                  <a:schemeClr val="tx1"/>
                </a:solidFill>
                <a:latin typeface="SolaimanLipi" pitchFamily="66" charset="0"/>
                <a:cs typeface="SolaimanLipi" pitchFamily="66" charset="0"/>
              </a:rPr>
              <a:t>শরীরের কোষ বৃদ্ধিতে সাহায্য করে</a:t>
            </a:r>
          </a:p>
          <a:p>
            <a:pPr fontAlgn="base">
              <a:buFont typeface="Wingdings" pitchFamily="2" charset="2"/>
              <a:buChar char="Ø"/>
            </a:pPr>
            <a:r>
              <a:rPr lang="as-IN" sz="2000" dirty="0" smtClean="0">
                <a:solidFill>
                  <a:schemeClr val="tx1"/>
                </a:solidFill>
                <a:latin typeface="SolaimanLipi" pitchFamily="66" charset="0"/>
                <a:cs typeface="SolaimanLipi" pitchFamily="66" charset="0"/>
              </a:rPr>
              <a:t>রোগ প্রতিরোধ ক্ষমতা বৃদ্ধি করে</a:t>
            </a:r>
          </a:p>
          <a:p>
            <a:pPr fontAlgn="base">
              <a:buFont typeface="Wingdings" pitchFamily="2" charset="2"/>
              <a:buChar char="Ø"/>
            </a:pPr>
            <a:r>
              <a:rPr lang="as-IN" sz="2000" dirty="0" smtClean="0">
                <a:solidFill>
                  <a:schemeClr val="tx1"/>
                </a:solidFill>
                <a:latin typeface="SolaimanLipi" pitchFamily="66" charset="0"/>
                <a:cs typeface="SolaimanLipi" pitchFamily="66" charset="0"/>
              </a:rPr>
              <a:t>প্রজননক্ষমতা চালু রাখে</a:t>
            </a:r>
          </a:p>
          <a:p>
            <a:pPr fontAlgn="base">
              <a:buFont typeface="Wingdings" pitchFamily="2" charset="2"/>
              <a:buChar char="Ø"/>
            </a:pPr>
            <a:r>
              <a:rPr lang="as-IN" sz="2000" dirty="0" smtClean="0">
                <a:solidFill>
                  <a:schemeClr val="tx1"/>
                </a:solidFill>
                <a:latin typeface="SolaimanLipi" pitchFamily="66" charset="0"/>
                <a:cs typeface="SolaimanLipi" pitchFamily="66" charset="0"/>
              </a:rPr>
              <a:t>ত্বক সতেজ রাখে</a:t>
            </a:r>
          </a:p>
          <a:p>
            <a:pPr fontAlgn="base">
              <a:buFont typeface="Wingdings" pitchFamily="2" charset="2"/>
              <a:buChar char="Ø"/>
            </a:pPr>
            <a:r>
              <a:rPr lang="as-IN" sz="2000" dirty="0" smtClean="0">
                <a:solidFill>
                  <a:schemeClr val="tx1"/>
                </a:solidFill>
                <a:latin typeface="SolaimanLipi" pitchFamily="66" charset="0"/>
                <a:cs typeface="SolaimanLipi" pitchFamily="66" charset="0"/>
              </a:rPr>
              <a:t>টিউমার ও ক্যান্সারের ঝুঁকি থেকে রক্ষা করে</a:t>
            </a:r>
          </a:p>
          <a:p>
            <a:pPr fontAlgn="base">
              <a:buFont typeface="Wingdings" pitchFamily="2" charset="2"/>
              <a:buChar char="Ø"/>
            </a:pPr>
            <a:r>
              <a:rPr lang="as-IN" sz="2000" dirty="0" smtClean="0">
                <a:solidFill>
                  <a:schemeClr val="tx1"/>
                </a:solidFill>
                <a:latin typeface="SolaimanLipi" pitchFamily="66" charset="0"/>
                <a:cs typeface="SolaimanLipi" pitchFamily="66" charset="0"/>
              </a:rPr>
              <a:t>কোষ, ত্বক, দাঁত ও অস্থি গঠনে ভূমিকা রাখে</a:t>
            </a:r>
            <a:endParaRPr lang="en-US" sz="2000" dirty="0" smtClean="0">
              <a:solidFill>
                <a:schemeClr val="tx1"/>
              </a:solidFill>
              <a:latin typeface="SolaimanLipi" pitchFamily="66" charset="0"/>
              <a:cs typeface="SolaimanLipi"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295400" y="304801"/>
            <a:ext cx="7162800" cy="838199"/>
          </a:xfrm>
        </p:spPr>
        <p:txBody>
          <a:bodyPr>
            <a:noAutofit/>
          </a:bodyPr>
          <a:lstStyle/>
          <a:p>
            <a:pPr algn="ctr"/>
            <a:r>
              <a:rPr lang="as-IN" sz="3200" b="1" dirty="0" smtClean="0">
                <a:solidFill>
                  <a:srgbClr val="FF0000"/>
                </a:solidFill>
                <a:effectLst/>
                <a:latin typeface="SolaimanLipi" pitchFamily="66" charset="0"/>
                <a:cs typeface="SolaimanLipi" pitchFamily="66" charset="0"/>
              </a:rPr>
              <a:t>ভিটামিন </a:t>
            </a:r>
            <a:r>
              <a:rPr lang="as-IN" sz="3200" b="1" dirty="0" smtClean="0">
                <a:solidFill>
                  <a:srgbClr val="FF0000"/>
                </a:solidFill>
                <a:effectLst/>
                <a:latin typeface="SolaimanLipi" pitchFamily="66" charset="0"/>
                <a:cs typeface="SolaimanLipi" pitchFamily="66" charset="0"/>
              </a:rPr>
              <a:t>এ</a:t>
            </a:r>
            <a:r>
              <a:rPr lang="en-US" sz="3200" b="1" dirty="0" smtClean="0">
                <a:solidFill>
                  <a:srgbClr val="FF0000"/>
                </a:solidFill>
                <a:effectLst/>
                <a:latin typeface="SolaimanLipi" pitchFamily="66" charset="0"/>
                <a:cs typeface="SolaimanLipi" pitchFamily="66" charset="0"/>
              </a:rPr>
              <a:t> এ</a:t>
            </a:r>
            <a:r>
              <a:rPr lang="as-IN" sz="3200" b="1" dirty="0" smtClean="0">
                <a:solidFill>
                  <a:srgbClr val="FF0000"/>
                </a:solidFill>
                <a:effectLst/>
                <a:latin typeface="SolaimanLipi" pitchFamily="66" charset="0"/>
                <a:cs typeface="SolaimanLipi" pitchFamily="66" charset="0"/>
              </a:rPr>
              <a:t>র </a:t>
            </a:r>
            <a:r>
              <a:rPr lang="as-IN" sz="3200" b="1" dirty="0" smtClean="0">
                <a:solidFill>
                  <a:srgbClr val="FF0000"/>
                </a:solidFill>
                <a:effectLst/>
                <a:latin typeface="SolaimanLipi" pitchFamily="66" charset="0"/>
                <a:cs typeface="SolaimanLipi" pitchFamily="66" charset="0"/>
              </a:rPr>
              <a:t>দৈনিক সুপারিশ করা মাত্রা</a:t>
            </a:r>
            <a:endParaRPr lang="en-US" sz="3200" b="1" dirty="0">
              <a:solidFill>
                <a:srgbClr val="FF0000"/>
              </a:solidFill>
              <a:effectLst/>
            </a:endParaRPr>
          </a:p>
        </p:txBody>
      </p:sp>
      <p:sp>
        <p:nvSpPr>
          <p:cNvPr id="3" name="Content Placeholder 2"/>
          <p:cNvSpPr>
            <a:spLocks noGrp="1"/>
          </p:cNvSpPr>
          <p:nvPr>
            <p:ph type="subTitle" idx="1"/>
          </p:nvPr>
        </p:nvSpPr>
        <p:spPr>
          <a:xfrm>
            <a:off x="1447800" y="1524000"/>
            <a:ext cx="6858000" cy="4724400"/>
          </a:xfrm>
        </p:spPr>
        <p:txBody>
          <a:bodyPr>
            <a:noAutofit/>
          </a:bodyPr>
          <a:lstStyle/>
          <a:p>
            <a:pPr fontAlgn="base"/>
            <a:r>
              <a:rPr lang="as-IN" sz="1800" dirty="0" smtClean="0">
                <a:solidFill>
                  <a:schemeClr val="tx1"/>
                </a:solidFill>
                <a:latin typeface="SolaimanLipi" pitchFamily="66" charset="0"/>
                <a:cs typeface="SolaimanLipi" pitchFamily="66" charset="0"/>
              </a:rPr>
              <a:t>ভিটামিন এ'র সুপারিশ করা দৈনিক মাত্রা আপনার ওজন, উচ্চতা, লিঙ্গ, এবং বয়সের উপর নির্ভর করে। এটি আপনার বসবাসের এলাকার উপর নির্ভর করে। ভিটামিন এ'র অভাব  অথবা অপুষ্টিতে ভুক্তভোগী ব্যক্তিদের এই ভিটামিন'টির উচ্চ মাত্রায় প্রয়োজন</a:t>
            </a:r>
            <a:r>
              <a:rPr lang="as-IN" sz="1800" dirty="0" smtClean="0">
                <a:solidFill>
                  <a:schemeClr val="tx1"/>
                </a:solidFill>
                <a:latin typeface="SolaimanLipi" pitchFamily="66" charset="0"/>
                <a:cs typeface="SolaimanLipi" pitchFamily="66" charset="0"/>
              </a:rPr>
              <a:t>।</a:t>
            </a:r>
            <a:endParaRPr lang="en-US" sz="1800" dirty="0" smtClean="0">
              <a:solidFill>
                <a:schemeClr val="tx1"/>
              </a:solidFill>
              <a:latin typeface="SolaimanLipi" pitchFamily="66" charset="0"/>
              <a:cs typeface="SolaimanLipi" pitchFamily="66" charset="0"/>
            </a:endParaRPr>
          </a:p>
          <a:p>
            <a:pPr fontAlgn="base"/>
            <a:r>
              <a:rPr lang="as-IN" sz="1800" b="1" dirty="0" smtClean="0">
                <a:solidFill>
                  <a:srgbClr val="FF0000"/>
                </a:solidFill>
                <a:latin typeface="SolaimanLipi" pitchFamily="66" charset="0"/>
                <a:cs typeface="SolaimanLipi" pitchFamily="66" charset="0"/>
              </a:rPr>
              <a:t>বয়স এবং মাত্রার এর উচ্চতম সীমা</a:t>
            </a:r>
            <a:r>
              <a:rPr lang="as-IN" sz="1800" b="1" dirty="0" smtClean="0">
                <a:solidFill>
                  <a:srgbClr val="FF0000"/>
                </a:solidFill>
                <a:latin typeface="SolaimanLipi" pitchFamily="66" charset="0"/>
                <a:cs typeface="SolaimanLipi" pitchFamily="66" charset="0"/>
              </a:rPr>
              <a:t>:</a:t>
            </a:r>
            <a:endParaRPr lang="as-IN" sz="1800" b="1" dirty="0" smtClean="0">
              <a:solidFill>
                <a:srgbClr val="FF0000"/>
              </a:solidFill>
              <a:latin typeface="SolaimanLipi" pitchFamily="66" charset="0"/>
              <a:cs typeface="SolaimanLipi" pitchFamily="66" charset="0"/>
            </a:endParaRPr>
          </a:p>
          <a:p>
            <a:pPr fontAlgn="base">
              <a:buFont typeface="Wingdings" pitchFamily="2" charset="2"/>
              <a:buChar char="Ø"/>
            </a:pPr>
            <a:r>
              <a:rPr lang="as-IN" sz="1800" dirty="0" smtClean="0">
                <a:solidFill>
                  <a:schemeClr val="tx1"/>
                </a:solidFill>
                <a:latin typeface="SolaimanLipi" pitchFamily="66" charset="0"/>
                <a:cs typeface="SolaimanLipi" pitchFamily="66" charset="0"/>
              </a:rPr>
              <a:t>জন্ম থেকে 3 বছর: 600 এমসিজি</a:t>
            </a:r>
          </a:p>
          <a:p>
            <a:pPr fontAlgn="base">
              <a:buFont typeface="Wingdings" pitchFamily="2" charset="2"/>
              <a:buChar char="Ø"/>
            </a:pPr>
            <a:r>
              <a:rPr lang="as-IN" sz="1800" dirty="0" smtClean="0">
                <a:solidFill>
                  <a:schemeClr val="tx1"/>
                </a:solidFill>
                <a:latin typeface="SolaimanLipi" pitchFamily="66" charset="0"/>
                <a:cs typeface="SolaimanLipi" pitchFamily="66" charset="0"/>
              </a:rPr>
              <a:t>4 বছর থেকে 8 বছর: 900 এমসিজি</a:t>
            </a:r>
          </a:p>
          <a:p>
            <a:pPr fontAlgn="base">
              <a:buFont typeface="Wingdings" pitchFamily="2" charset="2"/>
              <a:buChar char="Ø"/>
            </a:pPr>
            <a:r>
              <a:rPr lang="as-IN" sz="1800" dirty="0" smtClean="0">
                <a:solidFill>
                  <a:schemeClr val="tx1"/>
                </a:solidFill>
                <a:latin typeface="SolaimanLipi" pitchFamily="66" charset="0"/>
                <a:cs typeface="SolaimanLipi" pitchFamily="66" charset="0"/>
              </a:rPr>
              <a:t>9 বছর থেকে 13 বছর: 1700 এমসিজি</a:t>
            </a:r>
          </a:p>
          <a:p>
            <a:pPr fontAlgn="base">
              <a:buFont typeface="Wingdings" pitchFamily="2" charset="2"/>
              <a:buChar char="Ø"/>
            </a:pPr>
            <a:r>
              <a:rPr lang="as-IN" sz="1800" dirty="0" smtClean="0">
                <a:solidFill>
                  <a:schemeClr val="tx1"/>
                </a:solidFill>
                <a:latin typeface="SolaimanLipi" pitchFamily="66" charset="0"/>
                <a:cs typeface="SolaimanLipi" pitchFamily="66" charset="0"/>
              </a:rPr>
              <a:t>14 বছর থেকে 18 বছর: 2800 এমসিজি</a:t>
            </a:r>
          </a:p>
          <a:p>
            <a:pPr fontAlgn="base">
              <a:buFont typeface="Wingdings" pitchFamily="2" charset="2"/>
              <a:buChar char="Ø"/>
            </a:pPr>
            <a:r>
              <a:rPr lang="as-IN" sz="1800" dirty="0" smtClean="0">
                <a:solidFill>
                  <a:schemeClr val="tx1"/>
                </a:solidFill>
                <a:latin typeface="SolaimanLipi" pitchFamily="66" charset="0"/>
                <a:cs typeface="SolaimanLipi" pitchFamily="66" charset="0"/>
              </a:rPr>
              <a:t>প্রাপ্তবয়স্ক মাত্রা: 3000 এমসিজি</a:t>
            </a:r>
          </a:p>
          <a:p>
            <a:pPr fontAlgn="base">
              <a:buFont typeface="Wingdings" pitchFamily="2" charset="2"/>
              <a:buChar char="Ø"/>
            </a:pPr>
            <a:r>
              <a:rPr lang="as-IN" sz="1800" dirty="0" smtClean="0">
                <a:solidFill>
                  <a:schemeClr val="tx1"/>
                </a:solidFill>
                <a:latin typeface="SolaimanLipi" pitchFamily="66" charset="0"/>
                <a:cs typeface="SolaimanLipi" pitchFamily="66" charset="0"/>
              </a:rPr>
              <a:t>গর্ভাবস্থা এবং ল্যাকটেশন: 3000 এমসিজি</a:t>
            </a:r>
          </a:p>
          <a:p>
            <a:pPr fontAlgn="base">
              <a:buFont typeface="Wingdings" pitchFamily="2" charset="2"/>
              <a:buChar char="Ø"/>
            </a:pPr>
            <a:r>
              <a:rPr lang="as-IN" sz="1800" dirty="0" smtClean="0">
                <a:solidFill>
                  <a:schemeClr val="tx1"/>
                </a:solidFill>
                <a:latin typeface="SolaimanLipi" pitchFamily="66" charset="0"/>
                <a:cs typeface="SolaimanLipi" pitchFamily="66" charset="0"/>
              </a:rPr>
              <a:t>স্তন্য-নির্ভর শিশুদের মধ্যে ঘাটতি রোধে 120, 000 এমসিজি পরিমাণ ভিটামিন এ শিশুর মা'কে দেওয়া হয়</a:t>
            </a:r>
            <a:r>
              <a:rPr lang="as-IN" sz="1800" dirty="0" smtClean="0">
                <a:solidFill>
                  <a:schemeClr val="tx1"/>
                </a:solidFill>
                <a:latin typeface="SolaimanLipi" pitchFamily="66" charset="0"/>
                <a:cs typeface="SolaimanLipi" pitchFamily="66" charset="0"/>
              </a:rPr>
              <a:t>।</a:t>
            </a:r>
            <a:endParaRPr lang="en-US" sz="1800" dirty="0" smtClean="0">
              <a:solidFill>
                <a:schemeClr val="tx1"/>
              </a:solidFill>
              <a:latin typeface="SolaimanLipi" pitchFamily="66" charset="0"/>
              <a:cs typeface="SolaimanLipi"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381000"/>
            <a:ext cx="7467600" cy="762000"/>
          </a:xfrm>
        </p:spPr>
        <p:txBody>
          <a:bodyPr>
            <a:normAutofit/>
          </a:bodyPr>
          <a:lstStyle/>
          <a:p>
            <a:pPr algn="ctr"/>
            <a:r>
              <a:rPr lang="as-IN" sz="3600" b="1" dirty="0" smtClean="0">
                <a:solidFill>
                  <a:srgbClr val="FF0000"/>
                </a:solidFill>
                <a:effectLst/>
                <a:latin typeface="SolaimanLipi" pitchFamily="66" charset="0"/>
                <a:cs typeface="SolaimanLipi" pitchFamily="66" charset="0"/>
              </a:rPr>
              <a:t>ভিটামিন এ এর অভাবজনিত রোগ</a:t>
            </a:r>
            <a:endParaRPr lang="en-US" sz="3600" b="1" dirty="0">
              <a:effectLst/>
            </a:endParaRPr>
          </a:p>
        </p:txBody>
      </p:sp>
      <p:sp>
        <p:nvSpPr>
          <p:cNvPr id="3" name="Subtitle 2"/>
          <p:cNvSpPr>
            <a:spLocks noGrp="1"/>
          </p:cNvSpPr>
          <p:nvPr>
            <p:ph type="subTitle" idx="1"/>
          </p:nvPr>
        </p:nvSpPr>
        <p:spPr>
          <a:xfrm>
            <a:off x="1371600" y="1371600"/>
            <a:ext cx="7162800" cy="4724400"/>
          </a:xfrm>
        </p:spPr>
        <p:txBody>
          <a:bodyPr>
            <a:noAutofit/>
          </a:bodyPr>
          <a:lstStyle/>
          <a:p>
            <a:pPr algn="just" fontAlgn="base"/>
            <a:r>
              <a:rPr lang="as-IN" sz="2000" dirty="0" smtClean="0">
                <a:solidFill>
                  <a:schemeClr val="tx1"/>
                </a:solidFill>
                <a:latin typeface="SolaimanLipi" pitchFamily="66" charset="0"/>
                <a:cs typeface="SolaimanLipi" pitchFamily="66" charset="0"/>
              </a:rPr>
              <a:t>শরীরে ভিটামিন ‘এ’ এর অভাব হলে নানা ধরনের রোগ হয়ে থাকে। সর্দি, কাশি ইনফ্লুয়েঞ্জা সহ নানা প্রকার রোগ হতে পারে। তবে সবচেয়ে বিপদজনক রোগগুলো হলো রাতকানা রোগ ও জেরপথালমিয়া রোগ। দুইটি রোগই কিন্তু চোখের রোগ</a:t>
            </a:r>
            <a:r>
              <a:rPr lang="as-IN" sz="2000" dirty="0" smtClean="0">
                <a:solidFill>
                  <a:schemeClr val="tx1"/>
                </a:solidFill>
                <a:latin typeface="SolaimanLipi" pitchFamily="66" charset="0"/>
                <a:cs typeface="SolaimanLipi" pitchFamily="66" charset="0"/>
              </a:rPr>
              <a:t>।</a:t>
            </a:r>
            <a:endParaRPr lang="en-US" sz="2000" dirty="0" smtClean="0">
              <a:solidFill>
                <a:schemeClr val="tx1"/>
              </a:solidFill>
              <a:latin typeface="SolaimanLipi" pitchFamily="66" charset="0"/>
              <a:cs typeface="SolaimanLipi" pitchFamily="66" charset="0"/>
            </a:endParaRPr>
          </a:p>
          <a:p>
            <a:pPr algn="just" fontAlgn="base"/>
            <a:r>
              <a:rPr lang="as-IN" sz="2000" b="1" dirty="0" smtClean="0">
                <a:solidFill>
                  <a:srgbClr val="FF0000"/>
                </a:solidFill>
                <a:latin typeface="SolaimanLipi" pitchFamily="66" charset="0"/>
                <a:cs typeface="SolaimanLipi" pitchFamily="66" charset="0"/>
              </a:rPr>
              <a:t>১. রাতকানা </a:t>
            </a:r>
            <a:r>
              <a:rPr lang="as-IN" sz="2000" b="1" dirty="0" smtClean="0">
                <a:solidFill>
                  <a:srgbClr val="FF0000"/>
                </a:solidFill>
                <a:latin typeface="SolaimanLipi" pitchFamily="66" charset="0"/>
                <a:cs typeface="SolaimanLipi" pitchFamily="66" charset="0"/>
              </a:rPr>
              <a:t>রোগঃ </a:t>
            </a:r>
            <a:r>
              <a:rPr lang="as-IN" sz="2000" dirty="0" smtClean="0">
                <a:solidFill>
                  <a:schemeClr val="tx1"/>
                </a:solidFill>
                <a:latin typeface="SolaimanLipi" pitchFamily="66" charset="0"/>
                <a:cs typeface="SolaimanLipi" pitchFamily="66" charset="0"/>
              </a:rPr>
              <a:t>রাতের বেলায় অল্প আলোতে কম দেখা বা দেখতে না পারাকে রাতকানা রোগ বলে। এ রোগে বেশি আক্রান্ত হয় শিশুরা। তাই তাদেরকে ভিটামিন ‘এ’ সমৃদ্ধ সবুজ শাকসবজি ও রঙিন ফলমূল খাওয়াতে হবে। টিকা দিবসে ভিটামিন ‘এ’ ক্যাপসুল খাওয়ানো উচিত। কেননা এটি রাতকানা রোগ প্রতিরোধে সাহায্য করে</a:t>
            </a:r>
            <a:r>
              <a:rPr lang="as-IN" sz="2000" dirty="0" smtClean="0">
                <a:solidFill>
                  <a:schemeClr val="tx1"/>
                </a:solidFill>
                <a:latin typeface="SolaimanLipi" pitchFamily="66" charset="0"/>
                <a:cs typeface="SolaimanLipi" pitchFamily="66" charset="0"/>
              </a:rPr>
              <a:t>।</a:t>
            </a:r>
            <a:endParaRPr lang="en-US" sz="2000" dirty="0" smtClean="0">
              <a:solidFill>
                <a:schemeClr val="tx1"/>
              </a:solidFill>
              <a:latin typeface="SolaimanLipi" pitchFamily="66" charset="0"/>
              <a:cs typeface="SolaimanLipi" pitchFamily="66" charset="0"/>
            </a:endParaRPr>
          </a:p>
          <a:p>
            <a:pPr algn="just" fontAlgn="base"/>
            <a:endParaRPr lang="as-IN" sz="1000" dirty="0" smtClean="0">
              <a:solidFill>
                <a:schemeClr val="tx1"/>
              </a:solidFill>
              <a:latin typeface="SolaimanLipi" pitchFamily="66" charset="0"/>
              <a:cs typeface="SolaimanLipi" pitchFamily="66" charset="0"/>
            </a:endParaRPr>
          </a:p>
        </p:txBody>
      </p:sp>
      <p:pic>
        <p:nvPicPr>
          <p:cNvPr id="4" name="Picture 2" descr="C:\Users\USER\Desktop\c022043c-5fa6-44b3-98e5-8618b66f3fa2__t.jpg"/>
          <p:cNvPicPr>
            <a:picLocks noChangeAspect="1" noChangeArrowheads="1"/>
          </p:cNvPicPr>
          <p:nvPr/>
        </p:nvPicPr>
        <p:blipFill>
          <a:blip r:embed="rId2"/>
          <a:srcRect/>
          <a:stretch>
            <a:fillRect/>
          </a:stretch>
        </p:blipFill>
        <p:spPr bwMode="auto">
          <a:xfrm>
            <a:off x="2667000" y="4249517"/>
            <a:ext cx="4549775" cy="2379883"/>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1291</TotalTime>
  <Words>631</Words>
  <Application>Microsoft Office PowerPoint</Application>
  <PresentationFormat>On-screen Show (4:3)</PresentationFormat>
  <Paragraphs>61</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Solstice</vt:lpstr>
      <vt:lpstr>আমার প্রেজেন্টেশনে সবাইকে স্বাগতম</vt:lpstr>
      <vt:lpstr>Slide 2</vt:lpstr>
      <vt:lpstr>এসএসসি ভোকেশনাল বিষয়ঃ ফুড প্রসেসিং এন্ড প্রিজারভেশন ট্রেড-১ (১ম পত্র) শ্রেণীঃ নবম,  অধ্যায়ঃ ২য় (লেকচার-৫)</vt:lpstr>
      <vt:lpstr>এই লেকচার থেকে শিক্ষার্থীরা যা যা শিখবে…</vt:lpstr>
      <vt:lpstr>ভিটামিন এ</vt:lpstr>
      <vt:lpstr>ভিটামিন এ সমৃদ্ধ খাদ্য</vt:lpstr>
      <vt:lpstr>ভিটামিন এ এর কাজ কী?</vt:lpstr>
      <vt:lpstr>ভিটামিন এ এর দৈনিক সুপারিশ করা মাত্রা</vt:lpstr>
      <vt:lpstr>ভিটামিন এ এর অভাবজনিত রোগ</vt:lpstr>
      <vt:lpstr>ভিটামিন এ এর অভাবজনিত রোগ</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OF MICROBIAL QUALITY FOR SHELF LIFE OF BREAD AND CAKE LOCALLY PRODUCED IN TANGAIL CITY OF BANGLADESH</dc:title>
  <dc:creator>Khadiza Bithi</dc:creator>
  <cp:lastModifiedBy>USER</cp:lastModifiedBy>
  <cp:revision>257</cp:revision>
  <dcterms:created xsi:type="dcterms:W3CDTF">2016-01-06T05:23:44Z</dcterms:created>
  <dcterms:modified xsi:type="dcterms:W3CDTF">2022-12-13T02:47:46Z</dcterms:modified>
</cp:coreProperties>
</file>